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2" r:id="rId6"/>
    <p:sldId id="264" r:id="rId7"/>
    <p:sldId id="265" r:id="rId8"/>
    <p:sldId id="261" r:id="rId9"/>
    <p:sldId id="260" r:id="rId10"/>
    <p:sldId id="266" r:id="rId11"/>
    <p:sldId id="263"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49" autoAdjust="0"/>
    <p:restoredTop sz="71765" autoAdjust="0"/>
  </p:normalViewPr>
  <p:slideViewPr>
    <p:cSldViewPr snapToGrid="0">
      <p:cViewPr varScale="1">
        <p:scale>
          <a:sx n="59" d="100"/>
          <a:sy n="59" d="100"/>
        </p:scale>
        <p:origin x="80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C8916F-B915-41E3-B56E-12E4F27B6E6B}" type="datetimeFigureOut">
              <a:rPr lang="en-GB" smtClean="0"/>
              <a:t>16/02/2021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BB4EA8-0CFE-4487-BC9C-FCB90B71669C}" type="slidenum">
              <a:rPr lang="en-GB" smtClean="0"/>
              <a:t>‹#›</a:t>
            </a:fld>
            <a:endParaRPr lang="en-GB"/>
          </a:p>
        </p:txBody>
      </p:sp>
    </p:spTree>
    <p:extLst>
      <p:ext uri="{BB962C8B-B14F-4D97-AF65-F5344CB8AC3E}">
        <p14:creationId xmlns:p14="http://schemas.microsoft.com/office/powerpoint/2010/main" val="3457506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Kim </a:t>
            </a:r>
            <a:r>
              <a:rPr lang="en-US" dirty="0" err="1"/>
              <a:t>fornace</a:t>
            </a:r>
            <a:r>
              <a:rPr lang="en-US" dirty="0"/>
              <a:t>; </a:t>
            </a:r>
          </a:p>
          <a:p>
            <a:r>
              <a:rPr lang="en-US" dirty="0"/>
              <a:t>Ecological communities;</a:t>
            </a:r>
          </a:p>
          <a:p>
            <a:r>
              <a:rPr lang="en-GB" dirty="0"/>
              <a:t>Vector abundance;</a:t>
            </a:r>
          </a:p>
          <a:p>
            <a:r>
              <a:rPr lang="en-GB" dirty="0"/>
              <a:t>“frontier” risk</a:t>
            </a:r>
          </a:p>
        </p:txBody>
      </p:sp>
      <p:sp>
        <p:nvSpPr>
          <p:cNvPr id="4" name="Slide Number Placeholder 3"/>
          <p:cNvSpPr>
            <a:spLocks noGrp="1"/>
          </p:cNvSpPr>
          <p:nvPr>
            <p:ph type="sldNum" sz="quarter" idx="5"/>
          </p:nvPr>
        </p:nvSpPr>
        <p:spPr/>
        <p:txBody>
          <a:bodyPr/>
          <a:lstStyle/>
          <a:p>
            <a:fld id="{C0BB4EA8-0CFE-4487-BC9C-FCB90B71669C}" type="slidenum">
              <a:rPr lang="en-GB" smtClean="0"/>
              <a:t>2</a:t>
            </a:fld>
            <a:endParaRPr lang="en-GB"/>
          </a:p>
        </p:txBody>
      </p:sp>
    </p:spTree>
    <p:extLst>
      <p:ext uri="{BB962C8B-B14F-4D97-AF65-F5344CB8AC3E}">
        <p14:creationId xmlns:p14="http://schemas.microsoft.com/office/powerpoint/2010/main" val="3330326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Often a trade off between spatial and temporal resolution (but not always)</a:t>
            </a:r>
          </a:p>
          <a:p>
            <a:r>
              <a:rPr lang="en-US" dirty="0"/>
              <a:t>Broad multi-class: ESACCI; MODIS; COPERNICUS</a:t>
            </a:r>
          </a:p>
          <a:p>
            <a:r>
              <a:rPr lang="en-US" dirty="0"/>
              <a:t>Spatial and temporal detail but thematically restricted: Hansen, Liu </a:t>
            </a:r>
            <a:r>
              <a:rPr lang="en-US" dirty="0" err="1"/>
              <a:t>landsat</a:t>
            </a:r>
            <a:endParaRPr lang="en-US" dirty="0"/>
          </a:p>
          <a:p>
            <a:r>
              <a:rPr lang="en-US" dirty="0"/>
              <a:t>Vegetation indices: EVI/NDVI from COPERNICUS </a:t>
            </a:r>
            <a:r>
              <a:rPr lang="en-US"/>
              <a:t>and MODIS</a:t>
            </a:r>
            <a:endParaRPr lang="en-US" dirty="0"/>
          </a:p>
          <a:p>
            <a:r>
              <a:rPr lang="en-US" dirty="0"/>
              <a:t>Extremely fine-scale but temporally and thematically restricted: Global Urban Footprint (GUF) https://www.dlr.de/eoc/en/desktopdefault.aspx/tabid-9628/16557_read-40454/</a:t>
            </a:r>
            <a:endParaRPr lang="en-GB" dirty="0"/>
          </a:p>
        </p:txBody>
      </p:sp>
      <p:sp>
        <p:nvSpPr>
          <p:cNvPr id="4" name="Slide Number Placeholder 3"/>
          <p:cNvSpPr>
            <a:spLocks noGrp="1"/>
          </p:cNvSpPr>
          <p:nvPr>
            <p:ph type="sldNum" sz="quarter" idx="5"/>
          </p:nvPr>
        </p:nvSpPr>
        <p:spPr/>
        <p:txBody>
          <a:bodyPr/>
          <a:lstStyle/>
          <a:p>
            <a:fld id="{C0BB4EA8-0CFE-4487-BC9C-FCB90B71669C}" type="slidenum">
              <a:rPr lang="en-GB" smtClean="0"/>
              <a:t>11</a:t>
            </a:fld>
            <a:endParaRPr lang="en-GB"/>
          </a:p>
        </p:txBody>
      </p:sp>
    </p:spTree>
    <p:extLst>
      <p:ext uri="{BB962C8B-B14F-4D97-AF65-F5344CB8AC3E}">
        <p14:creationId xmlns:p14="http://schemas.microsoft.com/office/powerpoint/2010/main" val="1827819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Land Use Harmonization</a:t>
            </a:r>
          </a:p>
          <a:p>
            <a:r>
              <a:rPr lang="en-US" dirty="0"/>
              <a:t>Modelled and important to note some caveats/issues that arise when using these kinds of data – lack of comparability</a:t>
            </a:r>
          </a:p>
          <a:p>
            <a:r>
              <a:rPr lang="en-GB" dirty="0"/>
              <a:t>Uncertainty rarely well quantified and much more difficult to draw future conclusions from than climate data</a:t>
            </a:r>
          </a:p>
        </p:txBody>
      </p:sp>
      <p:sp>
        <p:nvSpPr>
          <p:cNvPr id="4" name="Slide Number Placeholder 3"/>
          <p:cNvSpPr>
            <a:spLocks noGrp="1"/>
          </p:cNvSpPr>
          <p:nvPr>
            <p:ph type="sldNum" sz="quarter" idx="5"/>
          </p:nvPr>
        </p:nvSpPr>
        <p:spPr/>
        <p:txBody>
          <a:bodyPr/>
          <a:lstStyle/>
          <a:p>
            <a:fld id="{C0BB4EA8-0CFE-4487-BC9C-FCB90B71669C}" type="slidenum">
              <a:rPr lang="en-GB" smtClean="0"/>
              <a:t>12</a:t>
            </a:fld>
            <a:endParaRPr lang="en-GB"/>
          </a:p>
        </p:txBody>
      </p:sp>
    </p:spTree>
    <p:extLst>
      <p:ext uri="{BB962C8B-B14F-4D97-AF65-F5344CB8AC3E}">
        <p14:creationId xmlns:p14="http://schemas.microsoft.com/office/powerpoint/2010/main" val="321079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Read in and visualize land cover across area of interest using two datasets (both saved in .</a:t>
            </a:r>
            <a:r>
              <a:rPr lang="en-US" dirty="0" err="1"/>
              <a:t>nc</a:t>
            </a:r>
            <a:r>
              <a:rPr lang="en-US" dirty="0"/>
              <a:t>)</a:t>
            </a:r>
          </a:p>
          <a:p>
            <a:pPr marL="171450" indent="-171450">
              <a:buFont typeface="Arial" panose="020B0604020202020204" pitchFamily="34" charset="0"/>
              <a:buChar char="•"/>
            </a:pPr>
            <a:r>
              <a:rPr lang="en-US" dirty="0" err="1"/>
              <a:t>Visualise</a:t>
            </a:r>
            <a:r>
              <a:rPr lang="en-US" dirty="0"/>
              <a:t> for 2 years (start and end of timeseries)</a:t>
            </a:r>
          </a:p>
          <a:p>
            <a:pPr marL="171450" indent="-171450">
              <a:buFont typeface="Arial" panose="020B0604020202020204" pitchFamily="34" charset="0"/>
              <a:buChar char="•"/>
            </a:pPr>
            <a:r>
              <a:rPr lang="en-US" dirty="0"/>
              <a:t>Can see the comparison in what they offer – thematic versus temporal versus spatial</a:t>
            </a:r>
          </a:p>
          <a:p>
            <a:pPr marL="171450" indent="-171450">
              <a:buFont typeface="Arial" panose="020B0604020202020204" pitchFamily="34" charset="0"/>
              <a:buChar char="•"/>
            </a:pPr>
            <a:r>
              <a:rPr lang="en-US" dirty="0"/>
              <a:t>Extract yearly estimates from across the time-series – how similar are they from the two datasets?</a:t>
            </a:r>
          </a:p>
          <a:p>
            <a:pPr marL="171450" indent="-171450">
              <a:buFont typeface="Arial" panose="020B0604020202020204" pitchFamily="34" charset="0"/>
              <a:buChar char="•"/>
            </a:pPr>
            <a:r>
              <a:rPr lang="en-US" dirty="0"/>
              <a:t>Calculate several simple metrics of land cover and exposure using </a:t>
            </a:r>
            <a:r>
              <a:rPr lang="en-US" dirty="0" err="1"/>
              <a:t>WorldPop</a:t>
            </a:r>
            <a:r>
              <a:rPr lang="en-US" dirty="0"/>
              <a:t> </a:t>
            </a:r>
          </a:p>
          <a:p>
            <a:pPr marL="171450" indent="-171450">
              <a:buFont typeface="Arial" panose="020B0604020202020204" pitchFamily="34" charset="0"/>
              <a:buChar char="•"/>
            </a:pPr>
            <a:r>
              <a:rPr lang="en-US" dirty="0"/>
              <a:t>Calculate land cover around a buffer (i.e. point data)</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C0BB4EA8-0CFE-4487-BC9C-FCB90B71669C}" type="slidenum">
              <a:rPr lang="en-GB" smtClean="0"/>
              <a:t>13</a:t>
            </a:fld>
            <a:endParaRPr lang="en-GB"/>
          </a:p>
        </p:txBody>
      </p:sp>
    </p:spTree>
    <p:extLst>
      <p:ext uri="{BB962C8B-B14F-4D97-AF65-F5344CB8AC3E}">
        <p14:creationId xmlns:p14="http://schemas.microsoft.com/office/powerpoint/2010/main" val="2109871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 silhouettes of forest and field, and then add a cow/ add some kind of management regime</a:t>
            </a:r>
          </a:p>
          <a:p>
            <a:r>
              <a:rPr lang="en-US" dirty="0"/>
              <a:t>Include satellite silhouette to measure the former, but not the latter</a:t>
            </a:r>
            <a:endParaRPr lang="en-GB" dirty="0"/>
          </a:p>
        </p:txBody>
      </p:sp>
      <p:sp>
        <p:nvSpPr>
          <p:cNvPr id="4" name="Slide Number Placeholder 3"/>
          <p:cNvSpPr>
            <a:spLocks noGrp="1"/>
          </p:cNvSpPr>
          <p:nvPr>
            <p:ph type="sldNum" sz="quarter" idx="5"/>
          </p:nvPr>
        </p:nvSpPr>
        <p:spPr/>
        <p:txBody>
          <a:bodyPr/>
          <a:lstStyle/>
          <a:p>
            <a:fld id="{C0BB4EA8-0CFE-4487-BC9C-FCB90B71669C}" type="slidenum">
              <a:rPr lang="en-GB" smtClean="0"/>
              <a:t>3</a:t>
            </a:fld>
            <a:endParaRPr lang="en-GB"/>
          </a:p>
        </p:txBody>
      </p:sp>
    </p:spTree>
    <p:extLst>
      <p:ext uri="{BB962C8B-B14F-4D97-AF65-F5344CB8AC3E}">
        <p14:creationId xmlns:p14="http://schemas.microsoft.com/office/powerpoint/2010/main" val="3865082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Comparison between e.g. forest (distinguishing between forest management regimes </a:t>
            </a:r>
            <a:r>
              <a:rPr lang="en-US" dirty="0" err="1"/>
              <a:t>cf</a:t>
            </a:r>
            <a:r>
              <a:rPr lang="en-US" dirty="0"/>
              <a:t> </a:t>
            </a:r>
            <a:r>
              <a:rPr lang="en-US" dirty="0" err="1"/>
              <a:t>GeoWiki</a:t>
            </a:r>
            <a:r>
              <a:rPr lang="en-US" dirty="0"/>
              <a:t>) and cropland detection</a:t>
            </a:r>
          </a:p>
          <a:p>
            <a:r>
              <a:rPr lang="en-US" dirty="0"/>
              <a:t>Cropping intensity not something it’s necessarily easy to detect, nor agricultural inputs, grazing intensity</a:t>
            </a:r>
          </a:p>
          <a:p>
            <a:r>
              <a:rPr lang="en-US" dirty="0"/>
              <a:t>If what we’re interested in is the ecology of disease, then these differences can really matter – it’s important to bear in mind what satellite data can and can’t tell us</a:t>
            </a:r>
            <a:endParaRPr lang="en-GB" dirty="0"/>
          </a:p>
        </p:txBody>
      </p:sp>
      <p:sp>
        <p:nvSpPr>
          <p:cNvPr id="4" name="Slide Number Placeholder 3"/>
          <p:cNvSpPr>
            <a:spLocks noGrp="1"/>
          </p:cNvSpPr>
          <p:nvPr>
            <p:ph type="sldNum" sz="quarter" idx="5"/>
          </p:nvPr>
        </p:nvSpPr>
        <p:spPr/>
        <p:txBody>
          <a:bodyPr/>
          <a:lstStyle/>
          <a:p>
            <a:fld id="{C0BB4EA8-0CFE-4487-BC9C-FCB90B71669C}" type="slidenum">
              <a:rPr lang="en-GB" smtClean="0"/>
              <a:t>4</a:t>
            </a:fld>
            <a:endParaRPr lang="en-GB"/>
          </a:p>
        </p:txBody>
      </p:sp>
    </p:spTree>
    <p:extLst>
      <p:ext uri="{BB962C8B-B14F-4D97-AF65-F5344CB8AC3E}">
        <p14:creationId xmlns:p14="http://schemas.microsoft.com/office/powerpoint/2010/main" val="3674381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Spatial – how high resolution spatially are we?</a:t>
            </a:r>
          </a:p>
          <a:p>
            <a:r>
              <a:rPr lang="en-US" dirty="0"/>
              <a:t>Temporal – how high resolution temporally are we? Annual? 5-year </a:t>
            </a:r>
            <a:r>
              <a:rPr lang="en-US" dirty="0" err="1"/>
              <a:t>epoches</a:t>
            </a:r>
            <a:r>
              <a:rPr lang="en-US" dirty="0"/>
              <a:t>? Decadal? And what kind of time series are we looking at?</a:t>
            </a:r>
          </a:p>
          <a:p>
            <a:r>
              <a:rPr lang="en-US" dirty="0"/>
              <a:t>Thematic – in what kind of detail are the land classes described? And how are grid-cells described: “single class” or proportion cover? </a:t>
            </a:r>
          </a:p>
          <a:p>
            <a:r>
              <a:rPr lang="en-US" dirty="0"/>
              <a:t>Good thematic resolution AND temporal resolution AND spatial resolution is challenging – often the phenomena we’re interested in for things like zoonoses and vectors are boundary phenomena that occur as landscapes are changing, fragmenting, transitioning from one class (e.g. forest) through a porosity phase into e.g. cropland – these kinds of dynamics can be hard to capture from satellites alone</a:t>
            </a:r>
          </a:p>
        </p:txBody>
      </p:sp>
      <p:sp>
        <p:nvSpPr>
          <p:cNvPr id="4" name="Slide Number Placeholder 3"/>
          <p:cNvSpPr>
            <a:spLocks noGrp="1"/>
          </p:cNvSpPr>
          <p:nvPr>
            <p:ph type="sldNum" sz="quarter" idx="5"/>
          </p:nvPr>
        </p:nvSpPr>
        <p:spPr/>
        <p:txBody>
          <a:bodyPr/>
          <a:lstStyle/>
          <a:p>
            <a:fld id="{C0BB4EA8-0CFE-4487-BC9C-FCB90B71669C}" type="slidenum">
              <a:rPr lang="en-GB" smtClean="0"/>
              <a:t>5</a:t>
            </a:fld>
            <a:endParaRPr lang="en-GB"/>
          </a:p>
        </p:txBody>
      </p:sp>
    </p:spTree>
    <p:extLst>
      <p:ext uri="{BB962C8B-B14F-4D97-AF65-F5344CB8AC3E}">
        <p14:creationId xmlns:p14="http://schemas.microsoft.com/office/powerpoint/2010/main" val="3217430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Comparison between e.g. forest (distinguishing between forest management regimes </a:t>
            </a:r>
            <a:r>
              <a:rPr lang="en-US" dirty="0" err="1"/>
              <a:t>cf</a:t>
            </a:r>
            <a:r>
              <a:rPr lang="en-US" dirty="0"/>
              <a:t> </a:t>
            </a:r>
            <a:r>
              <a:rPr lang="en-US" dirty="0" err="1"/>
              <a:t>GeoWiki</a:t>
            </a:r>
            <a:r>
              <a:rPr lang="en-US" dirty="0"/>
              <a:t>) and cropland detection</a:t>
            </a:r>
          </a:p>
          <a:p>
            <a:r>
              <a:rPr lang="en-US" dirty="0"/>
              <a:t>Cropping intensity not something it’s necessarily easy to detect, nor agricultural inputs </a:t>
            </a:r>
            <a:r>
              <a:rPr lang="en-US" dirty="0" err="1"/>
              <a:t>etc</a:t>
            </a:r>
            <a:endParaRPr lang="en-US" dirty="0"/>
          </a:p>
          <a:p>
            <a:r>
              <a:rPr lang="en-US" dirty="0"/>
              <a:t>If what we’re interested in is the ecology of disease, then these differences can really matter – it’s important to bear in mind what satellite data can and can’t tell us</a:t>
            </a:r>
            <a:endParaRPr lang="en-GB" dirty="0"/>
          </a:p>
        </p:txBody>
      </p:sp>
      <p:sp>
        <p:nvSpPr>
          <p:cNvPr id="4" name="Slide Number Placeholder 3"/>
          <p:cNvSpPr>
            <a:spLocks noGrp="1"/>
          </p:cNvSpPr>
          <p:nvPr>
            <p:ph type="sldNum" sz="quarter" idx="5"/>
          </p:nvPr>
        </p:nvSpPr>
        <p:spPr/>
        <p:txBody>
          <a:bodyPr/>
          <a:lstStyle/>
          <a:p>
            <a:fld id="{C0BB4EA8-0CFE-4487-BC9C-FCB90B71669C}" type="slidenum">
              <a:rPr lang="en-GB" smtClean="0"/>
              <a:t>6</a:t>
            </a:fld>
            <a:endParaRPr lang="en-GB"/>
          </a:p>
        </p:txBody>
      </p:sp>
    </p:spTree>
    <p:extLst>
      <p:ext uri="{BB962C8B-B14F-4D97-AF65-F5344CB8AC3E}">
        <p14:creationId xmlns:p14="http://schemas.microsoft.com/office/powerpoint/2010/main" val="3646435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Comparison between e.g. forest (distinguishing between forest management regimes </a:t>
            </a:r>
            <a:r>
              <a:rPr lang="en-US" dirty="0" err="1"/>
              <a:t>cf</a:t>
            </a:r>
            <a:r>
              <a:rPr lang="en-US" dirty="0"/>
              <a:t> </a:t>
            </a:r>
            <a:r>
              <a:rPr lang="en-US" dirty="0" err="1"/>
              <a:t>GeoWiki</a:t>
            </a:r>
            <a:r>
              <a:rPr lang="en-US" dirty="0"/>
              <a:t>) and cropland detection</a:t>
            </a:r>
          </a:p>
          <a:p>
            <a:r>
              <a:rPr lang="en-US" dirty="0"/>
              <a:t>Cropping intensity not something it’s necessarily easy to detect, nor agricultural inputs </a:t>
            </a:r>
            <a:r>
              <a:rPr lang="en-US" dirty="0" err="1"/>
              <a:t>etc</a:t>
            </a:r>
            <a:endParaRPr lang="en-US" dirty="0"/>
          </a:p>
          <a:p>
            <a:r>
              <a:rPr lang="en-US" dirty="0"/>
              <a:t>If what we’re interested in is the ecology of disease, then these differences can really matter – it’s important to bear in mind what satellite data can and can’t tell us</a:t>
            </a:r>
            <a:endParaRPr lang="en-GB" dirty="0"/>
          </a:p>
        </p:txBody>
      </p:sp>
      <p:sp>
        <p:nvSpPr>
          <p:cNvPr id="4" name="Slide Number Placeholder 3"/>
          <p:cNvSpPr>
            <a:spLocks noGrp="1"/>
          </p:cNvSpPr>
          <p:nvPr>
            <p:ph type="sldNum" sz="quarter" idx="5"/>
          </p:nvPr>
        </p:nvSpPr>
        <p:spPr/>
        <p:txBody>
          <a:bodyPr/>
          <a:lstStyle/>
          <a:p>
            <a:fld id="{C0BB4EA8-0CFE-4487-BC9C-FCB90B71669C}" type="slidenum">
              <a:rPr lang="en-GB" smtClean="0"/>
              <a:t>7</a:t>
            </a:fld>
            <a:endParaRPr lang="en-GB"/>
          </a:p>
        </p:txBody>
      </p:sp>
    </p:spTree>
    <p:extLst>
      <p:ext uri="{BB962C8B-B14F-4D97-AF65-F5344CB8AC3E}">
        <p14:creationId xmlns:p14="http://schemas.microsoft.com/office/powerpoint/2010/main" val="1429837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“Scenes” classified as satellites pass, and landscapes change in appearance over the year</a:t>
            </a:r>
          </a:p>
          <a:p>
            <a:r>
              <a:rPr lang="en-US" dirty="0"/>
              <a:t>Different years landscapes may appear different</a:t>
            </a:r>
          </a:p>
          <a:p>
            <a:r>
              <a:rPr lang="en-US" dirty="0"/>
              <a:t>Landscapes are </a:t>
            </a:r>
            <a:r>
              <a:rPr lang="en-US" dirty="0" err="1"/>
              <a:t>discretised</a:t>
            </a:r>
            <a:r>
              <a:rPr lang="en-US" dirty="0"/>
              <a:t> into cells; often criterion of &gt;50% cover masks what is actually highly heterogeneous</a:t>
            </a:r>
          </a:p>
          <a:p>
            <a:r>
              <a:rPr lang="en-US" dirty="0"/>
              <a:t>Land cover change time series often include a selection algorithm to determine when a class can “change” type but it’s notable that these may be restricted to certain transitions, e.g. ESA-CCI, which can impact our ability to quantify land cover </a:t>
            </a:r>
            <a:r>
              <a:rPr lang="en-US" i="1" dirty="0"/>
              <a:t>change</a:t>
            </a:r>
            <a:r>
              <a:rPr lang="en-US" i="0" dirty="0"/>
              <a:t> (i.e. the transition) – read the manual!</a:t>
            </a:r>
            <a:endParaRPr lang="en-GB" dirty="0"/>
          </a:p>
        </p:txBody>
      </p:sp>
      <p:sp>
        <p:nvSpPr>
          <p:cNvPr id="4" name="Slide Number Placeholder 3"/>
          <p:cNvSpPr>
            <a:spLocks noGrp="1"/>
          </p:cNvSpPr>
          <p:nvPr>
            <p:ph type="sldNum" sz="quarter" idx="5"/>
          </p:nvPr>
        </p:nvSpPr>
        <p:spPr/>
        <p:txBody>
          <a:bodyPr/>
          <a:lstStyle/>
          <a:p>
            <a:fld id="{C0BB4EA8-0CFE-4487-BC9C-FCB90B71669C}" type="slidenum">
              <a:rPr lang="en-GB" smtClean="0"/>
              <a:t>8</a:t>
            </a:fld>
            <a:endParaRPr lang="en-GB"/>
          </a:p>
        </p:txBody>
      </p:sp>
    </p:spTree>
    <p:extLst>
      <p:ext uri="{BB962C8B-B14F-4D97-AF65-F5344CB8AC3E}">
        <p14:creationId xmlns:p14="http://schemas.microsoft.com/office/powerpoint/2010/main" val="4018220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polygon with cover – generally with disease data we’re working with polygons which present challenges for interpretation</a:t>
            </a:r>
          </a:p>
          <a:p>
            <a:r>
              <a:rPr lang="en-US" dirty="0"/>
              <a:t>Conversely with point data you could extract a consistent buffer that you expect has some biological/epi relevance</a:t>
            </a:r>
          </a:p>
          <a:p>
            <a:r>
              <a:rPr lang="en-US" dirty="0"/>
              <a:t>Extract using </a:t>
            </a:r>
            <a:r>
              <a:rPr lang="en-US" dirty="0" err="1"/>
              <a:t>exactextractr</a:t>
            </a:r>
            <a:endParaRPr lang="en-US" dirty="0"/>
          </a:p>
          <a:p>
            <a:endParaRPr lang="en-US" dirty="0"/>
          </a:p>
          <a:p>
            <a:r>
              <a:rPr lang="en-US" dirty="0"/>
              <a:t>Lots of metrics you can derive – what links to the process?</a:t>
            </a:r>
          </a:p>
          <a:p>
            <a:r>
              <a:rPr lang="en-US" dirty="0"/>
              <a:t>Area = sensitive to size</a:t>
            </a:r>
          </a:p>
          <a:p>
            <a:r>
              <a:rPr lang="en-US" dirty="0"/>
              <a:t>% cover = sensitive to size and also does not account for how population is distributed</a:t>
            </a:r>
          </a:p>
          <a:p>
            <a:r>
              <a:rPr lang="en-US" dirty="0"/>
              <a:t>Exposure = population weighting so you get an estimate of the % of population in an area that’s “exposed” to that </a:t>
            </a:r>
            <a:r>
              <a:rPr lang="en-GB" dirty="0"/>
              <a:t>land cover type -&gt; problem is that the population layers we use to derive these metrics are themselves modelled and often with LC as an input, so you have the potential for circularity that is difficult to quantify. </a:t>
            </a:r>
            <a:endParaRPr lang="en-US" dirty="0"/>
          </a:p>
        </p:txBody>
      </p:sp>
      <p:sp>
        <p:nvSpPr>
          <p:cNvPr id="4" name="Slide Number Placeholder 3"/>
          <p:cNvSpPr>
            <a:spLocks noGrp="1"/>
          </p:cNvSpPr>
          <p:nvPr>
            <p:ph type="sldNum" sz="quarter" idx="5"/>
          </p:nvPr>
        </p:nvSpPr>
        <p:spPr/>
        <p:txBody>
          <a:bodyPr/>
          <a:lstStyle/>
          <a:p>
            <a:fld id="{C0BB4EA8-0CFE-4487-BC9C-FCB90B71669C}" type="slidenum">
              <a:rPr lang="en-GB" smtClean="0"/>
              <a:t>9</a:t>
            </a:fld>
            <a:endParaRPr lang="en-GB"/>
          </a:p>
        </p:txBody>
      </p:sp>
    </p:spTree>
    <p:extLst>
      <p:ext uri="{BB962C8B-B14F-4D97-AF65-F5344CB8AC3E}">
        <p14:creationId xmlns:p14="http://schemas.microsoft.com/office/powerpoint/2010/main" val="3467040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good spatial/thematic resolution, consider exploring how temporally dynamic landscape in your study region appears to have been in the time period of interest</a:t>
            </a:r>
          </a:p>
          <a:p>
            <a:r>
              <a:rPr lang="en-US" dirty="0"/>
              <a:t>(using a decent spatial/temporal resolution dataset) – if it’s been fairly stable, a single epoch might be sufficient</a:t>
            </a:r>
          </a:p>
          <a:p>
            <a:r>
              <a:rPr lang="en-US" dirty="0"/>
              <a:t>Be careful about quantifying land cover change from a time series – ensure the time series has been designed to do this stably</a:t>
            </a:r>
          </a:p>
          <a:p>
            <a:r>
              <a:rPr lang="en-US" dirty="0"/>
              <a:t>Cross-compare multiple datasets – are there areas of significant disagreement?</a:t>
            </a:r>
          </a:p>
          <a:p>
            <a:r>
              <a:rPr lang="en-US" dirty="0"/>
              <a:t>Visually inspect – ESA-CCI has some extremely strange </a:t>
            </a:r>
            <a:r>
              <a:rPr lang="en-US" dirty="0" err="1"/>
              <a:t>behaviours</a:t>
            </a:r>
            <a:r>
              <a:rPr lang="en-US" dirty="0"/>
              <a:t> pre-2000 that may limit the benefit of the extra years on the timeseries</a:t>
            </a:r>
          </a:p>
        </p:txBody>
      </p:sp>
      <p:sp>
        <p:nvSpPr>
          <p:cNvPr id="4" name="Slide Number Placeholder 3"/>
          <p:cNvSpPr>
            <a:spLocks noGrp="1"/>
          </p:cNvSpPr>
          <p:nvPr>
            <p:ph type="sldNum" sz="quarter" idx="5"/>
          </p:nvPr>
        </p:nvSpPr>
        <p:spPr/>
        <p:txBody>
          <a:bodyPr/>
          <a:lstStyle/>
          <a:p>
            <a:fld id="{C0BB4EA8-0CFE-4487-BC9C-FCB90B71669C}" type="slidenum">
              <a:rPr lang="en-GB" smtClean="0"/>
              <a:t>10</a:t>
            </a:fld>
            <a:endParaRPr lang="en-GB"/>
          </a:p>
        </p:txBody>
      </p:sp>
    </p:spTree>
    <p:extLst>
      <p:ext uri="{BB962C8B-B14F-4D97-AF65-F5344CB8AC3E}">
        <p14:creationId xmlns:p14="http://schemas.microsoft.com/office/powerpoint/2010/main" val="2892741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76FEA-6E4E-4A35-ABD4-C04856FB9D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927084E-8C4E-43D7-9CB2-8ED921EE5F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9CF9E2A-86AF-4F73-A93D-AB6BD9263E0A}"/>
              </a:ext>
            </a:extLst>
          </p:cNvPr>
          <p:cNvSpPr>
            <a:spLocks noGrp="1"/>
          </p:cNvSpPr>
          <p:nvPr>
            <p:ph type="dt" sz="half" idx="10"/>
          </p:nvPr>
        </p:nvSpPr>
        <p:spPr/>
        <p:txBody>
          <a:bodyPr/>
          <a:lstStyle/>
          <a:p>
            <a:fld id="{4489AA4C-62A0-4A19-8408-32D28DD245BC}" type="datetimeFigureOut">
              <a:rPr lang="en-GB" smtClean="0"/>
              <a:t>16/02/2021</a:t>
            </a:fld>
            <a:endParaRPr lang="en-GB"/>
          </a:p>
        </p:txBody>
      </p:sp>
      <p:sp>
        <p:nvSpPr>
          <p:cNvPr id="5" name="Footer Placeholder 4">
            <a:extLst>
              <a:ext uri="{FF2B5EF4-FFF2-40B4-BE49-F238E27FC236}">
                <a16:creationId xmlns:a16="http://schemas.microsoft.com/office/drawing/2014/main" id="{15520653-2BD2-4FD0-A049-46F730FB46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C98204-E33C-4891-AE1A-EBCD5351FB5C}"/>
              </a:ext>
            </a:extLst>
          </p:cNvPr>
          <p:cNvSpPr>
            <a:spLocks noGrp="1"/>
          </p:cNvSpPr>
          <p:nvPr>
            <p:ph type="sldNum" sz="quarter" idx="12"/>
          </p:nvPr>
        </p:nvSpPr>
        <p:spPr/>
        <p:txBody>
          <a:bodyPr/>
          <a:lstStyle/>
          <a:p>
            <a:fld id="{23C505F7-E7D6-4DFE-871E-F6DADC46CC07}" type="slidenum">
              <a:rPr lang="en-GB" smtClean="0"/>
              <a:t>‹#›</a:t>
            </a:fld>
            <a:endParaRPr lang="en-GB"/>
          </a:p>
        </p:txBody>
      </p:sp>
    </p:spTree>
    <p:extLst>
      <p:ext uri="{BB962C8B-B14F-4D97-AF65-F5344CB8AC3E}">
        <p14:creationId xmlns:p14="http://schemas.microsoft.com/office/powerpoint/2010/main" val="4224631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581D-0C25-4C00-B15E-629B5976BC1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8300B07-F045-4234-9255-78A3B5DAF3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9032959-5034-465B-904C-346DDC20BB9D}"/>
              </a:ext>
            </a:extLst>
          </p:cNvPr>
          <p:cNvSpPr>
            <a:spLocks noGrp="1"/>
          </p:cNvSpPr>
          <p:nvPr>
            <p:ph type="dt" sz="half" idx="10"/>
          </p:nvPr>
        </p:nvSpPr>
        <p:spPr/>
        <p:txBody>
          <a:bodyPr/>
          <a:lstStyle/>
          <a:p>
            <a:fld id="{4489AA4C-62A0-4A19-8408-32D28DD245BC}" type="datetimeFigureOut">
              <a:rPr lang="en-GB" smtClean="0"/>
              <a:t>16/02/2021</a:t>
            </a:fld>
            <a:endParaRPr lang="en-GB"/>
          </a:p>
        </p:txBody>
      </p:sp>
      <p:sp>
        <p:nvSpPr>
          <p:cNvPr id="5" name="Footer Placeholder 4">
            <a:extLst>
              <a:ext uri="{FF2B5EF4-FFF2-40B4-BE49-F238E27FC236}">
                <a16:creationId xmlns:a16="http://schemas.microsoft.com/office/drawing/2014/main" id="{D4F65445-821E-4585-96D4-FCEBBF4251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4041D7-6B92-40E9-A8B7-5F56427B6718}"/>
              </a:ext>
            </a:extLst>
          </p:cNvPr>
          <p:cNvSpPr>
            <a:spLocks noGrp="1"/>
          </p:cNvSpPr>
          <p:nvPr>
            <p:ph type="sldNum" sz="quarter" idx="12"/>
          </p:nvPr>
        </p:nvSpPr>
        <p:spPr/>
        <p:txBody>
          <a:bodyPr/>
          <a:lstStyle/>
          <a:p>
            <a:fld id="{23C505F7-E7D6-4DFE-871E-F6DADC46CC07}" type="slidenum">
              <a:rPr lang="en-GB" smtClean="0"/>
              <a:t>‹#›</a:t>
            </a:fld>
            <a:endParaRPr lang="en-GB"/>
          </a:p>
        </p:txBody>
      </p:sp>
    </p:spTree>
    <p:extLst>
      <p:ext uri="{BB962C8B-B14F-4D97-AF65-F5344CB8AC3E}">
        <p14:creationId xmlns:p14="http://schemas.microsoft.com/office/powerpoint/2010/main" val="2691853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AACADC-D176-4407-B015-AAD2DBEA78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9B0F8BA-1A79-4DB4-9287-85E8E81BB4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9D3A812-5370-456F-AC70-17F36F8E765E}"/>
              </a:ext>
            </a:extLst>
          </p:cNvPr>
          <p:cNvSpPr>
            <a:spLocks noGrp="1"/>
          </p:cNvSpPr>
          <p:nvPr>
            <p:ph type="dt" sz="half" idx="10"/>
          </p:nvPr>
        </p:nvSpPr>
        <p:spPr/>
        <p:txBody>
          <a:bodyPr/>
          <a:lstStyle/>
          <a:p>
            <a:fld id="{4489AA4C-62A0-4A19-8408-32D28DD245BC}" type="datetimeFigureOut">
              <a:rPr lang="en-GB" smtClean="0"/>
              <a:t>16/02/2021</a:t>
            </a:fld>
            <a:endParaRPr lang="en-GB"/>
          </a:p>
        </p:txBody>
      </p:sp>
      <p:sp>
        <p:nvSpPr>
          <p:cNvPr id="5" name="Footer Placeholder 4">
            <a:extLst>
              <a:ext uri="{FF2B5EF4-FFF2-40B4-BE49-F238E27FC236}">
                <a16:creationId xmlns:a16="http://schemas.microsoft.com/office/drawing/2014/main" id="{50DC870D-3966-4C99-ABD7-4C4C23A199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72E370C-9459-47F9-AB4C-0B739DDA3D7F}"/>
              </a:ext>
            </a:extLst>
          </p:cNvPr>
          <p:cNvSpPr>
            <a:spLocks noGrp="1"/>
          </p:cNvSpPr>
          <p:nvPr>
            <p:ph type="sldNum" sz="quarter" idx="12"/>
          </p:nvPr>
        </p:nvSpPr>
        <p:spPr/>
        <p:txBody>
          <a:bodyPr/>
          <a:lstStyle/>
          <a:p>
            <a:fld id="{23C505F7-E7D6-4DFE-871E-F6DADC46CC07}" type="slidenum">
              <a:rPr lang="en-GB" smtClean="0"/>
              <a:t>‹#›</a:t>
            </a:fld>
            <a:endParaRPr lang="en-GB"/>
          </a:p>
        </p:txBody>
      </p:sp>
    </p:spTree>
    <p:extLst>
      <p:ext uri="{BB962C8B-B14F-4D97-AF65-F5344CB8AC3E}">
        <p14:creationId xmlns:p14="http://schemas.microsoft.com/office/powerpoint/2010/main" val="3526950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1109-38B4-4509-94F6-66EE6EEB173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0D10625-694B-4E05-9D9F-F1C952AD9C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996197-16F1-4B01-B4F5-4036DA211031}"/>
              </a:ext>
            </a:extLst>
          </p:cNvPr>
          <p:cNvSpPr>
            <a:spLocks noGrp="1"/>
          </p:cNvSpPr>
          <p:nvPr>
            <p:ph type="dt" sz="half" idx="10"/>
          </p:nvPr>
        </p:nvSpPr>
        <p:spPr/>
        <p:txBody>
          <a:bodyPr/>
          <a:lstStyle/>
          <a:p>
            <a:fld id="{4489AA4C-62A0-4A19-8408-32D28DD245BC}" type="datetimeFigureOut">
              <a:rPr lang="en-GB" smtClean="0"/>
              <a:t>16/02/2021</a:t>
            </a:fld>
            <a:endParaRPr lang="en-GB"/>
          </a:p>
        </p:txBody>
      </p:sp>
      <p:sp>
        <p:nvSpPr>
          <p:cNvPr id="5" name="Footer Placeholder 4">
            <a:extLst>
              <a:ext uri="{FF2B5EF4-FFF2-40B4-BE49-F238E27FC236}">
                <a16:creationId xmlns:a16="http://schemas.microsoft.com/office/drawing/2014/main" id="{388C8577-CCF8-40DC-A0FC-C0EC4DADA0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832673-6C02-407F-BABD-C6CDC0D0614A}"/>
              </a:ext>
            </a:extLst>
          </p:cNvPr>
          <p:cNvSpPr>
            <a:spLocks noGrp="1"/>
          </p:cNvSpPr>
          <p:nvPr>
            <p:ph type="sldNum" sz="quarter" idx="12"/>
          </p:nvPr>
        </p:nvSpPr>
        <p:spPr/>
        <p:txBody>
          <a:bodyPr/>
          <a:lstStyle/>
          <a:p>
            <a:fld id="{23C505F7-E7D6-4DFE-871E-F6DADC46CC07}" type="slidenum">
              <a:rPr lang="en-GB" smtClean="0"/>
              <a:t>‹#›</a:t>
            </a:fld>
            <a:endParaRPr lang="en-GB"/>
          </a:p>
        </p:txBody>
      </p:sp>
    </p:spTree>
    <p:extLst>
      <p:ext uri="{BB962C8B-B14F-4D97-AF65-F5344CB8AC3E}">
        <p14:creationId xmlns:p14="http://schemas.microsoft.com/office/powerpoint/2010/main" val="2734489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DC71-8F15-4C33-89DD-4ABF55FDFF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BA752C4-9D8F-46F5-AB42-0318CF1E8E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8EF6BF-1976-4B29-8DAE-5259C2C63CC7}"/>
              </a:ext>
            </a:extLst>
          </p:cNvPr>
          <p:cNvSpPr>
            <a:spLocks noGrp="1"/>
          </p:cNvSpPr>
          <p:nvPr>
            <p:ph type="dt" sz="half" idx="10"/>
          </p:nvPr>
        </p:nvSpPr>
        <p:spPr/>
        <p:txBody>
          <a:bodyPr/>
          <a:lstStyle/>
          <a:p>
            <a:fld id="{4489AA4C-62A0-4A19-8408-32D28DD245BC}" type="datetimeFigureOut">
              <a:rPr lang="en-GB" smtClean="0"/>
              <a:t>16/02/2021</a:t>
            </a:fld>
            <a:endParaRPr lang="en-GB"/>
          </a:p>
        </p:txBody>
      </p:sp>
      <p:sp>
        <p:nvSpPr>
          <p:cNvPr id="5" name="Footer Placeholder 4">
            <a:extLst>
              <a:ext uri="{FF2B5EF4-FFF2-40B4-BE49-F238E27FC236}">
                <a16:creationId xmlns:a16="http://schemas.microsoft.com/office/drawing/2014/main" id="{B27F889C-B135-4F48-9EAD-4AF9A0D0F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D31D84-5929-432E-86B9-FC8034B8F419}"/>
              </a:ext>
            </a:extLst>
          </p:cNvPr>
          <p:cNvSpPr>
            <a:spLocks noGrp="1"/>
          </p:cNvSpPr>
          <p:nvPr>
            <p:ph type="sldNum" sz="quarter" idx="12"/>
          </p:nvPr>
        </p:nvSpPr>
        <p:spPr/>
        <p:txBody>
          <a:bodyPr/>
          <a:lstStyle/>
          <a:p>
            <a:fld id="{23C505F7-E7D6-4DFE-871E-F6DADC46CC07}" type="slidenum">
              <a:rPr lang="en-GB" smtClean="0"/>
              <a:t>‹#›</a:t>
            </a:fld>
            <a:endParaRPr lang="en-GB"/>
          </a:p>
        </p:txBody>
      </p:sp>
    </p:spTree>
    <p:extLst>
      <p:ext uri="{BB962C8B-B14F-4D97-AF65-F5344CB8AC3E}">
        <p14:creationId xmlns:p14="http://schemas.microsoft.com/office/powerpoint/2010/main" val="1335952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61DF-66C2-4B83-A799-7523190AC62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CB05598-0E40-4732-B403-9EA7C39286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9803DE6-F649-4DF9-9AE1-F35E8D0210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9413C2B-C82F-4314-B609-F9624A895D69}"/>
              </a:ext>
            </a:extLst>
          </p:cNvPr>
          <p:cNvSpPr>
            <a:spLocks noGrp="1"/>
          </p:cNvSpPr>
          <p:nvPr>
            <p:ph type="dt" sz="half" idx="10"/>
          </p:nvPr>
        </p:nvSpPr>
        <p:spPr/>
        <p:txBody>
          <a:bodyPr/>
          <a:lstStyle/>
          <a:p>
            <a:fld id="{4489AA4C-62A0-4A19-8408-32D28DD245BC}" type="datetimeFigureOut">
              <a:rPr lang="en-GB" smtClean="0"/>
              <a:t>16/02/2021</a:t>
            </a:fld>
            <a:endParaRPr lang="en-GB"/>
          </a:p>
        </p:txBody>
      </p:sp>
      <p:sp>
        <p:nvSpPr>
          <p:cNvPr id="6" name="Footer Placeholder 5">
            <a:extLst>
              <a:ext uri="{FF2B5EF4-FFF2-40B4-BE49-F238E27FC236}">
                <a16:creationId xmlns:a16="http://schemas.microsoft.com/office/drawing/2014/main" id="{DCA90D40-8C37-4E4F-8842-A58B672CEC4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B238D0-29D3-49F0-B279-F90815B3B1C0}"/>
              </a:ext>
            </a:extLst>
          </p:cNvPr>
          <p:cNvSpPr>
            <a:spLocks noGrp="1"/>
          </p:cNvSpPr>
          <p:nvPr>
            <p:ph type="sldNum" sz="quarter" idx="12"/>
          </p:nvPr>
        </p:nvSpPr>
        <p:spPr/>
        <p:txBody>
          <a:bodyPr/>
          <a:lstStyle/>
          <a:p>
            <a:fld id="{23C505F7-E7D6-4DFE-871E-F6DADC46CC07}" type="slidenum">
              <a:rPr lang="en-GB" smtClean="0"/>
              <a:t>‹#›</a:t>
            </a:fld>
            <a:endParaRPr lang="en-GB"/>
          </a:p>
        </p:txBody>
      </p:sp>
    </p:spTree>
    <p:extLst>
      <p:ext uri="{BB962C8B-B14F-4D97-AF65-F5344CB8AC3E}">
        <p14:creationId xmlns:p14="http://schemas.microsoft.com/office/powerpoint/2010/main" val="195517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7C6A0-5213-421D-9052-C9BED08A00A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8A9AF0-4FCC-45E1-BBB2-AF1488320B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4BC143-C6BD-4C6F-BD72-EAA0856AD1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DC92D17-8A10-44E4-A82D-C0561E854A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2C894A-1903-4E9E-8EE7-43F5EA9EB9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AD1090C-4FF6-4C19-AD68-4DE90C66D659}"/>
              </a:ext>
            </a:extLst>
          </p:cNvPr>
          <p:cNvSpPr>
            <a:spLocks noGrp="1"/>
          </p:cNvSpPr>
          <p:nvPr>
            <p:ph type="dt" sz="half" idx="10"/>
          </p:nvPr>
        </p:nvSpPr>
        <p:spPr/>
        <p:txBody>
          <a:bodyPr/>
          <a:lstStyle/>
          <a:p>
            <a:fld id="{4489AA4C-62A0-4A19-8408-32D28DD245BC}" type="datetimeFigureOut">
              <a:rPr lang="en-GB" smtClean="0"/>
              <a:t>16/02/2021</a:t>
            </a:fld>
            <a:endParaRPr lang="en-GB"/>
          </a:p>
        </p:txBody>
      </p:sp>
      <p:sp>
        <p:nvSpPr>
          <p:cNvPr id="8" name="Footer Placeholder 7">
            <a:extLst>
              <a:ext uri="{FF2B5EF4-FFF2-40B4-BE49-F238E27FC236}">
                <a16:creationId xmlns:a16="http://schemas.microsoft.com/office/drawing/2014/main" id="{C9700D0C-7EB0-46E0-A537-DFD3705583F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01EABE7-F725-41B3-B805-7927C3B7D9B9}"/>
              </a:ext>
            </a:extLst>
          </p:cNvPr>
          <p:cNvSpPr>
            <a:spLocks noGrp="1"/>
          </p:cNvSpPr>
          <p:nvPr>
            <p:ph type="sldNum" sz="quarter" idx="12"/>
          </p:nvPr>
        </p:nvSpPr>
        <p:spPr/>
        <p:txBody>
          <a:bodyPr/>
          <a:lstStyle/>
          <a:p>
            <a:fld id="{23C505F7-E7D6-4DFE-871E-F6DADC46CC07}" type="slidenum">
              <a:rPr lang="en-GB" smtClean="0"/>
              <a:t>‹#›</a:t>
            </a:fld>
            <a:endParaRPr lang="en-GB"/>
          </a:p>
        </p:txBody>
      </p:sp>
    </p:spTree>
    <p:extLst>
      <p:ext uri="{BB962C8B-B14F-4D97-AF65-F5344CB8AC3E}">
        <p14:creationId xmlns:p14="http://schemas.microsoft.com/office/powerpoint/2010/main" val="2152381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96F4-3DA4-4BD9-9368-657E11CFE41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0A7ADE1-6420-43B1-B278-B17289060263}"/>
              </a:ext>
            </a:extLst>
          </p:cNvPr>
          <p:cNvSpPr>
            <a:spLocks noGrp="1"/>
          </p:cNvSpPr>
          <p:nvPr>
            <p:ph type="dt" sz="half" idx="10"/>
          </p:nvPr>
        </p:nvSpPr>
        <p:spPr/>
        <p:txBody>
          <a:bodyPr/>
          <a:lstStyle/>
          <a:p>
            <a:fld id="{4489AA4C-62A0-4A19-8408-32D28DD245BC}" type="datetimeFigureOut">
              <a:rPr lang="en-GB" smtClean="0"/>
              <a:t>16/02/2021</a:t>
            </a:fld>
            <a:endParaRPr lang="en-GB"/>
          </a:p>
        </p:txBody>
      </p:sp>
      <p:sp>
        <p:nvSpPr>
          <p:cNvPr id="4" name="Footer Placeholder 3">
            <a:extLst>
              <a:ext uri="{FF2B5EF4-FFF2-40B4-BE49-F238E27FC236}">
                <a16:creationId xmlns:a16="http://schemas.microsoft.com/office/drawing/2014/main" id="{D097322D-20BD-49C5-832B-86FA0E047B9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632804-D9B6-4328-A1DC-9A09F7D68C08}"/>
              </a:ext>
            </a:extLst>
          </p:cNvPr>
          <p:cNvSpPr>
            <a:spLocks noGrp="1"/>
          </p:cNvSpPr>
          <p:nvPr>
            <p:ph type="sldNum" sz="quarter" idx="12"/>
          </p:nvPr>
        </p:nvSpPr>
        <p:spPr/>
        <p:txBody>
          <a:bodyPr/>
          <a:lstStyle/>
          <a:p>
            <a:fld id="{23C505F7-E7D6-4DFE-871E-F6DADC46CC07}" type="slidenum">
              <a:rPr lang="en-GB" smtClean="0"/>
              <a:t>‹#›</a:t>
            </a:fld>
            <a:endParaRPr lang="en-GB"/>
          </a:p>
        </p:txBody>
      </p:sp>
    </p:spTree>
    <p:extLst>
      <p:ext uri="{BB962C8B-B14F-4D97-AF65-F5344CB8AC3E}">
        <p14:creationId xmlns:p14="http://schemas.microsoft.com/office/powerpoint/2010/main" val="3291448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CB6ABF-98C9-4F1B-8BC8-D383D6D1F814}"/>
              </a:ext>
            </a:extLst>
          </p:cNvPr>
          <p:cNvSpPr>
            <a:spLocks noGrp="1"/>
          </p:cNvSpPr>
          <p:nvPr>
            <p:ph type="dt" sz="half" idx="10"/>
          </p:nvPr>
        </p:nvSpPr>
        <p:spPr/>
        <p:txBody>
          <a:bodyPr/>
          <a:lstStyle/>
          <a:p>
            <a:fld id="{4489AA4C-62A0-4A19-8408-32D28DD245BC}" type="datetimeFigureOut">
              <a:rPr lang="en-GB" smtClean="0"/>
              <a:t>16/02/2021</a:t>
            </a:fld>
            <a:endParaRPr lang="en-GB"/>
          </a:p>
        </p:txBody>
      </p:sp>
      <p:sp>
        <p:nvSpPr>
          <p:cNvPr id="3" name="Footer Placeholder 2">
            <a:extLst>
              <a:ext uri="{FF2B5EF4-FFF2-40B4-BE49-F238E27FC236}">
                <a16:creationId xmlns:a16="http://schemas.microsoft.com/office/drawing/2014/main" id="{F8C68B58-7AEB-496D-B3D9-C73BD13D477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F861EEF-2B40-436C-A507-0D4368B0B5BE}"/>
              </a:ext>
            </a:extLst>
          </p:cNvPr>
          <p:cNvSpPr>
            <a:spLocks noGrp="1"/>
          </p:cNvSpPr>
          <p:nvPr>
            <p:ph type="sldNum" sz="quarter" idx="12"/>
          </p:nvPr>
        </p:nvSpPr>
        <p:spPr/>
        <p:txBody>
          <a:bodyPr/>
          <a:lstStyle/>
          <a:p>
            <a:fld id="{23C505F7-E7D6-4DFE-871E-F6DADC46CC07}" type="slidenum">
              <a:rPr lang="en-GB" smtClean="0"/>
              <a:t>‹#›</a:t>
            </a:fld>
            <a:endParaRPr lang="en-GB"/>
          </a:p>
        </p:txBody>
      </p:sp>
    </p:spTree>
    <p:extLst>
      <p:ext uri="{BB962C8B-B14F-4D97-AF65-F5344CB8AC3E}">
        <p14:creationId xmlns:p14="http://schemas.microsoft.com/office/powerpoint/2010/main" val="707547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0C206-61BC-4235-AC76-C838B7D2D9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CF16AA6-B05A-4781-9A8B-3C8F628F6E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A3763E2-0AE0-4AE4-B94C-492C196D73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8E20C7-FB0B-4F29-B141-D3B9AEB17546}"/>
              </a:ext>
            </a:extLst>
          </p:cNvPr>
          <p:cNvSpPr>
            <a:spLocks noGrp="1"/>
          </p:cNvSpPr>
          <p:nvPr>
            <p:ph type="dt" sz="half" idx="10"/>
          </p:nvPr>
        </p:nvSpPr>
        <p:spPr/>
        <p:txBody>
          <a:bodyPr/>
          <a:lstStyle/>
          <a:p>
            <a:fld id="{4489AA4C-62A0-4A19-8408-32D28DD245BC}" type="datetimeFigureOut">
              <a:rPr lang="en-GB" smtClean="0"/>
              <a:t>16/02/2021</a:t>
            </a:fld>
            <a:endParaRPr lang="en-GB"/>
          </a:p>
        </p:txBody>
      </p:sp>
      <p:sp>
        <p:nvSpPr>
          <p:cNvPr id="6" name="Footer Placeholder 5">
            <a:extLst>
              <a:ext uri="{FF2B5EF4-FFF2-40B4-BE49-F238E27FC236}">
                <a16:creationId xmlns:a16="http://schemas.microsoft.com/office/drawing/2014/main" id="{9A7AB5A8-D2CE-45DD-92B0-05D64A8ABDE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C5F9D9-B243-480A-8BD3-C5AF2B14E5B8}"/>
              </a:ext>
            </a:extLst>
          </p:cNvPr>
          <p:cNvSpPr>
            <a:spLocks noGrp="1"/>
          </p:cNvSpPr>
          <p:nvPr>
            <p:ph type="sldNum" sz="quarter" idx="12"/>
          </p:nvPr>
        </p:nvSpPr>
        <p:spPr/>
        <p:txBody>
          <a:bodyPr/>
          <a:lstStyle/>
          <a:p>
            <a:fld id="{23C505F7-E7D6-4DFE-871E-F6DADC46CC07}" type="slidenum">
              <a:rPr lang="en-GB" smtClean="0"/>
              <a:t>‹#›</a:t>
            </a:fld>
            <a:endParaRPr lang="en-GB"/>
          </a:p>
        </p:txBody>
      </p:sp>
    </p:spTree>
    <p:extLst>
      <p:ext uri="{BB962C8B-B14F-4D97-AF65-F5344CB8AC3E}">
        <p14:creationId xmlns:p14="http://schemas.microsoft.com/office/powerpoint/2010/main" val="160973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B82AD-E577-466A-BD96-A212A3CC64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8D03033-0BC9-4F1D-B650-522A525ED5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733AAF5-AB25-4B7A-B4AF-2CF5F62D18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6DF908-73C4-41FE-898F-CF4DE47078F5}"/>
              </a:ext>
            </a:extLst>
          </p:cNvPr>
          <p:cNvSpPr>
            <a:spLocks noGrp="1"/>
          </p:cNvSpPr>
          <p:nvPr>
            <p:ph type="dt" sz="half" idx="10"/>
          </p:nvPr>
        </p:nvSpPr>
        <p:spPr/>
        <p:txBody>
          <a:bodyPr/>
          <a:lstStyle/>
          <a:p>
            <a:fld id="{4489AA4C-62A0-4A19-8408-32D28DD245BC}" type="datetimeFigureOut">
              <a:rPr lang="en-GB" smtClean="0"/>
              <a:t>16/02/2021</a:t>
            </a:fld>
            <a:endParaRPr lang="en-GB"/>
          </a:p>
        </p:txBody>
      </p:sp>
      <p:sp>
        <p:nvSpPr>
          <p:cNvPr id="6" name="Footer Placeholder 5">
            <a:extLst>
              <a:ext uri="{FF2B5EF4-FFF2-40B4-BE49-F238E27FC236}">
                <a16:creationId xmlns:a16="http://schemas.microsoft.com/office/drawing/2014/main" id="{265B652F-9466-4713-BB81-324D1CD8878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E8FDAB-EFCA-4231-8867-4179DC2C69D2}"/>
              </a:ext>
            </a:extLst>
          </p:cNvPr>
          <p:cNvSpPr>
            <a:spLocks noGrp="1"/>
          </p:cNvSpPr>
          <p:nvPr>
            <p:ph type="sldNum" sz="quarter" idx="12"/>
          </p:nvPr>
        </p:nvSpPr>
        <p:spPr/>
        <p:txBody>
          <a:bodyPr/>
          <a:lstStyle/>
          <a:p>
            <a:fld id="{23C505F7-E7D6-4DFE-871E-F6DADC46CC07}" type="slidenum">
              <a:rPr lang="en-GB" smtClean="0"/>
              <a:t>‹#›</a:t>
            </a:fld>
            <a:endParaRPr lang="en-GB"/>
          </a:p>
        </p:txBody>
      </p:sp>
    </p:spTree>
    <p:extLst>
      <p:ext uri="{BB962C8B-B14F-4D97-AF65-F5344CB8AC3E}">
        <p14:creationId xmlns:p14="http://schemas.microsoft.com/office/powerpoint/2010/main" val="3328590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95F8FE-9354-4982-9D8B-E868CFB452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1A023CE-5654-41C9-A06C-1F8DAB8797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C90CBF-D448-44B2-A7B0-7C98B6AE58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89AA4C-62A0-4A19-8408-32D28DD245BC}" type="datetimeFigureOut">
              <a:rPr lang="en-GB" smtClean="0"/>
              <a:t>16/02/2021</a:t>
            </a:fld>
            <a:endParaRPr lang="en-GB"/>
          </a:p>
        </p:txBody>
      </p:sp>
      <p:sp>
        <p:nvSpPr>
          <p:cNvPr id="5" name="Footer Placeholder 4">
            <a:extLst>
              <a:ext uri="{FF2B5EF4-FFF2-40B4-BE49-F238E27FC236}">
                <a16:creationId xmlns:a16="http://schemas.microsoft.com/office/drawing/2014/main" id="{F1A999A4-84AB-42D3-AE9F-77FCB52549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AD2CC39-4F07-43E0-ACD6-6B4014E47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C505F7-E7D6-4DFE-871E-F6DADC46CC07}" type="slidenum">
              <a:rPr lang="en-GB" smtClean="0"/>
              <a:t>‹#›</a:t>
            </a:fld>
            <a:endParaRPr lang="en-GB"/>
          </a:p>
        </p:txBody>
      </p:sp>
    </p:spTree>
    <p:extLst>
      <p:ext uri="{BB962C8B-B14F-4D97-AF65-F5344CB8AC3E}">
        <p14:creationId xmlns:p14="http://schemas.microsoft.com/office/powerpoint/2010/main" val="2993968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tree, plant, dark, forest&#10;&#10;Description automatically generated">
            <a:extLst>
              <a:ext uri="{FF2B5EF4-FFF2-40B4-BE49-F238E27FC236}">
                <a16:creationId xmlns:a16="http://schemas.microsoft.com/office/drawing/2014/main" id="{8BE82E1A-4795-4C30-8EED-28BEE7797A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9584"/>
            <a:ext cx="12465934" cy="7237167"/>
          </a:xfrm>
          <a:prstGeom prst="rect">
            <a:avLst/>
          </a:prstGeom>
        </p:spPr>
      </p:pic>
      <p:sp>
        <p:nvSpPr>
          <p:cNvPr id="2" name="Title 1">
            <a:extLst>
              <a:ext uri="{FF2B5EF4-FFF2-40B4-BE49-F238E27FC236}">
                <a16:creationId xmlns:a16="http://schemas.microsoft.com/office/drawing/2014/main" id="{AB7663AA-4525-42D1-A1F3-A3A4DF8BF1F9}"/>
              </a:ext>
            </a:extLst>
          </p:cNvPr>
          <p:cNvSpPr>
            <a:spLocks noGrp="1"/>
          </p:cNvSpPr>
          <p:nvPr>
            <p:ph type="ctrTitle"/>
          </p:nvPr>
        </p:nvSpPr>
        <p:spPr>
          <a:xfrm>
            <a:off x="1660967" y="5196840"/>
            <a:ext cx="9144000" cy="1473200"/>
          </a:xfrm>
        </p:spPr>
        <p:txBody>
          <a:bodyPr>
            <a:normAutofit fontScale="90000"/>
          </a:bodyPr>
          <a:lstStyle/>
          <a:p>
            <a:r>
              <a:rPr lang="en-US" sz="5000" b="1" dirty="0">
                <a:solidFill>
                  <a:schemeClr val="bg1"/>
                </a:solidFill>
              </a:rPr>
              <a:t>Choosing and using land cover-land use data for infectious disease models</a:t>
            </a:r>
            <a:endParaRPr lang="en-GB" sz="5000" b="1" dirty="0">
              <a:solidFill>
                <a:schemeClr val="bg1"/>
              </a:solidFill>
            </a:endParaRPr>
          </a:p>
        </p:txBody>
      </p:sp>
    </p:spTree>
    <p:extLst>
      <p:ext uri="{BB962C8B-B14F-4D97-AF65-F5344CB8AC3E}">
        <p14:creationId xmlns:p14="http://schemas.microsoft.com/office/powerpoint/2010/main" val="1903341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63AA-4525-42D1-A1F3-A3A4DF8BF1F9}"/>
              </a:ext>
            </a:extLst>
          </p:cNvPr>
          <p:cNvSpPr>
            <a:spLocks noGrp="1"/>
          </p:cNvSpPr>
          <p:nvPr>
            <p:ph type="ctrTitle"/>
          </p:nvPr>
        </p:nvSpPr>
        <p:spPr>
          <a:xfrm>
            <a:off x="360165" y="320039"/>
            <a:ext cx="11471670" cy="685801"/>
          </a:xfrm>
        </p:spPr>
        <p:txBody>
          <a:bodyPr>
            <a:normAutofit/>
          </a:bodyPr>
          <a:lstStyle/>
          <a:p>
            <a:r>
              <a:rPr lang="en-US" sz="4000" dirty="0">
                <a:solidFill>
                  <a:schemeClr val="accent1">
                    <a:lumMod val="50000"/>
                  </a:schemeClr>
                </a:solidFill>
              </a:rPr>
              <a:t>Some practical decision-making and cross-comparison</a:t>
            </a:r>
            <a:endParaRPr lang="en-GB" sz="4000" i="1" dirty="0">
              <a:solidFill>
                <a:schemeClr val="accent1">
                  <a:lumMod val="50000"/>
                </a:schemeClr>
              </a:solidFill>
            </a:endParaRPr>
          </a:p>
        </p:txBody>
      </p:sp>
    </p:spTree>
    <p:extLst>
      <p:ext uri="{BB962C8B-B14F-4D97-AF65-F5344CB8AC3E}">
        <p14:creationId xmlns:p14="http://schemas.microsoft.com/office/powerpoint/2010/main" val="523345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63AA-4525-42D1-A1F3-A3A4DF8BF1F9}"/>
              </a:ext>
            </a:extLst>
          </p:cNvPr>
          <p:cNvSpPr>
            <a:spLocks noGrp="1"/>
          </p:cNvSpPr>
          <p:nvPr>
            <p:ph type="ctrTitle"/>
          </p:nvPr>
        </p:nvSpPr>
        <p:spPr>
          <a:xfrm>
            <a:off x="360165" y="228599"/>
            <a:ext cx="11471670" cy="685801"/>
          </a:xfrm>
        </p:spPr>
        <p:txBody>
          <a:bodyPr>
            <a:normAutofit/>
          </a:bodyPr>
          <a:lstStyle/>
          <a:p>
            <a:r>
              <a:rPr lang="en-US" sz="4000" dirty="0">
                <a:solidFill>
                  <a:schemeClr val="accent1">
                    <a:lumMod val="50000"/>
                  </a:schemeClr>
                </a:solidFill>
              </a:rPr>
              <a:t>Land cover-land use data sources (present day)</a:t>
            </a:r>
            <a:endParaRPr lang="en-GB" sz="4000" dirty="0">
              <a:solidFill>
                <a:schemeClr val="accent1">
                  <a:lumMod val="50000"/>
                </a:schemeClr>
              </a:solidFill>
            </a:endParaRPr>
          </a:p>
        </p:txBody>
      </p:sp>
    </p:spTree>
    <p:extLst>
      <p:ext uri="{BB962C8B-B14F-4D97-AF65-F5344CB8AC3E}">
        <p14:creationId xmlns:p14="http://schemas.microsoft.com/office/powerpoint/2010/main" val="4241173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63AA-4525-42D1-A1F3-A3A4DF8BF1F9}"/>
              </a:ext>
            </a:extLst>
          </p:cNvPr>
          <p:cNvSpPr>
            <a:spLocks noGrp="1"/>
          </p:cNvSpPr>
          <p:nvPr>
            <p:ph type="ctrTitle"/>
          </p:nvPr>
        </p:nvSpPr>
        <p:spPr>
          <a:xfrm>
            <a:off x="360165" y="228599"/>
            <a:ext cx="11471670" cy="685801"/>
          </a:xfrm>
        </p:spPr>
        <p:txBody>
          <a:bodyPr>
            <a:normAutofit/>
          </a:bodyPr>
          <a:lstStyle/>
          <a:p>
            <a:r>
              <a:rPr lang="en-US" sz="4000" dirty="0">
                <a:solidFill>
                  <a:schemeClr val="accent1">
                    <a:lumMod val="50000"/>
                  </a:schemeClr>
                </a:solidFill>
              </a:rPr>
              <a:t>Land cover-land use data sources (future)</a:t>
            </a:r>
            <a:endParaRPr lang="en-GB" sz="4000" dirty="0">
              <a:solidFill>
                <a:schemeClr val="accent1">
                  <a:lumMod val="50000"/>
                </a:schemeClr>
              </a:solidFill>
            </a:endParaRPr>
          </a:p>
        </p:txBody>
      </p:sp>
    </p:spTree>
    <p:extLst>
      <p:ext uri="{BB962C8B-B14F-4D97-AF65-F5344CB8AC3E}">
        <p14:creationId xmlns:p14="http://schemas.microsoft.com/office/powerpoint/2010/main" val="2336041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63AA-4525-42D1-A1F3-A3A4DF8BF1F9}"/>
              </a:ext>
            </a:extLst>
          </p:cNvPr>
          <p:cNvSpPr>
            <a:spLocks noGrp="1"/>
          </p:cNvSpPr>
          <p:nvPr>
            <p:ph type="ctrTitle"/>
          </p:nvPr>
        </p:nvSpPr>
        <p:spPr>
          <a:xfrm>
            <a:off x="360165" y="406790"/>
            <a:ext cx="11471670" cy="685801"/>
          </a:xfrm>
        </p:spPr>
        <p:txBody>
          <a:bodyPr>
            <a:normAutofit/>
          </a:bodyPr>
          <a:lstStyle/>
          <a:p>
            <a:r>
              <a:rPr lang="en-US" sz="4000" i="1" dirty="0">
                <a:solidFill>
                  <a:schemeClr val="accent1">
                    <a:lumMod val="50000"/>
                  </a:schemeClr>
                </a:solidFill>
              </a:rPr>
              <a:t>Now… open up R</a:t>
            </a:r>
            <a:endParaRPr lang="en-GB" sz="4000" i="1" dirty="0">
              <a:solidFill>
                <a:schemeClr val="accent1">
                  <a:lumMod val="50000"/>
                </a:schemeClr>
              </a:solidFill>
            </a:endParaRPr>
          </a:p>
        </p:txBody>
      </p:sp>
    </p:spTree>
    <p:extLst>
      <p:ext uri="{BB962C8B-B14F-4D97-AF65-F5344CB8AC3E}">
        <p14:creationId xmlns:p14="http://schemas.microsoft.com/office/powerpoint/2010/main" val="1670559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63AA-4525-42D1-A1F3-A3A4DF8BF1F9}"/>
              </a:ext>
            </a:extLst>
          </p:cNvPr>
          <p:cNvSpPr>
            <a:spLocks noGrp="1"/>
          </p:cNvSpPr>
          <p:nvPr>
            <p:ph type="ctrTitle"/>
          </p:nvPr>
        </p:nvSpPr>
        <p:spPr>
          <a:xfrm>
            <a:off x="385050" y="274319"/>
            <a:ext cx="11471670" cy="1257911"/>
          </a:xfrm>
        </p:spPr>
        <p:txBody>
          <a:bodyPr>
            <a:normAutofit/>
          </a:bodyPr>
          <a:lstStyle/>
          <a:p>
            <a:r>
              <a:rPr lang="en-US" sz="4000" dirty="0">
                <a:solidFill>
                  <a:schemeClr val="accent1">
                    <a:lumMod val="50000"/>
                  </a:schemeClr>
                </a:solidFill>
              </a:rPr>
              <a:t>What is land cover/land use, and why is it interesting from an infectious disease perspective?</a:t>
            </a:r>
            <a:endParaRPr lang="en-GB" sz="4000" dirty="0">
              <a:solidFill>
                <a:schemeClr val="accent1">
                  <a:lumMod val="50000"/>
                </a:schemeClr>
              </a:solidFill>
            </a:endParaRPr>
          </a:p>
        </p:txBody>
      </p:sp>
    </p:spTree>
    <p:extLst>
      <p:ext uri="{BB962C8B-B14F-4D97-AF65-F5344CB8AC3E}">
        <p14:creationId xmlns:p14="http://schemas.microsoft.com/office/powerpoint/2010/main" val="2403215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63AA-4525-42D1-A1F3-A3A4DF8BF1F9}"/>
              </a:ext>
            </a:extLst>
          </p:cNvPr>
          <p:cNvSpPr>
            <a:spLocks noGrp="1"/>
          </p:cNvSpPr>
          <p:nvPr>
            <p:ph type="ctrTitle"/>
          </p:nvPr>
        </p:nvSpPr>
        <p:spPr>
          <a:xfrm>
            <a:off x="385050" y="274319"/>
            <a:ext cx="11471670" cy="685801"/>
          </a:xfrm>
        </p:spPr>
        <p:txBody>
          <a:bodyPr>
            <a:normAutofit/>
          </a:bodyPr>
          <a:lstStyle/>
          <a:p>
            <a:r>
              <a:rPr lang="en-US" sz="4000" dirty="0">
                <a:solidFill>
                  <a:schemeClr val="accent1">
                    <a:lumMod val="50000"/>
                  </a:schemeClr>
                </a:solidFill>
              </a:rPr>
              <a:t>Land cover vs. land use – what’s the difference?</a:t>
            </a:r>
            <a:endParaRPr lang="en-GB" sz="4000" dirty="0">
              <a:solidFill>
                <a:schemeClr val="accent1">
                  <a:lumMod val="50000"/>
                </a:schemeClr>
              </a:solidFill>
            </a:endParaRPr>
          </a:p>
        </p:txBody>
      </p:sp>
    </p:spTree>
    <p:extLst>
      <p:ext uri="{BB962C8B-B14F-4D97-AF65-F5344CB8AC3E}">
        <p14:creationId xmlns:p14="http://schemas.microsoft.com/office/powerpoint/2010/main" val="3275274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63AA-4525-42D1-A1F3-A3A4DF8BF1F9}"/>
              </a:ext>
            </a:extLst>
          </p:cNvPr>
          <p:cNvSpPr>
            <a:spLocks noGrp="1"/>
          </p:cNvSpPr>
          <p:nvPr>
            <p:ph type="ctrTitle"/>
          </p:nvPr>
        </p:nvSpPr>
        <p:spPr>
          <a:xfrm>
            <a:off x="491730" y="685799"/>
            <a:ext cx="11471670" cy="685801"/>
          </a:xfrm>
        </p:spPr>
        <p:txBody>
          <a:bodyPr>
            <a:normAutofit fontScale="90000"/>
          </a:bodyPr>
          <a:lstStyle/>
          <a:p>
            <a:r>
              <a:rPr lang="en-US" sz="4000" dirty="0">
                <a:solidFill>
                  <a:schemeClr val="accent1">
                    <a:lumMod val="50000"/>
                  </a:schemeClr>
                </a:solidFill>
              </a:rPr>
              <a:t>Satellites generally measure land </a:t>
            </a:r>
            <a:r>
              <a:rPr lang="en-US" sz="4000" i="1" dirty="0">
                <a:solidFill>
                  <a:schemeClr val="accent1">
                    <a:lumMod val="50000"/>
                  </a:schemeClr>
                </a:solidFill>
              </a:rPr>
              <a:t>cover</a:t>
            </a:r>
            <a:r>
              <a:rPr lang="en-US" sz="4000" dirty="0">
                <a:solidFill>
                  <a:schemeClr val="accent1">
                    <a:lumMod val="50000"/>
                  </a:schemeClr>
                </a:solidFill>
              </a:rPr>
              <a:t> and in </a:t>
            </a:r>
            <a:r>
              <a:rPr lang="en-US" sz="4000" u="sng" dirty="0">
                <a:solidFill>
                  <a:schemeClr val="accent1">
                    <a:lumMod val="50000"/>
                  </a:schemeClr>
                </a:solidFill>
              </a:rPr>
              <a:t>some</a:t>
            </a:r>
            <a:r>
              <a:rPr lang="en-US" sz="4000" dirty="0">
                <a:solidFill>
                  <a:schemeClr val="accent1">
                    <a:lumMod val="50000"/>
                  </a:schemeClr>
                </a:solidFill>
              </a:rPr>
              <a:t> cases this can be used as a proxy for land </a:t>
            </a:r>
            <a:r>
              <a:rPr lang="en-US" sz="4000" i="1" dirty="0">
                <a:solidFill>
                  <a:schemeClr val="accent1">
                    <a:lumMod val="50000"/>
                  </a:schemeClr>
                </a:solidFill>
              </a:rPr>
              <a:t>use</a:t>
            </a:r>
            <a:endParaRPr lang="en-GB" sz="4000" i="1" dirty="0">
              <a:solidFill>
                <a:schemeClr val="accent1">
                  <a:lumMod val="50000"/>
                </a:schemeClr>
              </a:solidFill>
            </a:endParaRPr>
          </a:p>
        </p:txBody>
      </p:sp>
    </p:spTree>
    <p:extLst>
      <p:ext uri="{BB962C8B-B14F-4D97-AF65-F5344CB8AC3E}">
        <p14:creationId xmlns:p14="http://schemas.microsoft.com/office/powerpoint/2010/main" val="1789421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63AA-4525-42D1-A1F3-A3A4DF8BF1F9}"/>
              </a:ext>
            </a:extLst>
          </p:cNvPr>
          <p:cNvSpPr>
            <a:spLocks noGrp="1"/>
          </p:cNvSpPr>
          <p:nvPr>
            <p:ph type="ctrTitle"/>
          </p:nvPr>
        </p:nvSpPr>
        <p:spPr>
          <a:xfrm>
            <a:off x="360165" y="259079"/>
            <a:ext cx="11471670" cy="685801"/>
          </a:xfrm>
        </p:spPr>
        <p:txBody>
          <a:bodyPr>
            <a:normAutofit fontScale="90000"/>
          </a:bodyPr>
          <a:lstStyle/>
          <a:p>
            <a:r>
              <a:rPr lang="en-US" sz="4000" dirty="0">
                <a:solidFill>
                  <a:schemeClr val="accent1">
                    <a:lumMod val="50000"/>
                  </a:schemeClr>
                </a:solidFill>
              </a:rPr>
              <a:t>Three axes of measurement: spatial, temporal and thematic</a:t>
            </a:r>
            <a:endParaRPr lang="en-GB" sz="4000" dirty="0">
              <a:solidFill>
                <a:schemeClr val="accent1">
                  <a:lumMod val="50000"/>
                </a:schemeClr>
              </a:solidFill>
            </a:endParaRPr>
          </a:p>
        </p:txBody>
      </p:sp>
    </p:spTree>
    <p:extLst>
      <p:ext uri="{BB962C8B-B14F-4D97-AF65-F5344CB8AC3E}">
        <p14:creationId xmlns:p14="http://schemas.microsoft.com/office/powerpoint/2010/main" val="732605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7AFEA51-2F5D-4D6D-84A5-189C4124293F}"/>
              </a:ext>
            </a:extLst>
          </p:cNvPr>
          <p:cNvSpPr/>
          <p:nvPr/>
        </p:nvSpPr>
        <p:spPr>
          <a:xfrm>
            <a:off x="2297723" y="6582707"/>
            <a:ext cx="9706708" cy="276999"/>
          </a:xfrm>
          <a:prstGeom prst="rect">
            <a:avLst/>
          </a:prstGeom>
        </p:spPr>
        <p:txBody>
          <a:bodyPr wrap="square">
            <a:spAutoFit/>
          </a:bodyPr>
          <a:lstStyle/>
          <a:p>
            <a:r>
              <a:rPr lang="en-GB" sz="1200" dirty="0"/>
              <a:t>https://medium.com/@devsociety_/good-cheap-fast-pick-two-and-how-ngos-can-play-the-triangle-like-a-pro-20d1380884a8</a:t>
            </a:r>
          </a:p>
        </p:txBody>
      </p:sp>
      <p:pic>
        <p:nvPicPr>
          <p:cNvPr id="5" name="Picture 4" descr="Diagram, venn diagram&#10;&#10;Description automatically generated">
            <a:extLst>
              <a:ext uri="{FF2B5EF4-FFF2-40B4-BE49-F238E27FC236}">
                <a16:creationId xmlns:a16="http://schemas.microsoft.com/office/drawing/2014/main" id="{DF5E623E-7FEC-49F7-A53E-46EB49933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2146" y="820810"/>
            <a:ext cx="5767707" cy="5548534"/>
          </a:xfrm>
          <a:prstGeom prst="rect">
            <a:avLst/>
          </a:prstGeom>
        </p:spPr>
      </p:pic>
      <p:sp>
        <p:nvSpPr>
          <p:cNvPr id="10" name="Title 1">
            <a:extLst>
              <a:ext uri="{FF2B5EF4-FFF2-40B4-BE49-F238E27FC236}">
                <a16:creationId xmlns:a16="http://schemas.microsoft.com/office/drawing/2014/main" id="{4B53F4EB-B89A-4A36-A46A-40F260650D6C}"/>
              </a:ext>
            </a:extLst>
          </p:cNvPr>
          <p:cNvSpPr>
            <a:spLocks noGrp="1"/>
          </p:cNvSpPr>
          <p:nvPr>
            <p:ph type="ctrTitle"/>
          </p:nvPr>
        </p:nvSpPr>
        <p:spPr>
          <a:xfrm>
            <a:off x="360165" y="135009"/>
            <a:ext cx="11471670" cy="685801"/>
          </a:xfrm>
        </p:spPr>
        <p:txBody>
          <a:bodyPr>
            <a:normAutofit/>
          </a:bodyPr>
          <a:lstStyle/>
          <a:p>
            <a:r>
              <a:rPr lang="en-US" sz="4000" dirty="0">
                <a:solidFill>
                  <a:schemeClr val="accent1">
                    <a:lumMod val="50000"/>
                  </a:schemeClr>
                </a:solidFill>
              </a:rPr>
              <a:t>Pick two…</a:t>
            </a:r>
            <a:endParaRPr lang="en-GB" sz="4000" i="1" dirty="0">
              <a:solidFill>
                <a:schemeClr val="accent1">
                  <a:lumMod val="50000"/>
                </a:schemeClr>
              </a:solidFill>
            </a:endParaRPr>
          </a:p>
        </p:txBody>
      </p:sp>
    </p:spTree>
    <p:extLst>
      <p:ext uri="{BB962C8B-B14F-4D97-AF65-F5344CB8AC3E}">
        <p14:creationId xmlns:p14="http://schemas.microsoft.com/office/powerpoint/2010/main" val="2757480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63AA-4525-42D1-A1F3-A3A4DF8BF1F9}"/>
              </a:ext>
            </a:extLst>
          </p:cNvPr>
          <p:cNvSpPr>
            <a:spLocks noGrp="1"/>
          </p:cNvSpPr>
          <p:nvPr>
            <p:ph type="ctrTitle"/>
          </p:nvPr>
        </p:nvSpPr>
        <p:spPr>
          <a:xfrm>
            <a:off x="360165" y="135009"/>
            <a:ext cx="11471670" cy="685801"/>
          </a:xfrm>
        </p:spPr>
        <p:txBody>
          <a:bodyPr>
            <a:normAutofit/>
          </a:bodyPr>
          <a:lstStyle/>
          <a:p>
            <a:r>
              <a:rPr lang="en-US" sz="4000" dirty="0">
                <a:solidFill>
                  <a:schemeClr val="accent1">
                    <a:lumMod val="50000"/>
                  </a:schemeClr>
                </a:solidFill>
              </a:rPr>
              <a:t>Spatial vs. temporal vs. thematic depth: pick two</a:t>
            </a:r>
            <a:endParaRPr lang="en-GB" sz="4000" i="1" dirty="0">
              <a:solidFill>
                <a:schemeClr val="accent1">
                  <a:lumMod val="50000"/>
                </a:schemeClr>
              </a:solidFill>
            </a:endParaRPr>
          </a:p>
        </p:txBody>
      </p:sp>
    </p:spTree>
    <p:extLst>
      <p:ext uri="{BB962C8B-B14F-4D97-AF65-F5344CB8AC3E}">
        <p14:creationId xmlns:p14="http://schemas.microsoft.com/office/powerpoint/2010/main" val="941989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63AA-4525-42D1-A1F3-A3A4DF8BF1F9}"/>
              </a:ext>
            </a:extLst>
          </p:cNvPr>
          <p:cNvSpPr>
            <a:spLocks noGrp="1"/>
          </p:cNvSpPr>
          <p:nvPr>
            <p:ph type="ctrTitle"/>
          </p:nvPr>
        </p:nvSpPr>
        <p:spPr>
          <a:xfrm>
            <a:off x="360165" y="655319"/>
            <a:ext cx="11471670" cy="685801"/>
          </a:xfrm>
        </p:spPr>
        <p:txBody>
          <a:bodyPr>
            <a:normAutofit fontScale="90000"/>
          </a:bodyPr>
          <a:lstStyle/>
          <a:p>
            <a:r>
              <a:rPr lang="en-US" sz="4000" dirty="0">
                <a:solidFill>
                  <a:schemeClr val="accent1">
                    <a:lumMod val="50000"/>
                  </a:schemeClr>
                </a:solidFill>
              </a:rPr>
              <a:t>Uncertainty in satellite land cover classification and why it matters (and what can we do about it)</a:t>
            </a:r>
            <a:endParaRPr lang="en-GB" sz="4000" i="1" dirty="0">
              <a:solidFill>
                <a:schemeClr val="accent1">
                  <a:lumMod val="50000"/>
                </a:schemeClr>
              </a:solidFill>
            </a:endParaRPr>
          </a:p>
        </p:txBody>
      </p:sp>
    </p:spTree>
    <p:extLst>
      <p:ext uri="{BB962C8B-B14F-4D97-AF65-F5344CB8AC3E}">
        <p14:creationId xmlns:p14="http://schemas.microsoft.com/office/powerpoint/2010/main" val="4015680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63AA-4525-42D1-A1F3-A3A4DF8BF1F9}"/>
              </a:ext>
            </a:extLst>
          </p:cNvPr>
          <p:cNvSpPr>
            <a:spLocks noGrp="1"/>
          </p:cNvSpPr>
          <p:nvPr>
            <p:ph type="ctrTitle"/>
          </p:nvPr>
        </p:nvSpPr>
        <p:spPr>
          <a:xfrm>
            <a:off x="360165" y="320039"/>
            <a:ext cx="11471670" cy="685801"/>
          </a:xfrm>
        </p:spPr>
        <p:txBody>
          <a:bodyPr>
            <a:normAutofit/>
          </a:bodyPr>
          <a:lstStyle/>
          <a:p>
            <a:r>
              <a:rPr lang="en-US" sz="4000" dirty="0">
                <a:solidFill>
                  <a:schemeClr val="accent1">
                    <a:lumMod val="50000"/>
                  </a:schemeClr>
                </a:solidFill>
              </a:rPr>
              <a:t>Extracting land cover-land use metrics from raster data</a:t>
            </a:r>
            <a:endParaRPr lang="en-GB" sz="4000" i="1" dirty="0">
              <a:solidFill>
                <a:schemeClr val="accent1">
                  <a:lumMod val="50000"/>
                </a:schemeClr>
              </a:solidFill>
            </a:endParaRPr>
          </a:p>
        </p:txBody>
      </p:sp>
    </p:spTree>
    <p:extLst>
      <p:ext uri="{BB962C8B-B14F-4D97-AF65-F5344CB8AC3E}">
        <p14:creationId xmlns:p14="http://schemas.microsoft.com/office/powerpoint/2010/main" val="572692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1085</Words>
  <Application>Microsoft Office PowerPoint</Application>
  <PresentationFormat>Widescreen</PresentationFormat>
  <Paragraphs>76</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Choosing and using land cover-land use data for infectious disease models</vt:lpstr>
      <vt:lpstr>What is land cover/land use, and why is it interesting from an infectious disease perspective?</vt:lpstr>
      <vt:lpstr>Land cover vs. land use – what’s the difference?</vt:lpstr>
      <vt:lpstr>Satellites generally measure land cover and in some cases this can be used as a proxy for land use</vt:lpstr>
      <vt:lpstr>Three axes of measurement: spatial, temporal and thematic</vt:lpstr>
      <vt:lpstr>Pick two…</vt:lpstr>
      <vt:lpstr>Spatial vs. temporal vs. thematic depth: pick two</vt:lpstr>
      <vt:lpstr>Uncertainty in satellite land cover classification and why it matters (and what can we do about it)</vt:lpstr>
      <vt:lpstr>Extracting land cover-land use metrics from raster data</vt:lpstr>
      <vt:lpstr>Some practical decision-making and cross-comparison</vt:lpstr>
      <vt:lpstr>Land cover-land use data sources (present day)</vt:lpstr>
      <vt:lpstr>Land cover-land use data sources (future)</vt:lpstr>
      <vt:lpstr>Now… open up 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Choosing and using land cover-land use data in disease models</dc:title>
  <dc:creator>Rory Gibb</dc:creator>
  <cp:lastModifiedBy>Rory Gibb</cp:lastModifiedBy>
  <cp:revision>10</cp:revision>
  <dcterms:created xsi:type="dcterms:W3CDTF">2021-02-16T10:41:56Z</dcterms:created>
  <dcterms:modified xsi:type="dcterms:W3CDTF">2021-02-16T21:59:03Z</dcterms:modified>
</cp:coreProperties>
</file>