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1" r:id="rId5"/>
    <p:sldId id="272" r:id="rId6"/>
    <p:sldId id="274" r:id="rId7"/>
    <p:sldId id="292" r:id="rId8"/>
    <p:sldId id="293" r:id="rId9"/>
    <p:sldId id="294" r:id="rId10"/>
    <p:sldId id="296" r:id="rId11"/>
    <p:sldId id="295" r:id="rId12"/>
    <p:sldId id="271" r:id="rId13"/>
    <p:sldId id="297" r:id="rId14"/>
    <p:sldId id="298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5C12"/>
    <a:srgbClr val="FF7F01"/>
    <a:srgbClr val="BC1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3" autoAdjust="0"/>
    <p:restoredTop sz="95646" autoAdjust="0"/>
  </p:normalViewPr>
  <p:slideViewPr>
    <p:cSldViewPr snapToGrid="0">
      <p:cViewPr varScale="1">
        <p:scale>
          <a:sx n="90" d="100"/>
          <a:sy n="90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E01DA3-B2A1-49CE-780F-652F3749C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BC2A5-38AD-BF45-D2A3-0C77153C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B09-1C13-534E-A7D4-806DE0C27438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0CE41-E1EE-7C2A-4844-407C38BF94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5FE92-61B0-AC73-E041-290AD5C076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DE69-610D-4D42-BD4B-C732403DA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7B5EB-7704-4B4A-AF6D-522B28D29E3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E5696-0122-0C4D-A6BB-680F0147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8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67A-4DD1-432E-75AE-798AE1C8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A190C-5746-A7E4-87C3-D3493760E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7F0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EAE5-A28D-D5E2-D36C-01BD2542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808852-A378-974A-877B-25005FCF7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AAB-6E56-2DBC-8CFA-A5E3D279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5414-5AF2-622C-FC6A-6605954E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350B-58E5-AFA6-3D77-DDACC7C4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9B54-7F1D-4BAC-8327-343AD429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EB8A-B87B-BE60-4D14-2A60FF89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03BFC-8F27-0CC9-7DE9-46BF72F56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926F0-B3B0-5414-134A-10D06D70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6685-6261-B1EC-B438-F99CAFE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5C7E-AC0A-6516-9166-3B706D5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5CA4-76B7-B619-EF41-A8626C4D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57FA-E79F-3EE7-E294-428C3B0E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70" y="365126"/>
            <a:ext cx="11052810" cy="72421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DE01-F320-45B9-5358-19BD3AF5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6D88-01A9-F2E2-F762-79D3B4BE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E39C-40FF-FA7D-C2E4-513B627E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DCB42-B36E-AE4A-02AD-A98FF7DF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7F0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5EB0-6DBE-E305-7044-5FDE2221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F304-D756-D063-7ABA-A6878F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255B-6762-6A8B-F835-C0013CF54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1590"/>
            <a:ext cx="5181600" cy="4885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26BAE-DC13-AEF7-39EA-6504F7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1590"/>
            <a:ext cx="5181600" cy="4885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87AB-70B3-EBC7-6A36-16802596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3E-2FC6-3442-B053-E20AC512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573D-A35A-3E27-713E-38C3191B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5403"/>
            <a:ext cx="5157787" cy="501967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31579-D09D-C790-5081-B32B71F1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7370"/>
            <a:ext cx="5157787" cy="429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395B3-E470-1E48-EF57-5BB64C8AE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5403"/>
            <a:ext cx="5183188" cy="501967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3C270-D815-FB98-F155-22D9F52F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7370"/>
            <a:ext cx="5183188" cy="42976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E2C1A-D53C-AE37-2840-0C9E5F7E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7F01-747C-2686-FDEE-E7D370C2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65125"/>
            <a:ext cx="11349990" cy="81216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EFDE-E295-85BA-7F1D-9BC7B58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C18A-9187-45A5-37F3-34238AA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D38E-5B22-568E-E4E1-49AD26AF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02B6-4292-60B2-4276-D8C4ABED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D509C-AE3C-E658-0EA5-B0D10170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8CB0-C5D6-755D-1EC6-A6931D97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F2601-8952-D2F3-E5D0-7FBB3D35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0020-9098-865D-3AE0-F9C912AA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B80F-0BDD-BC69-4A1E-220BBF7C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EC29D-FB4E-416F-7676-5073BC67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2201-BA84-C04A-C240-BD91EB4D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38C3-1E17-D5A4-B1C9-A2DD89E3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E177-2308-88F8-DB8B-3FD2E9E6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F3AE-B936-25FF-7CB9-C1EA7732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808852-A378-974A-877B-25005FCF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1831EA-1DD1-4844-BBAC-F8D9CD9702E4}"/>
              </a:ext>
            </a:extLst>
          </p:cNvPr>
          <p:cNvSpPr/>
          <p:nvPr userDrawn="1"/>
        </p:nvSpPr>
        <p:spPr>
          <a:xfrm>
            <a:off x="8576720" y="3335867"/>
            <a:ext cx="3291840" cy="3200400"/>
          </a:xfrm>
          <a:prstGeom prst="triangle">
            <a:avLst>
              <a:gd name="adj" fmla="val 100000"/>
            </a:avLst>
          </a:prstGeom>
          <a:solidFill>
            <a:schemeClr val="accent2">
              <a:alpha val="58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3FC20-978B-77FF-7576-8D935376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70" y="365125"/>
            <a:ext cx="1105281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F65B9-D372-69BA-7632-B1AB0658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070" y="1268730"/>
            <a:ext cx="1105281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7812-8DBE-9DA5-C127-17571AC3C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F808852-A378-974A-877B-25005FCF7A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18C9691-36BE-426F-95B6-4635B237C7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82754" y="6347869"/>
            <a:ext cx="1159340" cy="424953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B1D6A505-1544-4778-A91E-E01C1653BB4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1714" y="6281509"/>
            <a:ext cx="2030052" cy="5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BC1D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99AD27-538A-4758-83CD-4E8F3086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790" y="1122363"/>
            <a:ext cx="10748010" cy="197516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Integrating capacity building into our multisite research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9922E3B-0C88-4D35-A90F-BAA3B6327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C85C12"/>
                </a:solidFill>
              </a:rPr>
              <a:t>Bethany Hedt-Gauthier</a:t>
            </a:r>
          </a:p>
          <a:p>
            <a:pPr>
              <a:spcBef>
                <a:spcPts val="0"/>
              </a:spcBef>
            </a:pPr>
            <a:endParaRPr lang="en-US" sz="1000" b="1" dirty="0">
              <a:solidFill>
                <a:srgbClr val="C85C1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85C12"/>
                </a:solidFill>
              </a:rPr>
              <a:t>Associate Professor, Harvard Medical School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85C12"/>
                </a:solidFill>
              </a:rPr>
              <a:t>@</a:t>
            </a:r>
            <a:r>
              <a:rPr lang="en-US" dirty="0" err="1">
                <a:solidFill>
                  <a:srgbClr val="C85C12"/>
                </a:solidFill>
              </a:rPr>
              <a:t>BHedtGauthier</a:t>
            </a:r>
            <a:endParaRPr lang="en-US" dirty="0">
              <a:solidFill>
                <a:srgbClr val="C85C1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85C12"/>
                </a:solidFill>
              </a:rPr>
              <a:t>Bethany_Hedt@hms.Harvard.edu</a:t>
            </a:r>
          </a:p>
          <a:p>
            <a:endParaRPr lang="en-US" dirty="0">
              <a:solidFill>
                <a:srgbClr val="C85C1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722DF-7344-4F38-ABD9-85711E27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9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B7A3-E1D2-404A-B663-AC370FF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E666-BA33-4C3E-B12B-411F71BAF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40" y="1268730"/>
            <a:ext cx="6797040" cy="4885373"/>
          </a:xfrm>
        </p:spPr>
        <p:txBody>
          <a:bodyPr>
            <a:noAutofit/>
          </a:bodyPr>
          <a:lstStyle/>
          <a:p>
            <a:r>
              <a:rPr lang="en-US" dirty="0"/>
              <a:t>Lots of interest, more than we could satisfy.</a:t>
            </a:r>
          </a:p>
          <a:p>
            <a:endParaRPr lang="en-US" sz="900" dirty="0"/>
          </a:p>
          <a:p>
            <a:r>
              <a:rPr lang="en-US" dirty="0"/>
              <a:t>Must prioritize accompaniment – supporting each other until achieve common goal.</a:t>
            </a:r>
          </a:p>
          <a:p>
            <a:endParaRPr lang="en-US" sz="900" dirty="0"/>
          </a:p>
          <a:p>
            <a:r>
              <a:rPr lang="en-US" dirty="0"/>
              <a:t>Not everything for everyone – tailor to the needs of participants and offer enough to cover a range of needs/interests.</a:t>
            </a:r>
          </a:p>
          <a:p>
            <a:endParaRPr lang="en-US" sz="900" dirty="0"/>
          </a:p>
          <a:p>
            <a:r>
              <a:rPr lang="en-US" dirty="0"/>
              <a:t>Be sensitive to time-zones and internet connectivity.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6C0A-3320-4ED9-A09A-2A694E4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B7A3-E1D2-404A-B663-AC370FF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E666-BA33-4C3E-B12B-411F71BAF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40" y="1268730"/>
            <a:ext cx="6797040" cy="4885373"/>
          </a:xfrm>
        </p:spPr>
        <p:txBody>
          <a:bodyPr>
            <a:noAutofit/>
          </a:bodyPr>
          <a:lstStyle/>
          <a:p>
            <a:r>
              <a:rPr lang="en-US" dirty="0"/>
              <a:t>Lots of interest, more than we could satisfy.</a:t>
            </a:r>
          </a:p>
          <a:p>
            <a:endParaRPr lang="en-US" sz="900" dirty="0"/>
          </a:p>
          <a:p>
            <a:r>
              <a:rPr lang="en-US" dirty="0"/>
              <a:t>Must prioritize accompaniment – supporting each other until achieve common goal.</a:t>
            </a:r>
          </a:p>
          <a:p>
            <a:endParaRPr lang="en-US" sz="900" dirty="0"/>
          </a:p>
          <a:p>
            <a:r>
              <a:rPr lang="en-US" dirty="0"/>
              <a:t>Not everything for everyone – tailor to the needs of participants and offer enough to cover a range of needs/interests.</a:t>
            </a:r>
          </a:p>
          <a:p>
            <a:endParaRPr lang="en-US" sz="900" dirty="0"/>
          </a:p>
          <a:p>
            <a:r>
              <a:rPr lang="en-US" dirty="0"/>
              <a:t>Be sensitive to time-zones and internet connectivity.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77CC6-F139-42CE-A884-67C7B0545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5086" y="611187"/>
            <a:ext cx="4366404" cy="53720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46C0A-3320-4ED9-A09A-2A694E4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35A609-AF71-4ABE-84E6-87EE938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9827BD-B068-4D89-977C-EA05E18B0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Bethany_Hedt@hms.Harvard.edu</a:t>
            </a:r>
          </a:p>
          <a:p>
            <a:r>
              <a:rPr lang="en-US" dirty="0"/>
              <a:t>	@</a:t>
            </a:r>
            <a:r>
              <a:rPr lang="en-US" dirty="0" err="1"/>
              <a:t>BHedtGauthier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D220-F935-4F0F-8F29-54B544B1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A3FD78-F87C-4208-BF78-E3D49FF3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8D1564-F9C1-4C76-86B3-ADBD39DBD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u="sng" dirty="0"/>
              <a:t>The Cross-Site COVID-19 Research Working Groups</a:t>
            </a:r>
          </a:p>
          <a:p>
            <a:pPr lvl="1"/>
            <a:r>
              <a:rPr lang="en-US" sz="2800" dirty="0"/>
              <a:t>Overall leads: Jean Claude </a:t>
            </a:r>
            <a:r>
              <a:rPr lang="en-US" sz="2800" dirty="0" err="1"/>
              <a:t>Mugunga</a:t>
            </a:r>
            <a:r>
              <a:rPr lang="en-US" sz="2800" dirty="0"/>
              <a:t> and Megan Murray</a:t>
            </a:r>
          </a:p>
          <a:p>
            <a:pPr lvl="1"/>
            <a:r>
              <a:rPr lang="en-US" sz="2800" dirty="0"/>
              <a:t>Technical and capacity building leads: Dale Barnhart and Isabel Fulcher</a:t>
            </a:r>
          </a:p>
          <a:p>
            <a:pPr lvl="1"/>
            <a:r>
              <a:rPr lang="en-US" sz="2800" dirty="0"/>
              <a:t>Site teams </a:t>
            </a:r>
          </a:p>
          <a:p>
            <a:pPr lvl="1"/>
            <a:r>
              <a:rPr lang="en-US" sz="2800" dirty="0"/>
              <a:t>Volunteers, Interns and Students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u="sng" dirty="0"/>
              <a:t>Partners In Health</a:t>
            </a:r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u="sng" dirty="0"/>
              <a:t>Harvard Medical School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579F885-49B9-4287-8B46-B698974AC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u="sng" dirty="0"/>
              <a:t>Funders</a:t>
            </a:r>
            <a:endParaRPr lang="en-US" sz="3300" b="1" dirty="0"/>
          </a:p>
          <a:p>
            <a:pPr lvl="1"/>
            <a:r>
              <a:rPr lang="en-US" sz="2900" dirty="0"/>
              <a:t>Largely unfunded, volunteered time.</a:t>
            </a:r>
          </a:p>
          <a:p>
            <a:pPr lvl="1"/>
            <a:r>
              <a:rPr lang="en-US" sz="2900" dirty="0"/>
              <a:t>Harvard and PIH core funding</a:t>
            </a:r>
          </a:p>
          <a:p>
            <a:pPr lvl="1"/>
            <a:r>
              <a:rPr lang="en-US" sz="2900" dirty="0"/>
              <a:t>Canadian Institute for Health Research</a:t>
            </a:r>
          </a:p>
          <a:p>
            <a:pPr lvl="1"/>
            <a:r>
              <a:rPr lang="en-US" sz="2900" dirty="0"/>
              <a:t>ICODA (Grand Challenges)</a:t>
            </a:r>
          </a:p>
          <a:p>
            <a:pPr lvl="1"/>
            <a:r>
              <a:rPr lang="en-US" sz="2900" dirty="0"/>
              <a:t>Mercury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86D5-FB78-49AE-B2C1-AFCFCA33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AA4B4A-608A-49EC-8A16-DF845D6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integrated capacity building?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E3151C-FC89-402B-AAD8-C21F8864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do better, more impactful research if all are engaged in meaningful ways.</a:t>
            </a:r>
          </a:p>
          <a:p>
            <a:endParaRPr lang="en-US" sz="3200" dirty="0"/>
          </a:p>
          <a:p>
            <a:r>
              <a:rPr lang="en-US" sz="3200" dirty="0"/>
              <a:t>We all have something to learn and something to teach. And we all want to grow within our careers.</a:t>
            </a:r>
          </a:p>
          <a:p>
            <a:endParaRPr lang="en-US" sz="3200" dirty="0"/>
          </a:p>
          <a:p>
            <a:r>
              <a:rPr lang="en-US" sz="3200" dirty="0"/>
              <a:t>Historically, opportunities are not fairly shared across all those engaged. We specifically want to address these historical imbalances.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6470-9459-424F-88D4-9ED4D99F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9577-38E8-44E7-A0DE-AE845964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capacity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5EA-7021-45CD-846B-E8F8F58C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Informal:</a:t>
            </a:r>
          </a:p>
          <a:p>
            <a:pPr lvl="1"/>
            <a:r>
              <a:rPr lang="en-US" sz="3200" dirty="0"/>
              <a:t>Open community meetings</a:t>
            </a:r>
          </a:p>
          <a:p>
            <a:pPr lvl="1"/>
            <a:r>
              <a:rPr lang="en-US" sz="3200" dirty="0"/>
              <a:t>Senior- and Peer-mentoring </a:t>
            </a:r>
          </a:p>
          <a:p>
            <a:endParaRPr lang="en-US" sz="3600" b="1" u="sng" dirty="0"/>
          </a:p>
          <a:p>
            <a:r>
              <a:rPr lang="en-US" sz="3600" b="1" u="sng" dirty="0"/>
              <a:t>Formal</a:t>
            </a:r>
          </a:p>
          <a:p>
            <a:pPr lvl="1"/>
            <a:r>
              <a:rPr lang="en-US" sz="3200" dirty="0"/>
              <a:t>Short course</a:t>
            </a:r>
          </a:p>
          <a:p>
            <a:pPr lvl="1"/>
            <a:r>
              <a:rPr lang="en-US" sz="3200" dirty="0"/>
              <a:t>Writing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F451-A058-459A-BB20-3C8DA04A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5767-D62A-46CE-8427-BEBB6CC1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305F-3189-4005-AF97-BC42E437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1268730"/>
            <a:ext cx="4960620" cy="4908233"/>
          </a:xfrm>
        </p:spPr>
        <p:txBody>
          <a:bodyPr>
            <a:normAutofit lnSpcReduction="10000"/>
          </a:bodyPr>
          <a:lstStyle/>
          <a:p>
            <a:r>
              <a:rPr lang="en-US" sz="3200" u="sng" dirty="0"/>
              <a:t>Biweekly meetings:</a:t>
            </a:r>
          </a:p>
          <a:p>
            <a:pPr lvl="1"/>
            <a:r>
              <a:rPr lang="en-US" sz="2800" dirty="0"/>
              <a:t>Present works in progress</a:t>
            </a:r>
          </a:p>
          <a:p>
            <a:pPr lvl="1"/>
            <a:r>
              <a:rPr lang="en-US" sz="2800" dirty="0"/>
              <a:t>Give feedback on methods and research.</a:t>
            </a:r>
          </a:p>
          <a:p>
            <a:pPr lvl="1"/>
            <a:endParaRPr lang="en-US" sz="2800" dirty="0"/>
          </a:p>
          <a:p>
            <a:r>
              <a:rPr lang="en-US" sz="3200" u="sng" dirty="0"/>
              <a:t>Co-creating research works:</a:t>
            </a:r>
          </a:p>
          <a:p>
            <a:pPr lvl="1"/>
            <a:r>
              <a:rPr lang="en-US" sz="2800" dirty="0"/>
              <a:t>Opportunities for a range of individuals.</a:t>
            </a:r>
          </a:p>
          <a:p>
            <a:pPr lvl="1"/>
            <a:r>
              <a:rPr lang="en-US" sz="2800" dirty="0"/>
              <a:t>Mentoring/coaching for those leading the work.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0322-3D7F-44AC-BBEA-285B291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72317-BC57-441D-A131-8F5342365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516029"/>
            <a:ext cx="5436707" cy="304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85A96-FE8C-4D7A-999F-F7D2799F0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70" y="4031602"/>
            <a:ext cx="5533237" cy="23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6F6DA7-A76E-4ED5-AA12-B293E049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course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7216-A5BC-44D3-9804-199B91BF25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Objective:</a:t>
            </a:r>
            <a:r>
              <a:rPr lang="en-US" dirty="0"/>
              <a:t> Increase confidence in surveillance methods; train statisticians to implement these methods in R.</a:t>
            </a:r>
          </a:p>
          <a:p>
            <a:endParaRPr lang="en-US" u="sng" dirty="0"/>
          </a:p>
          <a:p>
            <a:r>
              <a:rPr lang="en-US" u="sng" dirty="0"/>
              <a:t>Format:</a:t>
            </a:r>
          </a:p>
          <a:p>
            <a:pPr lvl="1"/>
            <a:r>
              <a:rPr lang="en-US" dirty="0"/>
              <a:t>Five sessions, fully online</a:t>
            </a:r>
          </a:p>
          <a:p>
            <a:pPr lvl="1"/>
            <a:r>
              <a:rPr lang="en-US" dirty="0"/>
              <a:t>1 hour general content; 2 hours statistical content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990A2-F7EE-420E-8D3A-400201F60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5090" y="1648956"/>
            <a:ext cx="5181600" cy="27768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234F-308B-44DF-B01D-539EDBE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1B91A-D5A3-415C-A952-EB505DAADD46}"/>
              </a:ext>
            </a:extLst>
          </p:cNvPr>
          <p:cNvSpPr/>
          <p:nvPr/>
        </p:nvSpPr>
        <p:spPr>
          <a:xfrm>
            <a:off x="6435090" y="4596685"/>
            <a:ext cx="5188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https://isabelfulcher.github.io/CIHR_training_course/</a:t>
            </a:r>
          </a:p>
        </p:txBody>
      </p:sp>
    </p:spTree>
    <p:extLst>
      <p:ext uri="{BB962C8B-B14F-4D97-AF65-F5344CB8AC3E}">
        <p14:creationId xmlns:p14="http://schemas.microsoft.com/office/powerpoint/2010/main" val="10232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ACBCA8-50E9-45F7-B572-F9B2DBE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91" b="14069"/>
          <a:stretch/>
        </p:blipFill>
        <p:spPr>
          <a:xfrm>
            <a:off x="1318573" y="685483"/>
            <a:ext cx="10077904" cy="5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6621-030E-4904-991B-868A4E7A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00D8-E95C-4611-9760-5431B39A9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u="sng" dirty="0"/>
              <a:t>Goal</a:t>
            </a:r>
            <a:r>
              <a:rPr lang="en-US" sz="3200" dirty="0"/>
              <a:t>: Support six teams to produce papers from a set of available data.</a:t>
            </a:r>
          </a:p>
          <a:p>
            <a:endParaRPr lang="en-US" sz="3200" u="sng" dirty="0"/>
          </a:p>
          <a:p>
            <a:r>
              <a:rPr lang="en-US" sz="3200" u="sng" dirty="0"/>
              <a:t>Pre-workshop:</a:t>
            </a:r>
            <a:r>
              <a:rPr lang="en-US" sz="3200" dirty="0"/>
              <a:t> Met with teams one-on-one to finalize results.</a:t>
            </a:r>
          </a:p>
          <a:p>
            <a:endParaRPr lang="en-US" sz="3200" u="sng" dirty="0"/>
          </a:p>
          <a:p>
            <a:r>
              <a:rPr lang="en-US" sz="3200" u="sng" dirty="0"/>
              <a:t>Workshop: </a:t>
            </a:r>
            <a:r>
              <a:rPr lang="en-US" sz="3200" dirty="0"/>
              <a:t>Some core didactic lectures, lots of one-on-one time with mentor support.</a:t>
            </a:r>
            <a:endParaRPr lang="en-US" sz="3200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F3930E-DDDF-46E5-9675-B19A58CF4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690" y="286097"/>
            <a:ext cx="5181600" cy="243435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5FA8-DF7D-41A6-B426-770397C3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8852-A378-974A-877B-25005FCF7AE1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91DC-032E-4A15-8586-998E06FC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53" y="2867969"/>
            <a:ext cx="5314473" cy="37240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953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3" y="322664"/>
            <a:ext cx="10611394" cy="5836267"/>
          </a:xfrm>
        </p:spPr>
      </p:pic>
    </p:spTree>
    <p:extLst>
      <p:ext uri="{BB962C8B-B14F-4D97-AF65-F5344CB8AC3E}">
        <p14:creationId xmlns:p14="http://schemas.microsoft.com/office/powerpoint/2010/main" val="275484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B28029CB5464C8791DCEB32181C08" ma:contentTypeVersion="14" ma:contentTypeDescription="Create a new document." ma:contentTypeScope="" ma:versionID="abbff8e426b48232f4c2b64f7e3e0678">
  <xsd:schema xmlns:xsd="http://www.w3.org/2001/XMLSchema" xmlns:xs="http://www.w3.org/2001/XMLSchema" xmlns:p="http://schemas.microsoft.com/office/2006/metadata/properties" xmlns:ns3="792f8862-d85c-4ca9-acf3-44f97f089287" xmlns:ns4="0bf3273c-b782-4f84-9f02-5bdc851324f4" targetNamespace="http://schemas.microsoft.com/office/2006/metadata/properties" ma:root="true" ma:fieldsID="f361296aa30ef2be3e07ea743c582d4f" ns3:_="" ns4:_="">
    <xsd:import namespace="792f8862-d85c-4ca9-acf3-44f97f089287"/>
    <xsd:import namespace="0bf3273c-b782-4f84-9f02-5bdc851324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f8862-d85c-4ca9-acf3-44f97f089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3273c-b782-4f84-9f02-5bdc851324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ABADD2-A2C3-4F7C-A3FB-6FA5C981B6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8C6C92-3348-4AE8-8EC9-B35A0D5067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2f8862-d85c-4ca9-acf3-44f97f089287"/>
    <ds:schemaRef ds:uri="0bf3273c-b782-4f84-9f02-5bdc851324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0E15C5-002F-44E2-9B32-AF3107714D37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92f8862-d85c-4ca9-acf3-44f97f089287"/>
    <ds:schemaRef ds:uri="http://purl.org/dc/terms/"/>
    <ds:schemaRef ds:uri="http://schemas.microsoft.com/office/infopath/2007/PartnerControls"/>
    <ds:schemaRef ds:uri="0bf3273c-b782-4f84-9f02-5bdc851324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437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Integrating capacity building into our multisite research</vt:lpstr>
      <vt:lpstr>Acknowledgements</vt:lpstr>
      <vt:lpstr>Why integrated capacity building?</vt:lpstr>
      <vt:lpstr>Strategies for capacity building</vt:lpstr>
      <vt:lpstr>Informal</vt:lpstr>
      <vt:lpstr>Time series analysis course</vt:lpstr>
      <vt:lpstr>PowerPoint Presentation</vt:lpstr>
      <vt:lpstr>Writing workshop</vt:lpstr>
      <vt:lpstr>PowerPoint Presentation</vt:lpstr>
      <vt:lpstr>Lessons learned:</vt:lpstr>
      <vt:lpstr>Lessons learned:</vt:lpstr>
      <vt:lpstr>Questions/Feedback?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Williams, Maya</dc:creator>
  <cp:lastModifiedBy>Fulcher, Isabel</cp:lastModifiedBy>
  <cp:revision>59</cp:revision>
  <cp:lastPrinted>2022-08-17T12:32:23Z</cp:lastPrinted>
  <dcterms:created xsi:type="dcterms:W3CDTF">2022-08-03T18:47:48Z</dcterms:created>
  <dcterms:modified xsi:type="dcterms:W3CDTF">2022-11-02T18:13:46Z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0x01010028EB28029CB5464C8791DCEB32181C08</vt:lpwstr>
  </property>
</Properties>
</file>