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879" r:id="rId2"/>
    <p:sldId id="2914" r:id="rId3"/>
    <p:sldId id="2935" r:id="rId4"/>
    <p:sldId id="2926" r:id="rId5"/>
    <p:sldId id="2927" r:id="rId6"/>
    <p:sldId id="2928" r:id="rId7"/>
    <p:sldId id="2939" r:id="rId8"/>
    <p:sldId id="2940" r:id="rId9"/>
    <p:sldId id="2930" r:id="rId10"/>
    <p:sldId id="2932" r:id="rId11"/>
    <p:sldId id="2936" r:id="rId12"/>
    <p:sldId id="2937" r:id="rId13"/>
    <p:sldId id="2938" r:id="rId14"/>
    <p:sldId id="2931" r:id="rId15"/>
    <p:sldId id="2934" r:id="rId16"/>
    <p:sldId id="2929" r:id="rId17"/>
    <p:sldId id="293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E00"/>
    <a:srgbClr val="B0A69E"/>
    <a:srgbClr val="008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/>
    <p:restoredTop sz="66871"/>
  </p:normalViewPr>
  <p:slideViewPr>
    <p:cSldViewPr snapToGrid="0">
      <p:cViewPr varScale="1">
        <p:scale>
          <a:sx n="83" d="100"/>
          <a:sy n="83" d="100"/>
        </p:scale>
        <p:origin x="2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1A1FF-A9E7-3C40-8772-F8E9C65B76FC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90EF5-EEC6-4D45-9127-F8003769B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63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88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E625E-9AF7-1445-A189-7CDCD143FD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46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E625E-9AF7-1445-A189-7CDCD143FD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91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E625E-9AF7-1445-A189-7CDCD143FD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01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E625E-9AF7-1445-A189-7CDCD143FD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67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Times" pitchFamily="2" charset="0"/>
              </a:rPr>
              <a:t>Recent information of rebounds observed in studies mostly out of Africa –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Times" pitchFamily="2" charset="0"/>
              </a:rPr>
              <a:t> 2 studies in HIC demonstrated early rebounds in coverage with catch up campaigns and lifting of social distancing measures in the US and the Netherlands.</a:t>
            </a:r>
          </a:p>
          <a:p>
            <a:r>
              <a:rPr lang="en-US" dirty="0">
                <a:effectLst/>
                <a:latin typeface="Times" pitchFamily="2" charset="0"/>
              </a:rPr>
              <a:t>Kinshasa, systematic review and 170 countries from routine data collection</a:t>
            </a:r>
          </a:p>
          <a:p>
            <a:endParaRPr lang="en-US" dirty="0">
              <a:effectLst/>
              <a:latin typeface="Times" pitchFamily="2" charset="0"/>
            </a:endParaRPr>
          </a:p>
          <a:p>
            <a:r>
              <a:rPr lang="en-US" dirty="0">
                <a:effectLst/>
                <a:latin typeface="Times" pitchFamily="2" charset="0"/>
              </a:rPr>
              <a:t>In our study, variations in vaccination coverage was complex due to the context, mitigation measures, strength of the local health system</a:t>
            </a:r>
          </a:p>
          <a:p>
            <a:r>
              <a:rPr lang="en-US" dirty="0">
                <a:effectLst/>
                <a:latin typeface="Times" pitchFamily="2" charset="0"/>
              </a:rPr>
              <a:t>We found from the results and consultations in the local context that community health awareness, education and outreach were critical to maintaining immunizations in childhood</a:t>
            </a:r>
          </a:p>
          <a:p>
            <a:r>
              <a:rPr lang="en-US" dirty="0">
                <a:effectLst/>
                <a:latin typeface="Times" pitchFamily="2" charset="0"/>
              </a:rPr>
              <a:t>More studies are warranted with now juggling the COVID-19 vaccination campaigns and other emerging outbreaks like Monkeypox and emergencies such as conflict and inclement weather </a:t>
            </a:r>
          </a:p>
          <a:p>
            <a:endParaRPr lang="en-US" dirty="0">
              <a:effectLst/>
              <a:latin typeface="Times" pitchFamily="2" charset="0"/>
            </a:endParaRPr>
          </a:p>
          <a:p>
            <a:r>
              <a:rPr lang="en-US" dirty="0">
                <a:effectLst/>
                <a:latin typeface="Times" pitchFamily="2" charset="0"/>
              </a:rPr>
              <a:t>Our study has several limitations that included use of aggregated data at health facility level, with the potential that COVID-19 affected facility reporting but with broad support this is less likely, and limited </a:t>
            </a:r>
            <a:r>
              <a:rPr lang="en-US" dirty="0" err="1">
                <a:effectLst/>
                <a:latin typeface="Times" pitchFamily="2" charset="0"/>
              </a:rPr>
              <a:t>generalizablility</a:t>
            </a:r>
            <a:r>
              <a:rPr lang="en-US" dirty="0">
                <a:effectLst/>
                <a:latin typeface="Times" pitchFamily="2" charset="0"/>
              </a:rPr>
              <a:t> with only 4 countries but allows for broad geography and detailed assessment. Lastly we also excluded facilities with more than 20% missing baseline data to avoid undercounting. It is important to emphasize that we excluded very few facilities because of having more than 20% missing data, with a maximum number of four facilities, out of 41 facilities, excluded for a single vaccine dose indicator.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effectLst/>
              <a:latin typeface="Times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E625E-9AF7-1445-A189-7CDCD143FD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34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hope that these findings can help local and national health care systems strengthen their systems to </a:t>
            </a:r>
            <a:r>
              <a:rPr lang="en-US" dirty="0" err="1"/>
              <a:t>extrernal</a:t>
            </a:r>
            <a:r>
              <a:rPr lang="en-US" dirty="0"/>
              <a:t> health emergency shocks to maintain important essential health services such as immunizations.</a:t>
            </a:r>
          </a:p>
          <a:p>
            <a:endParaRPr lang="en-US" dirty="0"/>
          </a:p>
          <a:p>
            <a:r>
              <a:rPr lang="en-US"/>
              <a:t>Thank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E625E-9AF7-1445-A189-7CDCD143FD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24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E625E-9AF7-1445-A189-7CDCD143FDE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53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E625E-9AF7-1445-A189-7CDCD143FDE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6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E625E-9AF7-1445-A189-7CDCD143FD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36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Already inequitable coverage before pandemic in LMIC due to </a:t>
            </a:r>
            <a:r>
              <a:rPr lang="en-US" dirty="0">
                <a:effectLst/>
                <a:latin typeface="Times" pitchFamily="2" charset="0"/>
              </a:rPr>
              <a:t>inadequate health infrastructure, insufficient human resources and supply chain disruptions. People living in the poorest households and in remote areas are least likely to have optimal vaccination coverage and uptake.5 </a:t>
            </a:r>
          </a:p>
          <a:p>
            <a:r>
              <a:rPr lang="en-US" dirty="0">
                <a:effectLst/>
                <a:latin typeface="Times" pitchFamily="2" charset="0"/>
              </a:rPr>
              <a:t>Prior health emergencies such as H1N1 influenza and Ebola epidemics lead to secondary disease outbreaks.</a:t>
            </a:r>
          </a:p>
          <a:p>
            <a:endParaRPr lang="en-US" dirty="0">
              <a:effectLst/>
              <a:latin typeface="Times" pitchFamily="2" charset="0"/>
            </a:endParaRPr>
          </a:p>
          <a:p>
            <a:r>
              <a:rPr lang="en-US" dirty="0">
                <a:effectLst/>
                <a:latin typeface="Times" pitchFamily="2" charset="0"/>
              </a:rPr>
              <a:t>One model by Abbas et al in early 2020 predicted that for every one excess COVID-19 death acquired during visits for routine vaccination, 84 deaths could be prevented by sustaining routine childhood immunization in Africa.</a:t>
            </a:r>
          </a:p>
          <a:p>
            <a:endParaRPr lang="en-US" dirty="0">
              <a:effectLst/>
              <a:latin typeface="Times" pitchFamily="2" charset="0"/>
            </a:endParaRPr>
          </a:p>
          <a:p>
            <a:r>
              <a:rPr lang="en-US" dirty="0">
                <a:effectLst/>
                <a:latin typeface="Times" pitchFamily="2" charset="0"/>
              </a:rPr>
              <a:t>Mitigation measures - For example, of 105 countries included in the World Health Organization (WHO) pulse</a:t>
            </a:r>
          </a:p>
          <a:p>
            <a:r>
              <a:rPr lang="en-US" dirty="0">
                <a:effectLst/>
                <a:latin typeface="Times" pitchFamily="2" charset="0"/>
              </a:rPr>
              <a:t>survey in mid-2020, 50% reported partial disruptions and 10% reported severe disruptions in facility-based immunizations.15</a:t>
            </a:r>
          </a:p>
          <a:p>
            <a:endParaRPr lang="en-US" dirty="0">
              <a:effectLst/>
              <a:latin typeface="Times" pitchFamily="2" charset="0"/>
            </a:endParaRPr>
          </a:p>
          <a:p>
            <a:r>
              <a:rPr lang="en-US" dirty="0">
                <a:effectLst/>
                <a:latin typeface="Times" pitchFamily="2" charset="0"/>
              </a:rPr>
              <a:t>Important gaps in the literature exist, including limited sustained monitoring beyond initial prevention measures, on-the-ground investigations in low- and middle-income countries outside Asia and little investigation within specific populations at risk.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effectLst/>
              <a:latin typeface="Times" pitchFamily="2" charset="0"/>
            </a:endParaRPr>
          </a:p>
          <a:p>
            <a:endParaRPr lang="en-US" dirty="0">
              <a:effectLst/>
              <a:latin typeface="Times" pitchFamily="2" charset="0"/>
            </a:endParaRPr>
          </a:p>
          <a:p>
            <a:endParaRPr lang="en-US" dirty="0">
              <a:effectLst/>
              <a:latin typeface="Times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E625E-9AF7-1445-A189-7CDCD143FD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77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E625E-9AF7-1445-A189-7CDCD143FD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62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E625E-9AF7-1445-A189-7CDCD143FD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6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Immunization vaccine-dose combinations – considered 14 vaccine-dose combinations for children &lt;1 year old as seen in the table. </a:t>
            </a:r>
          </a:p>
          <a:p>
            <a:r>
              <a:rPr lang="en-US" dirty="0"/>
              <a:t>The pentavalent vaccines contains hepatitis B, </a:t>
            </a:r>
            <a:r>
              <a:rPr lang="en-US" dirty="0" err="1"/>
              <a:t>Haemophilus</a:t>
            </a:r>
            <a:r>
              <a:rPr lang="en-US" dirty="0"/>
              <a:t> influenza type B and </a:t>
            </a:r>
            <a:r>
              <a:rPr lang="en-US" dirty="0" err="1"/>
              <a:t>Dipththeria</a:t>
            </a:r>
            <a:r>
              <a:rPr lang="en-US" dirty="0"/>
              <a:t>-tetanus and </a:t>
            </a:r>
            <a:r>
              <a:rPr lang="en-US" dirty="0" err="1"/>
              <a:t>perfussis</a:t>
            </a:r>
            <a:r>
              <a:rPr lang="en-US" dirty="0"/>
              <a:t>). </a:t>
            </a:r>
          </a:p>
          <a:p>
            <a:r>
              <a:rPr lang="en-US" dirty="0">
                <a:effectLst/>
                <a:latin typeface="Times" pitchFamily="2" charset="0"/>
              </a:rPr>
              <a:t>We report results for each vaccine dose by country</a:t>
            </a:r>
          </a:p>
          <a:p>
            <a:r>
              <a:rPr lang="en-US" dirty="0">
                <a:effectLst/>
                <a:latin typeface="Times" pitchFamily="2" charset="0"/>
              </a:rPr>
              <a:t>Some combinations are not included for specific countries, as you can see with the NA nonapplicable. </a:t>
            </a:r>
          </a:p>
          <a:p>
            <a:r>
              <a:rPr lang="en-US" dirty="0">
                <a:effectLst/>
                <a:latin typeface="Times" pitchFamily="2" charset="0"/>
              </a:rPr>
              <a:t>We grouped vaccines into five classes based on age at administration: at birth, at 6 weeks, at 10 weeks, at 14 weeks and at 36 weeks.</a:t>
            </a:r>
          </a:p>
          <a:p>
            <a:endParaRPr lang="en-US" dirty="0">
              <a:effectLst/>
              <a:latin typeface="Times" pitchFamily="2" charset="0"/>
            </a:endParaRPr>
          </a:p>
          <a:p>
            <a:r>
              <a:rPr lang="en-US" dirty="0">
                <a:effectLst/>
                <a:latin typeface="Times" pitchFamily="2" charset="0"/>
              </a:rPr>
              <a:t>Lesotho had lowest number of monthly vaccinations from 63.5 for the first dose of Polio to 100 for pentavalent #1</a:t>
            </a:r>
          </a:p>
          <a:p>
            <a:endParaRPr lang="en-US" dirty="0">
              <a:effectLst/>
              <a:latin typeface="Times" pitchFamily="2" charset="0"/>
            </a:endParaRPr>
          </a:p>
          <a:p>
            <a:r>
              <a:rPr lang="en-US" dirty="0">
                <a:effectLst/>
                <a:latin typeface="Times" pitchFamily="2" charset="0"/>
              </a:rPr>
              <a:t>Haiti had the highest number of vaccines from 289.7 pneumococcal dose 3 to 947 BCG vaccines administered per month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E625E-9AF7-1445-A189-7CDCD143FD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05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Immunization vaccine-dose combinations – considered 14 vaccine-dose combinations for children &lt;1 year old as seen in the table. </a:t>
            </a:r>
          </a:p>
          <a:p>
            <a:r>
              <a:rPr lang="en-US" dirty="0"/>
              <a:t>The pentavalent vaccines contains hepatitis B, </a:t>
            </a:r>
            <a:r>
              <a:rPr lang="en-US" dirty="0" err="1"/>
              <a:t>Haemophilus</a:t>
            </a:r>
            <a:r>
              <a:rPr lang="en-US" dirty="0"/>
              <a:t> influenza type B and </a:t>
            </a:r>
            <a:r>
              <a:rPr lang="en-US" dirty="0" err="1"/>
              <a:t>Dipththeria</a:t>
            </a:r>
            <a:r>
              <a:rPr lang="en-US" dirty="0"/>
              <a:t>-tetanus and </a:t>
            </a:r>
            <a:r>
              <a:rPr lang="en-US" dirty="0" err="1"/>
              <a:t>perfussis</a:t>
            </a:r>
            <a:r>
              <a:rPr lang="en-US" dirty="0"/>
              <a:t>). </a:t>
            </a:r>
          </a:p>
          <a:p>
            <a:r>
              <a:rPr lang="en-US" dirty="0">
                <a:effectLst/>
                <a:latin typeface="Times" pitchFamily="2" charset="0"/>
              </a:rPr>
              <a:t>We report results for each vaccine dose by country</a:t>
            </a:r>
          </a:p>
          <a:p>
            <a:r>
              <a:rPr lang="en-US" dirty="0">
                <a:effectLst/>
                <a:latin typeface="Times" pitchFamily="2" charset="0"/>
              </a:rPr>
              <a:t>Some combinations are not included for specific countries, as you can see with the NA nonapplicable. </a:t>
            </a:r>
          </a:p>
          <a:p>
            <a:r>
              <a:rPr lang="en-US" dirty="0">
                <a:effectLst/>
                <a:latin typeface="Times" pitchFamily="2" charset="0"/>
              </a:rPr>
              <a:t>We grouped vaccines into five classes based on age at administration: at birth, at 6 weeks, at 10 weeks, at 14 weeks and at 36 weeks.</a:t>
            </a:r>
          </a:p>
          <a:p>
            <a:endParaRPr lang="en-US" dirty="0">
              <a:effectLst/>
              <a:latin typeface="Times" pitchFamily="2" charset="0"/>
            </a:endParaRPr>
          </a:p>
          <a:p>
            <a:r>
              <a:rPr lang="en-US" dirty="0">
                <a:effectLst/>
                <a:latin typeface="Times" pitchFamily="2" charset="0"/>
              </a:rPr>
              <a:t>Lesotho had lowest number of monthly vaccinations from 63.5 for the first dose of Polio to 100 for pentavalent #1</a:t>
            </a:r>
          </a:p>
          <a:p>
            <a:endParaRPr lang="en-US" dirty="0">
              <a:effectLst/>
              <a:latin typeface="Times" pitchFamily="2" charset="0"/>
            </a:endParaRPr>
          </a:p>
          <a:p>
            <a:r>
              <a:rPr lang="en-US" dirty="0">
                <a:effectLst/>
                <a:latin typeface="Times" pitchFamily="2" charset="0"/>
              </a:rPr>
              <a:t>Haiti had the highest number of vaccines from 289.7 pneumococcal dose 3 to 947 BCG vaccines administered per month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E625E-9AF7-1445-A189-7CDCD143FD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49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Immunization vaccine-dose combinations – considered 14 vaccine-dose combinations for children &lt;1 year old as seen in the table. </a:t>
            </a:r>
          </a:p>
          <a:p>
            <a:r>
              <a:rPr lang="en-US" dirty="0"/>
              <a:t>The pentavalent vaccines contains hepatitis B, </a:t>
            </a:r>
            <a:r>
              <a:rPr lang="en-US" dirty="0" err="1"/>
              <a:t>Haemophilus</a:t>
            </a:r>
            <a:r>
              <a:rPr lang="en-US" dirty="0"/>
              <a:t> influenza type B and </a:t>
            </a:r>
            <a:r>
              <a:rPr lang="en-US" dirty="0" err="1"/>
              <a:t>Dipththeria</a:t>
            </a:r>
            <a:r>
              <a:rPr lang="en-US" dirty="0"/>
              <a:t>-tetanus and </a:t>
            </a:r>
            <a:r>
              <a:rPr lang="en-US" dirty="0" err="1"/>
              <a:t>perfussis</a:t>
            </a:r>
            <a:r>
              <a:rPr lang="en-US" dirty="0"/>
              <a:t>). </a:t>
            </a:r>
          </a:p>
          <a:p>
            <a:r>
              <a:rPr lang="en-US" dirty="0">
                <a:effectLst/>
                <a:latin typeface="Times" pitchFamily="2" charset="0"/>
              </a:rPr>
              <a:t>We report results for each vaccine dose by country</a:t>
            </a:r>
          </a:p>
          <a:p>
            <a:r>
              <a:rPr lang="en-US" dirty="0">
                <a:effectLst/>
                <a:latin typeface="Times" pitchFamily="2" charset="0"/>
              </a:rPr>
              <a:t>Some combinations are not included for specific countries, as you can see with the NA nonapplicable. </a:t>
            </a:r>
          </a:p>
          <a:p>
            <a:r>
              <a:rPr lang="en-US" dirty="0">
                <a:effectLst/>
                <a:latin typeface="Times" pitchFamily="2" charset="0"/>
              </a:rPr>
              <a:t>We grouped vaccines into five classes based on age at administration: at birth, at 6 weeks, at 10 weeks, at 14 weeks and at 36 weeks.</a:t>
            </a:r>
          </a:p>
          <a:p>
            <a:endParaRPr lang="en-US" dirty="0">
              <a:effectLst/>
              <a:latin typeface="Times" pitchFamily="2" charset="0"/>
            </a:endParaRPr>
          </a:p>
          <a:p>
            <a:r>
              <a:rPr lang="en-US" dirty="0">
                <a:effectLst/>
                <a:latin typeface="Times" pitchFamily="2" charset="0"/>
              </a:rPr>
              <a:t>Lesotho had lowest number of monthly vaccinations from 63.5 for the first dose of Polio to 100 for pentavalent #1</a:t>
            </a:r>
          </a:p>
          <a:p>
            <a:endParaRPr lang="en-US" dirty="0">
              <a:effectLst/>
              <a:latin typeface="Times" pitchFamily="2" charset="0"/>
            </a:endParaRPr>
          </a:p>
          <a:p>
            <a:r>
              <a:rPr lang="en-US" dirty="0">
                <a:effectLst/>
                <a:latin typeface="Times" pitchFamily="2" charset="0"/>
              </a:rPr>
              <a:t>Haiti had the highest number of vaccines from 289.7 pneumococcal dose 3 to 947 BCG vaccines administered per month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E625E-9AF7-1445-A189-7CDCD143FD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79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E625E-9AF7-1445-A189-7CDCD143FD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9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12B7-94F9-1471-28FE-8638E45B3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C4AF3-59CE-93C3-526E-3B17C1716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DE8E2-99B3-BF7F-8169-7F467323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70EA-83A0-5547-AC33-4F7AB6239227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0E407-6B4F-28B9-F2CE-A5184F5C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76F9E-8D3B-8F4E-15B5-D6C90590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8604-F03B-5244-AAB3-98D5B024B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5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6E3D-A093-5CFF-FB67-F6DB4C16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44071-3462-4AE9-DE49-190435208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A79E6-BE79-7042-07BC-2D1599AA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70EA-83A0-5547-AC33-4F7AB6239227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28F57-D154-8850-7501-2F4E2ECB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AE235-6F12-E9A2-DE3C-6D2DB8A1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8604-F03B-5244-AAB3-98D5B024B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4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08A410-9066-097D-EA85-72CED2B00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B904B-DEDB-FDF1-840D-9D76E6DDF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04A28-C075-369B-63F9-D1E7AD82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70EA-83A0-5547-AC33-4F7AB6239227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AAAD6-7C28-AC98-20FB-AB47F218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4A43A-B0CB-8FC2-876C-B57CB822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8604-F03B-5244-AAB3-98D5B024B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67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A20101B-137C-A64F-BD1E-E346F3AF8D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052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72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 L Gray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50900" y="653014"/>
            <a:ext cx="5674782" cy="431020"/>
          </a:xfrm>
          <a:prstGeom prst="rect">
            <a:avLst/>
          </a:prstGeom>
        </p:spPr>
        <p:txBody>
          <a:bodyPr/>
          <a:lstStyle>
            <a:lvl1pPr algn="l">
              <a:defRPr sz="3800" b="1" i="0" kern="0" spc="150" baseline="0">
                <a:solidFill>
                  <a:schemeClr val="tx2"/>
                </a:solidFill>
                <a:latin typeface="Calibri Bold" charset="0"/>
                <a:ea typeface="Calibri Bold" charset="0"/>
                <a:cs typeface="Calibri Bold" charset="0"/>
              </a:defRPr>
            </a:lvl1pPr>
          </a:lstStyle>
          <a:p>
            <a:r>
              <a:rPr lang="en-US"/>
              <a:t>MAIN TITLE GOES HERE</a:t>
            </a:r>
          </a:p>
        </p:txBody>
      </p:sp>
      <p:pic>
        <p:nvPicPr>
          <p:cNvPr id="6" name="Picture 5" descr="PIH_logo_new_orange_hands only-01.png">
            <a:extLst>
              <a:ext uri="{FF2B5EF4-FFF2-40B4-BE49-F238E27FC236}">
                <a16:creationId xmlns:a16="http://schemas.microsoft.com/office/drawing/2014/main" id="{B435E186-D0A9-774A-A391-875BCBCF486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232" y="6307516"/>
            <a:ext cx="359569" cy="3595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E0946A-0261-3644-954F-9AC39E3BA1CD}"/>
              </a:ext>
            </a:extLst>
          </p:cNvPr>
          <p:cNvSpPr txBox="1"/>
          <p:nvPr userDrawn="1"/>
        </p:nvSpPr>
        <p:spPr>
          <a:xfrm>
            <a:off x="10928600" y="6329486"/>
            <a:ext cx="498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01C176C-9892-EB43-8AB3-716836132029}" type="slidenum">
              <a:rPr lang="en-US" sz="2000">
                <a:solidFill>
                  <a:srgbClr val="F8971D"/>
                </a:solidFill>
                <a:latin typeface="Whitney Medium" charset="0"/>
                <a:ea typeface="Whitney Medium" charset="0"/>
                <a:cs typeface="Whitney Medium" charset="0"/>
              </a:rPr>
              <a:t>‹#›</a:t>
            </a:fld>
            <a:endParaRPr lang="en-US" sz="2000">
              <a:solidFill>
                <a:srgbClr val="F8971D"/>
              </a:solidFill>
              <a:latin typeface="Whitney Medium" charset="0"/>
              <a:ea typeface="Whitney Medium" charset="0"/>
              <a:cs typeface="Whitney Medium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267252-E329-7640-B41F-30110393C8E1}"/>
              </a:ext>
            </a:extLst>
          </p:cNvPr>
          <p:cNvCxnSpPr>
            <a:cxnSpLocks/>
          </p:cNvCxnSpPr>
          <p:nvPr userDrawn="1"/>
        </p:nvCxnSpPr>
        <p:spPr>
          <a:xfrm>
            <a:off x="850900" y="1254592"/>
            <a:ext cx="602095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5D920-D4C1-3543-ACBF-9B1AA0E593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7284" y="1962033"/>
            <a:ext cx="5834516" cy="2098338"/>
          </a:xfrm>
        </p:spPr>
        <p:txBody>
          <a:bodyPr/>
          <a:lstStyle>
            <a:lvl1pPr>
              <a:lnSpc>
                <a:spcPct val="100000"/>
              </a:lnSpc>
              <a:defRPr b="1"/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/>
              <a:t>This is a very important line</a:t>
            </a:r>
          </a:p>
          <a:p>
            <a:pPr lvl="1"/>
            <a:r>
              <a:rPr lang="en-US"/>
              <a:t>This is a little less important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This is a little less important</a:t>
            </a:r>
          </a:p>
          <a:p>
            <a:pPr lvl="2"/>
            <a:r>
              <a:rPr lang="en-US"/>
              <a:t>This explains the line before</a:t>
            </a:r>
          </a:p>
        </p:txBody>
      </p:sp>
    </p:spTree>
    <p:extLst>
      <p:ext uri="{BB962C8B-B14F-4D97-AF65-F5344CB8AC3E}">
        <p14:creationId xmlns:p14="http://schemas.microsoft.com/office/powerpoint/2010/main" val="415708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 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50900" y="653014"/>
            <a:ext cx="5674782" cy="431020"/>
          </a:xfrm>
          <a:prstGeom prst="rect">
            <a:avLst/>
          </a:prstGeom>
        </p:spPr>
        <p:txBody>
          <a:bodyPr/>
          <a:lstStyle>
            <a:lvl1pPr algn="l">
              <a:defRPr sz="3800" b="1" i="0" kern="0" spc="150" baseline="0">
                <a:solidFill>
                  <a:schemeClr val="tx2"/>
                </a:solidFill>
                <a:latin typeface="Calibri Bold" charset="0"/>
                <a:ea typeface="Calibri Bold" charset="0"/>
                <a:cs typeface="Calibri Bold" charset="0"/>
              </a:defRPr>
            </a:lvl1pPr>
          </a:lstStyle>
          <a:p>
            <a:r>
              <a:rPr lang="en-US"/>
              <a:t>MAIN TITLE GOES HERE</a:t>
            </a:r>
          </a:p>
        </p:txBody>
      </p:sp>
      <p:pic>
        <p:nvPicPr>
          <p:cNvPr id="6" name="Picture 5" descr="PIH_logo_new_orange_hands only-01.png">
            <a:extLst>
              <a:ext uri="{FF2B5EF4-FFF2-40B4-BE49-F238E27FC236}">
                <a16:creationId xmlns:a16="http://schemas.microsoft.com/office/drawing/2014/main" id="{B435E186-D0A9-774A-A391-875BCBCF486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232" y="6307516"/>
            <a:ext cx="359569" cy="3595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E0946A-0261-3644-954F-9AC39E3BA1CD}"/>
              </a:ext>
            </a:extLst>
          </p:cNvPr>
          <p:cNvSpPr txBox="1"/>
          <p:nvPr userDrawn="1"/>
        </p:nvSpPr>
        <p:spPr>
          <a:xfrm>
            <a:off x="10928600" y="6329486"/>
            <a:ext cx="498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01C176C-9892-EB43-8AB3-716836132029}" type="slidenum">
              <a:rPr lang="en-US" sz="2000">
                <a:solidFill>
                  <a:srgbClr val="F8971D"/>
                </a:solidFill>
                <a:latin typeface="Whitney Medium" charset="0"/>
                <a:ea typeface="Whitney Medium" charset="0"/>
                <a:cs typeface="Whitney Medium" charset="0"/>
              </a:rPr>
              <a:t>‹#›</a:t>
            </a:fld>
            <a:endParaRPr lang="en-US" sz="2000">
              <a:solidFill>
                <a:srgbClr val="F8971D"/>
              </a:solidFill>
              <a:latin typeface="Whitney Medium" charset="0"/>
              <a:ea typeface="Whitney Medium" charset="0"/>
              <a:cs typeface="Whitney Medium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267252-E329-7640-B41F-30110393C8E1}"/>
              </a:ext>
            </a:extLst>
          </p:cNvPr>
          <p:cNvCxnSpPr>
            <a:cxnSpLocks/>
          </p:cNvCxnSpPr>
          <p:nvPr userDrawn="1"/>
        </p:nvCxnSpPr>
        <p:spPr>
          <a:xfrm>
            <a:off x="850900" y="1254592"/>
            <a:ext cx="6020955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97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EF90-7043-5820-1EA1-69B11B9F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F534-822B-EF17-58B3-E8E1A26BB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1F1AB-8DB4-9B4C-F661-AD47A168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70EA-83A0-5547-AC33-4F7AB6239227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87394-98F9-3E7E-AD3C-3D0CBBE8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4DC43-7CE7-51A6-6C04-4D715F4C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8604-F03B-5244-AAB3-98D5B024B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8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588A-C10F-0552-76A7-5F6863A2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FC822-1AC4-8548-F0A3-88A903C9C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6E70B-1EB5-9DAC-6379-D30FA116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70EA-83A0-5547-AC33-4F7AB6239227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510C9-99A7-5C09-5FC9-A940692C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33D8F-4283-3219-6324-DAADAD9A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8604-F03B-5244-AAB3-98D5B024B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4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9A17-147A-73D5-A47F-493C7E91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3A0E-6D60-8026-BA18-60CF3E925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7A1C7-F9DC-F157-EAB8-C753A8250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CB953-2B06-3F36-90CE-538E5D0E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70EA-83A0-5547-AC33-4F7AB6239227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E1B70-0D3A-1245-165B-956E1981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FAA7D-F0AB-BC7F-C168-279E4191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8604-F03B-5244-AAB3-98D5B024B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1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C8FC-9FD4-8E46-5CE7-A4718BED5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FE5B-F251-131B-74BB-F6C82A10D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49A6A-A20F-CBFB-67EC-F05D47784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954AF-377A-35F5-8635-A6BE3F53A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80D8E-FDFD-D018-898E-DA39408F5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66058A-01CC-2084-4549-EE2AF109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70EA-83A0-5547-AC33-4F7AB6239227}" type="datetimeFigureOut">
              <a:rPr lang="en-US" smtClean="0"/>
              <a:t>11/3/22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8B9DC9-F94F-A4B6-90C1-13E614F5C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252E5C-C4B1-A0B6-EEA1-610BC7AE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8604-F03B-5244-AAB3-98D5B024B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4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EFA4-3F42-4ECE-5E59-3A7840E8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226B4-FEE3-940E-0F92-1E13C98C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70EA-83A0-5547-AC33-4F7AB6239227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74BA8-5C25-0E4D-03C1-79AC60DA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F7D9B-D033-3302-5EC4-5E2E7FDE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8604-F03B-5244-AAB3-98D5B024B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2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78763-E710-61DC-1EBE-F011D0F41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70EA-83A0-5547-AC33-4F7AB6239227}" type="datetimeFigureOut">
              <a:rPr lang="en-US" smtClean="0"/>
              <a:t>11/3/22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B2AD2-5E9A-1853-EB9E-0FDE1DDF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996DF-360B-3C10-EDEC-18DD7BD6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8604-F03B-5244-AAB3-98D5B024B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7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F82B7-11C5-DE7D-F1A6-A276CB70C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22A98-8012-FE92-FA5B-BE74C89BD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FE5C6-1015-8CA6-EF1A-87206F8D0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41317-BE92-20A1-3C14-452C3A97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70EA-83A0-5547-AC33-4F7AB6239227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A8F4D-778E-A147-5038-3DBFFCCD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E1ED8-B95E-A242-AC00-48F2F7C6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8604-F03B-5244-AAB3-98D5B024B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0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5719-A7CD-273E-C596-6C45043F7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00A39-F87B-315C-4B72-64D9C7210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66C71-AA4E-9CA5-78BE-9D3656F7E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F068-4BCF-A242-FEC4-9023AD7D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70EA-83A0-5547-AC33-4F7AB6239227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86862-B805-A6CA-2AB2-4CA1F238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CBFB6-3BE4-34DB-8839-8E7A737F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8604-F03B-5244-AAB3-98D5B024B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2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BB327-8379-4672-3684-BBACBF7E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62CAA-4703-8F78-8A2D-BE5C132DA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E3E2E-6311-E634-13CA-E98A3AA8E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470EA-83A0-5547-AC33-4F7AB6239227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0D15B-81A1-C136-1FCC-0A5995D1E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E601D-5F20-263A-DA02-DEF60D0CC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08604-F03B-5244-AAB3-98D5B024B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3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menti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963E7BA-9CBF-1B5A-CC43-991002E6898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C0EEC59-B9C8-A748-B8DA-3A5F8BADEA9B}"/>
              </a:ext>
            </a:extLst>
          </p:cNvPr>
          <p:cNvSpPr/>
          <p:nvPr/>
        </p:nvSpPr>
        <p:spPr>
          <a:xfrm>
            <a:off x="0" y="4995719"/>
            <a:ext cx="12192000" cy="18550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1">
              <a:latin typeface="Calibri Regular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F9FF011-E557-0242-A16D-8546393C0B61}"/>
              </a:ext>
            </a:extLst>
          </p:cNvPr>
          <p:cNvGrpSpPr/>
          <p:nvPr/>
        </p:nvGrpSpPr>
        <p:grpSpPr>
          <a:xfrm>
            <a:off x="340785" y="1051883"/>
            <a:ext cx="11510429" cy="3855849"/>
            <a:chOff x="4959632" y="-7971968"/>
            <a:chExt cx="59230438" cy="17648752"/>
          </a:xfrm>
        </p:grpSpPr>
        <p:sp>
          <p:nvSpPr>
            <p:cNvPr id="9" name="TextBox 8"/>
            <p:cNvSpPr txBox="1"/>
            <p:nvPr/>
          </p:nvSpPr>
          <p:spPr>
            <a:xfrm>
              <a:off x="4959632" y="-7971968"/>
              <a:ext cx="28640899" cy="123968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4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Childhood immunization during the COVID-19 pandemic: experience in Haiti, Lesotho, Liberia and Malawi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09CB0A-8073-CF41-B4A5-10EE6A4C7A93}"/>
                </a:ext>
              </a:extLst>
            </p:cNvPr>
            <p:cNvSpPr txBox="1"/>
            <p:nvPr/>
          </p:nvSpPr>
          <p:spPr>
            <a:xfrm>
              <a:off x="46461171" y="8197613"/>
              <a:ext cx="17728899" cy="1479171"/>
            </a:xfrm>
            <a:prstGeom prst="rect">
              <a:avLst/>
            </a:prstGeom>
            <a:noFill/>
          </p:spPr>
          <p:txBody>
            <a:bodyPr wrap="square" lIns="45720" tIns="22860" rIns="45720" bIns="22860" rtlCol="0" anchor="t">
              <a:spAutoFit/>
            </a:bodyPr>
            <a:lstStyle/>
            <a:p>
              <a:endParaRPr lang="en-US" spc="150" dirty="0">
                <a:solidFill>
                  <a:schemeClr val="bg1"/>
                </a:solidFill>
                <a:latin typeface="Calibri Regular"/>
                <a:ea typeface="Calibri Regular" charset="0"/>
                <a:cs typeface="Calibri Regular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9156" y="5674544"/>
            <a:ext cx="2454480" cy="7283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69CC79-1B00-D6EA-F383-DD11834F5FD2}"/>
              </a:ext>
            </a:extLst>
          </p:cNvPr>
          <p:cNvSpPr txBox="1"/>
          <p:nvPr/>
        </p:nvSpPr>
        <p:spPr>
          <a:xfrm>
            <a:off x="312414" y="5355640"/>
            <a:ext cx="69374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spc="150" dirty="0">
                <a:solidFill>
                  <a:schemeClr val="bg1"/>
                </a:solidFill>
                <a:latin typeface="Calibri Regular"/>
                <a:ea typeface="Calibri Regular" charset="0"/>
                <a:cs typeface="Calibri Regular" charset="0"/>
              </a:rPr>
              <a:t>Emilia Connolly DO MPH</a:t>
            </a:r>
          </a:p>
          <a:p>
            <a:endParaRPr lang="en-US" sz="2400" spc="150" dirty="0">
              <a:solidFill>
                <a:schemeClr val="bg1"/>
              </a:solidFill>
              <a:latin typeface="Calibri Regular"/>
              <a:ea typeface="Calibri Regular" charset="0"/>
              <a:cs typeface="Calibri Regular" charset="0"/>
            </a:endParaRPr>
          </a:p>
          <a:p>
            <a:r>
              <a:rPr lang="en-US" sz="2400" spc="150" dirty="0" err="1">
                <a:solidFill>
                  <a:schemeClr val="bg1"/>
                </a:solidFill>
                <a:latin typeface="Calibri Regular"/>
                <a:ea typeface="Calibri Regular" charset="0"/>
                <a:cs typeface="Calibri Regular" charset="0"/>
              </a:rPr>
              <a:t>Abwenzi</a:t>
            </a:r>
            <a:r>
              <a:rPr lang="en-US" sz="2400" spc="150" dirty="0">
                <a:solidFill>
                  <a:schemeClr val="bg1"/>
                </a:solidFill>
                <a:latin typeface="Calibri Regular"/>
                <a:ea typeface="Calibri Regular" charset="0"/>
                <a:cs typeface="Calibri Regular" charset="0"/>
              </a:rPr>
              <a:t> Pa Za </a:t>
            </a:r>
            <a:r>
              <a:rPr lang="en-US" sz="2400" spc="150" dirty="0" err="1">
                <a:solidFill>
                  <a:schemeClr val="bg1"/>
                </a:solidFill>
                <a:latin typeface="Calibri Regular"/>
                <a:ea typeface="Calibri Regular" charset="0"/>
                <a:cs typeface="Calibri Regular" charset="0"/>
              </a:rPr>
              <a:t>Umoyo</a:t>
            </a:r>
            <a:r>
              <a:rPr lang="en-US" sz="2400" spc="150" dirty="0">
                <a:solidFill>
                  <a:schemeClr val="bg1"/>
                </a:solidFill>
                <a:latin typeface="Calibri Regular"/>
                <a:ea typeface="Calibri Regular" charset="0"/>
                <a:cs typeface="Calibri Regular" charset="0"/>
              </a:rPr>
              <a:t> | November 2022</a:t>
            </a:r>
          </a:p>
        </p:txBody>
      </p:sp>
    </p:spTree>
    <p:extLst>
      <p:ext uri="{BB962C8B-B14F-4D97-AF65-F5344CB8AC3E}">
        <p14:creationId xmlns:p14="http://schemas.microsoft.com/office/powerpoint/2010/main" val="3631180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465EEF-AB99-74FB-B852-C744728BD0D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110" y="1356340"/>
            <a:ext cx="6400475" cy="5264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80323C-3E2E-48CA-2889-E12285F945A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7134" y="1339702"/>
            <a:ext cx="4284463" cy="51142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683330D-58D3-3424-5CC5-3B723588D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75" y="496239"/>
            <a:ext cx="5674782" cy="431020"/>
          </a:xfrm>
        </p:spPr>
        <p:txBody>
          <a:bodyPr>
            <a:normAutofit fontScale="90000"/>
          </a:bodyPr>
          <a:lstStyle/>
          <a:p>
            <a:r>
              <a:rPr lang="en-US"/>
              <a:t>SELECTED RESULTS </a:t>
            </a:r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53228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465EEF-AB99-74FB-B852-C744728BD0D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110" y="1356340"/>
            <a:ext cx="6400475" cy="5264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80323C-3E2E-48CA-2889-E12285F945A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7134" y="1339702"/>
            <a:ext cx="4284463" cy="51142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683330D-58D3-3424-5CC5-3B723588D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75" y="496239"/>
            <a:ext cx="5674782" cy="431020"/>
          </a:xfrm>
        </p:spPr>
        <p:txBody>
          <a:bodyPr>
            <a:normAutofit fontScale="90000"/>
          </a:bodyPr>
          <a:lstStyle/>
          <a:p>
            <a:r>
              <a:rPr lang="en-US"/>
              <a:t>SELECTED RESULTS </a:t>
            </a:r>
            <a:r>
              <a:rPr lang="en-US" dirty="0"/>
              <a:t>REVIEW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72EDFE9F-5DC8-1242-BD48-5C129629CA62}"/>
              </a:ext>
            </a:extLst>
          </p:cNvPr>
          <p:cNvSpPr/>
          <p:nvPr/>
        </p:nvSpPr>
        <p:spPr>
          <a:xfrm>
            <a:off x="6092677" y="3971950"/>
            <a:ext cx="361359" cy="404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B62D0E-7736-4357-B8B2-7C388447BB7E}"/>
              </a:ext>
            </a:extLst>
          </p:cNvPr>
          <p:cNvSpPr txBox="1"/>
          <p:nvPr/>
        </p:nvSpPr>
        <p:spPr>
          <a:xfrm>
            <a:off x="2974924" y="2967335"/>
            <a:ext cx="197984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STOCKOUTS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D1BC96AB-B966-3DA3-499B-18D0A180AB32}"/>
              </a:ext>
            </a:extLst>
          </p:cNvPr>
          <p:cNvSpPr/>
          <p:nvPr/>
        </p:nvSpPr>
        <p:spPr>
          <a:xfrm>
            <a:off x="2165939" y="2159098"/>
            <a:ext cx="361359" cy="404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465EEF-AB99-74FB-B852-C744728BD0D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110" y="1356340"/>
            <a:ext cx="6400475" cy="5264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80323C-3E2E-48CA-2889-E12285F945A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7134" y="1339702"/>
            <a:ext cx="4284463" cy="51142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683330D-58D3-3424-5CC5-3B723588D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75" y="496239"/>
            <a:ext cx="5674782" cy="431020"/>
          </a:xfrm>
        </p:spPr>
        <p:txBody>
          <a:bodyPr>
            <a:normAutofit fontScale="90000"/>
          </a:bodyPr>
          <a:lstStyle/>
          <a:p>
            <a:r>
              <a:rPr lang="en-US"/>
              <a:t>SELECTED RESULTS </a:t>
            </a:r>
            <a:r>
              <a:rPr lang="en-US" dirty="0"/>
              <a:t>REVIEW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6B7B8717-A6B1-D7C0-0614-DBD7BFA01AEB}"/>
              </a:ext>
            </a:extLst>
          </p:cNvPr>
          <p:cNvSpPr/>
          <p:nvPr/>
        </p:nvSpPr>
        <p:spPr>
          <a:xfrm>
            <a:off x="9048685" y="2765316"/>
            <a:ext cx="361359" cy="404038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6E7A3305-0F21-F04C-C8A2-303DC4FEF99D}"/>
              </a:ext>
            </a:extLst>
          </p:cNvPr>
          <p:cNvSpPr/>
          <p:nvPr/>
        </p:nvSpPr>
        <p:spPr>
          <a:xfrm>
            <a:off x="1985260" y="3769931"/>
            <a:ext cx="361359" cy="404038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5027DF-D1CE-A5DD-4104-F49324149327}"/>
              </a:ext>
            </a:extLst>
          </p:cNvPr>
          <p:cNvSpPr txBox="1"/>
          <p:nvPr/>
        </p:nvSpPr>
        <p:spPr>
          <a:xfrm>
            <a:off x="4954772" y="4002534"/>
            <a:ext cx="3488510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COMMUNITY SENSITIZATION OR CATCH-UP CAMPAIGN</a:t>
            </a:r>
          </a:p>
        </p:txBody>
      </p:sp>
    </p:spTree>
    <p:extLst>
      <p:ext uri="{BB962C8B-B14F-4D97-AF65-F5344CB8AC3E}">
        <p14:creationId xmlns:p14="http://schemas.microsoft.com/office/powerpoint/2010/main" val="41331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465EEF-AB99-74FB-B852-C744728BD0D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110" y="1356340"/>
            <a:ext cx="6400475" cy="5264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80323C-3E2E-48CA-2889-E12285F945A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7134" y="1339702"/>
            <a:ext cx="4284463" cy="51142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683330D-58D3-3424-5CC5-3B723588D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75" y="496239"/>
            <a:ext cx="5674782" cy="431020"/>
          </a:xfrm>
        </p:spPr>
        <p:txBody>
          <a:bodyPr>
            <a:normAutofit fontScale="90000"/>
          </a:bodyPr>
          <a:lstStyle/>
          <a:p>
            <a:r>
              <a:rPr lang="en-US"/>
              <a:t>SELECTED RESULTS </a:t>
            </a:r>
            <a:r>
              <a:rPr lang="en-US" dirty="0"/>
              <a:t>REVIEW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39422F99-CAE7-2F5B-FA84-ED250CD7E18B}"/>
              </a:ext>
            </a:extLst>
          </p:cNvPr>
          <p:cNvSpPr/>
          <p:nvPr/>
        </p:nvSpPr>
        <p:spPr>
          <a:xfrm>
            <a:off x="9554848" y="5000844"/>
            <a:ext cx="361359" cy="404038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C0DF350C-A405-5671-E180-7E7274470A34}"/>
              </a:ext>
            </a:extLst>
          </p:cNvPr>
          <p:cNvSpPr/>
          <p:nvPr/>
        </p:nvSpPr>
        <p:spPr>
          <a:xfrm>
            <a:off x="10441196" y="3033946"/>
            <a:ext cx="361359" cy="404038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1D2684-8BC4-7932-0D8D-B236B7BD2775}"/>
              </a:ext>
            </a:extLst>
          </p:cNvPr>
          <p:cNvSpPr txBox="1"/>
          <p:nvPr/>
        </p:nvSpPr>
        <p:spPr>
          <a:xfrm>
            <a:off x="10119444" y="3896832"/>
            <a:ext cx="1979848" cy="12003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Variation In Pandemic Waves</a:t>
            </a:r>
          </a:p>
        </p:txBody>
      </p:sp>
    </p:spTree>
    <p:extLst>
      <p:ext uri="{BB962C8B-B14F-4D97-AF65-F5344CB8AC3E}">
        <p14:creationId xmlns:p14="http://schemas.microsoft.com/office/powerpoint/2010/main" val="371804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F846-0A8B-5649-B72F-D5285D995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40" y="653014"/>
            <a:ext cx="5674782" cy="431020"/>
          </a:xfrm>
        </p:spPr>
        <p:txBody>
          <a:bodyPr>
            <a:normAutofit fontScale="90000"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515433-64B2-9457-8E38-AFB6825556AC}"/>
              </a:ext>
            </a:extLst>
          </p:cNvPr>
          <p:cNvSpPr txBox="1">
            <a:spLocks/>
          </p:cNvSpPr>
          <p:nvPr/>
        </p:nvSpPr>
        <p:spPr>
          <a:xfrm>
            <a:off x="449481" y="1457287"/>
            <a:ext cx="5598900" cy="51221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2200" dirty="0">
                <a:solidFill>
                  <a:schemeClr val="tx2"/>
                </a:solidFill>
                <a:latin typeface="+mj-lt"/>
              </a:rPr>
              <a:t>Initial declines were observed in Europe</a:t>
            </a:r>
            <a:r>
              <a:rPr lang="en-US" sz="2200" baseline="30000" dirty="0">
                <a:solidFill>
                  <a:schemeClr val="tx2"/>
                </a:solidFill>
                <a:latin typeface="+mj-lt"/>
              </a:rPr>
              <a:t>10,11</a:t>
            </a:r>
            <a:r>
              <a:rPr lang="en-US" sz="2200" dirty="0">
                <a:solidFill>
                  <a:schemeClr val="tx2"/>
                </a:solidFill>
                <a:latin typeface="+mj-lt"/>
              </a:rPr>
              <a:t>, North America</a:t>
            </a:r>
            <a:r>
              <a:rPr lang="en-US" sz="2200" baseline="30000" dirty="0">
                <a:solidFill>
                  <a:schemeClr val="tx2"/>
                </a:solidFill>
                <a:latin typeface="+mj-lt"/>
              </a:rPr>
              <a:t>12</a:t>
            </a:r>
            <a:r>
              <a:rPr lang="en-US" sz="2200" dirty="0">
                <a:solidFill>
                  <a:schemeClr val="tx2"/>
                </a:solidFill>
                <a:latin typeface="+mj-lt"/>
              </a:rPr>
              <a:t> and Asia</a:t>
            </a:r>
            <a:r>
              <a:rPr lang="en-US" sz="2200" baseline="30000" dirty="0">
                <a:solidFill>
                  <a:schemeClr val="tx2"/>
                </a:solidFill>
                <a:latin typeface="+mj-lt"/>
              </a:rPr>
              <a:t>13</a:t>
            </a:r>
            <a:r>
              <a:rPr lang="en-US" sz="2200" dirty="0">
                <a:solidFill>
                  <a:schemeClr val="tx2"/>
                </a:solidFill>
                <a:latin typeface="+mj-lt"/>
              </a:rPr>
              <a:t> in early 2020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2200" dirty="0">
              <a:solidFill>
                <a:schemeClr val="tx2"/>
              </a:solidFill>
              <a:latin typeface="+mj-lt"/>
            </a:endParaRPr>
          </a:p>
          <a:p>
            <a:pPr>
              <a:spcBef>
                <a:spcPts val="0"/>
              </a:spcBef>
              <a:defRPr/>
            </a:pPr>
            <a:r>
              <a:rPr lang="en-US" sz="2200" dirty="0">
                <a:solidFill>
                  <a:schemeClr val="tx2"/>
                </a:solidFill>
                <a:latin typeface="+mj-lt"/>
              </a:rPr>
              <a:t>Now studies in Africa are observing rebounds consistently and dependent on waves of infection</a:t>
            </a:r>
            <a:r>
              <a:rPr lang="en-US" sz="2200" baseline="30000" dirty="0">
                <a:solidFill>
                  <a:schemeClr val="tx2"/>
                </a:solidFill>
                <a:latin typeface="+mj-lt"/>
              </a:rPr>
              <a:t>14-16</a:t>
            </a:r>
          </a:p>
          <a:p>
            <a:pPr>
              <a:spcBef>
                <a:spcPts val="0"/>
              </a:spcBef>
              <a:defRPr/>
            </a:pPr>
            <a:endParaRPr lang="en-US" sz="2200" baseline="30000" dirty="0">
              <a:solidFill>
                <a:schemeClr val="tx2"/>
              </a:solidFill>
              <a:latin typeface="+mj-lt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en-US" sz="2200" baseline="30000" dirty="0">
              <a:solidFill>
                <a:schemeClr val="tx2"/>
              </a:solidFill>
              <a:latin typeface="+mj-lt"/>
            </a:endParaRPr>
          </a:p>
          <a:p>
            <a:pPr>
              <a:spcBef>
                <a:spcPts val="0"/>
              </a:spcBef>
              <a:defRPr/>
            </a:pPr>
            <a:r>
              <a:rPr lang="en-US" sz="2200" dirty="0">
                <a:solidFill>
                  <a:schemeClr val="tx2"/>
                </a:solidFill>
                <a:latin typeface="+mj-lt"/>
              </a:rPr>
              <a:t>Variations complex and varied by country and even by district. Importance of community health awareness, education and outreach </a:t>
            </a:r>
          </a:p>
          <a:p>
            <a:pPr lvl="1">
              <a:spcBef>
                <a:spcPts val="0"/>
              </a:spcBef>
              <a:defRPr/>
            </a:pPr>
            <a:r>
              <a:rPr lang="en-US" sz="2200" dirty="0">
                <a:solidFill>
                  <a:schemeClr val="tx2"/>
                </a:solidFill>
                <a:latin typeface="+mj-lt"/>
              </a:rPr>
              <a:t>More pronounced declines with older children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2200" dirty="0">
              <a:solidFill>
                <a:schemeClr val="tx2"/>
              </a:solidFill>
              <a:latin typeface="+mj-lt"/>
            </a:endParaRPr>
          </a:p>
          <a:p>
            <a:pPr>
              <a:spcBef>
                <a:spcPts val="0"/>
              </a:spcBef>
              <a:defRPr/>
            </a:pPr>
            <a:r>
              <a:rPr lang="en-US" sz="2200" dirty="0">
                <a:solidFill>
                  <a:schemeClr val="tx2"/>
                </a:solidFill>
                <a:latin typeface="+mj-lt"/>
              </a:rPr>
              <a:t>Now juggling with COVID-19 vaccine and other emerging outbreaks and emergencies</a:t>
            </a:r>
            <a:endParaRPr lang="en-US" sz="2200" dirty="0"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4C25621-66F4-7A42-D61F-D245C8DE3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679001"/>
              </p:ext>
            </p:extLst>
          </p:nvPr>
        </p:nvGraphicFramePr>
        <p:xfrm>
          <a:off x="6294622" y="1457287"/>
          <a:ext cx="5674782" cy="3754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78941">
                  <a:extLst>
                    <a:ext uri="{9D8B030D-6E8A-4147-A177-3AD203B41FA5}">
                      <a16:colId xmlns:a16="http://schemas.microsoft.com/office/drawing/2014/main" val="3492174588"/>
                    </a:ext>
                  </a:extLst>
                </a:gridCol>
                <a:gridCol w="780858">
                  <a:extLst>
                    <a:ext uri="{9D8B030D-6E8A-4147-A177-3AD203B41FA5}">
                      <a16:colId xmlns:a16="http://schemas.microsoft.com/office/drawing/2014/main" val="1891392310"/>
                    </a:ext>
                  </a:extLst>
                </a:gridCol>
                <a:gridCol w="1098082">
                  <a:extLst>
                    <a:ext uri="{9D8B030D-6E8A-4147-A177-3AD203B41FA5}">
                      <a16:colId xmlns:a16="http://schemas.microsoft.com/office/drawing/2014/main" val="3137580200"/>
                    </a:ext>
                  </a:extLst>
                </a:gridCol>
                <a:gridCol w="937164">
                  <a:extLst>
                    <a:ext uri="{9D8B030D-6E8A-4147-A177-3AD203B41FA5}">
                      <a16:colId xmlns:a16="http://schemas.microsoft.com/office/drawing/2014/main" val="2470536137"/>
                    </a:ext>
                  </a:extLst>
                </a:gridCol>
                <a:gridCol w="979737">
                  <a:extLst>
                    <a:ext uri="{9D8B030D-6E8A-4147-A177-3AD203B41FA5}">
                      <a16:colId xmlns:a16="http://schemas.microsoft.com/office/drawing/2014/main" val="992568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Selected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Haiti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Lesotho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Malawi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57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COVID-19 Stringency index</a:t>
                      </a:r>
                      <a:r>
                        <a:rPr lang="en-US" baseline="30000" dirty="0">
                          <a:solidFill>
                            <a:schemeClr val="tx2"/>
                          </a:solidFill>
                        </a:rPr>
                        <a:t>7</a:t>
                      </a: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36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Cumulative  COVID-19 Cases per 1 million</a:t>
                      </a:r>
                      <a:r>
                        <a:rPr lang="en-US" baseline="30000" dirty="0">
                          <a:solidFill>
                            <a:schemeClr val="tx2"/>
                          </a:solidFill>
                        </a:rPr>
                        <a:t>8,9^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3073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6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Cumulative case fatality rate</a:t>
                      </a:r>
                      <a:r>
                        <a:rPr lang="en-US" baseline="30000" dirty="0">
                          <a:solidFill>
                            <a:schemeClr val="tx2"/>
                          </a:solidFill>
                        </a:rPr>
                        <a:t>8,9</a:t>
                      </a:r>
                      <a:r>
                        <a:rPr lang="en-US" baseline="0" dirty="0">
                          <a:solidFill>
                            <a:schemeClr val="tx2"/>
                          </a:solidFill>
                        </a:rPr>
                        <a:t>^</a:t>
                      </a: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14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Consistent Community outreach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927830"/>
                  </a:ext>
                </a:extLst>
              </a:tr>
            </a:tbl>
          </a:graphicData>
        </a:graphic>
      </p:graphicFrame>
      <p:sp>
        <p:nvSpPr>
          <p:cNvPr id="4" name="Up Arrow 3">
            <a:extLst>
              <a:ext uri="{FF2B5EF4-FFF2-40B4-BE49-F238E27FC236}">
                <a16:creationId xmlns:a16="http://schemas.microsoft.com/office/drawing/2014/main" id="{24F6A085-CFAF-896B-DEFF-04D49C802A79}"/>
              </a:ext>
            </a:extLst>
          </p:cNvPr>
          <p:cNvSpPr/>
          <p:nvPr/>
        </p:nvSpPr>
        <p:spPr>
          <a:xfrm>
            <a:off x="8515815" y="2029522"/>
            <a:ext cx="178420" cy="2007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FA1AFA8E-8DFB-3889-9369-E19D31D73FAC}"/>
              </a:ext>
            </a:extLst>
          </p:cNvPr>
          <p:cNvSpPr/>
          <p:nvPr/>
        </p:nvSpPr>
        <p:spPr>
          <a:xfrm>
            <a:off x="9363308" y="2029522"/>
            <a:ext cx="178420" cy="2007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CF7C316E-4316-3C9B-0623-B5D1A826B503}"/>
              </a:ext>
            </a:extLst>
          </p:cNvPr>
          <p:cNvSpPr/>
          <p:nvPr/>
        </p:nvSpPr>
        <p:spPr>
          <a:xfrm>
            <a:off x="10395011" y="2029522"/>
            <a:ext cx="178420" cy="2007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806DCC2E-B016-BB55-D976-491D5810EE00}"/>
              </a:ext>
            </a:extLst>
          </p:cNvPr>
          <p:cNvSpPr/>
          <p:nvPr/>
        </p:nvSpPr>
        <p:spPr>
          <a:xfrm rot="10800000">
            <a:off x="11415563" y="2029522"/>
            <a:ext cx="178420" cy="2007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B1B377-2DBD-5580-1413-7FAA31708818}"/>
              </a:ext>
            </a:extLst>
          </p:cNvPr>
          <p:cNvSpPr txBox="1"/>
          <p:nvPr/>
        </p:nvSpPr>
        <p:spPr>
          <a:xfrm>
            <a:off x="6301563" y="5321976"/>
            <a:ext cx="589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*At beginning of the pandemic; all dropped by May 2021</a:t>
            </a:r>
          </a:p>
          <a:p>
            <a:r>
              <a:rPr lang="en-US" sz="1200" dirty="0"/>
              <a:t>^As of  31 August 2021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ED1758-7E36-935A-D54A-56B95750816F}"/>
              </a:ext>
            </a:extLst>
          </p:cNvPr>
          <p:cNvGrpSpPr/>
          <p:nvPr/>
        </p:nvGrpSpPr>
        <p:grpSpPr>
          <a:xfrm>
            <a:off x="8605023" y="4627757"/>
            <a:ext cx="201856" cy="367990"/>
            <a:chOff x="8605023" y="4627757"/>
            <a:chExt cx="201856" cy="36799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99DA07-B3C9-23F1-002E-FC730109075C}"/>
                </a:ext>
              </a:extLst>
            </p:cNvPr>
            <p:cNvCxnSpPr/>
            <p:nvPr/>
          </p:nvCxnSpPr>
          <p:spPr>
            <a:xfrm>
              <a:off x="8605023" y="4789406"/>
              <a:ext cx="89210" cy="2063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731AAEC-C4CF-E340-7282-B683493C4B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4235" y="4627757"/>
              <a:ext cx="112644" cy="36798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2D11DE-E0B5-17BE-682A-06E120E897E6}"/>
              </a:ext>
            </a:extLst>
          </p:cNvPr>
          <p:cNvGrpSpPr/>
          <p:nvPr/>
        </p:nvGrpSpPr>
        <p:grpSpPr>
          <a:xfrm>
            <a:off x="9432233" y="4627756"/>
            <a:ext cx="201856" cy="367990"/>
            <a:chOff x="8605023" y="4627757"/>
            <a:chExt cx="201856" cy="36799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0666BEB-DA47-8C0F-A320-49DE267DCED9}"/>
                </a:ext>
              </a:extLst>
            </p:cNvPr>
            <p:cNvCxnSpPr/>
            <p:nvPr/>
          </p:nvCxnSpPr>
          <p:spPr>
            <a:xfrm>
              <a:off x="8605023" y="4789406"/>
              <a:ext cx="89210" cy="2063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7731276-731A-EB67-0953-0E34F25125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4235" y="4627757"/>
              <a:ext cx="112644" cy="36798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5DC78FA-7E24-FE73-D510-D99B35467D94}"/>
              </a:ext>
            </a:extLst>
          </p:cNvPr>
          <p:cNvGrpSpPr/>
          <p:nvPr/>
        </p:nvGrpSpPr>
        <p:grpSpPr>
          <a:xfrm>
            <a:off x="10369358" y="4614222"/>
            <a:ext cx="201856" cy="367990"/>
            <a:chOff x="8605023" y="4627757"/>
            <a:chExt cx="201856" cy="36799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3F7DF97-6EEF-F16A-D66A-33BE90DE9455}"/>
                </a:ext>
              </a:extLst>
            </p:cNvPr>
            <p:cNvCxnSpPr/>
            <p:nvPr/>
          </p:nvCxnSpPr>
          <p:spPr>
            <a:xfrm>
              <a:off x="8605023" y="4789406"/>
              <a:ext cx="89210" cy="2063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ADECA6D-FAFA-058B-DFFB-4617DBB4EA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4235" y="4627757"/>
              <a:ext cx="112644" cy="36798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1F86948-2082-B265-FA51-84160DE95416}"/>
              </a:ext>
            </a:extLst>
          </p:cNvPr>
          <p:cNvSpPr txBox="1"/>
          <p:nvPr/>
        </p:nvSpPr>
        <p:spPr>
          <a:xfrm>
            <a:off x="6301563" y="5763832"/>
            <a:ext cx="2577268" cy="101566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sz="1200" dirty="0">
                <a:solidFill>
                  <a:schemeClr val="tx2"/>
                </a:solidFill>
                <a:latin typeface="Helvetica" pitchFamily="2" charset="0"/>
              </a:rPr>
              <a:t>Hale et al. 2021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1200" dirty="0">
                <a:solidFill>
                  <a:schemeClr val="tx2"/>
                </a:solidFill>
                <a:latin typeface="Helvetica" pitchFamily="2" charset="0"/>
              </a:rPr>
              <a:t>Dong et al. 2020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1200" dirty="0">
                <a:solidFill>
                  <a:schemeClr val="tx2"/>
                </a:solidFill>
                <a:latin typeface="Helvetica" pitchFamily="2" charset="0"/>
              </a:rPr>
              <a:t>Our World in Data 2021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1200" dirty="0" err="1">
                <a:solidFill>
                  <a:schemeClr val="tx2"/>
                </a:solidFill>
                <a:latin typeface="Helvetica" pitchFamily="2" charset="0"/>
              </a:rPr>
              <a:t>Middeldorp</a:t>
            </a:r>
            <a:r>
              <a:rPr lang="en-US" sz="1200" dirty="0">
                <a:solidFill>
                  <a:schemeClr val="tx2"/>
                </a:solidFill>
                <a:latin typeface="Helvetica" pitchFamily="2" charset="0"/>
              </a:rPr>
              <a:t> et al 2021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1200" dirty="0">
                <a:solidFill>
                  <a:schemeClr val="tx2"/>
                </a:solidFill>
                <a:latin typeface="Helvetica" pitchFamily="2" charset="0"/>
              </a:rPr>
              <a:t>McDonald, et al. 2020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3853AF-247D-EDE2-1AF9-5B6B4DF1B6D1}"/>
              </a:ext>
            </a:extLst>
          </p:cNvPr>
          <p:cNvSpPr txBox="1"/>
          <p:nvPr/>
        </p:nvSpPr>
        <p:spPr>
          <a:xfrm>
            <a:off x="9132013" y="5763831"/>
            <a:ext cx="2577268" cy="101566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en-US" sz="1200" dirty="0">
                <a:solidFill>
                  <a:schemeClr val="tx2"/>
                </a:solidFill>
                <a:latin typeface="Helvetica" pitchFamily="2" charset="0"/>
              </a:rPr>
              <a:t>O’Leary  et al. 2021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en-US" sz="1200" dirty="0">
                <a:solidFill>
                  <a:schemeClr val="tx2"/>
                </a:solidFill>
                <a:latin typeface="Helvetica" pitchFamily="2" charset="0"/>
              </a:rPr>
              <a:t>Zhong et al 2021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en-US" sz="1200" dirty="0" err="1">
                <a:solidFill>
                  <a:schemeClr val="tx2"/>
                </a:solidFill>
                <a:latin typeface="Helvetica" pitchFamily="2" charset="0"/>
              </a:rPr>
              <a:t>Hategeka</a:t>
            </a:r>
            <a:r>
              <a:rPr lang="en-US" sz="1200" dirty="0">
                <a:solidFill>
                  <a:schemeClr val="tx2"/>
                </a:solidFill>
                <a:latin typeface="Helvetica" pitchFamily="2" charset="0"/>
              </a:rPr>
              <a:t> et al 2021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en-US" sz="1200" dirty="0">
                <a:solidFill>
                  <a:schemeClr val="tx2"/>
                </a:solidFill>
                <a:latin typeface="Helvetica" pitchFamily="2" charset="0"/>
              </a:rPr>
              <a:t>Spencer et al 2020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en-US" sz="1200" dirty="0" err="1">
                <a:solidFill>
                  <a:schemeClr val="tx2"/>
                </a:solidFill>
                <a:latin typeface="Helvetica" pitchFamily="2" charset="0"/>
              </a:rPr>
              <a:t>Shet</a:t>
            </a:r>
            <a:r>
              <a:rPr lang="en-US" sz="1200" dirty="0">
                <a:solidFill>
                  <a:schemeClr val="tx2"/>
                </a:solidFill>
                <a:latin typeface="Helvetica" pitchFamily="2" charset="0"/>
              </a:rPr>
              <a:t> et al 2020</a:t>
            </a:r>
          </a:p>
        </p:txBody>
      </p:sp>
    </p:spTree>
    <p:extLst>
      <p:ext uri="{BB962C8B-B14F-4D97-AF65-F5344CB8AC3E}">
        <p14:creationId xmlns:p14="http://schemas.microsoft.com/office/powerpoint/2010/main" val="284203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F846-0A8B-5649-B72F-D5285D995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40" y="653014"/>
            <a:ext cx="5674782" cy="431020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515433-64B2-9457-8E38-AFB6825556AC}"/>
              </a:ext>
            </a:extLst>
          </p:cNvPr>
          <p:cNvSpPr txBox="1">
            <a:spLocks/>
          </p:cNvSpPr>
          <p:nvPr/>
        </p:nvSpPr>
        <p:spPr>
          <a:xfrm>
            <a:off x="770020" y="1507958"/>
            <a:ext cx="6288506" cy="4697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endParaRPr lang="en-US" sz="2200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DB2983-B06D-DF48-C765-8D065452B1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8029326" y="0"/>
            <a:ext cx="4162674" cy="6937791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ED1C8C1-C802-132A-ED55-A6CA10EB8328}"/>
              </a:ext>
            </a:extLst>
          </p:cNvPr>
          <p:cNvSpPr txBox="1">
            <a:spLocks/>
          </p:cNvSpPr>
          <p:nvPr/>
        </p:nvSpPr>
        <p:spPr>
          <a:xfrm>
            <a:off x="1114822" y="1507958"/>
            <a:ext cx="5943703" cy="5122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2200" dirty="0">
                <a:solidFill>
                  <a:schemeClr val="tx2"/>
                </a:solidFill>
                <a:latin typeface="+mj-lt"/>
              </a:rPr>
              <a:t>To ensure vaccine utilization rates are well maintained despite continued waves of COVID-19 and new outbreaks and emergencies, we need to:</a:t>
            </a:r>
            <a:endParaRPr lang="en-US" sz="1800" dirty="0">
              <a:solidFill>
                <a:schemeClr val="tx2"/>
              </a:solidFill>
              <a:latin typeface="+mj-lt"/>
            </a:endParaRPr>
          </a:p>
          <a:p>
            <a:pPr marL="457200" lvl="1" indent="0">
              <a:spcBef>
                <a:spcPts val="0"/>
              </a:spcBef>
              <a:buNone/>
              <a:defRPr/>
            </a:pPr>
            <a:endParaRPr lang="en-US" sz="2200" dirty="0">
              <a:solidFill>
                <a:schemeClr val="tx2"/>
              </a:solidFill>
              <a:latin typeface="+mj-lt"/>
            </a:endParaRPr>
          </a:p>
          <a:p>
            <a:pPr lvl="1">
              <a:spcBef>
                <a:spcPts val="0"/>
              </a:spcBef>
              <a:defRPr/>
            </a:pPr>
            <a:r>
              <a:rPr lang="en-US" sz="2200" dirty="0">
                <a:solidFill>
                  <a:schemeClr val="tx2"/>
                </a:solidFill>
                <a:latin typeface="+mj-lt"/>
              </a:rPr>
              <a:t>Contextualize response within health systems with building capacity for health care staff including targeted community outreach clinics</a:t>
            </a:r>
          </a:p>
          <a:p>
            <a:pPr lvl="1">
              <a:spcBef>
                <a:spcPts val="0"/>
              </a:spcBef>
              <a:defRPr/>
            </a:pPr>
            <a:endParaRPr lang="en-US" sz="2200" dirty="0">
              <a:solidFill>
                <a:schemeClr val="tx2"/>
              </a:solidFill>
              <a:latin typeface="+mj-lt"/>
            </a:endParaRPr>
          </a:p>
          <a:p>
            <a:pPr lvl="1">
              <a:spcBef>
                <a:spcPts val="0"/>
              </a:spcBef>
              <a:defRPr/>
            </a:pPr>
            <a:r>
              <a:rPr lang="en-US" sz="2200" dirty="0">
                <a:solidFill>
                  <a:schemeClr val="tx2"/>
                </a:solidFill>
                <a:latin typeface="+mj-lt"/>
              </a:rPr>
              <a:t>Strengthen efforts to educate communities and parents on COVID-19 and </a:t>
            </a:r>
            <a:r>
              <a:rPr lang="en-US" sz="2200">
                <a:solidFill>
                  <a:schemeClr val="tx2"/>
                </a:solidFill>
                <a:latin typeface="+mj-lt"/>
              </a:rPr>
              <a:t>the value </a:t>
            </a:r>
            <a:r>
              <a:rPr lang="en-US" sz="2200" dirty="0">
                <a:solidFill>
                  <a:schemeClr val="tx2"/>
                </a:solidFill>
                <a:latin typeface="+mj-lt"/>
              </a:rPr>
              <a:t>of childhood vaccinations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endParaRPr lang="en-US" sz="2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3121B-0605-B577-B1D2-9654E6912F52}"/>
              </a:ext>
            </a:extLst>
          </p:cNvPr>
          <p:cNvSpPr txBox="1"/>
          <p:nvPr/>
        </p:nvSpPr>
        <p:spPr>
          <a:xfrm>
            <a:off x="603275" y="6290356"/>
            <a:ext cx="711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To submit Q&amp;A questions, go to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www.menti.com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 &amp; enter code 5535 6338 </a:t>
            </a:r>
          </a:p>
        </p:txBody>
      </p:sp>
    </p:spTree>
    <p:extLst>
      <p:ext uri="{BB962C8B-B14F-4D97-AF65-F5344CB8AC3E}">
        <p14:creationId xmlns:p14="http://schemas.microsoft.com/office/powerpoint/2010/main" val="149142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619839" y="1595787"/>
            <a:ext cx="11139769" cy="4997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1200" dirty="0">
                <a:effectLst/>
                <a:latin typeface="Helvetica" pitchFamily="2" charset="0"/>
              </a:rPr>
              <a:t>Hartley DM, </a:t>
            </a:r>
            <a:r>
              <a:rPr lang="en-US" sz="1200" dirty="0" err="1">
                <a:effectLst/>
                <a:latin typeface="Helvetica" pitchFamily="2" charset="0"/>
              </a:rPr>
              <a:t>Perencevich</a:t>
            </a:r>
            <a:r>
              <a:rPr lang="en-US" sz="1200" dirty="0">
                <a:effectLst/>
                <a:latin typeface="Helvetica" pitchFamily="2" charset="0"/>
              </a:rPr>
              <a:t> EN. Public health interventions for COVID-19: emerging evidence and implications for an evolving public health crisis. JAMA. 2020 May 19;323(19):1908–9. </a:t>
            </a:r>
            <a:r>
              <a:rPr lang="en-US" sz="1200" dirty="0" err="1">
                <a:effectLst/>
                <a:latin typeface="Helvetica" pitchFamily="2" charset="0"/>
              </a:rPr>
              <a:t>doi</a:t>
            </a:r>
            <a:r>
              <a:rPr lang="en-US" sz="1200" dirty="0">
                <a:effectLst/>
                <a:latin typeface="Helvetica" pitchFamily="2" charset="0"/>
              </a:rPr>
              <a:t>: http:// dx .</a:t>
            </a:r>
            <a:r>
              <a:rPr lang="en-US" sz="1200" dirty="0" err="1">
                <a:effectLst/>
                <a:latin typeface="Helvetica" pitchFamily="2" charset="0"/>
              </a:rPr>
              <a:t>doi</a:t>
            </a:r>
            <a:r>
              <a:rPr lang="en-US" sz="1200" dirty="0">
                <a:effectLst/>
                <a:latin typeface="Helvetica" pitchFamily="2" charset="0"/>
              </a:rPr>
              <a:t> .org/ 10 .1001/ jama.2020 .5910 PMID: 32275299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>
                <a:effectLst/>
                <a:latin typeface="Helvetica" pitchFamily="2" charset="0"/>
              </a:rPr>
              <a:t>Abbas K, Procter SR, van </a:t>
            </a:r>
            <a:r>
              <a:rPr lang="en-US" sz="1200" dirty="0" err="1">
                <a:effectLst/>
                <a:latin typeface="Helvetica" pitchFamily="2" charset="0"/>
              </a:rPr>
              <a:t>Zandvoort</a:t>
            </a:r>
            <a:r>
              <a:rPr lang="en-US" sz="1200" dirty="0">
                <a:effectLst/>
                <a:latin typeface="Helvetica" pitchFamily="2" charset="0"/>
              </a:rPr>
              <a:t> K, Clark A, Funk S, Mengistu T, et al. Routine childhood </a:t>
            </a:r>
            <a:r>
              <a:rPr lang="en-US" sz="1200" dirty="0" err="1">
                <a:effectLst/>
                <a:latin typeface="Helvetica" pitchFamily="2" charset="0"/>
              </a:rPr>
              <a:t>immunisation</a:t>
            </a:r>
            <a:r>
              <a:rPr lang="en-US" sz="1200" dirty="0">
                <a:effectLst/>
                <a:latin typeface="Helvetica" pitchFamily="2" charset="0"/>
              </a:rPr>
              <a:t> during the COVID-19 pandemic in Africa: a benefit-risk analysis of health benefits of routine childhood immunization</a:t>
            </a:r>
            <a:r>
              <a:rPr lang="en-US" sz="1200" dirty="0">
                <a:latin typeface="Helvetica" pitchFamily="2" charset="0"/>
              </a:rPr>
              <a:t> </a:t>
            </a:r>
            <a:r>
              <a:rPr lang="en-US" sz="1200" dirty="0">
                <a:effectLst/>
                <a:latin typeface="Helvetica" pitchFamily="2" charset="0"/>
              </a:rPr>
              <a:t>against the excess risk of SARS-CoV-2 infections during the COVID-19 pandemic in Africa. Lancet Glob Health. 2020 Oct;8(10):e1264–72. </a:t>
            </a:r>
            <a:r>
              <a:rPr lang="en-US" sz="1200" dirty="0" err="1">
                <a:effectLst/>
                <a:latin typeface="Helvetica" pitchFamily="2" charset="0"/>
              </a:rPr>
              <a:t>doi</a:t>
            </a:r>
            <a:r>
              <a:rPr lang="en-US" sz="1200" dirty="0">
                <a:effectLst/>
                <a:latin typeface="Helvetica" pitchFamily="2" charset="0"/>
              </a:rPr>
              <a:t>: http:// dx .</a:t>
            </a:r>
            <a:r>
              <a:rPr lang="en-US" sz="1200" dirty="0" err="1">
                <a:effectLst/>
                <a:latin typeface="Helvetica" pitchFamily="2" charset="0"/>
              </a:rPr>
              <a:t>doi</a:t>
            </a:r>
            <a:r>
              <a:rPr lang="en-US" sz="1200" dirty="0">
                <a:effectLst/>
                <a:latin typeface="Helvetica" pitchFamily="2" charset="0"/>
              </a:rPr>
              <a:t> .org/ 10 .1016/ S2214 -109X(20)30308 -9 PMID: 32687792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 err="1">
                <a:effectLst/>
                <a:latin typeface="Helvetica" pitchFamily="2" charset="0"/>
              </a:rPr>
              <a:t>Roberton</a:t>
            </a:r>
            <a:r>
              <a:rPr lang="en-US" sz="1200" dirty="0">
                <a:effectLst/>
                <a:latin typeface="Helvetica" pitchFamily="2" charset="0"/>
              </a:rPr>
              <a:t> T, Carter ED, Chou VB, </a:t>
            </a:r>
            <a:r>
              <a:rPr lang="en-US" sz="1200" dirty="0" err="1">
                <a:effectLst/>
                <a:latin typeface="Helvetica" pitchFamily="2" charset="0"/>
              </a:rPr>
              <a:t>Stegmuller</a:t>
            </a:r>
            <a:r>
              <a:rPr lang="en-US" sz="1200" dirty="0">
                <a:effectLst/>
                <a:latin typeface="Helvetica" pitchFamily="2" charset="0"/>
              </a:rPr>
              <a:t> AR, Jackson BD, Tam Y, et al. Early estimates of the indirect effects of the COVID-19 pandemic on maternal and child mortality in low-income and middle-income countries: a modelling study. Lancet Glob Health. 2020 Jul;8(7):e901–8. </a:t>
            </a:r>
            <a:r>
              <a:rPr lang="en-US" sz="1200" dirty="0" err="1">
                <a:effectLst/>
                <a:latin typeface="Helvetica" pitchFamily="2" charset="0"/>
              </a:rPr>
              <a:t>doi</a:t>
            </a:r>
            <a:r>
              <a:rPr lang="en-US" sz="1200" dirty="0">
                <a:effectLst/>
                <a:latin typeface="Helvetica" pitchFamily="2" charset="0"/>
              </a:rPr>
              <a:t>: http:// </a:t>
            </a:r>
            <a:r>
              <a:rPr lang="en-US" sz="1200" dirty="0" err="1">
                <a:effectLst/>
                <a:latin typeface="Helvetica" pitchFamily="2" charset="0"/>
              </a:rPr>
              <a:t>dx.doi</a:t>
            </a:r>
            <a:r>
              <a:rPr lang="en-US" sz="1200" dirty="0">
                <a:effectLst/>
                <a:latin typeface="Helvetica" pitchFamily="2" charset="0"/>
              </a:rPr>
              <a:t> .org/ 10 .1016/ S2214 -109X(20)30229 -1 PMID: 32405459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>
                <a:effectLst/>
                <a:latin typeface="Helvetica" pitchFamily="2" charset="0"/>
              </a:rPr>
              <a:t>Haider N, Osman AY, </a:t>
            </a:r>
            <a:r>
              <a:rPr lang="en-US" sz="1200" dirty="0" err="1">
                <a:effectLst/>
                <a:latin typeface="Helvetica" pitchFamily="2" charset="0"/>
              </a:rPr>
              <a:t>Gadzekpo</a:t>
            </a:r>
            <a:r>
              <a:rPr lang="en-US" sz="1200" dirty="0">
                <a:effectLst/>
                <a:latin typeface="Helvetica" pitchFamily="2" charset="0"/>
              </a:rPr>
              <a:t> A, </a:t>
            </a:r>
            <a:r>
              <a:rPr lang="en-US" sz="1200" dirty="0" err="1">
                <a:effectLst/>
                <a:latin typeface="Helvetica" pitchFamily="2" charset="0"/>
              </a:rPr>
              <a:t>Akipede</a:t>
            </a:r>
            <a:r>
              <a:rPr lang="en-US" sz="1200" dirty="0">
                <a:effectLst/>
                <a:latin typeface="Helvetica" pitchFamily="2" charset="0"/>
              </a:rPr>
              <a:t> GO, </a:t>
            </a:r>
            <a:r>
              <a:rPr lang="en-US" sz="1200" dirty="0" err="1">
                <a:effectLst/>
                <a:latin typeface="Helvetica" pitchFamily="2" charset="0"/>
              </a:rPr>
              <a:t>Asogun</a:t>
            </a:r>
            <a:r>
              <a:rPr lang="en-US" sz="1200" dirty="0">
                <a:effectLst/>
                <a:latin typeface="Helvetica" pitchFamily="2" charset="0"/>
              </a:rPr>
              <a:t> D, Ansumana R, et al. Lockdown measures in response to COVID-19 in nine sub-Saharan African countries. BMJ Glob Health. 2020 Oct;5(10):e003319. </a:t>
            </a:r>
            <a:r>
              <a:rPr lang="en-US" sz="1200" dirty="0" err="1">
                <a:effectLst/>
                <a:latin typeface="Helvetica" pitchFamily="2" charset="0"/>
              </a:rPr>
              <a:t>doi</a:t>
            </a:r>
            <a:r>
              <a:rPr lang="en-US" sz="1200" dirty="0">
                <a:effectLst/>
                <a:latin typeface="Helvetica" pitchFamily="2" charset="0"/>
              </a:rPr>
              <a:t>: http:// dx .</a:t>
            </a:r>
            <a:r>
              <a:rPr lang="en-US" sz="1200" dirty="0" err="1">
                <a:effectLst/>
                <a:latin typeface="Helvetica" pitchFamily="2" charset="0"/>
              </a:rPr>
              <a:t>doi</a:t>
            </a:r>
            <a:r>
              <a:rPr lang="en-US" sz="1200" dirty="0">
                <a:effectLst/>
                <a:latin typeface="Helvetica" pitchFamily="2" charset="0"/>
              </a:rPr>
              <a:t> .org/ 10 .1136/ </a:t>
            </a:r>
            <a:r>
              <a:rPr lang="en-US" sz="1200" dirty="0" err="1">
                <a:effectLst/>
                <a:latin typeface="Helvetica" pitchFamily="2" charset="0"/>
              </a:rPr>
              <a:t>bmjgh</a:t>
            </a:r>
            <a:r>
              <a:rPr lang="en-US" sz="1200" dirty="0">
                <a:effectLst/>
                <a:latin typeface="Helvetica" pitchFamily="2" charset="0"/>
              </a:rPr>
              <a:t> -2020 -003319 PMID: 33028699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>
                <a:effectLst/>
                <a:latin typeface="Helvetica" pitchFamily="2" charset="0"/>
              </a:rPr>
              <a:t>Pulse survey on continuity of essential health services during the COVID-19 pandemic: interim report, 27 August 2020. Geneva: World Health Organization; 2020. Available from: https:// apps .who .int/ iris/ handle/ 10665/334048 [cited 2021 Mar 11].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>
                <a:effectLst/>
                <a:latin typeface="Helvetica" pitchFamily="2" charset="0"/>
              </a:rPr>
              <a:t>Fulcher IR, </a:t>
            </a:r>
            <a:r>
              <a:rPr lang="en-US" sz="1200" dirty="0" err="1">
                <a:effectLst/>
                <a:latin typeface="Helvetica" pitchFamily="2" charset="0"/>
              </a:rPr>
              <a:t>Boley</a:t>
            </a:r>
            <a:r>
              <a:rPr lang="en-US" sz="1200" dirty="0">
                <a:effectLst/>
                <a:latin typeface="Helvetica" pitchFamily="2" charset="0"/>
              </a:rPr>
              <a:t> EJ, </a:t>
            </a:r>
            <a:r>
              <a:rPr lang="en-US" sz="1200" dirty="0" err="1">
                <a:effectLst/>
                <a:latin typeface="Helvetica" pitchFamily="2" charset="0"/>
              </a:rPr>
              <a:t>Gopaluni</a:t>
            </a:r>
            <a:r>
              <a:rPr lang="en-US" sz="1200" dirty="0">
                <a:effectLst/>
                <a:latin typeface="Helvetica" pitchFamily="2" charset="0"/>
              </a:rPr>
              <a:t> A, Varney PF, Barnhart DA, </a:t>
            </a:r>
            <a:r>
              <a:rPr lang="en-US" sz="1200" dirty="0" err="1">
                <a:effectLst/>
                <a:latin typeface="Helvetica" pitchFamily="2" charset="0"/>
              </a:rPr>
              <a:t>Kulikowski</a:t>
            </a:r>
            <a:r>
              <a:rPr lang="en-US" sz="1200" dirty="0">
                <a:effectLst/>
                <a:latin typeface="Helvetica" pitchFamily="2" charset="0"/>
              </a:rPr>
              <a:t> N, et al.; Cross-site COVID-19 Syndromic Surveillance Working Group. Syndromic surveillance using monthly aggregate health systems information data: methods with application to COVID-19 in Liberia. Int J Epidemiol. 2021 Aug 30;50(4):1091–102. </a:t>
            </a:r>
            <a:r>
              <a:rPr lang="en-US" sz="1200" dirty="0" err="1">
                <a:effectLst/>
                <a:latin typeface="Helvetica" pitchFamily="2" charset="0"/>
              </a:rPr>
              <a:t>doi</a:t>
            </a:r>
            <a:r>
              <a:rPr lang="en-US" sz="1200" dirty="0">
                <a:effectLst/>
                <a:latin typeface="Helvetica" pitchFamily="2" charset="0"/>
              </a:rPr>
              <a:t>: http:// dx .</a:t>
            </a:r>
            <a:r>
              <a:rPr lang="en-US" sz="1200" dirty="0" err="1">
                <a:effectLst/>
                <a:latin typeface="Helvetica" pitchFamily="2" charset="0"/>
              </a:rPr>
              <a:t>doi</a:t>
            </a:r>
            <a:r>
              <a:rPr lang="en-US" sz="1200" dirty="0">
                <a:effectLst/>
                <a:latin typeface="Helvetica" pitchFamily="2" charset="0"/>
              </a:rPr>
              <a:t> .org/ 10 .1093/ </a:t>
            </a:r>
            <a:r>
              <a:rPr lang="en-US" sz="1200" dirty="0" err="1">
                <a:effectLst/>
                <a:latin typeface="Helvetica" pitchFamily="2" charset="0"/>
              </a:rPr>
              <a:t>ije</a:t>
            </a:r>
            <a:r>
              <a:rPr lang="en-US" sz="1200" dirty="0">
                <a:effectLst/>
                <a:latin typeface="Helvetica" pitchFamily="2" charset="0"/>
              </a:rPr>
              <a:t>/ dyab094 PMID: 34058004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300" dirty="0">
                <a:effectLst/>
                <a:latin typeface="Helvetica" pitchFamily="2" charset="0"/>
              </a:rPr>
              <a:t>Hale T, Angrist N, </a:t>
            </a:r>
            <a:r>
              <a:rPr lang="en-US" sz="1300" dirty="0" err="1">
                <a:effectLst/>
                <a:latin typeface="Helvetica" pitchFamily="2" charset="0"/>
              </a:rPr>
              <a:t>Goldszmidt</a:t>
            </a:r>
            <a:r>
              <a:rPr lang="en-US" sz="1300" dirty="0">
                <a:effectLst/>
                <a:latin typeface="Helvetica" pitchFamily="2" charset="0"/>
              </a:rPr>
              <a:t> R, Kira B, Petherick A, Phillips T, et al. A global panel database of pandemic policies (Oxford COVID-19 Government Response Tracker). Nat Hum </a:t>
            </a:r>
            <a:r>
              <a:rPr lang="en-US" sz="1300" dirty="0" err="1">
                <a:effectLst/>
                <a:latin typeface="Helvetica" pitchFamily="2" charset="0"/>
              </a:rPr>
              <a:t>Behav</a:t>
            </a:r>
            <a:r>
              <a:rPr lang="en-US" sz="1300" dirty="0">
                <a:effectLst/>
                <a:latin typeface="Helvetica" pitchFamily="2" charset="0"/>
              </a:rPr>
              <a:t>. 2021 Apr;5(4):529–38. </a:t>
            </a:r>
            <a:r>
              <a:rPr lang="en-US" sz="1300" dirty="0" err="1">
                <a:effectLst/>
                <a:latin typeface="Helvetica" pitchFamily="2" charset="0"/>
              </a:rPr>
              <a:t>doi</a:t>
            </a:r>
            <a:r>
              <a:rPr lang="en-US" sz="1300" dirty="0">
                <a:effectLst/>
                <a:latin typeface="Helvetica" pitchFamily="2" charset="0"/>
              </a:rPr>
              <a:t>: http:// dx .</a:t>
            </a:r>
            <a:r>
              <a:rPr lang="en-US" sz="1300" dirty="0" err="1">
                <a:effectLst/>
                <a:latin typeface="Helvetica" pitchFamily="2" charset="0"/>
              </a:rPr>
              <a:t>doi.org</a:t>
            </a:r>
            <a:r>
              <a:rPr lang="en-US" sz="1300" dirty="0">
                <a:effectLst/>
                <a:latin typeface="Helvetica" pitchFamily="2" charset="0"/>
              </a:rPr>
              <a:t>/ 10 .1038/ s41562 -021 -01079 -8 PMID: 33686204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300" dirty="0">
                <a:effectLst/>
                <a:latin typeface="Helvetica" pitchFamily="2" charset="0"/>
              </a:rPr>
              <a:t>Dong E, Du H, Gardner L. An interactive web-based dashboard to track COVID-19 in real time. Lancet Infect Dis. 2020 05;20(5):533–4. </a:t>
            </a:r>
            <a:r>
              <a:rPr lang="en-US" sz="1300" dirty="0" err="1">
                <a:effectLst/>
                <a:latin typeface="Helvetica" pitchFamily="2" charset="0"/>
              </a:rPr>
              <a:t>doi</a:t>
            </a:r>
            <a:r>
              <a:rPr lang="en-US" sz="1300" dirty="0">
                <a:effectLst/>
                <a:latin typeface="Helvetica" pitchFamily="2" charset="0"/>
              </a:rPr>
              <a:t>: http:// dx .</a:t>
            </a:r>
            <a:r>
              <a:rPr lang="en-US" sz="1300" dirty="0" err="1">
                <a:effectLst/>
                <a:latin typeface="Helvetica" pitchFamily="2" charset="0"/>
              </a:rPr>
              <a:t>doi</a:t>
            </a:r>
            <a:r>
              <a:rPr lang="en-US" sz="1300" dirty="0">
                <a:effectLst/>
                <a:latin typeface="Helvetica" pitchFamily="2" charset="0"/>
              </a:rPr>
              <a:t> .org/ 10 .1016/ S1473 -3099(20)30120 -1 PMID: 32087114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300" dirty="0">
                <a:effectLst/>
                <a:latin typeface="Helvetica" pitchFamily="2" charset="0"/>
              </a:rPr>
              <a:t>Case fatality rate of COVID-19 [internet]. Oxford: Our World in Data; 2021. Available from: https:// </a:t>
            </a:r>
            <a:r>
              <a:rPr lang="en-US" sz="1300" dirty="0" err="1">
                <a:effectLst/>
                <a:latin typeface="Helvetica" pitchFamily="2" charset="0"/>
              </a:rPr>
              <a:t>ourworldindata</a:t>
            </a:r>
            <a:r>
              <a:rPr lang="en-US" sz="1300" dirty="0">
                <a:effectLst/>
                <a:latin typeface="Helvetica" pitchFamily="2" charset="0"/>
              </a:rPr>
              <a:t> .org/ explorers/ coronavirus -data-explorer ?</a:t>
            </a:r>
            <a:r>
              <a:rPr lang="en-US" sz="1300" dirty="0" err="1">
                <a:effectLst/>
                <a:latin typeface="Helvetica" pitchFamily="2" charset="0"/>
              </a:rPr>
              <a:t>zoomToSelection</a:t>
            </a:r>
            <a:r>
              <a:rPr lang="en-US" sz="1300" dirty="0">
                <a:effectLst/>
                <a:latin typeface="Helvetica" pitchFamily="2" charset="0"/>
              </a:rPr>
              <a:t> = true &amp; time = 2020 -03 -14 .latest &amp; facet = none &amp; </a:t>
            </a:r>
            <a:r>
              <a:rPr lang="en-US" sz="1300" dirty="0" err="1">
                <a:effectLst/>
                <a:latin typeface="Helvetica" pitchFamily="2" charset="0"/>
              </a:rPr>
              <a:t>pickerSort</a:t>
            </a:r>
            <a:r>
              <a:rPr lang="en-US" sz="1300" dirty="0">
                <a:effectLst/>
                <a:latin typeface="Helvetica" pitchFamily="2" charset="0"/>
              </a:rPr>
              <a:t> = </a:t>
            </a:r>
            <a:r>
              <a:rPr lang="en-US" sz="1300" dirty="0" err="1">
                <a:effectLst/>
                <a:latin typeface="Helvetica" pitchFamily="2" charset="0"/>
              </a:rPr>
              <a:t>asc</a:t>
            </a:r>
            <a:r>
              <a:rPr lang="en-US" sz="1300" dirty="0">
                <a:effectLst/>
                <a:latin typeface="Helvetica" pitchFamily="2" charset="0"/>
              </a:rPr>
              <a:t> &amp; </a:t>
            </a:r>
            <a:r>
              <a:rPr lang="en-US" sz="1300" dirty="0" err="1">
                <a:effectLst/>
                <a:latin typeface="Helvetica" pitchFamily="2" charset="0"/>
              </a:rPr>
              <a:t>pickerMetric</a:t>
            </a:r>
            <a:r>
              <a:rPr lang="en-US" sz="1300" dirty="0">
                <a:effectLst/>
                <a:latin typeface="Helvetica" pitchFamily="2" charset="0"/>
              </a:rPr>
              <a:t> = location &amp; </a:t>
            </a:r>
            <a:r>
              <a:rPr lang="en-US" sz="1300" dirty="0" err="1">
                <a:effectLst/>
                <a:latin typeface="Helvetica" pitchFamily="2" charset="0"/>
              </a:rPr>
              <a:t>hideControls</a:t>
            </a:r>
            <a:r>
              <a:rPr lang="en-US" sz="1300" dirty="0">
                <a:effectLst/>
                <a:latin typeface="Helvetica" pitchFamily="2" charset="0"/>
              </a:rPr>
              <a:t> = true &amp; Metric = </a:t>
            </a:r>
            <a:r>
              <a:rPr lang="en-US" sz="1300" dirty="0" err="1">
                <a:effectLst/>
                <a:latin typeface="Helvetica" pitchFamily="2" charset="0"/>
              </a:rPr>
              <a:t>Case+fatality</a:t>
            </a:r>
            <a:r>
              <a:rPr lang="en-US" sz="1300" dirty="0">
                <a:effectLst/>
                <a:latin typeface="Helvetica" pitchFamily="2" charset="0"/>
              </a:rPr>
              <a:t>+ rate &amp; Interval = Cumulative &amp; Relative+ to+ Population = false &amp; </a:t>
            </a:r>
            <a:r>
              <a:rPr lang="en-US" sz="1300" dirty="0" err="1">
                <a:effectLst/>
                <a:latin typeface="Helvetica" pitchFamily="2" charset="0"/>
              </a:rPr>
              <a:t>Align+outbreaks</a:t>
            </a:r>
            <a:r>
              <a:rPr lang="en-US" sz="1300" dirty="0">
                <a:effectLst/>
                <a:latin typeface="Helvetica" pitchFamily="2" charset="0"/>
              </a:rPr>
              <a:t> = true &amp; country = MWI ~LBR ~LSO ~HTI [cited 2021 Oct 23].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300" dirty="0" err="1">
                <a:effectLst/>
                <a:latin typeface="Helvetica" pitchFamily="2" charset="0"/>
              </a:rPr>
              <a:t>Middeldorp</a:t>
            </a:r>
            <a:r>
              <a:rPr lang="en-US" sz="1300" dirty="0">
                <a:effectLst/>
                <a:latin typeface="Helvetica" pitchFamily="2" charset="0"/>
              </a:rPr>
              <a:t> M, van Lier A, van der Maas N, </a:t>
            </a:r>
            <a:r>
              <a:rPr lang="en-US" sz="1300" dirty="0" err="1">
                <a:effectLst/>
                <a:latin typeface="Helvetica" pitchFamily="2" charset="0"/>
              </a:rPr>
              <a:t>Veldhuijzen</a:t>
            </a:r>
            <a:r>
              <a:rPr lang="en-US" sz="1300" dirty="0">
                <a:effectLst/>
                <a:latin typeface="Helvetica" pitchFamily="2" charset="0"/>
              </a:rPr>
              <a:t> I, </a:t>
            </a:r>
            <a:r>
              <a:rPr lang="en-US" sz="1300" dirty="0" err="1">
                <a:effectLst/>
                <a:latin typeface="Helvetica" pitchFamily="2" charset="0"/>
              </a:rPr>
              <a:t>Freudenburg</a:t>
            </a:r>
            <a:r>
              <a:rPr lang="en-US" sz="1300" dirty="0">
                <a:effectLst/>
                <a:latin typeface="Helvetica" pitchFamily="2" charset="0"/>
              </a:rPr>
              <a:t> W, van Sorge NM, et al. Short term impact of the COVID-19 pandemic on incidence of vaccine preventable diseases and participation in routine infant vaccinations in the Netherlands in the period March–September 2020. Vaccine. 2021 Feb 12;39(7):1039–43. </a:t>
            </a:r>
            <a:r>
              <a:rPr lang="en-US" sz="1300" dirty="0" err="1">
                <a:effectLst/>
                <a:latin typeface="Helvetica" pitchFamily="2" charset="0"/>
              </a:rPr>
              <a:t>doi</a:t>
            </a:r>
            <a:r>
              <a:rPr lang="en-US" sz="1300" dirty="0">
                <a:effectLst/>
                <a:latin typeface="Helvetica" pitchFamily="2" charset="0"/>
              </a:rPr>
              <a:t>: http:// dx .</a:t>
            </a:r>
            <a:r>
              <a:rPr lang="en-US" sz="1300" dirty="0" err="1">
                <a:effectLst/>
                <a:latin typeface="Helvetica" pitchFamily="2" charset="0"/>
              </a:rPr>
              <a:t>doi</a:t>
            </a:r>
            <a:r>
              <a:rPr lang="en-US" sz="1300" dirty="0">
                <a:effectLst/>
                <a:latin typeface="Helvetica" pitchFamily="2" charset="0"/>
              </a:rPr>
              <a:t> .org/ 10 .1016/ .vaccine .2020 .12 .080 PMID: 33478793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300" dirty="0">
                <a:effectLst/>
                <a:latin typeface="Helvetica" pitchFamily="2" charset="0"/>
              </a:rPr>
              <a:t>McDonald HI, Tessier E, White JM, Woodruff M, Knowles C, Bates C, et al. Early impact of the coronavirus disease (COVID-19) pandemic and physical distancing measures on routine childhood vaccinations in England, January to April 2020. Euro </a:t>
            </a:r>
            <a:r>
              <a:rPr lang="en-US" sz="1300" dirty="0" err="1">
                <a:effectLst/>
                <a:latin typeface="Helvetica" pitchFamily="2" charset="0"/>
              </a:rPr>
              <a:t>Surveill</a:t>
            </a:r>
            <a:r>
              <a:rPr lang="en-US" sz="1300" dirty="0">
                <a:effectLst/>
                <a:latin typeface="Helvetica" pitchFamily="2" charset="0"/>
              </a:rPr>
              <a:t>. 2020 May;25(19):2000848. </a:t>
            </a:r>
            <a:r>
              <a:rPr lang="en-US" sz="1300" dirty="0" err="1">
                <a:effectLst/>
                <a:latin typeface="Helvetica" pitchFamily="2" charset="0"/>
              </a:rPr>
              <a:t>doi</a:t>
            </a:r>
            <a:r>
              <a:rPr lang="en-US" sz="1300" dirty="0">
                <a:effectLst/>
                <a:latin typeface="Helvetica" pitchFamily="2" charset="0"/>
              </a:rPr>
              <a:t>: http:// dx .</a:t>
            </a:r>
            <a:r>
              <a:rPr lang="en-US" sz="1300" dirty="0" err="1">
                <a:effectLst/>
                <a:latin typeface="Helvetica" pitchFamily="2" charset="0"/>
              </a:rPr>
              <a:t>doi</a:t>
            </a:r>
            <a:r>
              <a:rPr lang="en-US" sz="1300" dirty="0">
                <a:effectLst/>
                <a:latin typeface="Helvetica" pitchFamily="2" charset="0"/>
              </a:rPr>
              <a:t> .org/10 .2807/ 1560 -7917 .ES .2020 .25 .19 .2000848 PMID: 32431288</a:t>
            </a:r>
          </a:p>
          <a:p>
            <a:pPr marL="514350" indent="-514350">
              <a:buFont typeface="+mj-lt"/>
              <a:buAutoNum type="arabicPeriod"/>
            </a:pPr>
            <a:endParaRPr lang="en-US" sz="1300" dirty="0">
              <a:effectLst/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300" dirty="0">
              <a:effectLst/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200" dirty="0">
              <a:effectLst/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200" dirty="0">
              <a:effectLst/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200" dirty="0">
              <a:effectLst/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400" dirty="0">
              <a:effectLst/>
              <a:latin typeface="Helvetica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9F846-0A8B-5649-B72F-D5285D995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40" y="653014"/>
            <a:ext cx="5674782" cy="431020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71951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526115" y="1419324"/>
            <a:ext cx="11139769" cy="4997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12"/>
            </a:pPr>
            <a:r>
              <a:rPr lang="en-US" sz="1200" dirty="0">
                <a:effectLst/>
                <a:latin typeface="Helvetica" pitchFamily="2" charset="0"/>
              </a:rPr>
              <a:t>O’Leary ST, </a:t>
            </a:r>
            <a:r>
              <a:rPr lang="en-US" sz="1200" dirty="0" err="1">
                <a:effectLst/>
                <a:latin typeface="Helvetica" pitchFamily="2" charset="0"/>
              </a:rPr>
              <a:t>Trefren</a:t>
            </a:r>
            <a:r>
              <a:rPr lang="en-US" sz="1200" dirty="0">
                <a:effectLst/>
                <a:latin typeface="Helvetica" pitchFamily="2" charset="0"/>
              </a:rPr>
              <a:t> L, Roth H, Moss A, Severson R, Kempe A. Number of childhood and adolescent vaccinations administered before and after the COVID-19 outbreak in Colorado. JAMA </a:t>
            </a:r>
            <a:r>
              <a:rPr lang="en-US" sz="1200" dirty="0" err="1">
                <a:effectLst/>
                <a:latin typeface="Helvetica" pitchFamily="2" charset="0"/>
              </a:rPr>
              <a:t>Pediatr</a:t>
            </a:r>
            <a:r>
              <a:rPr lang="en-US" sz="1200" dirty="0">
                <a:effectLst/>
                <a:latin typeface="Helvetica" pitchFamily="2" charset="0"/>
              </a:rPr>
              <a:t>. 2021 Mar 1;175(3):305–7. </a:t>
            </a:r>
            <a:r>
              <a:rPr lang="en-US" sz="1200" dirty="0" err="1">
                <a:effectLst/>
                <a:latin typeface="Helvetica" pitchFamily="2" charset="0"/>
              </a:rPr>
              <a:t>doi</a:t>
            </a:r>
            <a:r>
              <a:rPr lang="en-US" sz="1200" dirty="0">
                <a:effectLst/>
                <a:latin typeface="Helvetica" pitchFamily="2" charset="0"/>
              </a:rPr>
              <a:t>: http:// dx .</a:t>
            </a:r>
            <a:r>
              <a:rPr lang="en-US" sz="1200" dirty="0" err="1">
                <a:effectLst/>
                <a:latin typeface="Helvetica" pitchFamily="2" charset="0"/>
              </a:rPr>
              <a:t>doi</a:t>
            </a:r>
            <a:r>
              <a:rPr lang="en-US" sz="1200" dirty="0">
                <a:effectLst/>
                <a:latin typeface="Helvetica" pitchFamily="2" charset="0"/>
              </a:rPr>
              <a:t> .org/ 10 .1001/ </a:t>
            </a:r>
            <a:r>
              <a:rPr lang="en-US" sz="1200" dirty="0" err="1">
                <a:effectLst/>
                <a:latin typeface="Helvetica" pitchFamily="2" charset="0"/>
              </a:rPr>
              <a:t>jamapediatrics</a:t>
            </a:r>
            <a:r>
              <a:rPr lang="en-US" sz="1200" dirty="0">
                <a:effectLst/>
                <a:latin typeface="Helvetica" pitchFamily="2" charset="0"/>
              </a:rPr>
              <a:t> .2020 .4733 PMID: 33284331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sz="1200" dirty="0">
                <a:effectLst/>
                <a:latin typeface="Helvetica" pitchFamily="2" charset="0"/>
              </a:rPr>
              <a:t>Zhong Y, </a:t>
            </a:r>
            <a:r>
              <a:rPr lang="en-US" sz="1200" dirty="0" err="1">
                <a:effectLst/>
                <a:latin typeface="Helvetica" pitchFamily="2" charset="0"/>
              </a:rPr>
              <a:t>Clapham</a:t>
            </a:r>
            <a:r>
              <a:rPr lang="en-US" sz="1200" dirty="0">
                <a:effectLst/>
                <a:latin typeface="Helvetica" pitchFamily="2" charset="0"/>
              </a:rPr>
              <a:t> HE, </a:t>
            </a:r>
            <a:r>
              <a:rPr lang="en-US" sz="1200" dirty="0" err="1">
                <a:effectLst/>
                <a:latin typeface="Helvetica" pitchFamily="2" charset="0"/>
              </a:rPr>
              <a:t>Aishworiya</a:t>
            </a:r>
            <a:r>
              <a:rPr lang="en-US" sz="1200" dirty="0">
                <a:effectLst/>
                <a:latin typeface="Helvetica" pitchFamily="2" charset="0"/>
              </a:rPr>
              <a:t> R, Chua YX, Mathews J, Ong M, et al. Childhood vaccinations: hidden impact of COVID-19 on children in Singapore. Vaccine. 2021 Jan 29;39(5):780–5. </a:t>
            </a:r>
            <a:r>
              <a:rPr lang="en-US" sz="1200" dirty="0" err="1">
                <a:effectLst/>
                <a:latin typeface="Helvetica" pitchFamily="2" charset="0"/>
              </a:rPr>
              <a:t>doi</a:t>
            </a:r>
            <a:r>
              <a:rPr lang="en-US" sz="1200" dirty="0">
                <a:effectLst/>
                <a:latin typeface="Helvetica" pitchFamily="2" charset="0"/>
              </a:rPr>
              <a:t>: http:// dx .</a:t>
            </a:r>
            <a:r>
              <a:rPr lang="en-US" sz="1200" dirty="0" err="1">
                <a:effectLst/>
                <a:latin typeface="Helvetica" pitchFamily="2" charset="0"/>
              </a:rPr>
              <a:t>doi</a:t>
            </a:r>
            <a:r>
              <a:rPr lang="en-US" sz="1200" dirty="0">
                <a:effectLst/>
                <a:latin typeface="Helvetica" pitchFamily="2" charset="0"/>
              </a:rPr>
              <a:t> .org/ 10 .1016/ j .vaccine .2020 .12 .054 PMID: 33414050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sz="1200" dirty="0" err="1">
                <a:effectLst/>
                <a:latin typeface="Helvetica" pitchFamily="2" charset="0"/>
              </a:rPr>
              <a:t>Hategeka</a:t>
            </a:r>
            <a:r>
              <a:rPr lang="en-US" sz="1200" dirty="0">
                <a:effectLst/>
                <a:latin typeface="Helvetica" pitchFamily="2" charset="0"/>
              </a:rPr>
              <a:t> C, Carter SE, </a:t>
            </a:r>
            <a:r>
              <a:rPr lang="en-US" sz="1200" dirty="0" err="1">
                <a:effectLst/>
                <a:latin typeface="Helvetica" pitchFamily="2" charset="0"/>
              </a:rPr>
              <a:t>Chenge</a:t>
            </a:r>
            <a:r>
              <a:rPr lang="en-US" sz="1200" dirty="0">
                <a:effectLst/>
                <a:latin typeface="Helvetica" pitchFamily="2" charset="0"/>
              </a:rPr>
              <a:t> FM, Katanga EN, Lurton G, </a:t>
            </a:r>
            <a:r>
              <a:rPr lang="en-US" sz="1200" dirty="0" err="1">
                <a:effectLst/>
                <a:latin typeface="Helvetica" pitchFamily="2" charset="0"/>
              </a:rPr>
              <a:t>Mayaka</a:t>
            </a:r>
            <a:r>
              <a:rPr lang="en-US" sz="1200" dirty="0">
                <a:effectLst/>
                <a:latin typeface="Helvetica" pitchFamily="2" charset="0"/>
              </a:rPr>
              <a:t> SM-N, et al. Impact of the COVID-19 pandemic and response on the utilization</a:t>
            </a:r>
            <a:r>
              <a:rPr lang="en-US" sz="1200" dirty="0">
                <a:latin typeface="Helvetica" pitchFamily="2" charset="0"/>
              </a:rPr>
              <a:t> </a:t>
            </a:r>
            <a:r>
              <a:rPr lang="en-US" sz="1200" dirty="0">
                <a:effectLst/>
                <a:latin typeface="Helvetica" pitchFamily="2" charset="0"/>
              </a:rPr>
              <a:t>of health services in public facilities during the first wave in Kinshasa, the Democratic Republic of the Congo. BMJ Glob Health. 2021 Jul;6(7):e005955. </a:t>
            </a:r>
            <a:r>
              <a:rPr lang="en-US" sz="1200" dirty="0" err="1">
                <a:effectLst/>
                <a:latin typeface="Helvetica" pitchFamily="2" charset="0"/>
              </a:rPr>
              <a:t>doi</a:t>
            </a:r>
            <a:r>
              <a:rPr lang="en-US" sz="1200" dirty="0">
                <a:effectLst/>
                <a:latin typeface="Helvetica" pitchFamily="2" charset="0"/>
              </a:rPr>
              <a:t>: http:// dx .</a:t>
            </a:r>
            <a:r>
              <a:rPr lang="en-US" sz="1200" dirty="0" err="1">
                <a:effectLst/>
                <a:latin typeface="Helvetica" pitchFamily="2" charset="0"/>
              </a:rPr>
              <a:t>doi</a:t>
            </a:r>
            <a:r>
              <a:rPr lang="en-US" sz="1200" dirty="0">
                <a:effectLst/>
                <a:latin typeface="Helvetica" pitchFamily="2" charset="0"/>
              </a:rPr>
              <a:t> .org/ 10 .1136/ </a:t>
            </a:r>
            <a:r>
              <a:rPr lang="en-US" sz="1200" dirty="0" err="1">
                <a:effectLst/>
                <a:latin typeface="Helvetica" pitchFamily="2" charset="0"/>
              </a:rPr>
              <a:t>bmjgh</a:t>
            </a:r>
            <a:r>
              <a:rPr lang="en-US" sz="1200" dirty="0">
                <a:effectLst/>
                <a:latin typeface="Helvetica" pitchFamily="2" charset="0"/>
              </a:rPr>
              <a:t> -2021 -005955 PMID: 34315776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sz="1200" dirty="0">
                <a:effectLst/>
                <a:latin typeface="Helvetica" pitchFamily="2" charset="0"/>
              </a:rPr>
              <a:t>Spencer N, </a:t>
            </a:r>
            <a:r>
              <a:rPr lang="en-US" sz="1200" dirty="0" err="1">
                <a:effectLst/>
                <a:latin typeface="Helvetica" pitchFamily="2" charset="0"/>
              </a:rPr>
              <a:t>Nathawad</a:t>
            </a:r>
            <a:r>
              <a:rPr lang="en-US" sz="1200" dirty="0">
                <a:effectLst/>
                <a:latin typeface="Helvetica" pitchFamily="2" charset="0"/>
              </a:rPr>
              <a:t> R, </a:t>
            </a:r>
            <a:r>
              <a:rPr lang="en-US" sz="1200" dirty="0" err="1">
                <a:effectLst/>
                <a:latin typeface="Helvetica" pitchFamily="2" charset="0"/>
              </a:rPr>
              <a:t>Arpin</a:t>
            </a:r>
            <a:r>
              <a:rPr lang="en-US" sz="1200" dirty="0">
                <a:effectLst/>
                <a:latin typeface="Helvetica" pitchFamily="2" charset="0"/>
              </a:rPr>
              <a:t> E, Johnson S. Pandemics, epidemics and inequities in routine childhood vaccination coverage: a rapid review. BMJ </a:t>
            </a:r>
            <a:r>
              <a:rPr lang="en-US" sz="1200" dirty="0" err="1">
                <a:effectLst/>
                <a:latin typeface="Helvetica" pitchFamily="2" charset="0"/>
              </a:rPr>
              <a:t>Paediatr</a:t>
            </a:r>
            <a:r>
              <a:rPr lang="en-US" sz="1200" dirty="0">
                <a:effectLst/>
                <a:latin typeface="Helvetica" pitchFamily="2" charset="0"/>
              </a:rPr>
              <a:t> Open. 2020 Nov 2;4(1):e000842. </a:t>
            </a:r>
            <a:r>
              <a:rPr lang="en-US" sz="1200" dirty="0" err="1">
                <a:effectLst/>
                <a:latin typeface="Helvetica" pitchFamily="2" charset="0"/>
              </a:rPr>
              <a:t>doi</a:t>
            </a:r>
            <a:r>
              <a:rPr lang="en-US" sz="1200" dirty="0">
                <a:effectLst/>
                <a:latin typeface="Helvetica" pitchFamily="2" charset="0"/>
              </a:rPr>
              <a:t>: http:// dx .</a:t>
            </a:r>
            <a:r>
              <a:rPr lang="en-US" sz="1200" dirty="0" err="1">
                <a:effectLst/>
                <a:latin typeface="Helvetica" pitchFamily="2" charset="0"/>
              </a:rPr>
              <a:t>doi</a:t>
            </a:r>
            <a:r>
              <a:rPr lang="en-US" sz="1200" dirty="0">
                <a:effectLst/>
                <a:latin typeface="Helvetica" pitchFamily="2" charset="0"/>
              </a:rPr>
              <a:t> .org/ 10 .1136/ </a:t>
            </a:r>
            <a:r>
              <a:rPr lang="en-US" sz="1200" dirty="0" err="1">
                <a:effectLst/>
                <a:latin typeface="Helvetica" pitchFamily="2" charset="0"/>
              </a:rPr>
              <a:t>bmjpo</a:t>
            </a:r>
            <a:r>
              <a:rPr lang="en-US" sz="1200" dirty="0">
                <a:effectLst/>
                <a:latin typeface="Helvetica" pitchFamily="2" charset="0"/>
              </a:rPr>
              <a:t> -2020 -000842 PMID: 33195821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sz="1200" dirty="0" err="1">
                <a:effectLst/>
                <a:latin typeface="Helvetica" pitchFamily="2" charset="0"/>
              </a:rPr>
              <a:t>Shet</a:t>
            </a:r>
            <a:r>
              <a:rPr lang="en-US" sz="1200" dirty="0">
                <a:effectLst/>
                <a:latin typeface="Helvetica" pitchFamily="2" charset="0"/>
              </a:rPr>
              <a:t> A, </a:t>
            </a:r>
            <a:r>
              <a:rPr lang="en-US" sz="1200" dirty="0" err="1">
                <a:effectLst/>
                <a:latin typeface="Helvetica" pitchFamily="2" charset="0"/>
              </a:rPr>
              <a:t>Carr</a:t>
            </a:r>
            <a:r>
              <a:rPr lang="en-US" sz="1200" dirty="0">
                <a:effectLst/>
                <a:latin typeface="Helvetica" pitchFamily="2" charset="0"/>
              </a:rPr>
              <a:t> K, </a:t>
            </a:r>
            <a:r>
              <a:rPr lang="en-US" sz="1200" dirty="0" err="1">
                <a:effectLst/>
                <a:latin typeface="Helvetica" pitchFamily="2" charset="0"/>
              </a:rPr>
              <a:t>Danovaro</a:t>
            </a:r>
            <a:r>
              <a:rPr lang="en-US" sz="1200" dirty="0">
                <a:effectLst/>
                <a:latin typeface="Helvetica" pitchFamily="2" charset="0"/>
              </a:rPr>
              <a:t>-Holliday MC, </a:t>
            </a:r>
            <a:r>
              <a:rPr lang="en-US" sz="1200" dirty="0" err="1">
                <a:effectLst/>
                <a:latin typeface="Helvetica" pitchFamily="2" charset="0"/>
              </a:rPr>
              <a:t>Sodha</a:t>
            </a:r>
            <a:r>
              <a:rPr lang="en-US" sz="1200" dirty="0">
                <a:effectLst/>
                <a:latin typeface="Helvetica" pitchFamily="2" charset="0"/>
              </a:rPr>
              <a:t> SV, </a:t>
            </a:r>
            <a:r>
              <a:rPr lang="en-US" sz="1200" dirty="0" err="1">
                <a:effectLst/>
                <a:latin typeface="Helvetica" pitchFamily="2" charset="0"/>
              </a:rPr>
              <a:t>Prosperi</a:t>
            </a:r>
            <a:r>
              <a:rPr lang="en-US" sz="1200" dirty="0">
                <a:effectLst/>
                <a:latin typeface="Helvetica" pitchFamily="2" charset="0"/>
              </a:rPr>
              <a:t> C, Wunderlich J, et al. Impact of the SARS-CoV-2 pandemic on routine </a:t>
            </a:r>
            <a:r>
              <a:rPr lang="en-US" sz="1200" dirty="0" err="1">
                <a:effectLst/>
                <a:latin typeface="Helvetica" pitchFamily="2" charset="0"/>
              </a:rPr>
              <a:t>immunisation</a:t>
            </a:r>
            <a:r>
              <a:rPr lang="en-US" sz="1200" dirty="0">
                <a:effectLst/>
                <a:latin typeface="Helvetica" pitchFamily="2" charset="0"/>
              </a:rPr>
              <a:t> services: evidence of disruption and recovery from 170 countries and territories. The Lancet Global Health. 2022;10(2):e186-e94.</a:t>
            </a:r>
          </a:p>
          <a:p>
            <a:pPr marL="514350" indent="-514350">
              <a:buFont typeface="+mj-lt"/>
              <a:buAutoNum type="arabicPeriod" startAt="12"/>
            </a:pPr>
            <a:endParaRPr lang="en-US" sz="1000" dirty="0">
              <a:effectLst/>
              <a:latin typeface="Helvetica" pitchFamily="2" charset="0"/>
            </a:endParaRPr>
          </a:p>
          <a:p>
            <a:pPr marL="514350" indent="-514350">
              <a:buFont typeface="+mj-lt"/>
              <a:buAutoNum type="arabicPeriod" startAt="12"/>
            </a:pPr>
            <a:endParaRPr lang="en-US" sz="1200" dirty="0">
              <a:effectLst/>
              <a:latin typeface="Helvetica" pitchFamily="2" charset="0"/>
            </a:endParaRPr>
          </a:p>
          <a:p>
            <a:pPr marL="514350" indent="-514350">
              <a:buFont typeface="+mj-lt"/>
              <a:buAutoNum type="arabicPeriod" startAt="12"/>
            </a:pPr>
            <a:endParaRPr lang="en-US" sz="1200" dirty="0">
              <a:effectLst/>
              <a:latin typeface="Helvetica" pitchFamily="2" charset="0"/>
            </a:endParaRPr>
          </a:p>
          <a:p>
            <a:pPr marL="514350" indent="-514350">
              <a:buFont typeface="+mj-lt"/>
              <a:buAutoNum type="arabicPeriod" startAt="12"/>
            </a:pPr>
            <a:endParaRPr lang="en-US" sz="1300" dirty="0">
              <a:effectLst/>
              <a:latin typeface="Helvetica" pitchFamily="2" charset="0"/>
            </a:endParaRPr>
          </a:p>
          <a:p>
            <a:pPr marL="514350" indent="-514350">
              <a:buFont typeface="+mj-lt"/>
              <a:buAutoNum type="arabicPeriod" startAt="12"/>
            </a:pPr>
            <a:endParaRPr lang="en-US" sz="1300" dirty="0">
              <a:effectLst/>
              <a:latin typeface="Helvetica" pitchFamily="2" charset="0"/>
            </a:endParaRPr>
          </a:p>
          <a:p>
            <a:pPr marL="514350" indent="-514350">
              <a:buFont typeface="+mj-lt"/>
              <a:buAutoNum type="arabicPeriod" startAt="12"/>
            </a:pPr>
            <a:endParaRPr lang="en-US" sz="1300" dirty="0">
              <a:effectLst/>
              <a:latin typeface="Helvetica" pitchFamily="2" charset="0"/>
            </a:endParaRPr>
          </a:p>
          <a:p>
            <a:pPr marL="514350" indent="-514350">
              <a:buFont typeface="+mj-lt"/>
              <a:buAutoNum type="arabicPeriod" startAt="12"/>
            </a:pPr>
            <a:endParaRPr lang="en-US" sz="1200" dirty="0">
              <a:effectLst/>
              <a:latin typeface="Helvetica" pitchFamily="2" charset="0"/>
            </a:endParaRPr>
          </a:p>
          <a:p>
            <a:pPr marL="514350" indent="-514350">
              <a:buFont typeface="+mj-lt"/>
              <a:buAutoNum type="arabicPeriod" startAt="12"/>
            </a:pPr>
            <a:endParaRPr lang="en-US" sz="1200" dirty="0">
              <a:effectLst/>
              <a:latin typeface="Helvetica" pitchFamily="2" charset="0"/>
            </a:endParaRPr>
          </a:p>
          <a:p>
            <a:pPr marL="514350" indent="-514350">
              <a:buFont typeface="+mj-lt"/>
              <a:buAutoNum type="arabicPeriod" startAt="12"/>
            </a:pPr>
            <a:endParaRPr lang="en-US" sz="1200" dirty="0">
              <a:effectLst/>
              <a:latin typeface="Helvetica" pitchFamily="2" charset="0"/>
            </a:endParaRPr>
          </a:p>
          <a:p>
            <a:pPr marL="514350" indent="-514350">
              <a:buFont typeface="+mj-lt"/>
              <a:buAutoNum type="arabicPeriod" startAt="12"/>
            </a:pPr>
            <a:endParaRPr lang="en-US" sz="1400" dirty="0">
              <a:effectLst/>
              <a:latin typeface="Helvetica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9F846-0A8B-5649-B72F-D5285D995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40" y="653014"/>
            <a:ext cx="5674782" cy="431020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34011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F846-0A8B-5649-B72F-D5285D995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83" y="653014"/>
            <a:ext cx="7385894" cy="431020"/>
          </a:xfrm>
        </p:spPr>
        <p:txBody>
          <a:bodyPr>
            <a:normAutofit fontScale="90000"/>
          </a:bodyPr>
          <a:lstStyle/>
          <a:p>
            <a:r>
              <a:rPr lang="en-US" dirty="0"/>
              <a:t>AUTHOR ACKNOWLEDGEMENT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924D2-571B-194B-B07B-0781743FA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5683" y="1469788"/>
            <a:ext cx="11288632" cy="123581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b="0" dirty="0">
                <a:effectLst/>
                <a:latin typeface="Helvetica" pitchFamily="2" charset="0"/>
              </a:rPr>
              <a:t>Emilia </a:t>
            </a:r>
            <a:r>
              <a:rPr lang="en-US" sz="2200" b="0" dirty="0" err="1">
                <a:effectLst/>
                <a:latin typeface="Helvetica" pitchFamily="2" charset="0"/>
              </a:rPr>
              <a:t>Connolly,</a:t>
            </a:r>
            <a:r>
              <a:rPr lang="en-US" sz="2200" b="0" baseline="30000" dirty="0" err="1">
                <a:effectLst/>
                <a:latin typeface="Helvetica" pitchFamily="2" charset="0"/>
              </a:rPr>
              <a:t>a</a:t>
            </a:r>
            <a:r>
              <a:rPr lang="en-US" sz="2200" b="0" dirty="0">
                <a:effectLst/>
                <a:latin typeface="Helvetica" pitchFamily="2" charset="0"/>
              </a:rPr>
              <a:t> Emma J </a:t>
            </a:r>
            <a:r>
              <a:rPr lang="en-US" sz="2200" b="0" dirty="0" err="1">
                <a:effectLst/>
                <a:latin typeface="Helvetica" pitchFamily="2" charset="0"/>
              </a:rPr>
              <a:t>Boley,</a:t>
            </a:r>
            <a:r>
              <a:rPr lang="en-US" sz="2200" b="0" baseline="30000" dirty="0" err="1">
                <a:effectLst/>
                <a:latin typeface="Helvetica" pitchFamily="2" charset="0"/>
              </a:rPr>
              <a:t>b</a:t>
            </a:r>
            <a:r>
              <a:rPr lang="en-US" sz="2200" b="0" dirty="0">
                <a:effectLst/>
                <a:latin typeface="Helvetica" pitchFamily="2" charset="0"/>
              </a:rPr>
              <a:t> Donald Luke </a:t>
            </a:r>
            <a:r>
              <a:rPr lang="en-US" sz="2200" b="0" dirty="0" err="1">
                <a:effectLst/>
                <a:latin typeface="Helvetica" pitchFamily="2" charset="0"/>
              </a:rPr>
              <a:t>Fejfar,</a:t>
            </a:r>
            <a:r>
              <a:rPr lang="en-US" sz="2200" b="0" baseline="30000" dirty="0" err="1">
                <a:effectLst/>
                <a:latin typeface="Helvetica" pitchFamily="2" charset="0"/>
              </a:rPr>
              <a:t>c</a:t>
            </a:r>
            <a:r>
              <a:rPr lang="en-US" sz="2200" b="0" dirty="0">
                <a:effectLst/>
                <a:latin typeface="Helvetica" pitchFamily="2" charset="0"/>
              </a:rPr>
              <a:t> Prince F </a:t>
            </a:r>
            <a:r>
              <a:rPr lang="en-US" sz="2200" b="0" dirty="0" err="1">
                <a:effectLst/>
                <a:latin typeface="Helvetica" pitchFamily="2" charset="0"/>
              </a:rPr>
              <a:t>Varney,</a:t>
            </a:r>
            <a:r>
              <a:rPr lang="en-US" sz="2200" b="0" baseline="30000" dirty="0" err="1">
                <a:effectLst/>
                <a:latin typeface="Helvetica" pitchFamily="2" charset="0"/>
              </a:rPr>
              <a:t>b</a:t>
            </a:r>
            <a:r>
              <a:rPr lang="en-US" sz="2200" b="0" dirty="0">
                <a:effectLst/>
                <a:latin typeface="Helvetica" pitchFamily="2" charset="0"/>
              </a:rPr>
              <a:t> Moses B </a:t>
            </a:r>
            <a:r>
              <a:rPr lang="en-US" sz="2200" b="0" dirty="0" err="1">
                <a:effectLst/>
                <a:latin typeface="Helvetica" pitchFamily="2" charset="0"/>
              </a:rPr>
              <a:t>Aron,</a:t>
            </a:r>
            <a:r>
              <a:rPr lang="en-US" sz="2200" b="0" baseline="30000" dirty="0" err="1">
                <a:effectLst/>
                <a:latin typeface="Helvetica" pitchFamily="2" charset="0"/>
              </a:rPr>
              <a:t>a</a:t>
            </a:r>
            <a:r>
              <a:rPr lang="en-US" sz="2200" b="0" dirty="0">
                <a:effectLst/>
                <a:latin typeface="Helvetica" pitchFamily="2" charset="0"/>
              </a:rPr>
              <a:t> Isabel R </a:t>
            </a:r>
            <a:r>
              <a:rPr lang="en-US" sz="2200" b="0" dirty="0" err="1">
                <a:effectLst/>
                <a:latin typeface="Helvetica" pitchFamily="2" charset="0"/>
              </a:rPr>
              <a:t>Fulcher,</a:t>
            </a:r>
            <a:r>
              <a:rPr lang="en-US" sz="2200" b="0" baseline="30000" dirty="0" err="1">
                <a:effectLst/>
                <a:latin typeface="Helvetica" pitchFamily="2" charset="0"/>
              </a:rPr>
              <a:t>d</a:t>
            </a:r>
            <a:r>
              <a:rPr lang="en-US" sz="2200" b="0" dirty="0">
                <a:latin typeface="Helvetica" pitchFamily="2" charset="0"/>
              </a:rPr>
              <a:t> </a:t>
            </a:r>
            <a:r>
              <a:rPr lang="en-US" sz="2200" b="0" dirty="0" err="1">
                <a:effectLst/>
                <a:latin typeface="Helvetica" pitchFamily="2" charset="0"/>
              </a:rPr>
              <a:t>Wesler</a:t>
            </a:r>
            <a:r>
              <a:rPr lang="en-US" sz="2200" b="0" dirty="0">
                <a:effectLst/>
                <a:latin typeface="Helvetica" pitchFamily="2" charset="0"/>
              </a:rPr>
              <a:t> </a:t>
            </a:r>
            <a:r>
              <a:rPr lang="en-US" sz="2200" b="0" dirty="0" err="1">
                <a:effectLst/>
                <a:latin typeface="Helvetica" pitchFamily="2" charset="0"/>
              </a:rPr>
              <a:t>Lambert,</a:t>
            </a:r>
            <a:r>
              <a:rPr lang="en-US" sz="2200" b="0" baseline="30000" dirty="0" err="1">
                <a:effectLst/>
                <a:latin typeface="Helvetica" pitchFamily="2" charset="0"/>
              </a:rPr>
              <a:t>e</a:t>
            </a:r>
            <a:r>
              <a:rPr lang="en-US" sz="2200" b="0" dirty="0">
                <a:effectLst/>
                <a:latin typeface="Helvetica" pitchFamily="2" charset="0"/>
              </a:rPr>
              <a:t> </a:t>
            </a:r>
            <a:r>
              <a:rPr lang="en-US" sz="2200" b="0" dirty="0" err="1">
                <a:effectLst/>
                <a:latin typeface="Helvetica" pitchFamily="2" charset="0"/>
              </a:rPr>
              <a:t>Melino</a:t>
            </a:r>
            <a:r>
              <a:rPr lang="en-US" sz="2200" b="0" dirty="0">
                <a:effectLst/>
                <a:latin typeface="Helvetica" pitchFamily="2" charset="0"/>
              </a:rPr>
              <a:t> </a:t>
            </a:r>
            <a:r>
              <a:rPr lang="en-US" sz="2200" b="0" dirty="0" err="1">
                <a:effectLst/>
                <a:latin typeface="Helvetica" pitchFamily="2" charset="0"/>
              </a:rPr>
              <a:t>Ndayizigiye,</a:t>
            </a:r>
            <a:r>
              <a:rPr lang="en-US" sz="2200" b="0" baseline="30000" dirty="0" err="1">
                <a:effectLst/>
                <a:latin typeface="Helvetica" pitchFamily="2" charset="0"/>
              </a:rPr>
              <a:t>f</a:t>
            </a:r>
            <a:r>
              <a:rPr lang="en-US" sz="2200" b="0" dirty="0">
                <a:effectLst/>
                <a:latin typeface="Helvetica" pitchFamily="2" charset="0"/>
              </a:rPr>
              <a:t> Michael R </a:t>
            </a:r>
            <a:r>
              <a:rPr lang="en-US" sz="2200" b="0" dirty="0" err="1">
                <a:effectLst/>
                <a:latin typeface="Helvetica" pitchFamily="2" charset="0"/>
              </a:rPr>
              <a:t>Law,</a:t>
            </a:r>
            <a:r>
              <a:rPr lang="en-US" sz="2200" b="0" baseline="30000" dirty="0" err="1">
                <a:effectLst/>
                <a:latin typeface="Helvetica" pitchFamily="2" charset="0"/>
              </a:rPr>
              <a:t>g</a:t>
            </a:r>
            <a:r>
              <a:rPr lang="en-US" sz="2200" b="0" dirty="0">
                <a:effectLst/>
                <a:latin typeface="Helvetica" pitchFamily="2" charset="0"/>
              </a:rPr>
              <a:t> Jean-Claude </a:t>
            </a:r>
            <a:r>
              <a:rPr lang="en-US" sz="2200" b="0" dirty="0" err="1">
                <a:effectLst/>
                <a:latin typeface="Helvetica" pitchFamily="2" charset="0"/>
              </a:rPr>
              <a:t>Mugunga</a:t>
            </a:r>
            <a:r>
              <a:rPr lang="en-US" sz="2200" b="0" baseline="30000" dirty="0" err="1">
                <a:effectLst/>
                <a:latin typeface="Helvetica" pitchFamily="2" charset="0"/>
              </a:rPr>
              <a:t>c</a:t>
            </a:r>
            <a:r>
              <a:rPr lang="en-US" sz="2200" b="0" dirty="0">
                <a:effectLst/>
                <a:latin typeface="Helvetica" pitchFamily="2" charset="0"/>
              </a:rPr>
              <a:t> &amp; Bethany </a:t>
            </a:r>
            <a:r>
              <a:rPr lang="en-US" sz="2200" b="0" dirty="0" err="1">
                <a:effectLst/>
                <a:latin typeface="Helvetica" pitchFamily="2" charset="0"/>
              </a:rPr>
              <a:t>Hedt-Gauthier</a:t>
            </a:r>
            <a:r>
              <a:rPr lang="en-US" sz="2200" b="0" baseline="30000" dirty="0" err="1">
                <a:effectLst/>
                <a:latin typeface="Helvetica" pitchFamily="2" charset="0"/>
              </a:rPr>
              <a:t>d</a:t>
            </a:r>
            <a:r>
              <a:rPr lang="en-US" sz="2200" b="0" dirty="0">
                <a:effectLst/>
                <a:latin typeface="Helvetica" pitchFamily="2" charset="0"/>
              </a:rPr>
              <a:t> on behalf of the Cross-site COVID-19 Syndromic Surveillance Working Group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6BF505-E8A1-A3B3-6E39-4C11A0581B3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8868" y="3091361"/>
            <a:ext cx="5911448" cy="3033886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6189071-81E5-16E3-CE42-9B1493E4932F}"/>
              </a:ext>
            </a:extLst>
          </p:cNvPr>
          <p:cNvSpPr txBox="1">
            <a:spLocks/>
          </p:cNvSpPr>
          <p:nvPr/>
        </p:nvSpPr>
        <p:spPr>
          <a:xfrm>
            <a:off x="705683" y="2883023"/>
            <a:ext cx="4698286" cy="39749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baseline="30000" dirty="0"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0" baseline="30000" dirty="0">
                <a:latin typeface="Helvetica" pitchFamily="2" charset="0"/>
              </a:rPr>
              <a:t>a </a:t>
            </a:r>
            <a:r>
              <a:rPr lang="en-US" sz="1600" b="0" dirty="0">
                <a:latin typeface="Helvetica" pitchFamily="2" charset="0"/>
              </a:rPr>
              <a:t>Partners In Health, P.O. Box 56, </a:t>
            </a:r>
            <a:r>
              <a:rPr lang="en-US" sz="1600" b="0" dirty="0" err="1">
                <a:latin typeface="Helvetica" pitchFamily="2" charset="0"/>
              </a:rPr>
              <a:t>Neno</a:t>
            </a:r>
            <a:r>
              <a:rPr lang="en-US" sz="1600" b="0" dirty="0">
                <a:latin typeface="Helvetica" pitchFamily="2" charset="0"/>
              </a:rPr>
              <a:t>, Malawi.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0" baseline="30000" dirty="0">
                <a:latin typeface="Helvetica" pitchFamily="2" charset="0"/>
              </a:rPr>
              <a:t>b </a:t>
            </a:r>
            <a:r>
              <a:rPr lang="en-US" sz="1600" b="0" dirty="0">
                <a:latin typeface="Helvetica" pitchFamily="2" charset="0"/>
              </a:rPr>
              <a:t>Partners In Health, Monrovia, Liberia.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0" baseline="30000" dirty="0">
                <a:latin typeface="Helvetica" pitchFamily="2" charset="0"/>
              </a:rPr>
              <a:t>c</a:t>
            </a:r>
            <a:r>
              <a:rPr lang="en-US" sz="1600" b="0" dirty="0">
                <a:latin typeface="Helvetica" pitchFamily="2" charset="0"/>
              </a:rPr>
              <a:t> Partners In Health, Boston, United States of America (USA).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0" baseline="30000" dirty="0">
                <a:latin typeface="Helvetica" pitchFamily="2" charset="0"/>
              </a:rPr>
              <a:t>d</a:t>
            </a:r>
            <a:r>
              <a:rPr lang="en-US" sz="1600" b="0" dirty="0">
                <a:latin typeface="Helvetica" pitchFamily="2" charset="0"/>
              </a:rPr>
              <a:t> Department of Global Health and Social Medicine, Harvard Medical School, Boston, USA.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0" baseline="30000" dirty="0">
                <a:latin typeface="Helvetica" pitchFamily="2" charset="0"/>
              </a:rPr>
              <a:t>e</a:t>
            </a:r>
            <a:r>
              <a:rPr lang="en-US" sz="1600" b="0" dirty="0">
                <a:latin typeface="Helvetica" pitchFamily="2" charset="0"/>
              </a:rPr>
              <a:t> Partners In Health, Port au Prince, Haiti.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0" baseline="30000" dirty="0">
                <a:latin typeface="Helvetica" pitchFamily="2" charset="0"/>
              </a:rPr>
              <a:t>f</a:t>
            </a:r>
            <a:r>
              <a:rPr lang="en-US" sz="1600" b="0" dirty="0">
                <a:latin typeface="Helvetica" pitchFamily="2" charset="0"/>
              </a:rPr>
              <a:t> Partners In Health, Maseru, Lesotho.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0" baseline="30000" dirty="0">
                <a:latin typeface="Helvetica" pitchFamily="2" charset="0"/>
              </a:rPr>
              <a:t>g</a:t>
            </a:r>
            <a:r>
              <a:rPr lang="en-US" sz="1600" b="0" dirty="0">
                <a:latin typeface="Helvetica" pitchFamily="2" charset="0"/>
              </a:rPr>
              <a:t> School of Population and Public Health, University of British Columbia, Vancouver, Canada.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0" dirty="0"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0" dirty="0">
                <a:latin typeface="Helvetica" pitchFamily="2" charset="0"/>
              </a:rPr>
              <a:t>Correspondence to Emilia Connolly (email: </a:t>
            </a:r>
            <a:r>
              <a:rPr lang="en-US" sz="1600" b="0" dirty="0" err="1">
                <a:latin typeface="Helvetica" pitchFamily="2" charset="0"/>
              </a:rPr>
              <a:t>econnolly@pih.org</a:t>
            </a:r>
            <a:r>
              <a:rPr lang="en-US" sz="1600" b="0" dirty="0">
                <a:latin typeface="Helvetica" pitchFamily="2" charset="0"/>
              </a:rPr>
              <a:t>).</a:t>
            </a:r>
          </a:p>
          <a:p>
            <a:endParaRPr lang="en-US" sz="2400" b="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81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F846-0A8B-5649-B72F-D5285D995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83" y="653014"/>
            <a:ext cx="5674782" cy="43102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924D2-571B-194B-B07B-0781743FA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3074" y="1590558"/>
            <a:ext cx="6400506" cy="4614428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>
                <a:solidFill>
                  <a:schemeClr val="tx2"/>
                </a:solidFill>
              </a:rPr>
              <a:t>COVID-19 pandemic interrupted essential services such as immunizations</a:t>
            </a:r>
            <a:r>
              <a:rPr lang="en-US" b="0" baseline="30000" dirty="0">
                <a:solidFill>
                  <a:schemeClr val="tx2"/>
                </a:solidFill>
              </a:rPr>
              <a:t>1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Early pandemic models predicted severe interruptions and resulting increased mortality</a:t>
            </a:r>
            <a:r>
              <a:rPr lang="en-US" baseline="30000" dirty="0">
                <a:solidFill>
                  <a:schemeClr val="tx2"/>
                </a:solidFill>
              </a:rPr>
              <a:t>2,3</a:t>
            </a: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r>
              <a:rPr lang="en-US" b="0" dirty="0">
                <a:solidFill>
                  <a:schemeClr val="tx2"/>
                </a:solidFill>
              </a:rPr>
              <a:t> COVID-19 mitigation measures had unintended effects on health service delivery</a:t>
            </a:r>
            <a:r>
              <a:rPr lang="en-US" b="0" baseline="30000" dirty="0">
                <a:solidFill>
                  <a:schemeClr val="tx2"/>
                </a:solidFill>
              </a:rPr>
              <a:t>4,5</a:t>
            </a:r>
            <a:endParaRPr lang="en-US" b="0" dirty="0">
              <a:solidFill>
                <a:schemeClr val="tx2"/>
              </a:solidFill>
            </a:endParaRPr>
          </a:p>
          <a:p>
            <a:endParaRPr lang="en-US" b="0" dirty="0">
              <a:solidFill>
                <a:schemeClr val="tx2"/>
              </a:solidFill>
            </a:endParaRPr>
          </a:p>
          <a:p>
            <a:r>
              <a:rPr lang="en-US" b="0" dirty="0">
                <a:solidFill>
                  <a:schemeClr val="tx2"/>
                </a:solidFill>
              </a:rPr>
              <a:t>Gaps in sustained monitoring beyond initial prevention measures </a:t>
            </a:r>
          </a:p>
        </p:txBody>
      </p:sp>
      <p:pic>
        <p:nvPicPr>
          <p:cNvPr id="4" name="Picture 3" descr="A young boy standing next to a road&#10;&#10;Description automatically generated">
            <a:extLst>
              <a:ext uri="{FF2B5EF4-FFF2-40B4-BE49-F238E27FC236}">
                <a16:creationId xmlns:a16="http://schemas.microsoft.com/office/drawing/2014/main" id="{2F1A3520-FF91-B174-6413-7447E6EC19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83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7000"/>
                    </a14:imgEffect>
                    <a14:imgEffect>
                      <a14:saturation sat="65000"/>
                    </a14:imgEffect>
                    <a14:imgEffect>
                      <a14:brightnessContrast bright="14000" contras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7686695" y="10"/>
            <a:ext cx="4505305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6187AA-1A54-53EF-061F-AB7D5D2C6BBB}"/>
              </a:ext>
            </a:extLst>
          </p:cNvPr>
          <p:cNvSpPr txBox="1"/>
          <p:nvPr/>
        </p:nvSpPr>
        <p:spPr>
          <a:xfrm>
            <a:off x="9437524" y="5697154"/>
            <a:ext cx="2577268" cy="101566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>
                <a:solidFill>
                  <a:schemeClr val="tx2"/>
                </a:solidFill>
                <a:effectLst/>
                <a:latin typeface="Helvetica" pitchFamily="2" charset="0"/>
              </a:rPr>
              <a:t>Hartley and </a:t>
            </a:r>
            <a:r>
              <a:rPr lang="en-US" sz="1200" dirty="0" err="1">
                <a:solidFill>
                  <a:schemeClr val="tx2"/>
                </a:solidFill>
                <a:effectLst/>
                <a:latin typeface="Helvetica" pitchFamily="2" charset="0"/>
              </a:rPr>
              <a:t>Perencevich</a:t>
            </a:r>
            <a:r>
              <a:rPr lang="en-US" sz="1200" dirty="0">
                <a:solidFill>
                  <a:schemeClr val="tx2"/>
                </a:solidFill>
                <a:effectLst/>
                <a:latin typeface="Helvetica" pitchFamily="2" charset="0"/>
              </a:rPr>
              <a:t> 2020</a:t>
            </a:r>
          </a:p>
          <a:p>
            <a:pPr marL="342900" indent="-342900">
              <a:buAutoNum type="arabicPeriod"/>
            </a:pPr>
            <a:r>
              <a:rPr lang="en-US" sz="1200" dirty="0">
                <a:solidFill>
                  <a:schemeClr val="tx2"/>
                </a:solidFill>
                <a:latin typeface="Helvetica" pitchFamily="2" charset="0"/>
              </a:rPr>
              <a:t>Abbas et al 2020</a:t>
            </a:r>
          </a:p>
          <a:p>
            <a:pPr marL="342900" indent="-342900">
              <a:buAutoNum type="arabicPeriod"/>
            </a:pPr>
            <a:r>
              <a:rPr lang="en-US" sz="1200" dirty="0" err="1">
                <a:solidFill>
                  <a:schemeClr val="tx2"/>
                </a:solidFill>
                <a:latin typeface="Helvetica" pitchFamily="2" charset="0"/>
              </a:rPr>
              <a:t>Roberton</a:t>
            </a:r>
            <a:r>
              <a:rPr lang="en-US" sz="1200" dirty="0">
                <a:solidFill>
                  <a:schemeClr val="tx2"/>
                </a:solidFill>
                <a:latin typeface="Helvetica" pitchFamily="2" charset="0"/>
              </a:rPr>
              <a:t> et al. 2020</a:t>
            </a:r>
          </a:p>
          <a:p>
            <a:pPr marL="342900" indent="-342900">
              <a:buAutoNum type="arabicPeriod"/>
            </a:pPr>
            <a:r>
              <a:rPr lang="en-US" sz="1200" dirty="0">
                <a:solidFill>
                  <a:schemeClr val="tx2"/>
                </a:solidFill>
                <a:latin typeface="Helvetica" pitchFamily="2" charset="0"/>
              </a:rPr>
              <a:t>Haider et al 2020</a:t>
            </a:r>
          </a:p>
          <a:p>
            <a:pPr marL="342900" indent="-342900">
              <a:buAutoNum type="arabicPeriod"/>
            </a:pPr>
            <a:r>
              <a:rPr lang="en-US" sz="1200" dirty="0">
                <a:solidFill>
                  <a:schemeClr val="tx2"/>
                </a:solidFill>
                <a:latin typeface="Helvetica" pitchFamily="2" charset="0"/>
              </a:rPr>
              <a:t>WHO Pulse survey 2020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03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619840" y="1595787"/>
            <a:ext cx="10887444" cy="460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b="1" dirty="0">
                <a:solidFill>
                  <a:schemeClr val="tx2"/>
                </a:solidFill>
                <a:latin typeface="+mj-lt"/>
              </a:rPr>
              <a:t>To examine changes in vaccination of children younger than 1 year during the COVID-19 pandemic (March 2020-August 2021) in Haiti, Lesotho, Liberia and Malawi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>
                <a:latin typeface="Calibri" panose="020F0502020204030204"/>
              </a:rPr>
              <a:t> </a:t>
            </a:r>
            <a:r>
              <a:rPr lang="en-US" dirty="0"/>
              <a:t>4 countries, 10 districts, 41 facilities and 6.4 million people 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>
                <a:latin typeface="Calibri" panose="020F0502020204030204"/>
              </a:rPr>
              <a:t>Allowed for investigation in varied geographic regions with different populations and </a:t>
            </a:r>
            <a:r>
              <a:rPr lang="en-US" dirty="0"/>
              <a:t>mitigation measures and their practical application at local level 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>
                <a:latin typeface="Calibri" panose="020F0502020204030204"/>
              </a:rPr>
              <a:t>How can this help maintain immunization </a:t>
            </a:r>
            <a:r>
              <a:rPr lang="en-US" dirty="0" err="1">
                <a:latin typeface="Calibri" panose="020F0502020204030204"/>
              </a:rPr>
              <a:t>programmes</a:t>
            </a:r>
            <a:r>
              <a:rPr lang="en-US" dirty="0">
                <a:latin typeface="Calibri" panose="020F0502020204030204"/>
              </a:rPr>
              <a:t> and other essential services during acute health crises?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9F846-0A8B-5649-B72F-D5285D995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40" y="653014"/>
            <a:ext cx="5674782" cy="431020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09086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619840" y="1457287"/>
            <a:ext cx="11309892" cy="4747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en-US" sz="3100" b="1" dirty="0">
                <a:solidFill>
                  <a:schemeClr val="tx2"/>
                </a:solidFill>
                <a:latin typeface="+mj-lt"/>
              </a:rPr>
              <a:t>Utilized negative binomial regression modeling</a:t>
            </a:r>
            <a:r>
              <a:rPr lang="en-US" sz="3100" b="1" baseline="30000" dirty="0">
                <a:solidFill>
                  <a:schemeClr val="tx2"/>
                </a:solidFill>
                <a:latin typeface="+mj-lt"/>
              </a:rPr>
              <a:t>6</a:t>
            </a:r>
            <a:r>
              <a:rPr lang="en-US" sz="3100" b="1" dirty="0">
                <a:solidFill>
                  <a:schemeClr val="tx2"/>
                </a:solidFill>
                <a:latin typeface="+mj-lt"/>
              </a:rPr>
              <a:t> from existing routine health information systems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2600" dirty="0">
                <a:solidFill>
                  <a:schemeClr val="tx2"/>
                </a:solidFill>
                <a:latin typeface="+mj-lt"/>
              </a:rPr>
              <a:t>Accounted for yearly and seasonal trends with historical data from Jan 2016 to Feb 2020*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2600" dirty="0">
                <a:solidFill>
                  <a:schemeClr val="tx2"/>
                </a:solidFill>
                <a:latin typeface="+mj-lt"/>
              </a:rPr>
              <a:t>Utilized models to extrapolate expected immunization counts without the pandemic with 95% confidence intervals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2600" dirty="0">
                <a:solidFill>
                  <a:schemeClr val="tx2"/>
                </a:solidFill>
                <a:latin typeface="+mj-lt"/>
              </a:rPr>
              <a:t> Reported cumulative difference in number of vaccinations and percent difference during three periods in the pandemic: Early (Mar-Aug 2020), Middle (Sep 2020-Feb 2021), Late (Mar-Aug 2021) with Total (Mar 2020-Aug 2021)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2600" dirty="0">
                <a:solidFill>
                  <a:schemeClr val="tx2"/>
                </a:solidFill>
                <a:latin typeface="+mj-lt"/>
              </a:rPr>
              <a:t>Analysis and visualizations done in R v4.0.4</a:t>
            </a:r>
          </a:p>
          <a:p>
            <a:pPr marL="20638" lvl="1" indent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sz="2200" dirty="0">
              <a:solidFill>
                <a:schemeClr val="tx2"/>
              </a:solidFill>
              <a:latin typeface="+mj-lt"/>
            </a:endParaRPr>
          </a:p>
          <a:p>
            <a:pPr marL="20638" lvl="1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sz="2800" b="1" dirty="0">
                <a:solidFill>
                  <a:schemeClr val="tx2"/>
                </a:solidFill>
                <a:latin typeface="+mj-lt"/>
              </a:rPr>
              <a:t>Exclusions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2600" dirty="0">
                <a:solidFill>
                  <a:schemeClr val="tx2"/>
                </a:solidFill>
                <a:latin typeface="+mj-lt"/>
              </a:rPr>
              <a:t>Missing data for more than 20% baseline months or vaccine dose was missing data for any months in evaluation period (fit model assuming the data were missing at random)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2600" dirty="0">
                <a:solidFill>
                  <a:schemeClr val="tx2"/>
                </a:solidFill>
                <a:latin typeface="+mj-lt"/>
              </a:rPr>
              <a:t>301 facility indicator combinations, 8 (2.7%) were excluded</a:t>
            </a:r>
          </a:p>
          <a:p>
            <a:pPr>
              <a:spcBef>
                <a:spcPts val="0"/>
              </a:spcBef>
              <a:defRPr/>
            </a:pPr>
            <a:endParaRPr lang="en-US" sz="2200" dirty="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9F846-0A8B-5649-B72F-D5285D995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40" y="653014"/>
            <a:ext cx="5674782" cy="43102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AAD54F-81AA-1B97-F959-B93AD14FB4B2}"/>
              </a:ext>
            </a:extLst>
          </p:cNvPr>
          <p:cNvSpPr txBox="1"/>
          <p:nvPr/>
        </p:nvSpPr>
        <p:spPr>
          <a:xfrm>
            <a:off x="9352464" y="6435312"/>
            <a:ext cx="2577268" cy="27699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sz="1200" dirty="0">
                <a:solidFill>
                  <a:schemeClr val="tx2"/>
                </a:solidFill>
                <a:latin typeface="Helvetica" pitchFamily="2" charset="0"/>
              </a:rPr>
              <a:t>Fulcher et al. 2021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23F2F8-1CD3-5DE4-D8E0-8EEE144A0FA0}"/>
              </a:ext>
            </a:extLst>
          </p:cNvPr>
          <p:cNvSpPr txBox="1"/>
          <p:nvPr/>
        </p:nvSpPr>
        <p:spPr>
          <a:xfrm>
            <a:off x="619840" y="6439740"/>
            <a:ext cx="589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*Except for Haiti which started from January 2017</a:t>
            </a:r>
          </a:p>
        </p:txBody>
      </p:sp>
    </p:spTree>
    <p:extLst>
      <p:ext uri="{BB962C8B-B14F-4D97-AF65-F5344CB8AC3E}">
        <p14:creationId xmlns:p14="http://schemas.microsoft.com/office/powerpoint/2010/main" val="26663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F846-0A8B-5649-B72F-D5285D995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40" y="653014"/>
            <a:ext cx="5674782" cy="431020"/>
          </a:xfrm>
        </p:spPr>
        <p:txBody>
          <a:bodyPr>
            <a:normAutofit fontScale="90000"/>
          </a:bodyPr>
          <a:lstStyle/>
          <a:p>
            <a:r>
              <a:rPr lang="en-US" dirty="0"/>
              <a:t>BASELINE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833252-F091-24A7-10CE-E4622A12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474" y="1509338"/>
            <a:ext cx="10457098" cy="511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1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F846-0A8B-5649-B72F-D5285D995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40" y="653014"/>
            <a:ext cx="5674782" cy="431020"/>
          </a:xfrm>
        </p:spPr>
        <p:txBody>
          <a:bodyPr>
            <a:normAutofit fontScale="90000"/>
          </a:bodyPr>
          <a:lstStyle/>
          <a:p>
            <a:r>
              <a:rPr lang="en-US" dirty="0"/>
              <a:t>BASELINE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833252-F091-24A7-10CE-E4622A12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474" y="1509338"/>
            <a:ext cx="10457098" cy="511670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24B1888-8684-06D9-06C0-B92824E31896}"/>
              </a:ext>
            </a:extLst>
          </p:cNvPr>
          <p:cNvSpPr/>
          <p:nvPr/>
        </p:nvSpPr>
        <p:spPr>
          <a:xfrm>
            <a:off x="5344160" y="2885440"/>
            <a:ext cx="1524000" cy="345440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947C8C-9467-E608-BF7F-052E009662CA}"/>
              </a:ext>
            </a:extLst>
          </p:cNvPr>
          <p:cNvSpPr/>
          <p:nvPr/>
        </p:nvSpPr>
        <p:spPr>
          <a:xfrm>
            <a:off x="5334000" y="3945771"/>
            <a:ext cx="1524000" cy="345440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2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F846-0A8B-5649-B72F-D5285D995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40" y="653014"/>
            <a:ext cx="5674782" cy="431020"/>
          </a:xfrm>
        </p:spPr>
        <p:txBody>
          <a:bodyPr>
            <a:normAutofit fontScale="90000"/>
          </a:bodyPr>
          <a:lstStyle/>
          <a:p>
            <a:r>
              <a:rPr lang="en-US" dirty="0"/>
              <a:t>BASELINE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833252-F091-24A7-10CE-E4622A12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474" y="1509338"/>
            <a:ext cx="10457098" cy="511670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F60E648-6400-A863-16CD-6FA0D739F7E9}"/>
              </a:ext>
            </a:extLst>
          </p:cNvPr>
          <p:cNvSpPr/>
          <p:nvPr/>
        </p:nvSpPr>
        <p:spPr>
          <a:xfrm>
            <a:off x="3200400" y="2631440"/>
            <a:ext cx="1940560" cy="34544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F15EE4-4427-389D-D9C1-5E7930A37DD8}"/>
              </a:ext>
            </a:extLst>
          </p:cNvPr>
          <p:cNvSpPr/>
          <p:nvPr/>
        </p:nvSpPr>
        <p:spPr>
          <a:xfrm>
            <a:off x="3200400" y="5236902"/>
            <a:ext cx="1940560" cy="34544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8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AFF34C-E72A-38D0-1076-2CBC769DC1C1}"/>
              </a:ext>
            </a:extLst>
          </p:cNvPr>
          <p:cNvSpPr/>
          <p:nvPr/>
        </p:nvSpPr>
        <p:spPr>
          <a:xfrm>
            <a:off x="215806" y="1423339"/>
            <a:ext cx="4951620" cy="5211377"/>
          </a:xfrm>
          <a:prstGeom prst="rect">
            <a:avLst/>
          </a:prstGeom>
          <a:solidFill>
            <a:srgbClr val="008EA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9F846-0A8B-5649-B72F-D5285D995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75" y="496239"/>
            <a:ext cx="5674782" cy="431020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8239F8-D47D-03BB-644C-7627A7D51F77}"/>
              </a:ext>
            </a:extLst>
          </p:cNvPr>
          <p:cNvSpPr txBox="1"/>
          <p:nvPr/>
        </p:nvSpPr>
        <p:spPr>
          <a:xfrm>
            <a:off x="215805" y="1423339"/>
            <a:ext cx="483254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Overall Vaccination Deficits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March 2020 – August 2021</a:t>
            </a:r>
          </a:p>
          <a:p>
            <a:pPr marL="342900" indent="15875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  </a:t>
            </a:r>
            <a:r>
              <a:rPr lang="en-US" sz="2200" dirty="0">
                <a:solidFill>
                  <a:schemeClr val="tx2"/>
                </a:solidFill>
              </a:rPr>
              <a:t>All countries except Libera had a cumulative deficit for the 14-dose combination</a:t>
            </a:r>
          </a:p>
          <a:p>
            <a:pPr marL="342900" indent="15875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 Only significant changes were a deficit for rotavirus doses 1 and 2 in Liberia and all vaccine-dose combinations in Malawi</a:t>
            </a:r>
          </a:p>
          <a:p>
            <a:pPr marL="342900" indent="15875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6A329-D2B9-4514-DBEA-17ABB35D3754}"/>
              </a:ext>
            </a:extLst>
          </p:cNvPr>
          <p:cNvSpPr txBox="1"/>
          <p:nvPr/>
        </p:nvSpPr>
        <p:spPr>
          <a:xfrm>
            <a:off x="5952657" y="1615185"/>
            <a:ext cx="5823883" cy="1815882"/>
          </a:xfrm>
          <a:prstGeom prst="rect">
            <a:avLst/>
          </a:prstGeom>
          <a:solidFill>
            <a:srgbClr val="F6BE00">
              <a:alpha val="25098"/>
            </a:srgb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March – August 2020</a:t>
            </a:r>
          </a:p>
          <a:p>
            <a:pPr marL="342900" indent="15875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 Declines except for Malawi</a:t>
            </a:r>
          </a:p>
          <a:p>
            <a:pPr marL="342900" indent="15875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 Statistically significant drops in measles for Haiti, Lesotho &amp; Liberia with ending upward trend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3AA55ED-A6C7-1B8E-92EF-CFDDC8343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82693"/>
              </p:ext>
            </p:extLst>
          </p:nvPr>
        </p:nvGraphicFramePr>
        <p:xfrm>
          <a:off x="947876" y="4695997"/>
          <a:ext cx="3487480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72824">
                  <a:extLst>
                    <a:ext uri="{9D8B030D-6E8A-4147-A177-3AD203B41FA5}">
                      <a16:colId xmlns:a16="http://schemas.microsoft.com/office/drawing/2014/main" val="1772010473"/>
                    </a:ext>
                  </a:extLst>
                </a:gridCol>
                <a:gridCol w="2514656">
                  <a:extLst>
                    <a:ext uri="{9D8B030D-6E8A-4147-A177-3AD203B41FA5}">
                      <a16:colId xmlns:a16="http://schemas.microsoft.com/office/drawing/2014/main" val="1770905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Cumulative % 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35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Haiti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-5.1% (-16.8% to 19.9%)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93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Lesotho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-5.9% (-16.3% to 10.1%)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Liberia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+8.0% (-21.1% to 15.9%)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963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Malawi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-2.0% (-14.1% to 12.6%)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4979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7E0E925-1D95-D978-98B8-904416580717}"/>
              </a:ext>
            </a:extLst>
          </p:cNvPr>
          <p:cNvSpPr txBox="1"/>
          <p:nvPr/>
        </p:nvSpPr>
        <p:spPr>
          <a:xfrm>
            <a:off x="5952656" y="3739814"/>
            <a:ext cx="5823883" cy="1138773"/>
          </a:xfrm>
          <a:prstGeom prst="rect">
            <a:avLst/>
          </a:prstGeom>
          <a:solidFill>
            <a:srgbClr val="F6BE00">
              <a:alpha val="25098"/>
            </a:srgb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Sep 2020 – February 2021</a:t>
            </a:r>
          </a:p>
          <a:p>
            <a:pPr marL="342900" indent="15875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 Most returned to expected levels with decreases at the end of the period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97213-0B1D-2E5A-B489-4DFACE4B95A5}"/>
              </a:ext>
            </a:extLst>
          </p:cNvPr>
          <p:cNvSpPr txBox="1"/>
          <p:nvPr/>
        </p:nvSpPr>
        <p:spPr>
          <a:xfrm>
            <a:off x="5952656" y="5187335"/>
            <a:ext cx="5823883" cy="1138773"/>
          </a:xfrm>
          <a:prstGeom prst="rect">
            <a:avLst/>
          </a:prstGeom>
          <a:solidFill>
            <a:srgbClr val="F6BE00">
              <a:alpha val="25098"/>
            </a:srgb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March – August 2021</a:t>
            </a:r>
          </a:p>
          <a:p>
            <a:pPr marL="342900" indent="15875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 Vaccination levels returned to expected or above baseline except in Malawi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B6EFBBC7-F579-391F-D9D6-2FE6EC2219A1}"/>
              </a:ext>
            </a:extLst>
          </p:cNvPr>
          <p:cNvSpPr/>
          <p:nvPr/>
        </p:nvSpPr>
        <p:spPr>
          <a:xfrm rot="5400000">
            <a:off x="3019894" y="3837566"/>
            <a:ext cx="4961221" cy="382921"/>
          </a:xfrm>
          <a:prstGeom prst="triangle">
            <a:avLst/>
          </a:prstGeom>
          <a:solidFill>
            <a:srgbClr val="B0A69E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3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PIH Colors">
      <a:dk1>
        <a:srgbClr val="B0A69E"/>
      </a:dk1>
      <a:lt1>
        <a:srgbClr val="FFFFFF"/>
      </a:lt1>
      <a:dk2>
        <a:srgbClr val="555555"/>
      </a:dk2>
      <a:lt2>
        <a:srgbClr val="FAFCFF"/>
      </a:lt2>
      <a:accent1>
        <a:srgbClr val="FF9000"/>
      </a:accent1>
      <a:accent2>
        <a:srgbClr val="D15980"/>
      </a:accent2>
      <a:accent3>
        <a:srgbClr val="008EA0"/>
      </a:accent3>
      <a:accent4>
        <a:srgbClr val="F6BE00"/>
      </a:accent4>
      <a:accent5>
        <a:srgbClr val="323372"/>
      </a:accent5>
      <a:accent6>
        <a:srgbClr val="6B4119"/>
      </a:accent6>
      <a:hlink>
        <a:srgbClr val="216BA9"/>
      </a:hlink>
      <a:folHlink>
        <a:srgbClr val="1FB18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</TotalTime>
  <Words>2894</Words>
  <Application>Microsoft Macintosh PowerPoint</Application>
  <PresentationFormat>Widescreen</PresentationFormat>
  <Paragraphs>220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Bold</vt:lpstr>
      <vt:lpstr>Calibri Light</vt:lpstr>
      <vt:lpstr>Calibri Regular</vt:lpstr>
      <vt:lpstr>Georgia</vt:lpstr>
      <vt:lpstr>Helvetica</vt:lpstr>
      <vt:lpstr>Times</vt:lpstr>
      <vt:lpstr>Whitney Medium</vt:lpstr>
      <vt:lpstr>Office Theme</vt:lpstr>
      <vt:lpstr>PowerPoint Presentation</vt:lpstr>
      <vt:lpstr>AUTHOR ACKNOWLEDGEMENT</vt:lpstr>
      <vt:lpstr>INTRODUCTION</vt:lpstr>
      <vt:lpstr>OBJECTIVE</vt:lpstr>
      <vt:lpstr>METHODS</vt:lpstr>
      <vt:lpstr>BASELINE DATA</vt:lpstr>
      <vt:lpstr>BASELINE DATA</vt:lpstr>
      <vt:lpstr>BASELINE DATA</vt:lpstr>
      <vt:lpstr>RESULTS</vt:lpstr>
      <vt:lpstr>SELECTED RESULTS REVIEW</vt:lpstr>
      <vt:lpstr>SELECTED RESULTS REVIEW</vt:lpstr>
      <vt:lpstr>SELECTED RESULTS REVIEW</vt:lpstr>
      <vt:lpstr>SELECTED RESULTS REVIEW</vt:lpstr>
      <vt:lpstr>DISCUSSION</vt:lpstr>
      <vt:lpstr>CONCLUSION</vt:lpstr>
      <vt:lpstr>REFERENCE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Emilia Connolly</dc:creator>
  <cp:lastModifiedBy>Fulcher, Isabel</cp:lastModifiedBy>
  <cp:revision>20</cp:revision>
  <dcterms:created xsi:type="dcterms:W3CDTF">2022-10-17T19:40:16Z</dcterms:created>
  <dcterms:modified xsi:type="dcterms:W3CDTF">2022-11-03T15:31:16Z</dcterms:modified>
</cp:coreProperties>
</file>