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7" r:id="rId2"/>
  </p:sldMasterIdLst>
  <p:notesMasterIdLst>
    <p:notesMasterId r:id="rId18"/>
  </p:notesMasterIdLst>
  <p:sldIdLst>
    <p:sldId id="298" r:id="rId3"/>
    <p:sldId id="444" r:id="rId4"/>
    <p:sldId id="447" r:id="rId5"/>
    <p:sldId id="445" r:id="rId6"/>
    <p:sldId id="446" r:id="rId7"/>
    <p:sldId id="424" r:id="rId8"/>
    <p:sldId id="427" r:id="rId9"/>
    <p:sldId id="430" r:id="rId10"/>
    <p:sldId id="431" r:id="rId11"/>
    <p:sldId id="432" r:id="rId12"/>
    <p:sldId id="449" r:id="rId13"/>
    <p:sldId id="439" r:id="rId14"/>
    <p:sldId id="438" r:id="rId15"/>
    <p:sldId id="448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B52407"/>
    <a:srgbClr val="DCA03E"/>
    <a:srgbClr val="8FAADC"/>
    <a:srgbClr val="94B1E6"/>
    <a:srgbClr val="A22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32"/>
    <p:restoredTop sz="91369"/>
  </p:normalViewPr>
  <p:slideViewPr>
    <p:cSldViewPr snapToGrid="0" snapToObjects="1">
      <p:cViewPr varScale="1">
        <p:scale>
          <a:sx n="53" d="100"/>
          <a:sy n="53" d="100"/>
        </p:scale>
        <p:origin x="19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9FF8E-10DD-42A2-AD1E-4459247DEB72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712E2-210E-442A-87B6-11160978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07307F-ADD0-4DB8-94D0-B388408333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09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712E2-210E-442A-87B6-1116097889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880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8718D-443A-2549-B8D4-E6EE5695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2B03-0336-6C47-A395-421826B9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70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B2F-404E-2B42-9799-837D881D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1C27-05B1-0A4C-ACE5-EF2061B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160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9710D-115D-0345-8A20-C32D3E51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B668-4C3D-7B49-9CC6-EDCC023D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959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75F9-B840-D14E-954C-B52AA6150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B79DF-EEEF-9A45-A67A-28764B4F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04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932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01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4048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741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F19-B8E2-A942-B66D-3F1DF30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503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13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633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14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4087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A202-D54C-804D-BC61-77395703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8718D-443A-2549-B8D4-E6EE5695B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2B03-0336-6C47-A395-421826B98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1227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3B2F-404E-2B42-9799-837D881DB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D1C27-05B1-0A4C-ACE5-EF2061BD5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120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9710D-115D-0345-8A20-C32D3E51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B668-4C3D-7B49-9CC6-EDCC023D4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742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FD46-C601-434F-9869-4B21DEA1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2E3E-D751-C942-A606-6A7386E5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5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1426-AF7A-1A42-8000-9AD7575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5DE89-6361-9E43-B625-D8A05D16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4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17D2-22FA-EC4E-BF9D-9140483B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C953-4516-7944-B2E8-3781DCC78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20F5-6F8C-4740-9151-BA03BC3F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94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0F19-B8E2-A942-B66D-3F1DF301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F472A-52D2-714D-B273-66D0E939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130E-CC8A-4143-9F4F-4522A5020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4FE7DE-26F2-884D-81EB-63502AE8A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0D6A3-4C56-DB40-B53F-555126C4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02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58B0-B98F-694D-BEA3-BB0C2D0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05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8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6A4E-686F-7D4D-AAD6-727888B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9D8-5789-6C4F-9DB7-A1909A9A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0BC27-390A-5C44-939B-50CC6F46D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64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 userDrawn="1"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 userDrawn="1"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fld id="{17305D22-8E7E-6B41-BEC9-565AD26A9684}" type="slidenum">
              <a:rPr lang="en-US" altLang="en-US" sz="1100" b="0" i="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defRPr/>
              </a:pPr>
              <a:t>‹#›</a:t>
            </a:fld>
            <a:endParaRPr lang="en-US" altLang="en-US" sz="1100" b="0" i="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22014-514A-D249-814F-535A1F1A6D5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"/>
            <a:ext cx="12192000" cy="68578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F4BE8D-28FC-2245-ACDB-749F051AB644}"/>
              </a:ext>
            </a:extLst>
          </p:cNvPr>
          <p:cNvSpPr/>
          <p:nvPr userDrawn="1"/>
        </p:nvSpPr>
        <p:spPr>
          <a:xfrm flipV="1">
            <a:off x="0" y="5994400"/>
            <a:ext cx="12192000" cy="863600"/>
          </a:xfrm>
          <a:prstGeom prst="rect">
            <a:avLst/>
          </a:prstGeom>
          <a:solidFill>
            <a:srgbClr val="D3D3C9">
              <a:alpha val="50000"/>
            </a:srgb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65FB2A3-816F-2648-953A-E63FBE092F8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DD945DD-2AFA-C84E-993C-E98FB9F9BF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600200"/>
            <a:ext cx="7391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0659BC3-21DC-994A-9D18-4EABBDA5EBC4}"/>
              </a:ext>
            </a:extLst>
          </p:cNvPr>
          <p:cNvSpPr txBox="1">
            <a:spLocks/>
          </p:cNvSpPr>
          <p:nvPr userDrawn="1"/>
        </p:nvSpPr>
        <p:spPr>
          <a:xfrm>
            <a:off x="11332834" y="6275388"/>
            <a:ext cx="641350" cy="341312"/>
          </a:xfrm>
          <a:prstGeom prst="rect">
            <a:avLst/>
          </a:prstGeom>
        </p:spPr>
        <p:txBody>
          <a:bodyPr/>
          <a:lstStyle>
            <a:lvl1pPr marL="182563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ED7D31"/>
              </a:buClr>
              <a:buSzPct val="80000"/>
              <a:defRPr/>
            </a:pPr>
            <a:fld id="{17305D22-8E7E-6B41-BEC9-565AD26A9684}" type="slidenum">
              <a:rPr lang="en-US" altLang="en-US" sz="1100" smtClean="0">
                <a:solidFill>
                  <a:srgbClr val="7F7F7F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ED7D31"/>
                </a:buClr>
                <a:buSzPct val="80000"/>
                <a:defRPr/>
              </a:pPr>
              <a:t>‹#›</a:t>
            </a:fld>
            <a:endParaRPr lang="en-US" altLang="en-US" sz="1100" dirty="0">
              <a:solidFill>
                <a:srgbClr val="7F7F7F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9EF921-70CA-274D-BF24-E0E7B66E6E7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36652" y="6275388"/>
            <a:ext cx="2296182" cy="50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3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10" Type="http://schemas.openxmlformats.org/officeDocument/2006/relationships/hyperlink" Target="http://www.menti.com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418641"/>
            <a:ext cx="12192000" cy="1630496"/>
          </a:xfrm>
        </p:spPr>
        <p:txBody>
          <a:bodyPr/>
          <a:lstStyle/>
          <a:p>
            <a:r>
              <a:rPr lang="en-US" sz="3600" b="1" i="1" dirty="0"/>
              <a:t>Local responses to a global pandemic: </a:t>
            </a:r>
            <a:br>
              <a:rPr lang="en-US" sz="3600" b="1" i="1" dirty="0"/>
            </a:br>
            <a:r>
              <a:rPr lang="en-US" sz="3600" i="1" dirty="0"/>
              <a:t>experiences from a collaborative partnership spanning nine countries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2578468"/>
            <a:ext cx="9144000" cy="95979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7</a:t>
            </a:r>
            <a:r>
              <a:rPr lang="en-US" b="1" baseline="30000" dirty="0"/>
              <a:t>th</a:t>
            </a:r>
            <a:r>
              <a:rPr lang="en-US" b="1" dirty="0"/>
              <a:t> Global Symposium on Health Systems Research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November 4, 2022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81824" y="4067597"/>
            <a:ext cx="662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Isabel Fulcher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, Harvard Medical School, USA</a:t>
            </a:r>
            <a:endParaRPr lang="en-US" b="1" dirty="0">
              <a:solidFill>
                <a:prstClr val="black"/>
              </a:solidFill>
              <a:latin typeface="Georgia" panose="02040502050405020303" pitchFamily="18" charset="0"/>
            </a:endParaRPr>
          </a:p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Alphonse </a:t>
            </a:r>
            <a:r>
              <a:rPr lang="en-US" b="1" dirty="0" err="1">
                <a:solidFill>
                  <a:prstClr val="black"/>
                </a:solidFill>
                <a:latin typeface="Georgia" panose="02040502050405020303" pitchFamily="18" charset="0"/>
              </a:rPr>
              <a:t>Nshimyiryo</a:t>
            </a:r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Inshuti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Mu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Buzima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, Rwanda</a:t>
            </a:r>
          </a:p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Zeus Aranda,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Compañeros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En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Salud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, Mexico</a:t>
            </a:r>
          </a:p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Marco Tovar,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Socios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En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Salud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, Peru</a:t>
            </a:r>
          </a:p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Emilia Connolly,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Abwenzi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 Pa Za </a:t>
            </a:r>
            <a:r>
              <a:rPr lang="en-US" dirty="0" err="1">
                <a:solidFill>
                  <a:prstClr val="black"/>
                </a:solidFill>
                <a:latin typeface="Georgia" panose="02040502050405020303" pitchFamily="18" charset="0"/>
              </a:rPr>
              <a:t>Umoyo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, Malawi</a:t>
            </a:r>
          </a:p>
          <a:p>
            <a:pPr lvl="0" algn="ctr"/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Bethany </a:t>
            </a:r>
            <a:r>
              <a:rPr lang="en-US" b="1" dirty="0" err="1">
                <a:solidFill>
                  <a:prstClr val="black"/>
                </a:solidFill>
                <a:latin typeface="Georgia" panose="02040502050405020303" pitchFamily="18" charset="0"/>
              </a:rPr>
              <a:t>Hedt</a:t>
            </a:r>
            <a:r>
              <a:rPr lang="en-US" b="1" dirty="0">
                <a:solidFill>
                  <a:prstClr val="black"/>
                </a:solidFill>
                <a:latin typeface="Georgia" panose="02040502050405020303" pitchFamily="18" charset="0"/>
              </a:rPr>
              <a:t>-Gauthier, </a:t>
            </a:r>
            <a:r>
              <a:rPr lang="en-US" dirty="0">
                <a:solidFill>
                  <a:prstClr val="black"/>
                </a:solidFill>
                <a:latin typeface="Georgia" panose="02040502050405020303" pitchFamily="18" charset="0"/>
              </a:rPr>
              <a:t>Harvard Medical School, USA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23715" y="3646528"/>
            <a:ext cx="7744571" cy="55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4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216645" y="1123176"/>
            <a:ext cx="6639779" cy="20838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/>
              <a:t>To understand: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Epidemiology and progression of disease, overall and in specific risk-groups.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Changes in care and/or outcomes for chronic care patients.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01E5E-8772-AC98-32D0-B6BA2DCC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882589" cy="906464"/>
          </a:xfrm>
        </p:spPr>
        <p:txBody>
          <a:bodyPr anchor="t"/>
          <a:lstStyle/>
          <a:p>
            <a:r>
              <a:rPr lang="en-US" dirty="0"/>
              <a:t>Cohort studies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FE563F-7C23-3B8E-09EC-544A9F45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389" y="669944"/>
            <a:ext cx="4665970" cy="4401025"/>
          </a:xfrm>
          <a:prstGeom prst="rect">
            <a:avLst/>
          </a:prstGeom>
          <a:ln w="12700"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2B2B6B-075D-33C0-14A4-AB75FCA09CD8}"/>
              </a:ext>
            </a:extLst>
          </p:cNvPr>
          <p:cNvSpPr txBox="1">
            <a:spLocks/>
          </p:cNvSpPr>
          <p:nvPr/>
        </p:nvSpPr>
        <p:spPr>
          <a:xfrm>
            <a:off x="204784" y="3448758"/>
            <a:ext cx="6639779" cy="194487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dirty="0"/>
              <a:t>Activities: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overall cohort designs that align with sites’ priorities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data collection tools 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Facilitate protocol development and ethical approvals, including providing a core protocol template.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Harmonize data collection and processing procedures.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Seek funding to support activities centrally and at sites.</a:t>
            </a: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CE9BF-99DC-7060-3356-65E44095E527}"/>
              </a:ext>
            </a:extLst>
          </p:cNvPr>
          <p:cNvSpPr txBox="1"/>
          <p:nvPr/>
        </p:nvSpPr>
        <p:spPr>
          <a:xfrm>
            <a:off x="6948749" y="5024301"/>
            <a:ext cx="52432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PIH Cross-Site COVID-19 Cohort Research Network: </a:t>
            </a:r>
          </a:p>
          <a:p>
            <a:pPr algn="ctr"/>
            <a:r>
              <a:rPr lang="en-US" sz="1400" i="1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4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core technical working group coordinated across multiple disease-specific teams </a:t>
            </a:r>
            <a:endParaRPr lang="en-US" sz="1400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9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6DD650-71D9-62CE-D774-F2AF8232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882589" cy="906464"/>
          </a:xfrm>
        </p:spPr>
        <p:txBody>
          <a:bodyPr anchor="t"/>
          <a:lstStyle/>
          <a:p>
            <a:r>
              <a:rPr lang="en-US" dirty="0"/>
              <a:t>Using routine health systems data</a:t>
            </a: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75D4E5-3931-F768-1184-98D58789CB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2140"/>
          <a:stretch/>
        </p:blipFill>
        <p:spPr>
          <a:xfrm>
            <a:off x="590726" y="3379245"/>
            <a:ext cx="4782059" cy="22805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6DD3A3-B511-D0E7-BD29-B693462D5FC9}"/>
              </a:ext>
            </a:extLst>
          </p:cNvPr>
          <p:cNvSpPr/>
          <p:nvPr/>
        </p:nvSpPr>
        <p:spPr>
          <a:xfrm>
            <a:off x="3634357" y="1198218"/>
            <a:ext cx="5380486" cy="1112621"/>
          </a:xfrm>
          <a:prstGeom prst="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i="1" dirty="0">
                <a:latin typeface="Georgia" panose="02040502050405020303" pitchFamily="18" charset="0"/>
              </a:rPr>
              <a:t>Methods development: </a:t>
            </a:r>
          </a:p>
          <a:p>
            <a:pPr algn="ctr"/>
            <a:r>
              <a:rPr lang="en-US" sz="2200" dirty="0">
                <a:latin typeface="Georgia" panose="02040502050405020303" pitchFamily="18" charset="0"/>
              </a:rPr>
              <a:t>Identifying deviations using monthly time series data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FE9F82-8790-3159-577F-D52AB5D835D4}"/>
              </a:ext>
            </a:extLst>
          </p:cNvPr>
          <p:cNvCxnSpPr>
            <a:cxnSpLocks/>
          </p:cNvCxnSpPr>
          <p:nvPr/>
        </p:nvCxnSpPr>
        <p:spPr>
          <a:xfrm flipH="1">
            <a:off x="4114292" y="2393776"/>
            <a:ext cx="1438275" cy="4752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1F1CB6-A696-0C4A-BC56-8DF41684461B}"/>
              </a:ext>
            </a:extLst>
          </p:cNvPr>
          <p:cNvCxnSpPr>
            <a:cxnSpLocks/>
          </p:cNvCxnSpPr>
          <p:nvPr/>
        </p:nvCxnSpPr>
        <p:spPr>
          <a:xfrm>
            <a:off x="6919403" y="2393514"/>
            <a:ext cx="1435608" cy="475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AD0F5C-4D95-0DA1-3FEF-91AF88F1EF2F}"/>
              </a:ext>
            </a:extLst>
          </p:cNvPr>
          <p:cNvSpPr txBox="1"/>
          <p:nvPr/>
        </p:nvSpPr>
        <p:spPr>
          <a:xfrm>
            <a:off x="616019" y="2963439"/>
            <a:ext cx="4782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Georgia" panose="02040502050405020303" pitchFamily="18" charset="0"/>
              </a:rPr>
              <a:t>Monthly monitoring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4CDB6-5B03-6E0A-84D5-7EF8C40EE8E3}"/>
              </a:ext>
            </a:extLst>
          </p:cNvPr>
          <p:cNvSpPr txBox="1"/>
          <p:nvPr/>
        </p:nvSpPr>
        <p:spPr>
          <a:xfrm>
            <a:off x="6919403" y="2963439"/>
            <a:ext cx="4782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Georgia" panose="02040502050405020303" pitchFamily="18" charset="0"/>
              </a:rPr>
              <a:t>Cross-site research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0E244B0-2A7C-F950-B057-76EE57319ECE}"/>
              </a:ext>
            </a:extLst>
          </p:cNvPr>
          <p:cNvSpPr txBox="1">
            <a:spLocks/>
          </p:cNvSpPr>
          <p:nvPr/>
        </p:nvSpPr>
        <p:spPr>
          <a:xfrm>
            <a:off x="6819216" y="3406893"/>
            <a:ext cx="4882246" cy="2280537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Acute respiratory infections in Liberia (Fulcher et al., IJE, 2021)</a:t>
            </a:r>
            <a:b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Childhood immunizations </a:t>
            </a:r>
            <a:b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(Connolly et al., WHO Bulletin, 2021)</a:t>
            </a:r>
            <a:b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Maternal health service utilization </a:t>
            </a:r>
            <a:b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(Aranda et al., BMJ Global Health, 2021)</a:t>
            </a:r>
          </a:p>
        </p:txBody>
      </p:sp>
    </p:spTree>
    <p:extLst>
      <p:ext uri="{BB962C8B-B14F-4D97-AF65-F5344CB8AC3E}">
        <p14:creationId xmlns:p14="http://schemas.microsoft.com/office/powerpoint/2010/main" val="401162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2C61A9-6E34-2DE1-A3E6-4B4034D70566}"/>
              </a:ext>
            </a:extLst>
          </p:cNvPr>
          <p:cNvSpPr/>
          <p:nvPr/>
        </p:nvSpPr>
        <p:spPr>
          <a:xfrm>
            <a:off x="314856" y="1298713"/>
            <a:ext cx="2446638" cy="1112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Georgia" panose="02040502050405020303" pitchFamily="18" charset="0"/>
              </a:rPr>
              <a:t>Identifying research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F99B15-ABE1-F85F-240B-89B165669E76}"/>
              </a:ext>
            </a:extLst>
          </p:cNvPr>
          <p:cNvSpPr/>
          <p:nvPr/>
        </p:nvSpPr>
        <p:spPr>
          <a:xfrm>
            <a:off x="3306314" y="1298713"/>
            <a:ext cx="2446638" cy="1112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Georgia" panose="02040502050405020303" pitchFamily="18" charset="0"/>
              </a:rPr>
              <a:t>Assembling a cross-site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0DE81-EC21-2575-2292-DB4C7448A7EC}"/>
              </a:ext>
            </a:extLst>
          </p:cNvPr>
          <p:cNvSpPr/>
          <p:nvPr/>
        </p:nvSpPr>
        <p:spPr>
          <a:xfrm>
            <a:off x="9289230" y="1298713"/>
            <a:ext cx="2446638" cy="1112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Georgia" panose="02040502050405020303" pitchFamily="18" charset="0"/>
              </a:rPr>
              <a:t>Gathering 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65963-134E-BCDF-DBE5-532B28E941B8}"/>
              </a:ext>
            </a:extLst>
          </p:cNvPr>
          <p:cNvSpPr/>
          <p:nvPr/>
        </p:nvSpPr>
        <p:spPr>
          <a:xfrm>
            <a:off x="6297772" y="1298713"/>
            <a:ext cx="2446638" cy="11126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Georgia" panose="02040502050405020303" pitchFamily="18" charset="0"/>
              </a:rPr>
              <a:t>Ethical approvals &amp; data sharing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1FF56BD-0A7D-8811-42C8-E12FD8F0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29" y="2500221"/>
            <a:ext cx="2719892" cy="3263096"/>
          </a:xfrm>
        </p:spPr>
        <p:txBody>
          <a:bodyPr/>
          <a:lstStyle/>
          <a:p>
            <a:r>
              <a:rPr lang="en-US" sz="2000" dirty="0"/>
              <a:t>Biweekly working group meetings from April 2020 to June 2022</a:t>
            </a:r>
          </a:p>
          <a:p>
            <a:r>
              <a:rPr lang="en-US" sz="2000" dirty="0"/>
              <a:t>Brainstorm potential research activities</a:t>
            </a:r>
          </a:p>
          <a:p>
            <a:r>
              <a:rPr lang="en-US" sz="2000" dirty="0"/>
              <a:t>Assess interest across site to assemble a team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9963FF2-5C99-C409-118F-82316FBC281C}"/>
              </a:ext>
            </a:extLst>
          </p:cNvPr>
          <p:cNvSpPr txBox="1">
            <a:spLocks/>
          </p:cNvSpPr>
          <p:nvPr/>
        </p:nvSpPr>
        <p:spPr bwMode="auto">
          <a:xfrm>
            <a:off x="3169687" y="2500221"/>
            <a:ext cx="2719892" cy="32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Decide on project roles at outset</a:t>
            </a:r>
          </a:p>
          <a:p>
            <a:r>
              <a:rPr lang="en-US" sz="2000" dirty="0"/>
              <a:t>Typically, 1-2 lead writers, 1-2 analysts, 1 scientific lead </a:t>
            </a:r>
          </a:p>
          <a:p>
            <a:r>
              <a:rPr lang="en-US" sz="2000" dirty="0"/>
              <a:t>Site-specific contributors </a:t>
            </a:r>
          </a:p>
          <a:p>
            <a:r>
              <a:rPr lang="en-US" sz="2000" dirty="0"/>
              <a:t>Identify what additional training or support is needed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EEFBBA-79B6-E2DB-0219-D1B41435AE18}"/>
              </a:ext>
            </a:extLst>
          </p:cNvPr>
          <p:cNvSpPr txBox="1">
            <a:spLocks/>
          </p:cNvSpPr>
          <p:nvPr/>
        </p:nvSpPr>
        <p:spPr bwMode="auto">
          <a:xfrm>
            <a:off x="6161145" y="2500221"/>
            <a:ext cx="2719892" cy="32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Site-specific IRBs and DUAs</a:t>
            </a:r>
          </a:p>
          <a:p>
            <a:r>
              <a:rPr lang="en-US" sz="2000" dirty="0"/>
              <a:t>Non-PIH analysts (at Harvard) approved by each site</a:t>
            </a:r>
          </a:p>
          <a:p>
            <a:r>
              <a:rPr lang="en-US" sz="2000" dirty="0"/>
              <a:t>Governance structure documents were key for larger coordination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0955516-2367-EDA2-B6D6-8B555E616015}"/>
              </a:ext>
            </a:extLst>
          </p:cNvPr>
          <p:cNvSpPr txBox="1">
            <a:spLocks/>
          </p:cNvSpPr>
          <p:nvPr/>
        </p:nvSpPr>
        <p:spPr bwMode="auto">
          <a:xfrm>
            <a:off x="9152603" y="2500221"/>
            <a:ext cx="2719892" cy="326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Technical support from graduate students, aligned with thesis goals</a:t>
            </a:r>
          </a:p>
          <a:p>
            <a:r>
              <a:rPr lang="en-US" sz="2000" dirty="0"/>
              <a:t>Received 3 grants to fund cross-site efforts, but some work was still unfunded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770F2AD-A21F-4DBC-FBB3-DEA73BA8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882589" cy="906464"/>
          </a:xfrm>
        </p:spPr>
        <p:txBody>
          <a:bodyPr anchor="t"/>
          <a:lstStyle/>
          <a:p>
            <a:r>
              <a:rPr lang="en-US" dirty="0"/>
              <a:t>How did the cross-site collaboration work?</a:t>
            </a:r>
          </a:p>
        </p:txBody>
      </p:sp>
    </p:spTree>
    <p:extLst>
      <p:ext uri="{BB962C8B-B14F-4D97-AF65-F5344CB8AC3E}">
        <p14:creationId xmlns:p14="http://schemas.microsoft.com/office/powerpoint/2010/main" val="332022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A2D28D-3245-8147-96EB-60BA2882D903}"/>
              </a:ext>
            </a:extLst>
          </p:cNvPr>
          <p:cNvSpPr txBox="1"/>
          <p:nvPr/>
        </p:nvSpPr>
        <p:spPr>
          <a:xfrm>
            <a:off x="590146" y="1114656"/>
            <a:ext cx="198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PIH/Boston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Nidia Correa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Jean Claude </a:t>
            </a:r>
            <a:r>
              <a:rPr lang="en-US" sz="1200" dirty="0" err="1">
                <a:latin typeface="Georgia" panose="02040502050405020303" pitchFamily="18" charset="0"/>
              </a:rPr>
              <a:t>Mugunga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Natalie Price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90D4F-8DA5-CF49-B20D-BF572EC496BC}"/>
              </a:ext>
            </a:extLst>
          </p:cNvPr>
          <p:cNvSpPr txBox="1"/>
          <p:nvPr/>
        </p:nvSpPr>
        <p:spPr>
          <a:xfrm>
            <a:off x="2406196" y="1114656"/>
            <a:ext cx="19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PIH/Mexico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Zeus Aranda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Daniel Bernal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EE77D9-72FB-C34E-85A6-71B56D42B464}"/>
              </a:ext>
            </a:extLst>
          </p:cNvPr>
          <p:cNvSpPr txBox="1"/>
          <p:nvPr/>
        </p:nvSpPr>
        <p:spPr>
          <a:xfrm>
            <a:off x="4222246" y="1114656"/>
            <a:ext cx="19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PIH/Peru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Leonid </a:t>
            </a:r>
            <a:r>
              <a:rPr lang="en-US" sz="1200" dirty="0" err="1">
                <a:latin typeface="Georgia" panose="02040502050405020303" pitchFamily="18" charset="0"/>
              </a:rPr>
              <a:t>Lecca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Jesus </a:t>
            </a:r>
            <a:r>
              <a:rPr lang="en-US" sz="1200" dirty="0" err="1">
                <a:latin typeface="Georgia" panose="02040502050405020303" pitchFamily="18" charset="0"/>
              </a:rPr>
              <a:t>Peinado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D4BF-A64E-6748-B0B0-67519CAF296F}"/>
              </a:ext>
            </a:extLst>
          </p:cNvPr>
          <p:cNvSpPr txBox="1"/>
          <p:nvPr/>
        </p:nvSpPr>
        <p:spPr>
          <a:xfrm>
            <a:off x="9622760" y="3235374"/>
            <a:ext cx="20846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Harvard Medical School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Alma Adler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Dale Barnhart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Leah </a:t>
            </a:r>
            <a:r>
              <a:rPr lang="en-US" sz="1200" dirty="0" err="1">
                <a:latin typeface="Georgia" panose="02040502050405020303" pitchFamily="18" charset="0"/>
              </a:rPr>
              <a:t>Ekbladh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Molly Franke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Isabel Fulcher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Bethany </a:t>
            </a:r>
            <a:r>
              <a:rPr lang="en-US" sz="1200" dirty="0" err="1">
                <a:latin typeface="Georgia" panose="02040502050405020303" pitchFamily="18" charset="0"/>
              </a:rPr>
              <a:t>Hedt</a:t>
            </a:r>
            <a:r>
              <a:rPr lang="en-US" sz="1200" dirty="0">
                <a:latin typeface="Georgia" panose="02040502050405020303" pitchFamily="18" charset="0"/>
              </a:rPr>
              <a:t>-Gauthier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Megan Murray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277E2-AE10-594E-B74D-9D67073FE963}"/>
              </a:ext>
            </a:extLst>
          </p:cNvPr>
          <p:cNvSpPr txBox="1"/>
          <p:nvPr/>
        </p:nvSpPr>
        <p:spPr>
          <a:xfrm>
            <a:off x="590146" y="2036025"/>
            <a:ext cx="1989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PIH/Haiti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Peterson </a:t>
            </a:r>
            <a:r>
              <a:rPr lang="en-US" sz="1200" dirty="0" err="1">
                <a:latin typeface="Georgia" panose="02040502050405020303" pitchFamily="18" charset="0"/>
              </a:rPr>
              <a:t>Abnis</a:t>
            </a:r>
            <a:r>
              <a:rPr lang="en-US" sz="1200" dirty="0">
                <a:latin typeface="Georgia" panose="02040502050405020303" pitchFamily="18" charset="0"/>
              </a:rPr>
              <a:t> I Faure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Mary </a:t>
            </a:r>
            <a:r>
              <a:rPr lang="en-US" sz="1200" dirty="0" err="1">
                <a:latin typeface="Georgia" panose="02040502050405020303" pitchFamily="18" charset="0"/>
              </a:rPr>
              <a:t>Clisbee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Wesler</a:t>
            </a:r>
            <a:r>
              <a:rPr lang="en-US" sz="1200" dirty="0">
                <a:latin typeface="Georgia" panose="02040502050405020303" pitchFamily="18" charset="0"/>
              </a:rPr>
              <a:t> Lambert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Fernet </a:t>
            </a:r>
            <a:r>
              <a:rPr lang="en-US" sz="1200" dirty="0" err="1">
                <a:latin typeface="Georgia" panose="02040502050405020303" pitchFamily="18" charset="0"/>
              </a:rPr>
              <a:t>Leandre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Jeune</a:t>
            </a:r>
            <a:r>
              <a:rPr lang="en-US" sz="1200" dirty="0">
                <a:latin typeface="Georgia" panose="02040502050405020303" pitchFamily="18" charset="0"/>
              </a:rPr>
              <a:t> Marc </a:t>
            </a:r>
            <a:r>
              <a:rPr lang="en-US" sz="1200" dirty="0" err="1">
                <a:latin typeface="Georgia" panose="02040502050405020303" pitchFamily="18" charset="0"/>
              </a:rPr>
              <a:t>Antionne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C99E3-F620-A34C-9EF9-2259568C4529}"/>
              </a:ext>
            </a:extLst>
          </p:cNvPr>
          <p:cNvSpPr txBox="1"/>
          <p:nvPr/>
        </p:nvSpPr>
        <p:spPr>
          <a:xfrm>
            <a:off x="9670396" y="1114656"/>
            <a:ext cx="198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PIH/Liberia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Emma </a:t>
            </a:r>
            <a:r>
              <a:rPr lang="en-US" sz="1200" dirty="0" err="1">
                <a:latin typeface="Georgia" panose="02040502050405020303" pitchFamily="18" charset="0"/>
              </a:rPr>
              <a:t>Boley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Rebecca Cook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Prince Varney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A1879-2619-C54E-A29B-655CCB5FDF99}"/>
              </a:ext>
            </a:extLst>
          </p:cNvPr>
          <p:cNvSpPr txBox="1"/>
          <p:nvPr/>
        </p:nvSpPr>
        <p:spPr>
          <a:xfrm>
            <a:off x="9670396" y="2082682"/>
            <a:ext cx="19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PIH/Lesotho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Thiane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Mohlouoa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Meba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Msuya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Melino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Ndayizigiye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Patrick </a:t>
            </a:r>
            <a:r>
              <a:rPr lang="en-US" sz="1200" dirty="0" err="1">
                <a:latin typeface="Georgia" panose="02040502050405020303" pitchFamily="18" charset="0"/>
              </a:rPr>
              <a:t>Nkundanyirazo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2AA53-2057-5D4D-9636-D1DE7BAD2F2D}"/>
              </a:ext>
            </a:extLst>
          </p:cNvPr>
          <p:cNvSpPr txBox="1"/>
          <p:nvPr/>
        </p:nvSpPr>
        <p:spPr>
          <a:xfrm>
            <a:off x="6038296" y="1114656"/>
            <a:ext cx="198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PIH/Malawi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Moses Aron 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Emilia Connolly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74FEA-3B83-9942-87F5-9AEE80EEB2E3}"/>
              </a:ext>
            </a:extLst>
          </p:cNvPr>
          <p:cNvSpPr txBox="1"/>
          <p:nvPr/>
        </p:nvSpPr>
        <p:spPr>
          <a:xfrm>
            <a:off x="590146" y="4063430"/>
            <a:ext cx="1989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Interns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Katherine </a:t>
            </a:r>
            <a:r>
              <a:rPr lang="en-US" sz="1200" dirty="0" err="1">
                <a:latin typeface="Georgia" panose="02040502050405020303" pitchFamily="18" charset="0"/>
              </a:rPr>
              <a:t>Collamore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Don </a:t>
            </a:r>
            <a:r>
              <a:rPr lang="en-US" sz="1200" dirty="0" err="1">
                <a:latin typeface="Georgia" panose="02040502050405020303" pitchFamily="18" charset="0"/>
              </a:rPr>
              <a:t>Fejfar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Anuraag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Gopulani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Nichole </a:t>
            </a:r>
            <a:r>
              <a:rPr lang="en-US" sz="1200" dirty="0" err="1">
                <a:latin typeface="Georgia" panose="02040502050405020303" pitchFamily="18" charset="0"/>
              </a:rPr>
              <a:t>Kulikowski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Ananya Tadikonda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Kate </a:t>
            </a:r>
            <a:r>
              <a:rPr lang="en-US" sz="1200" dirty="0" err="1">
                <a:latin typeface="Georgia" panose="02040502050405020303" pitchFamily="18" charset="0"/>
              </a:rPr>
              <a:t>Tashman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Kartik Tyagi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Karina Vasudeva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Jessica Wang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65DC00-1E30-4746-BC9B-0DD18388D74F}"/>
              </a:ext>
            </a:extLst>
          </p:cNvPr>
          <p:cNvSpPr txBox="1"/>
          <p:nvPr/>
        </p:nvSpPr>
        <p:spPr>
          <a:xfrm>
            <a:off x="9367883" y="4942063"/>
            <a:ext cx="259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University of British Columbia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Michael Law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1A5C7-A527-1741-9655-0C09A32E9918}"/>
              </a:ext>
            </a:extLst>
          </p:cNvPr>
          <p:cNvSpPr txBox="1"/>
          <p:nvPr/>
        </p:nvSpPr>
        <p:spPr>
          <a:xfrm>
            <a:off x="9367883" y="5540757"/>
            <a:ext cx="259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University of Hong Kong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Karen </a:t>
            </a:r>
            <a:r>
              <a:rPr lang="en-US" sz="1200" dirty="0" err="1">
                <a:latin typeface="Georgia" panose="02040502050405020303" pitchFamily="18" charset="0"/>
              </a:rPr>
              <a:t>Grepin</a:t>
            </a:r>
            <a:endParaRPr lang="en-US" sz="1200" dirty="0">
              <a:latin typeface="Georgia" panose="02040502050405020303" pitchFamily="18" charset="0"/>
            </a:endParaRPr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7634A296-3EA2-CD4E-BE03-D1C8A82EC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691" y="2197911"/>
            <a:ext cx="5157207" cy="330787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34A2F53-E67E-3345-954F-B73854776BEA}"/>
              </a:ext>
            </a:extLst>
          </p:cNvPr>
          <p:cNvSpPr/>
          <p:nvPr/>
        </p:nvSpPr>
        <p:spPr>
          <a:xfrm>
            <a:off x="4077875" y="3643452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482E91-2EE8-5C49-B11E-AEEF4AB1CE93}"/>
              </a:ext>
            </a:extLst>
          </p:cNvPr>
          <p:cNvSpPr/>
          <p:nvPr/>
        </p:nvSpPr>
        <p:spPr>
          <a:xfrm>
            <a:off x="4834002" y="381370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F2E3E57-A1AE-5340-9F28-82E189F09EF2}"/>
              </a:ext>
            </a:extLst>
          </p:cNvPr>
          <p:cNvSpPr>
            <a:spLocks noChangeAspect="1"/>
          </p:cNvSpPr>
          <p:nvPr/>
        </p:nvSpPr>
        <p:spPr>
          <a:xfrm>
            <a:off x="4736080" y="4560276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8B7A2B1E-A353-6047-AF85-24C722C63C16}"/>
              </a:ext>
            </a:extLst>
          </p:cNvPr>
          <p:cNvSpPr>
            <a:spLocks noChangeAspect="1"/>
          </p:cNvSpPr>
          <p:nvPr/>
        </p:nvSpPr>
        <p:spPr>
          <a:xfrm>
            <a:off x="4453084" y="4179623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6FF7858F-9A38-7441-BB87-711E9C5717CA}"/>
              </a:ext>
            </a:extLst>
          </p:cNvPr>
          <p:cNvSpPr>
            <a:spLocks noChangeAspect="1"/>
          </p:cNvSpPr>
          <p:nvPr/>
        </p:nvSpPr>
        <p:spPr>
          <a:xfrm>
            <a:off x="4789931" y="4164888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DA6FB863-486A-F74D-A0D8-356DC9183AC1}"/>
              </a:ext>
            </a:extLst>
          </p:cNvPr>
          <p:cNvSpPr>
            <a:spLocks noChangeAspect="1"/>
          </p:cNvSpPr>
          <p:nvPr/>
        </p:nvSpPr>
        <p:spPr>
          <a:xfrm>
            <a:off x="5615131" y="4301922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55BB7550-A46D-BF47-BAD3-BE0DECA4E82F}"/>
              </a:ext>
            </a:extLst>
          </p:cNvPr>
          <p:cNvSpPr>
            <a:spLocks noChangeAspect="1"/>
          </p:cNvSpPr>
          <p:nvPr/>
        </p:nvSpPr>
        <p:spPr>
          <a:xfrm>
            <a:off x="6204014" y="4860212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4BBDA2C-D3D9-D94D-9E23-73C2EC5D6A52}"/>
              </a:ext>
            </a:extLst>
          </p:cNvPr>
          <p:cNvSpPr>
            <a:spLocks noChangeAspect="1"/>
          </p:cNvSpPr>
          <p:nvPr/>
        </p:nvSpPr>
        <p:spPr>
          <a:xfrm>
            <a:off x="6291864" y="4635983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2E0E82-9D63-8141-AA05-BE32E7C0FA91}"/>
              </a:ext>
            </a:extLst>
          </p:cNvPr>
          <p:cNvSpPr/>
          <p:nvPr/>
        </p:nvSpPr>
        <p:spPr>
          <a:xfrm>
            <a:off x="7470611" y="4153386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6C0976-FA61-B841-9ED3-01D64C2677FD}"/>
              </a:ext>
            </a:extLst>
          </p:cNvPr>
          <p:cNvSpPr/>
          <p:nvPr/>
        </p:nvSpPr>
        <p:spPr>
          <a:xfrm>
            <a:off x="4739907" y="3942111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B48E5A1A-F80F-8641-9D58-60674333E05C}"/>
              </a:ext>
            </a:extLst>
          </p:cNvPr>
          <p:cNvSpPr>
            <a:spLocks noChangeAspect="1"/>
          </p:cNvSpPr>
          <p:nvPr/>
        </p:nvSpPr>
        <p:spPr>
          <a:xfrm>
            <a:off x="5695726" y="4381196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3B0D82D3-4052-4E47-BA68-EABDE1B654F5}"/>
              </a:ext>
            </a:extLst>
          </p:cNvPr>
          <p:cNvSpPr>
            <a:spLocks noChangeAspect="1"/>
          </p:cNvSpPr>
          <p:nvPr/>
        </p:nvSpPr>
        <p:spPr>
          <a:xfrm>
            <a:off x="6232769" y="4453709"/>
            <a:ext cx="137093" cy="137160"/>
          </a:xfrm>
          <a:prstGeom prst="star5">
            <a:avLst/>
          </a:prstGeom>
          <a:solidFill>
            <a:srgbClr val="F89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2DB28-7E59-8148-8C8A-8E9FF3E8BD16}"/>
              </a:ext>
            </a:extLst>
          </p:cNvPr>
          <p:cNvSpPr txBox="1"/>
          <p:nvPr/>
        </p:nvSpPr>
        <p:spPr>
          <a:xfrm>
            <a:off x="540840" y="3326726"/>
            <a:ext cx="206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PIH/Sierra Leone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Thierry </a:t>
            </a:r>
            <a:r>
              <a:rPr lang="en-US" sz="1200" dirty="0" err="1">
                <a:latin typeface="Georgia" panose="02040502050405020303" pitchFamily="18" charset="0"/>
              </a:rPr>
              <a:t>Binde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Chiyembekezo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Kachimanga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97FAB-2FA1-4549-8FDF-B889417A91AE}"/>
              </a:ext>
            </a:extLst>
          </p:cNvPr>
          <p:cNvSpPr txBox="1"/>
          <p:nvPr/>
        </p:nvSpPr>
        <p:spPr>
          <a:xfrm>
            <a:off x="7854346" y="1114656"/>
            <a:ext cx="2067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PIH/Rwanda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Vincent </a:t>
            </a:r>
            <a:r>
              <a:rPr lang="en-US" sz="1200" dirty="0" err="1">
                <a:latin typeface="Georgia" panose="02040502050405020303" pitchFamily="18" charset="0"/>
              </a:rPr>
              <a:t>Cubaka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Nadine </a:t>
            </a:r>
            <a:r>
              <a:rPr lang="en-US" sz="1200" dirty="0" err="1">
                <a:latin typeface="Georgia" panose="02040502050405020303" pitchFamily="18" charset="0"/>
              </a:rPr>
              <a:t>Karema</a:t>
            </a:r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Frederick </a:t>
            </a:r>
            <a:r>
              <a:rPr lang="en-US" sz="1200" dirty="0" err="1">
                <a:latin typeface="Georgia" panose="02040502050405020303" pitchFamily="18" charset="0"/>
              </a:rPr>
              <a:t>Katera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2152A7-0786-A20A-C044-1D61F77A2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882589" cy="906464"/>
          </a:xfrm>
        </p:spPr>
        <p:txBody>
          <a:bodyPr anchor="t"/>
          <a:lstStyle/>
          <a:p>
            <a:r>
              <a:rPr lang="en-US" dirty="0"/>
              <a:t>COVID-19 </a:t>
            </a:r>
            <a:r>
              <a:rPr lang="en-US" dirty="0" err="1"/>
              <a:t>Multicountry</a:t>
            </a:r>
            <a:r>
              <a:rPr lang="en-US" dirty="0"/>
              <a:t>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560766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1190046" y="408741"/>
            <a:ext cx="9811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Georgia" panose="02040502050405020303" pitchFamily="18" charset="0"/>
              </a:rPr>
              <a:t>Submit your questions for Q&amp;A!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0B8296-2915-C264-810E-918C85EB5287}"/>
              </a:ext>
            </a:extLst>
          </p:cNvPr>
          <p:cNvSpPr/>
          <p:nvPr/>
        </p:nvSpPr>
        <p:spPr>
          <a:xfrm>
            <a:off x="512635" y="2192055"/>
            <a:ext cx="3187990" cy="29310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B52407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067C-4ECC-3CB2-9ED1-62107709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607" y="2181980"/>
            <a:ext cx="8385361" cy="2954469"/>
          </a:xfrm>
        </p:spPr>
        <p:txBody>
          <a:bodyPr/>
          <a:lstStyle/>
          <a:p>
            <a:pPr lvl="1"/>
            <a:r>
              <a:rPr lang="en-US" sz="2600" dirty="0"/>
              <a:t>After each research talk, there will be 2 minutes to ask </a:t>
            </a:r>
            <a:r>
              <a:rPr lang="en-US" sz="2600" i="1" dirty="0"/>
              <a:t>clarifying </a:t>
            </a:r>
            <a:r>
              <a:rPr lang="en-US" sz="2600" dirty="0"/>
              <a:t>questions</a:t>
            </a:r>
          </a:p>
          <a:p>
            <a:pPr lvl="1"/>
            <a:r>
              <a:rPr lang="en-US" sz="2600" dirty="0"/>
              <a:t>Submit other questions via </a:t>
            </a:r>
            <a:r>
              <a:rPr lang="en-US" sz="2600" b="1" u="sng" dirty="0" err="1"/>
              <a:t>www.menti.com</a:t>
            </a:r>
            <a:endParaRPr lang="en-US" sz="2600" b="1" i="1" u="sng" dirty="0"/>
          </a:p>
          <a:p>
            <a:pPr lvl="1"/>
            <a:r>
              <a:rPr lang="en-US" sz="2600" dirty="0"/>
              <a:t>Moderator will collate questions for Q&amp;A</a:t>
            </a:r>
          </a:p>
          <a:p>
            <a:pPr lvl="1"/>
            <a:r>
              <a:rPr lang="en-US" sz="2600" dirty="0"/>
              <a:t>If question is for specific presenter, please reference their first or last name</a:t>
            </a:r>
          </a:p>
          <a:p>
            <a:pPr lvl="1"/>
            <a:r>
              <a:rPr lang="en-US" sz="2600" dirty="0"/>
              <a:t>Questions will be public but can remain anonymous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DC3E2-6EAF-BBDC-0D1D-DD4E821F6AB6}"/>
              </a:ext>
            </a:extLst>
          </p:cNvPr>
          <p:cNvSpPr txBox="1"/>
          <p:nvPr/>
        </p:nvSpPr>
        <p:spPr>
          <a:xfrm>
            <a:off x="821574" y="2765048"/>
            <a:ext cx="25701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eorgia" panose="02040502050405020303" pitchFamily="18" charset="0"/>
              </a:rPr>
              <a:t>Please go to</a:t>
            </a:r>
          </a:p>
          <a:p>
            <a:pPr algn="ctr"/>
            <a:r>
              <a:rPr lang="en-US" sz="2200" b="1" dirty="0">
                <a:highlight>
                  <a:srgbClr val="FFFF00"/>
                </a:highlight>
                <a:latin typeface="Georgia" panose="020405020504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endParaRPr lang="en-US" sz="2200" b="1" dirty="0"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pPr algn="ctr"/>
            <a:endParaRPr lang="en-US" sz="2200" b="1" dirty="0">
              <a:latin typeface="Georgia" panose="02040502050405020303" pitchFamily="18" charset="0"/>
            </a:endParaRPr>
          </a:p>
          <a:p>
            <a:pPr algn="ctr"/>
            <a:r>
              <a:rPr lang="en-US" sz="2200" b="1" dirty="0">
                <a:latin typeface="Georgia" panose="02040502050405020303" pitchFamily="18" charset="0"/>
              </a:rPr>
              <a:t>Enter code </a:t>
            </a:r>
          </a:p>
          <a:p>
            <a:pPr algn="ctr"/>
            <a:r>
              <a:rPr lang="en-US" sz="2200" b="1" dirty="0">
                <a:highlight>
                  <a:srgbClr val="FFFF00"/>
                </a:highlight>
                <a:latin typeface="Georgia" panose="02040502050405020303" pitchFamily="18" charset="0"/>
              </a:rPr>
              <a:t>5535 6338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FF2398-5A44-3C13-8E4B-3100A7F36D44}"/>
              </a:ext>
            </a:extLst>
          </p:cNvPr>
          <p:cNvSpPr/>
          <p:nvPr/>
        </p:nvSpPr>
        <p:spPr>
          <a:xfrm>
            <a:off x="1787214" y="1929666"/>
            <a:ext cx="638827" cy="47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6FA033DD-18F9-F97C-3319-C4F995DD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3993" y="1463410"/>
            <a:ext cx="1385271" cy="13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0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1190042" y="42864"/>
            <a:ext cx="9811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>
                <a:latin typeface="Georgia" panose="02040502050405020303" pitchFamily="18" charset="0"/>
              </a:rPr>
              <a:t>Panel 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DF752-1EEC-D40A-FB22-9177D519DBDE}"/>
              </a:ext>
            </a:extLst>
          </p:cNvPr>
          <p:cNvSpPr txBox="1"/>
          <p:nvPr/>
        </p:nvSpPr>
        <p:spPr>
          <a:xfrm>
            <a:off x="1997009" y="1074509"/>
            <a:ext cx="8197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Alphonse </a:t>
            </a:r>
            <a:r>
              <a:rPr lang="en-US" sz="2000" b="1" dirty="0" err="1">
                <a:latin typeface="Georgia" panose="02040502050405020303" pitchFamily="18" charset="0"/>
              </a:rPr>
              <a:t>Nshimyiryo</a:t>
            </a:r>
            <a:r>
              <a:rPr lang="en-US" sz="2000" b="1" dirty="0">
                <a:latin typeface="Georgia" panose="02040502050405020303" pitchFamily="18" charset="0"/>
              </a:rPr>
              <a:t>, MS (</a:t>
            </a:r>
            <a:r>
              <a:rPr lang="en-US" sz="2000" b="1" u="sng" dirty="0">
                <a:latin typeface="Georgia" panose="02040502050405020303" pitchFamily="18" charset="0"/>
              </a:rPr>
              <a:t>Virtual</a:t>
            </a:r>
            <a:r>
              <a:rPr lang="en-US" sz="2000" b="1" dirty="0">
                <a:latin typeface="Georgia" panose="02040502050405020303" pitchFamily="18" charset="0"/>
              </a:rPr>
              <a:t>)</a:t>
            </a:r>
          </a:p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impact of COVID-19 on access to cancer care in Rwanda</a:t>
            </a:r>
            <a:endParaRPr lang="en-US" sz="2000" dirty="0">
              <a:latin typeface="Georgia" panose="02040502050405020303" pitchFamily="18" charset="0"/>
            </a:endParaRPr>
          </a:p>
          <a:p>
            <a:pPr algn="ctr"/>
            <a:endParaRPr lang="en-US" sz="2000" dirty="0"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latin typeface="Georgia" panose="02040502050405020303" pitchFamily="18" charset="0"/>
              </a:rPr>
              <a:t>Zeus Aranda, MS</a:t>
            </a:r>
          </a:p>
          <a:p>
            <a:pPr algn="ctr"/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and evolution of a community health worker-led COVID-19 contact tracing intervention in Chiapas, Mexico</a:t>
            </a:r>
            <a:endParaRPr lang="en-US" sz="2000" b="1" dirty="0">
              <a:latin typeface="Georgia" panose="02040502050405020303" pitchFamily="18" charset="0"/>
            </a:endParaRPr>
          </a:p>
          <a:p>
            <a:pPr algn="ctr"/>
            <a:endParaRPr lang="en-US" sz="2000" dirty="0"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latin typeface="Georgia" panose="02040502050405020303" pitchFamily="18" charset="0"/>
              </a:rPr>
              <a:t>Marco Tovar, MD</a:t>
            </a:r>
          </a:p>
          <a:p>
            <a:pPr algn="ctr"/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Seroprevalence of SARS-CoV-2 infection in </a:t>
            </a:r>
            <a:r>
              <a:rPr lang="en-US" sz="2000" i="1" dirty="0" err="1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Carabayllo</a:t>
            </a:r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Peru</a:t>
            </a:r>
            <a:endParaRPr lang="en-US" sz="2000" b="1" dirty="0">
              <a:latin typeface="Georgia" panose="02040502050405020303" pitchFamily="18" charset="0"/>
            </a:endParaRPr>
          </a:p>
          <a:p>
            <a:pPr algn="ctr"/>
            <a:endParaRPr lang="en-US" sz="2000" dirty="0"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latin typeface="Georgia" panose="02040502050405020303" pitchFamily="18" charset="0"/>
              </a:rPr>
              <a:t>Emilia Connolly, MPH, MD</a:t>
            </a:r>
          </a:p>
          <a:p>
            <a:pPr algn="ctr"/>
            <a:r>
              <a:rPr lang="en-US" sz="2000" i="1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Childhood immunization during the COVID-19 pandemic</a:t>
            </a:r>
            <a:endParaRPr lang="en-US" sz="2000" b="1" dirty="0">
              <a:latin typeface="Georgia" panose="02040502050405020303" pitchFamily="18" charset="0"/>
            </a:endParaRPr>
          </a:p>
          <a:p>
            <a:pPr algn="ctr"/>
            <a:endParaRPr lang="en-US" sz="2000" dirty="0">
              <a:latin typeface="Georgia" panose="02040502050405020303" pitchFamily="18" charset="0"/>
            </a:endParaRPr>
          </a:p>
          <a:p>
            <a:pPr algn="ctr"/>
            <a:r>
              <a:rPr lang="en-US" sz="2000" b="1" dirty="0">
                <a:latin typeface="Georgia" panose="02040502050405020303" pitchFamily="18" charset="0"/>
              </a:rPr>
              <a:t>Bethany </a:t>
            </a:r>
            <a:r>
              <a:rPr lang="en-US" sz="2000" b="1" dirty="0" err="1">
                <a:latin typeface="Georgia" panose="02040502050405020303" pitchFamily="18" charset="0"/>
              </a:rPr>
              <a:t>Hedt</a:t>
            </a:r>
            <a:r>
              <a:rPr lang="en-US" sz="2000" b="1" dirty="0">
                <a:latin typeface="Georgia" panose="02040502050405020303" pitchFamily="18" charset="0"/>
              </a:rPr>
              <a:t>-Gauthier, PhD</a:t>
            </a:r>
          </a:p>
          <a:p>
            <a:pPr algn="ctr"/>
            <a:r>
              <a:rPr lang="en-US" sz="2000" dirty="0">
                <a:latin typeface="Georgia" panose="02040502050405020303" pitchFamily="18" charset="0"/>
              </a:rPr>
              <a:t>Integrating capacity building into our multisite research</a:t>
            </a:r>
            <a:endParaRPr lang="en-US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5DDAF8C6-3B48-9A5F-4EBC-465ECDB6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349" y="401959"/>
            <a:ext cx="1385271" cy="1385271"/>
          </a:xfrm>
          <a:prstGeom prst="rect">
            <a:avLst/>
          </a:prstGeom>
        </p:spPr>
      </p:pic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D4BF3B66-F254-AF82-C705-1919FC4D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716" y="402159"/>
            <a:ext cx="1384870" cy="1384870"/>
          </a:xfrm>
          <a:prstGeom prst="rect">
            <a:avLst/>
          </a:prstGeom>
        </p:spPr>
      </p:pic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7322A590-77AC-7E22-9C27-794C43BCE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401959"/>
            <a:ext cx="1385271" cy="1385271"/>
          </a:xfrm>
          <a:prstGeom prst="rect">
            <a:avLst/>
          </a:prstGeom>
        </p:spPr>
      </p:pic>
      <p:pic>
        <p:nvPicPr>
          <p:cNvPr id="24" name="Graphic 23" descr="Remote learning language with solid fill">
            <a:extLst>
              <a:ext uri="{FF2B5EF4-FFF2-40B4-BE49-F238E27FC236}">
                <a16:creationId xmlns:a16="http://schemas.microsoft.com/office/drawing/2014/main" id="{DB01A382-F23A-A391-1A14-5206D08CD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4831" y="401959"/>
            <a:ext cx="1385271" cy="1385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903ED6-2808-9E56-FF89-94D1F22829C2}"/>
              </a:ext>
            </a:extLst>
          </p:cNvPr>
          <p:cNvSpPr txBox="1"/>
          <p:nvPr/>
        </p:nvSpPr>
        <p:spPr>
          <a:xfrm>
            <a:off x="245779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&amp;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3DEBC-9B55-4EA6-83A2-0A19F0F9024C}"/>
              </a:ext>
            </a:extLst>
          </p:cNvPr>
          <p:cNvSpPr txBox="1"/>
          <p:nvPr/>
        </p:nvSpPr>
        <p:spPr>
          <a:xfrm>
            <a:off x="3339162" y="1786830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Research lightning talks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D4A04-4D3A-4335-F8CF-C61DBC1A7C02}"/>
              </a:ext>
            </a:extLst>
          </p:cNvPr>
          <p:cNvSpPr txBox="1"/>
          <p:nvPr/>
        </p:nvSpPr>
        <p:spPr>
          <a:xfrm>
            <a:off x="6432545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Capacity building initiatives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9525928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Contributor Question &amp; 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F7AF3-F16F-C64C-B22B-9655052AC933}"/>
              </a:ext>
            </a:extLst>
          </p:cNvPr>
          <p:cNvSpPr txBox="1"/>
          <p:nvPr/>
        </p:nvSpPr>
        <p:spPr>
          <a:xfrm>
            <a:off x="245779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Isabel Fulcher,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Former Postdoctoral Fellow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EE58A17-1CFA-E4B1-BF9C-80B2C4E22F0A}"/>
              </a:ext>
            </a:extLst>
          </p:cNvPr>
          <p:cNvSpPr/>
          <p:nvPr/>
        </p:nvSpPr>
        <p:spPr>
          <a:xfrm>
            <a:off x="2913522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6ED6FA-5A45-C6D1-0DEC-623D439A2AB5}"/>
              </a:ext>
            </a:extLst>
          </p:cNvPr>
          <p:cNvSpPr/>
          <p:nvPr/>
        </p:nvSpPr>
        <p:spPr>
          <a:xfrm>
            <a:off x="6006637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8752985-B64F-E02C-8E2D-CB073EE02900}"/>
              </a:ext>
            </a:extLst>
          </p:cNvPr>
          <p:cNvSpPr/>
          <p:nvPr/>
        </p:nvSpPr>
        <p:spPr>
          <a:xfrm>
            <a:off x="9100153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5DDAF8C6-3B48-9A5F-4EBC-465ECDB6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349" y="401959"/>
            <a:ext cx="1385271" cy="1385271"/>
          </a:xfrm>
          <a:prstGeom prst="rect">
            <a:avLst/>
          </a:prstGeom>
        </p:spPr>
      </p:pic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D4BF3B66-F254-AF82-C705-1919FC4D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716" y="402159"/>
            <a:ext cx="1384870" cy="1384870"/>
          </a:xfrm>
          <a:prstGeom prst="rect">
            <a:avLst/>
          </a:prstGeom>
        </p:spPr>
      </p:pic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7322A590-77AC-7E22-9C27-794C43BCE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401959"/>
            <a:ext cx="1385271" cy="1385271"/>
          </a:xfrm>
          <a:prstGeom prst="rect">
            <a:avLst/>
          </a:prstGeom>
        </p:spPr>
      </p:pic>
      <p:pic>
        <p:nvPicPr>
          <p:cNvPr id="24" name="Graphic 23" descr="Remote learning language with solid fill">
            <a:extLst>
              <a:ext uri="{FF2B5EF4-FFF2-40B4-BE49-F238E27FC236}">
                <a16:creationId xmlns:a16="http://schemas.microsoft.com/office/drawing/2014/main" id="{DB01A382-F23A-A391-1A14-5206D08CD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4831" y="401959"/>
            <a:ext cx="1385271" cy="1385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903ED6-2808-9E56-FF89-94D1F22829C2}"/>
              </a:ext>
            </a:extLst>
          </p:cNvPr>
          <p:cNvSpPr txBox="1"/>
          <p:nvPr/>
        </p:nvSpPr>
        <p:spPr>
          <a:xfrm>
            <a:off x="245779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&amp;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3DEBC-9B55-4EA6-83A2-0A19F0F9024C}"/>
              </a:ext>
            </a:extLst>
          </p:cNvPr>
          <p:cNvSpPr txBox="1"/>
          <p:nvPr/>
        </p:nvSpPr>
        <p:spPr>
          <a:xfrm>
            <a:off x="3339162" y="1786830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Research lightning talks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D4A04-4D3A-4335-F8CF-C61DBC1A7C02}"/>
              </a:ext>
            </a:extLst>
          </p:cNvPr>
          <p:cNvSpPr txBox="1"/>
          <p:nvPr/>
        </p:nvSpPr>
        <p:spPr>
          <a:xfrm>
            <a:off x="6432545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Capacity building initiatives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9525928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Contributor Question &amp; Answer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45D57-9E02-CEE7-22A6-51C15A5EF1CB}"/>
              </a:ext>
            </a:extLst>
          </p:cNvPr>
          <p:cNvSpPr txBox="1"/>
          <p:nvPr/>
        </p:nvSpPr>
        <p:spPr>
          <a:xfrm>
            <a:off x="3245797" y="2761875"/>
            <a:ext cx="2756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Alphonse </a:t>
            </a:r>
            <a:r>
              <a:rPr lang="en-US" sz="1200" b="1" dirty="0" err="1">
                <a:latin typeface="Georgia" panose="02040502050405020303" pitchFamily="18" charset="0"/>
              </a:rPr>
              <a:t>Nshimyiryo</a:t>
            </a:r>
            <a:r>
              <a:rPr lang="en-US" sz="1200" b="1" dirty="0">
                <a:latin typeface="Georgia" panose="02040502050405020303" pitchFamily="18" charset="0"/>
              </a:rPr>
              <a:t>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Data Analyst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Inshuti</a:t>
            </a:r>
            <a:r>
              <a:rPr lang="en-US" sz="1200" dirty="0">
                <a:latin typeface="Georgia" panose="02040502050405020303" pitchFamily="18" charset="0"/>
              </a:rPr>
              <a:t> Mu </a:t>
            </a:r>
            <a:r>
              <a:rPr lang="en-US" sz="1200" dirty="0" err="1">
                <a:latin typeface="Georgia" panose="02040502050405020303" pitchFamily="18" charset="0"/>
              </a:rPr>
              <a:t>Buzima</a:t>
            </a:r>
            <a:r>
              <a:rPr lang="en-US" sz="1200" dirty="0">
                <a:latin typeface="Georgia" panose="02040502050405020303" pitchFamily="18" charset="0"/>
              </a:rPr>
              <a:t>, Rwanda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Zeus Aranda,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Research &amp; Impact Coordinator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Compañeros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Mexico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Marco Tovar,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Medical Director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Socios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Peru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Emilia Connolly, MPH,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Chief Health Systems Policy Advisor </a:t>
            </a:r>
            <a:r>
              <a:rPr lang="en-US" sz="1200" dirty="0" err="1">
                <a:latin typeface="Georgia" panose="02040502050405020303" pitchFamily="18" charset="0"/>
              </a:rPr>
              <a:t>Abwenzi</a:t>
            </a:r>
            <a:r>
              <a:rPr lang="en-US" sz="1200" dirty="0">
                <a:latin typeface="Georgia" panose="02040502050405020303" pitchFamily="18" charset="0"/>
              </a:rPr>
              <a:t> Pa Za </a:t>
            </a:r>
            <a:r>
              <a:rPr lang="en-US" sz="1200" dirty="0" err="1">
                <a:latin typeface="Georgia" panose="02040502050405020303" pitchFamily="18" charset="0"/>
              </a:rPr>
              <a:t>Umoyo</a:t>
            </a:r>
            <a:r>
              <a:rPr lang="en-US" sz="1200" dirty="0">
                <a:latin typeface="Georgia" panose="02040502050405020303" pitchFamily="18" charset="0"/>
              </a:rPr>
              <a:t>, Malawi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F7AF3-F16F-C64C-B22B-9655052AC933}"/>
              </a:ext>
            </a:extLst>
          </p:cNvPr>
          <p:cNvSpPr txBox="1"/>
          <p:nvPr/>
        </p:nvSpPr>
        <p:spPr>
          <a:xfrm>
            <a:off x="245779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Isabel Fulcher,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Former Postdoctoral Fellow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EE58A17-1CFA-E4B1-BF9C-80B2C4E22F0A}"/>
              </a:ext>
            </a:extLst>
          </p:cNvPr>
          <p:cNvSpPr/>
          <p:nvPr/>
        </p:nvSpPr>
        <p:spPr>
          <a:xfrm>
            <a:off x="2913522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6ED6FA-5A45-C6D1-0DEC-623D439A2AB5}"/>
              </a:ext>
            </a:extLst>
          </p:cNvPr>
          <p:cNvSpPr/>
          <p:nvPr/>
        </p:nvSpPr>
        <p:spPr>
          <a:xfrm>
            <a:off x="6006637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8752985-B64F-E02C-8E2D-CB073EE02900}"/>
              </a:ext>
            </a:extLst>
          </p:cNvPr>
          <p:cNvSpPr/>
          <p:nvPr/>
        </p:nvSpPr>
        <p:spPr>
          <a:xfrm>
            <a:off x="9100153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5DDAF8C6-3B48-9A5F-4EBC-465ECDB6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349" y="401959"/>
            <a:ext cx="1385271" cy="1385271"/>
          </a:xfrm>
          <a:prstGeom prst="rect">
            <a:avLst/>
          </a:prstGeom>
        </p:spPr>
      </p:pic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D4BF3B66-F254-AF82-C705-1919FC4D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716" y="402159"/>
            <a:ext cx="1384870" cy="1384870"/>
          </a:xfrm>
          <a:prstGeom prst="rect">
            <a:avLst/>
          </a:prstGeom>
        </p:spPr>
      </p:pic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7322A590-77AC-7E22-9C27-794C43BCE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401959"/>
            <a:ext cx="1385271" cy="1385271"/>
          </a:xfrm>
          <a:prstGeom prst="rect">
            <a:avLst/>
          </a:prstGeom>
        </p:spPr>
      </p:pic>
      <p:pic>
        <p:nvPicPr>
          <p:cNvPr id="24" name="Graphic 23" descr="Remote learning language with solid fill">
            <a:extLst>
              <a:ext uri="{FF2B5EF4-FFF2-40B4-BE49-F238E27FC236}">
                <a16:creationId xmlns:a16="http://schemas.microsoft.com/office/drawing/2014/main" id="{DB01A382-F23A-A391-1A14-5206D08CD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4831" y="401959"/>
            <a:ext cx="1385271" cy="1385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903ED6-2808-9E56-FF89-94D1F22829C2}"/>
              </a:ext>
            </a:extLst>
          </p:cNvPr>
          <p:cNvSpPr txBox="1"/>
          <p:nvPr/>
        </p:nvSpPr>
        <p:spPr>
          <a:xfrm>
            <a:off x="245779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&amp;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3DEBC-9B55-4EA6-83A2-0A19F0F9024C}"/>
              </a:ext>
            </a:extLst>
          </p:cNvPr>
          <p:cNvSpPr txBox="1"/>
          <p:nvPr/>
        </p:nvSpPr>
        <p:spPr>
          <a:xfrm>
            <a:off x="3339162" y="1786830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Research lightning talks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D4A04-4D3A-4335-F8CF-C61DBC1A7C02}"/>
              </a:ext>
            </a:extLst>
          </p:cNvPr>
          <p:cNvSpPr txBox="1"/>
          <p:nvPr/>
        </p:nvSpPr>
        <p:spPr>
          <a:xfrm>
            <a:off x="6432545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Capacity building initiatives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9525928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Contributor Question &amp; 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B0D7D-10D9-D465-8BEF-E85BE8A9094C}"/>
              </a:ext>
            </a:extLst>
          </p:cNvPr>
          <p:cNvSpPr txBox="1"/>
          <p:nvPr/>
        </p:nvSpPr>
        <p:spPr>
          <a:xfrm>
            <a:off x="6432334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Bethany </a:t>
            </a:r>
            <a:r>
              <a:rPr lang="en-US" sz="1200" b="1" dirty="0" err="1">
                <a:latin typeface="Georgia" panose="02040502050405020303" pitchFamily="18" charset="0"/>
              </a:rPr>
              <a:t>Hedt</a:t>
            </a:r>
            <a:r>
              <a:rPr lang="en-US" sz="1200" b="1" dirty="0">
                <a:latin typeface="Georgia" panose="02040502050405020303" pitchFamily="18" charset="0"/>
              </a:rPr>
              <a:t>-Gauthier,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Associate Professor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F7AF3-F16F-C64C-B22B-9655052AC933}"/>
              </a:ext>
            </a:extLst>
          </p:cNvPr>
          <p:cNvSpPr txBox="1"/>
          <p:nvPr/>
        </p:nvSpPr>
        <p:spPr>
          <a:xfrm>
            <a:off x="245779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Isabel Fulcher,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Former Postdoctoral Fellow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EE58A17-1CFA-E4B1-BF9C-80B2C4E22F0A}"/>
              </a:ext>
            </a:extLst>
          </p:cNvPr>
          <p:cNvSpPr/>
          <p:nvPr/>
        </p:nvSpPr>
        <p:spPr>
          <a:xfrm>
            <a:off x="2913522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6ED6FA-5A45-C6D1-0DEC-623D439A2AB5}"/>
              </a:ext>
            </a:extLst>
          </p:cNvPr>
          <p:cNvSpPr/>
          <p:nvPr/>
        </p:nvSpPr>
        <p:spPr>
          <a:xfrm>
            <a:off x="6006637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8752985-B64F-E02C-8E2D-CB073EE02900}"/>
              </a:ext>
            </a:extLst>
          </p:cNvPr>
          <p:cNvSpPr/>
          <p:nvPr/>
        </p:nvSpPr>
        <p:spPr>
          <a:xfrm>
            <a:off x="9100153" y="819022"/>
            <a:ext cx="328143" cy="5511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5E1DB-C58D-A6C3-A9DF-79E94C54E166}"/>
              </a:ext>
            </a:extLst>
          </p:cNvPr>
          <p:cNvSpPr txBox="1"/>
          <p:nvPr/>
        </p:nvSpPr>
        <p:spPr>
          <a:xfrm>
            <a:off x="3245797" y="2761875"/>
            <a:ext cx="2756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Alphonse </a:t>
            </a:r>
            <a:r>
              <a:rPr lang="en-US" sz="1200" b="1" dirty="0" err="1">
                <a:latin typeface="Georgia" panose="02040502050405020303" pitchFamily="18" charset="0"/>
              </a:rPr>
              <a:t>Nshimyiryo</a:t>
            </a:r>
            <a:r>
              <a:rPr lang="en-US" sz="1200" b="1" dirty="0">
                <a:latin typeface="Georgia" panose="02040502050405020303" pitchFamily="18" charset="0"/>
              </a:rPr>
              <a:t>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Data Analyst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Inshuti</a:t>
            </a:r>
            <a:r>
              <a:rPr lang="en-US" sz="1200" dirty="0">
                <a:latin typeface="Georgia" panose="02040502050405020303" pitchFamily="18" charset="0"/>
              </a:rPr>
              <a:t> Mu </a:t>
            </a:r>
            <a:r>
              <a:rPr lang="en-US" sz="1200" dirty="0" err="1">
                <a:latin typeface="Georgia" panose="02040502050405020303" pitchFamily="18" charset="0"/>
              </a:rPr>
              <a:t>Buzima</a:t>
            </a:r>
            <a:r>
              <a:rPr lang="en-US" sz="1200" dirty="0">
                <a:latin typeface="Georgia" panose="02040502050405020303" pitchFamily="18" charset="0"/>
              </a:rPr>
              <a:t>, Rwanda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Zeus Aranda,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Research &amp; Impact Coordinator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Compañeros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Mexico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Marco Tovar,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Medical Director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Socios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Peru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Emilia Connolly, MPH,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Chief Health Systems Policy Advisor </a:t>
            </a:r>
            <a:r>
              <a:rPr lang="en-US" sz="1200" dirty="0" err="1">
                <a:latin typeface="Georgia" panose="02040502050405020303" pitchFamily="18" charset="0"/>
              </a:rPr>
              <a:t>Abwenzi</a:t>
            </a:r>
            <a:r>
              <a:rPr lang="en-US" sz="1200" dirty="0">
                <a:latin typeface="Georgia" panose="02040502050405020303" pitchFamily="18" charset="0"/>
              </a:rPr>
              <a:t> Pa Za </a:t>
            </a:r>
            <a:r>
              <a:rPr lang="en-US" sz="1200" dirty="0" err="1">
                <a:latin typeface="Georgia" panose="02040502050405020303" pitchFamily="18" charset="0"/>
              </a:rPr>
              <a:t>Umoyo</a:t>
            </a:r>
            <a:r>
              <a:rPr lang="en-US" sz="1200" dirty="0">
                <a:latin typeface="Georgia" panose="02040502050405020303" pitchFamily="18" charset="0"/>
              </a:rPr>
              <a:t>, Malawi</a:t>
            </a:r>
          </a:p>
        </p:txBody>
      </p:sp>
    </p:spTree>
    <p:extLst>
      <p:ext uri="{BB962C8B-B14F-4D97-AF65-F5344CB8AC3E}">
        <p14:creationId xmlns:p14="http://schemas.microsoft.com/office/powerpoint/2010/main" val="236124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5DDAF8C6-3B48-9A5F-4EBC-465ECDB6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8349" y="401959"/>
            <a:ext cx="1385271" cy="1385271"/>
          </a:xfrm>
          <a:prstGeom prst="rect">
            <a:avLst/>
          </a:prstGeom>
        </p:spPr>
      </p:pic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D4BF3B66-F254-AF82-C705-1919FC4D44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1716" y="402159"/>
            <a:ext cx="1384870" cy="1384870"/>
          </a:xfrm>
          <a:prstGeom prst="rect">
            <a:avLst/>
          </a:prstGeom>
        </p:spPr>
      </p:pic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7322A590-77AC-7E22-9C27-794C43BCEA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401959"/>
            <a:ext cx="1385271" cy="1385271"/>
          </a:xfrm>
          <a:prstGeom prst="rect">
            <a:avLst/>
          </a:prstGeom>
        </p:spPr>
      </p:pic>
      <p:pic>
        <p:nvPicPr>
          <p:cNvPr id="24" name="Graphic 23" descr="Remote learning language with solid fill">
            <a:extLst>
              <a:ext uri="{FF2B5EF4-FFF2-40B4-BE49-F238E27FC236}">
                <a16:creationId xmlns:a16="http://schemas.microsoft.com/office/drawing/2014/main" id="{DB01A382-F23A-A391-1A14-5206D08CD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4831" y="401959"/>
            <a:ext cx="1385271" cy="13852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903ED6-2808-9E56-FF89-94D1F22829C2}"/>
              </a:ext>
            </a:extLst>
          </p:cNvPr>
          <p:cNvSpPr txBox="1"/>
          <p:nvPr/>
        </p:nvSpPr>
        <p:spPr>
          <a:xfrm>
            <a:off x="245779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Introduction &amp; Overview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43DEBC-9B55-4EA6-83A2-0A19F0F9024C}"/>
              </a:ext>
            </a:extLst>
          </p:cNvPr>
          <p:cNvSpPr txBox="1"/>
          <p:nvPr/>
        </p:nvSpPr>
        <p:spPr>
          <a:xfrm>
            <a:off x="3339162" y="1786830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Research lightning talks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4D4A04-4D3A-4335-F8CF-C61DBC1A7C02}"/>
              </a:ext>
            </a:extLst>
          </p:cNvPr>
          <p:cNvSpPr txBox="1"/>
          <p:nvPr/>
        </p:nvSpPr>
        <p:spPr>
          <a:xfrm>
            <a:off x="6432545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Capacity building initiatives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876E80-88E0-9DDE-1D6F-AB54C760717A}"/>
              </a:ext>
            </a:extLst>
          </p:cNvPr>
          <p:cNvSpPr txBox="1"/>
          <p:nvPr/>
        </p:nvSpPr>
        <p:spPr>
          <a:xfrm>
            <a:off x="9525928" y="1819768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Contributor Question &amp; Answer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DC3E2-6EAF-BBDC-0D1D-DD4E821F6AB6}"/>
              </a:ext>
            </a:extLst>
          </p:cNvPr>
          <p:cNvSpPr txBox="1"/>
          <p:nvPr/>
        </p:nvSpPr>
        <p:spPr>
          <a:xfrm>
            <a:off x="9525928" y="2743098"/>
            <a:ext cx="2570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Please go to</a:t>
            </a:r>
          </a:p>
          <a:p>
            <a:pPr algn="ctr"/>
            <a:r>
              <a:rPr lang="en-US" b="1" dirty="0">
                <a:highlight>
                  <a:srgbClr val="FFFF00"/>
                </a:highlight>
                <a:latin typeface="Georgia" panose="02040502050405020303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endParaRPr lang="en-US" b="1" dirty="0"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pPr algn="ctr"/>
            <a:endParaRPr lang="en-US" b="1" dirty="0"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Enter code </a:t>
            </a:r>
          </a:p>
          <a:p>
            <a:pPr algn="ctr"/>
            <a:r>
              <a:rPr lang="en-US" sz="1800" b="1" dirty="0">
                <a:highlight>
                  <a:srgbClr val="FFFF00"/>
                </a:highlight>
                <a:latin typeface="Georgia" panose="02040502050405020303" pitchFamily="18" charset="0"/>
              </a:rPr>
              <a:t>5535 6338 </a:t>
            </a:r>
          </a:p>
          <a:p>
            <a:pPr algn="ctr"/>
            <a:endParaRPr lang="en-US" b="1" i="1" dirty="0">
              <a:latin typeface="Georgia" panose="02040502050405020303" pitchFamily="18" charset="0"/>
            </a:endParaRPr>
          </a:p>
          <a:p>
            <a:pPr algn="ctr"/>
            <a:r>
              <a:rPr lang="en-US" b="1" i="1" u="sng" dirty="0">
                <a:latin typeface="Georgia" panose="02040502050405020303" pitchFamily="18" charset="0"/>
              </a:rPr>
              <a:t>Submit questions during the session!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EE58A17-1CFA-E4B1-BF9C-80B2C4E22F0A}"/>
              </a:ext>
            </a:extLst>
          </p:cNvPr>
          <p:cNvSpPr/>
          <p:nvPr/>
        </p:nvSpPr>
        <p:spPr>
          <a:xfrm>
            <a:off x="2913522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6ED6FA-5A45-C6D1-0DEC-623D439A2AB5}"/>
              </a:ext>
            </a:extLst>
          </p:cNvPr>
          <p:cNvSpPr/>
          <p:nvPr/>
        </p:nvSpPr>
        <p:spPr>
          <a:xfrm>
            <a:off x="6006637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8752985-B64F-E02C-8E2D-CB073EE02900}"/>
              </a:ext>
            </a:extLst>
          </p:cNvPr>
          <p:cNvSpPr/>
          <p:nvPr/>
        </p:nvSpPr>
        <p:spPr>
          <a:xfrm>
            <a:off x="9100153" y="819022"/>
            <a:ext cx="328143" cy="551145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52C9F-4DB2-CCFB-D88A-5C48763B1238}"/>
              </a:ext>
            </a:extLst>
          </p:cNvPr>
          <p:cNvSpPr txBox="1"/>
          <p:nvPr/>
        </p:nvSpPr>
        <p:spPr>
          <a:xfrm>
            <a:off x="6432334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Bethany </a:t>
            </a:r>
            <a:r>
              <a:rPr lang="en-US" sz="1200" b="1" dirty="0" err="1">
                <a:latin typeface="Georgia" panose="02040502050405020303" pitchFamily="18" charset="0"/>
              </a:rPr>
              <a:t>Hedt</a:t>
            </a:r>
            <a:r>
              <a:rPr lang="en-US" sz="1200" b="1" dirty="0">
                <a:latin typeface="Georgia" panose="02040502050405020303" pitchFamily="18" charset="0"/>
              </a:rPr>
              <a:t>-Gauthier,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Associate Professor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354393-8CCE-E2BA-F6C1-798B2F8C42B5}"/>
              </a:ext>
            </a:extLst>
          </p:cNvPr>
          <p:cNvSpPr txBox="1"/>
          <p:nvPr/>
        </p:nvSpPr>
        <p:spPr>
          <a:xfrm>
            <a:off x="245779" y="2761875"/>
            <a:ext cx="2570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Isabel Fulcher, PhD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Former Postdoctoral Fellow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Harvard Medical School, USA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B27C1-62ED-7AED-749E-7288123B8B76}"/>
              </a:ext>
            </a:extLst>
          </p:cNvPr>
          <p:cNvSpPr txBox="1"/>
          <p:nvPr/>
        </p:nvSpPr>
        <p:spPr>
          <a:xfrm>
            <a:off x="3245797" y="2761875"/>
            <a:ext cx="27568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Georgia" panose="02040502050405020303" pitchFamily="18" charset="0"/>
              </a:rPr>
              <a:t>Alphonse </a:t>
            </a:r>
            <a:r>
              <a:rPr lang="en-US" sz="1200" b="1" dirty="0" err="1">
                <a:latin typeface="Georgia" panose="02040502050405020303" pitchFamily="18" charset="0"/>
              </a:rPr>
              <a:t>Nshimyiryo</a:t>
            </a:r>
            <a:r>
              <a:rPr lang="en-US" sz="1200" b="1" dirty="0">
                <a:latin typeface="Georgia" panose="02040502050405020303" pitchFamily="18" charset="0"/>
              </a:rPr>
              <a:t>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Data Analyst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Inshuti</a:t>
            </a:r>
            <a:r>
              <a:rPr lang="en-US" sz="1200" dirty="0">
                <a:latin typeface="Georgia" panose="02040502050405020303" pitchFamily="18" charset="0"/>
              </a:rPr>
              <a:t> Mu </a:t>
            </a:r>
            <a:r>
              <a:rPr lang="en-US" sz="1200" dirty="0" err="1">
                <a:latin typeface="Georgia" panose="02040502050405020303" pitchFamily="18" charset="0"/>
              </a:rPr>
              <a:t>Buzima</a:t>
            </a:r>
            <a:r>
              <a:rPr lang="en-US" sz="1200" dirty="0">
                <a:latin typeface="Georgia" panose="02040502050405020303" pitchFamily="18" charset="0"/>
              </a:rPr>
              <a:t>, Rwanda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Zeus Aranda, MS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Research &amp; Impact Coordinator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Compañeros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Mexico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Marco Tovar,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Medical Director</a:t>
            </a:r>
          </a:p>
          <a:p>
            <a:pPr algn="ctr"/>
            <a:r>
              <a:rPr lang="en-US" sz="1200" dirty="0" err="1">
                <a:latin typeface="Georgia" panose="02040502050405020303" pitchFamily="18" charset="0"/>
              </a:rPr>
              <a:t>Socios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Salud</a:t>
            </a:r>
            <a:r>
              <a:rPr lang="en-US" sz="1200" dirty="0">
                <a:latin typeface="Georgia" panose="02040502050405020303" pitchFamily="18" charset="0"/>
              </a:rPr>
              <a:t>, Peru</a:t>
            </a:r>
          </a:p>
          <a:p>
            <a:pPr algn="ctr"/>
            <a:endParaRPr lang="en-US" sz="1200" dirty="0">
              <a:latin typeface="Georgia" panose="02040502050405020303" pitchFamily="18" charset="0"/>
            </a:endParaRPr>
          </a:p>
          <a:p>
            <a:pPr algn="ctr"/>
            <a:r>
              <a:rPr lang="en-US" sz="1200" b="1" dirty="0">
                <a:latin typeface="Georgia" panose="02040502050405020303" pitchFamily="18" charset="0"/>
              </a:rPr>
              <a:t>Emilia Connolly, MPH, MD</a:t>
            </a:r>
          </a:p>
          <a:p>
            <a:pPr algn="ctr"/>
            <a:r>
              <a:rPr lang="en-US" sz="1200" dirty="0">
                <a:latin typeface="Georgia" panose="02040502050405020303" pitchFamily="18" charset="0"/>
              </a:rPr>
              <a:t>Chief Health Systems Policy Advisor </a:t>
            </a:r>
            <a:r>
              <a:rPr lang="en-US" sz="1200" dirty="0" err="1">
                <a:latin typeface="Georgia" panose="02040502050405020303" pitchFamily="18" charset="0"/>
              </a:rPr>
              <a:t>Abwenzi</a:t>
            </a:r>
            <a:r>
              <a:rPr lang="en-US" sz="1200" dirty="0">
                <a:latin typeface="Georgia" panose="02040502050405020303" pitchFamily="18" charset="0"/>
              </a:rPr>
              <a:t> Pa Za </a:t>
            </a:r>
            <a:r>
              <a:rPr lang="en-US" sz="1200" dirty="0" err="1">
                <a:latin typeface="Georgia" panose="02040502050405020303" pitchFamily="18" charset="0"/>
              </a:rPr>
              <a:t>Umoyo</a:t>
            </a:r>
            <a:r>
              <a:rPr lang="en-US" sz="1200" dirty="0">
                <a:latin typeface="Georgia" panose="02040502050405020303" pitchFamily="18" charset="0"/>
              </a:rPr>
              <a:t>, Malawi</a:t>
            </a:r>
          </a:p>
        </p:txBody>
      </p:sp>
    </p:spTree>
    <p:extLst>
      <p:ext uri="{BB962C8B-B14F-4D97-AF65-F5344CB8AC3E}">
        <p14:creationId xmlns:p14="http://schemas.microsoft.com/office/powerpoint/2010/main" val="296302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HRC_Logo"/>
          <p:cNvPicPr>
            <a:picLocks noGrp="1" noChangeAspect="1"/>
          </p:cNvPicPr>
          <p:nvPr isPhoto="1">
            <p:ph sz="quarter" idx="1"/>
          </p:nvPr>
        </p:nvPicPr>
        <p:blipFill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717"/>
          <a:stretch/>
        </p:blipFill>
        <p:spPr>
          <a:xfrm>
            <a:off x="3948545" y="1267299"/>
            <a:ext cx="4294909" cy="202692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 flipH="1">
            <a:off x="822585" y="3999036"/>
            <a:ext cx="429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Division of Global Health Equity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Brigham and Women’s Hospital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 flipV="1">
            <a:off x="2975466" y="2866644"/>
            <a:ext cx="1121116" cy="1082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4096582" y="4961124"/>
            <a:ext cx="403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Partners In Health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6138407" y="3045645"/>
            <a:ext cx="0" cy="187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6278815" y="3999036"/>
            <a:ext cx="5629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Global Health Research Core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Dept of Global Health and Social Medicine</a:t>
            </a:r>
          </a:p>
          <a:p>
            <a:pPr algn="ctr"/>
            <a:r>
              <a:rPr lang="en-US" dirty="0">
                <a:latin typeface="Georgia" panose="02040502050405020303" pitchFamily="18" charset="0"/>
              </a:rPr>
              <a:t>Harvard Medical School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03EBDB-1102-31FE-8B66-A72CEC324485}"/>
              </a:ext>
            </a:extLst>
          </p:cNvPr>
          <p:cNvCxnSpPr>
            <a:cxnSpLocks/>
          </p:cNvCxnSpPr>
          <p:nvPr/>
        </p:nvCxnSpPr>
        <p:spPr>
          <a:xfrm>
            <a:off x="7968939" y="2866644"/>
            <a:ext cx="1124712" cy="1078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9CD01C5A-E320-D714-71E4-5219C5A6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087457" cy="906464"/>
          </a:xfrm>
        </p:spPr>
        <p:txBody>
          <a:bodyPr anchor="t"/>
          <a:lstStyle/>
          <a:p>
            <a:r>
              <a:rPr lang="en-US" dirty="0"/>
              <a:t>The Global Health Delivery Partnership </a:t>
            </a:r>
          </a:p>
        </p:txBody>
      </p:sp>
    </p:spTree>
    <p:extLst>
      <p:ext uri="{BB962C8B-B14F-4D97-AF65-F5344CB8AC3E}">
        <p14:creationId xmlns:p14="http://schemas.microsoft.com/office/powerpoint/2010/main" val="117581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47" y="216712"/>
            <a:ext cx="8577496" cy="906464"/>
          </a:xfrm>
        </p:spPr>
        <p:txBody>
          <a:bodyPr anchor="t"/>
          <a:lstStyle/>
          <a:p>
            <a:r>
              <a:rPr lang="en-US" dirty="0"/>
              <a:t>Cross-PIH site collaboration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593" y="1123176"/>
            <a:ext cx="6000862" cy="4174434"/>
          </a:xfrm>
        </p:spPr>
        <p:txBody>
          <a:bodyPr/>
          <a:lstStyle/>
          <a:p>
            <a:r>
              <a:rPr lang="en-US" sz="2600" b="1" i="1" dirty="0"/>
              <a:t>Facilitate</a:t>
            </a:r>
            <a:r>
              <a:rPr lang="en-US" sz="2600" dirty="0"/>
              <a:t> the development of high-quality COVID-related research at sites</a:t>
            </a:r>
            <a:br>
              <a:rPr lang="en-US" sz="2600" dirty="0"/>
            </a:br>
            <a:endParaRPr lang="en-US" sz="1000" dirty="0"/>
          </a:p>
          <a:p>
            <a:r>
              <a:rPr lang="en-US" sz="2600" b="1" i="1" dirty="0"/>
              <a:t>Reduce</a:t>
            </a:r>
            <a:r>
              <a:rPr lang="en-US" sz="2600" dirty="0"/>
              <a:t> duplicative work across both sites and clinical areas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600" b="1" i="1" dirty="0"/>
              <a:t>Harmonize</a:t>
            </a:r>
            <a:r>
              <a:rPr lang="en-US" sz="2600" dirty="0"/>
              <a:t> processes in a way that enables cross-site analyses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600" b="1" i="1" dirty="0"/>
              <a:t>Promote</a:t>
            </a:r>
            <a:r>
              <a:rPr lang="en-US" sz="2600" dirty="0"/>
              <a:t> equitable opportunities for participation in research and research dissemination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2366" y="4138796"/>
            <a:ext cx="2771170" cy="185687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00" y="862331"/>
            <a:ext cx="5681102" cy="318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975F-B5D5-A246-8E60-B27B60F4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43" y="1123176"/>
            <a:ext cx="11393557" cy="48270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Serosurveillance</a:t>
            </a:r>
            <a:r>
              <a:rPr lang="en-US" sz="3600" dirty="0"/>
              <a:t> </a:t>
            </a:r>
            <a:r>
              <a:rPr lang="en-US" sz="2600" dirty="0"/>
              <a:t>– </a:t>
            </a:r>
            <a:r>
              <a:rPr lang="en-US" sz="2600" i="1" dirty="0"/>
              <a:t>what is the burden of COVID-19?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Cohort studies </a:t>
            </a:r>
            <a:r>
              <a:rPr lang="en-US" sz="2600" dirty="0"/>
              <a:t>–</a:t>
            </a:r>
            <a:r>
              <a:rPr lang="en-US" sz="2600" i="1" dirty="0"/>
              <a:t> how has COVID-19 affected specific populations?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Using routine health systems data for:</a:t>
            </a:r>
          </a:p>
          <a:p>
            <a:pPr marL="0" indent="0">
              <a:buNone/>
            </a:pPr>
            <a:endParaRPr lang="en-US" sz="800" dirty="0"/>
          </a:p>
          <a:p>
            <a:pPr lvl="2"/>
            <a:r>
              <a:rPr lang="en-US" sz="2600" dirty="0"/>
              <a:t>Syndromic surveillance </a:t>
            </a:r>
            <a:r>
              <a:rPr lang="en-US" sz="2200" dirty="0"/>
              <a:t>– </a:t>
            </a:r>
            <a:r>
              <a:rPr lang="en-GB" sz="2200" i="1" dirty="0">
                <a:latin typeface="Georgia" panose="02040502050405020303" pitchFamily="18" charset="0"/>
              </a:rPr>
              <a:t>what regional areas may be having higher than expected rates of COVID-19-associated symptoms?</a:t>
            </a:r>
          </a:p>
          <a:p>
            <a:pPr marL="914400" lvl="2" indent="0">
              <a:buNone/>
            </a:pPr>
            <a:endParaRPr lang="en-US" sz="2200" dirty="0"/>
          </a:p>
          <a:p>
            <a:pPr lvl="2"/>
            <a:r>
              <a:rPr lang="en-US" sz="2600" dirty="0"/>
              <a:t>Health service utilization </a:t>
            </a:r>
            <a:r>
              <a:rPr lang="en-US" sz="2200" dirty="0"/>
              <a:t>– </a:t>
            </a:r>
            <a:r>
              <a:rPr lang="en-GB" sz="2200" i="1" dirty="0">
                <a:latin typeface="Georgia" panose="02040502050405020303" pitchFamily="18" charset="0"/>
              </a:rPr>
              <a:t>did </a:t>
            </a:r>
            <a:r>
              <a:rPr lang="en-GB" sz="2200" i="1" dirty="0"/>
              <a:t>the number of individuals </a:t>
            </a:r>
            <a:r>
              <a:rPr lang="en-GB" sz="2200" i="1" dirty="0">
                <a:latin typeface="Georgia" panose="02040502050405020303" pitchFamily="18" charset="0"/>
              </a:rPr>
              <a:t>receiving care change during the COVID-19 pandemic?</a:t>
            </a:r>
            <a:endParaRPr lang="en-US" sz="2200" i="1" dirty="0">
              <a:latin typeface="Georgia" panose="02040502050405020303" pitchFamily="18" charset="0"/>
            </a:endParaRPr>
          </a:p>
          <a:p>
            <a:pPr lvl="2"/>
            <a:endParaRPr lang="en-US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A880F4-AE3C-022C-C8CD-955C34B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6" y="216712"/>
            <a:ext cx="11975353" cy="906464"/>
          </a:xfrm>
        </p:spPr>
        <p:txBody>
          <a:bodyPr anchor="t"/>
          <a:lstStyle/>
          <a:p>
            <a:r>
              <a:rPr lang="en-US" dirty="0"/>
              <a:t>We implemented a variety of studies</a:t>
            </a:r>
          </a:p>
        </p:txBody>
      </p:sp>
    </p:spTree>
    <p:extLst>
      <p:ext uri="{BB962C8B-B14F-4D97-AF65-F5344CB8AC3E}">
        <p14:creationId xmlns:p14="http://schemas.microsoft.com/office/powerpoint/2010/main" val="78197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6304"/>
            <a:ext cx="11009243" cy="4619708"/>
          </a:xfrm>
        </p:spPr>
        <p:txBody>
          <a:bodyPr/>
          <a:lstStyle/>
          <a:p>
            <a:r>
              <a:rPr lang="en-US" sz="2400" b="1" dirty="0"/>
              <a:t>Methods development: </a:t>
            </a:r>
            <a:r>
              <a:rPr lang="en-US" sz="2400" dirty="0"/>
              <a:t>Extending lot quality assurance sampling to account for imperfect tests (Fulcher et al, 2022, BMC Public Health)</a:t>
            </a:r>
          </a:p>
          <a:p>
            <a:endParaRPr lang="en-US" sz="2400" i="1" dirty="0"/>
          </a:p>
          <a:p>
            <a:r>
              <a:rPr lang="en-US" sz="2400" b="1" dirty="0"/>
              <a:t>Protocol guidance: </a:t>
            </a:r>
            <a:r>
              <a:rPr lang="en-US" sz="2400" dirty="0"/>
              <a:t>Should individuals receive the results of their antibody tests? (</a:t>
            </a:r>
            <a:r>
              <a:rPr lang="en-US" sz="2400" dirty="0" err="1"/>
              <a:t>Mugunga</a:t>
            </a:r>
            <a:r>
              <a:rPr lang="en-US" sz="2400" dirty="0"/>
              <a:t> et al., 2021, The Lancet)</a:t>
            </a:r>
            <a:endParaRPr lang="en-US" sz="2400" i="1" dirty="0"/>
          </a:p>
          <a:p>
            <a:endParaRPr lang="en-US" sz="2400" i="1" dirty="0"/>
          </a:p>
          <a:p>
            <a:r>
              <a:rPr lang="en-US" sz="2400" b="1" dirty="0"/>
              <a:t>Serosurveys: </a:t>
            </a:r>
            <a:r>
              <a:rPr lang="en-US" sz="2400" dirty="0"/>
              <a:t>Supporting countries design studies and/or analyze data</a:t>
            </a:r>
          </a:p>
          <a:p>
            <a:pPr lvl="1"/>
            <a:r>
              <a:rPr lang="en-US" sz="2000" dirty="0"/>
              <a:t>Antibody tests among health workers in Haiti in April-September 2020</a:t>
            </a:r>
          </a:p>
          <a:p>
            <a:pPr lvl="1"/>
            <a:r>
              <a:rPr lang="en-US" sz="2000" dirty="0"/>
              <a:t>Population-based seroprevalence studies in Peru and Mexico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C49E1C-2227-CBAD-9B6F-C7BABBC2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7" y="216712"/>
            <a:ext cx="8577496" cy="906464"/>
          </a:xfrm>
        </p:spPr>
        <p:txBody>
          <a:bodyPr anchor="t"/>
          <a:lstStyle/>
          <a:p>
            <a:r>
              <a:rPr lang="en-US" dirty="0" err="1"/>
              <a:t>Serosurveillance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53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9975</TotalTime>
  <Words>1151</Words>
  <Application>Microsoft Macintosh PowerPoint</Application>
  <PresentationFormat>Widescreen</PresentationFormat>
  <Paragraphs>249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Georgia</vt:lpstr>
      <vt:lpstr>Symbol</vt:lpstr>
      <vt:lpstr>1_Office Theme</vt:lpstr>
      <vt:lpstr>3_Office Theme</vt:lpstr>
      <vt:lpstr>Local responses to a global pandemic:  experiences from a collaborative partnership spanning nine countries </vt:lpstr>
      <vt:lpstr>PowerPoint Presentation</vt:lpstr>
      <vt:lpstr>PowerPoint Presentation</vt:lpstr>
      <vt:lpstr>PowerPoint Presentation</vt:lpstr>
      <vt:lpstr>PowerPoint Presentation</vt:lpstr>
      <vt:lpstr>The Global Health Delivery Partnership </vt:lpstr>
      <vt:lpstr>Cross-PIH site collaboration </vt:lpstr>
      <vt:lpstr>We implemented a variety of studies</vt:lpstr>
      <vt:lpstr>Serosurveillance</vt:lpstr>
      <vt:lpstr>Cohort studies</vt:lpstr>
      <vt:lpstr>Using routine health systems data</vt:lpstr>
      <vt:lpstr>How did the cross-site collaboration work?</vt:lpstr>
      <vt:lpstr>COVID-19 Multicountry Research Group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routine health systems data for data-driven COVID-19 response</dc:title>
  <dc:creator>Fulcher, Isabel</dc:creator>
  <cp:lastModifiedBy>Fulcher, Isabel</cp:lastModifiedBy>
  <cp:revision>38</cp:revision>
  <dcterms:created xsi:type="dcterms:W3CDTF">2020-09-28T22:03:39Z</dcterms:created>
  <dcterms:modified xsi:type="dcterms:W3CDTF">2022-11-03T15:28:38Z</dcterms:modified>
</cp:coreProperties>
</file>