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Catamaran"/>
      <p:regular r:id="rId19"/>
      <p:bold r:id="rId20"/>
    </p:embeddedFont>
    <p:embeddedFont>
      <p:font typeface="Roboto"/>
      <p:regular r:id="rId21"/>
      <p:bold r:id="rId22"/>
      <p:italic r:id="rId23"/>
      <p:boldItalic r:id="rId24"/>
    </p:embeddedFont>
    <p:embeddedFont>
      <p:font typeface="Catamaran Light"/>
      <p:regular r:id="rId25"/>
      <p:bold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jEcxBV/0EjeHpbMl0pUUuA5af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tamaran-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tamaranLight-bold.fntdata"/><Relationship Id="rId25" Type="http://schemas.openxmlformats.org/officeDocument/2006/relationships/font" Target="fonts/CatamaranLight-regular.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atamara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3f1c6e15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f3f1c6e15d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3f1c6e15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f3f1c6e15d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3f1c6e15d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f3f1c6e15d_1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3f1c6e15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f3f1c6e15d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3f1c6e15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f3f1c6e15d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3f1c6e15d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f3f1c6e15d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3f1c6e15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f3f1c6e15d_1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alpha val="41880"/>
          </a:srgbClr>
        </a:solidFill>
      </p:bgPr>
    </p:bg>
    <p:spTree>
      <p:nvGrpSpPr>
        <p:cNvPr id="83" name="Shape 83"/>
        <p:cNvGrpSpPr/>
        <p:nvPr/>
      </p:nvGrpSpPr>
      <p:grpSpPr>
        <a:xfrm>
          <a:off x="0" y="0"/>
          <a:ext cx="0" cy="0"/>
          <a:chOff x="0" y="0"/>
          <a:chExt cx="0" cy="0"/>
        </a:xfrm>
      </p:grpSpPr>
      <p:sp>
        <p:nvSpPr>
          <p:cNvPr id="84" name="Google Shape;84;p1"/>
          <p:cNvSpPr/>
          <p:nvPr/>
        </p:nvSpPr>
        <p:spPr>
          <a:xfrm>
            <a:off x="508864" y="703724"/>
            <a:ext cx="17270272" cy="8879552"/>
          </a:xfrm>
          <a:custGeom>
            <a:rect b="b" l="l" r="r" t="t"/>
            <a:pathLst>
              <a:path extrusionOk="0" h="1913890" w="3722418">
                <a:moveTo>
                  <a:pt x="0" y="0"/>
                </a:moveTo>
                <a:lnTo>
                  <a:pt x="0" y="1913890"/>
                </a:lnTo>
                <a:lnTo>
                  <a:pt x="3722418" y="1913890"/>
                </a:lnTo>
                <a:lnTo>
                  <a:pt x="3722418" y="0"/>
                </a:lnTo>
                <a:lnTo>
                  <a:pt x="0" y="0"/>
                </a:lnTo>
                <a:close/>
                <a:moveTo>
                  <a:pt x="3661458" y="1852930"/>
                </a:moveTo>
                <a:lnTo>
                  <a:pt x="59690" y="1852930"/>
                </a:lnTo>
                <a:lnTo>
                  <a:pt x="59690" y="59690"/>
                </a:lnTo>
                <a:lnTo>
                  <a:pt x="3661458" y="59690"/>
                </a:lnTo>
                <a:lnTo>
                  <a:pt x="3661458" y="1852930"/>
                </a:lnTo>
                <a:close/>
              </a:path>
            </a:pathLst>
          </a:custGeom>
          <a:solidFill>
            <a:srgbClr val="1D741B"/>
          </a:solidFill>
          <a:ln>
            <a:noFill/>
          </a:ln>
        </p:spPr>
      </p:sp>
      <p:sp>
        <p:nvSpPr>
          <p:cNvPr id="85" name="Google Shape;85;p1"/>
          <p:cNvSpPr txBox="1"/>
          <p:nvPr/>
        </p:nvSpPr>
        <p:spPr>
          <a:xfrm>
            <a:off x="3054176" y="2584800"/>
            <a:ext cx="12780300" cy="28671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8664"/>
              <a:t>¿Existe un Precio Óptimo para los Productos?</a:t>
            </a:r>
            <a:endParaRPr sz="100"/>
          </a:p>
        </p:txBody>
      </p:sp>
      <p:sp>
        <p:nvSpPr>
          <p:cNvPr id="86" name="Google Shape;86;p1"/>
          <p:cNvSpPr txBox="1"/>
          <p:nvPr/>
        </p:nvSpPr>
        <p:spPr>
          <a:xfrm>
            <a:off x="5913365" y="6737441"/>
            <a:ext cx="6461400" cy="538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000000"/>
                </a:solidFill>
                <a:latin typeface="Catamaran Light"/>
                <a:ea typeface="Catamaran Light"/>
                <a:cs typeface="Catamaran Light"/>
                <a:sym typeface="Catamaran Light"/>
              </a:rPr>
              <a:t>Proyecto </a:t>
            </a:r>
            <a:r>
              <a:rPr lang="en-US" sz="3500">
                <a:latin typeface="Catamaran Light"/>
                <a:ea typeface="Catamaran Light"/>
                <a:cs typeface="Catamaran Light"/>
                <a:sym typeface="Catamaran Light"/>
              </a:rPr>
              <a:t>Coderhouse</a:t>
            </a:r>
            <a:endParaRPr/>
          </a:p>
        </p:txBody>
      </p:sp>
      <p:sp>
        <p:nvSpPr>
          <p:cNvPr id="87" name="Google Shape;87;p1"/>
          <p:cNvSpPr txBox="1"/>
          <p:nvPr/>
        </p:nvSpPr>
        <p:spPr>
          <a:xfrm>
            <a:off x="6947900" y="7658200"/>
            <a:ext cx="4545600" cy="4299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1" lang="en-US" sz="2793"/>
              <a:t>Isabel Geymonat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f3f1c6e15d_1_57"/>
          <p:cNvSpPr txBox="1"/>
          <p:nvPr/>
        </p:nvSpPr>
        <p:spPr>
          <a:xfrm>
            <a:off x="2046750" y="729050"/>
            <a:ext cx="14764200" cy="1539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5000"/>
              <a:t>¿Cómo influye el tipo de compra en la variabilidad de precios para un mismo producto?</a:t>
            </a:r>
            <a:endParaRPr sz="5000"/>
          </a:p>
        </p:txBody>
      </p:sp>
      <p:sp>
        <p:nvSpPr>
          <p:cNvPr id="169" name="Google Shape;169;g1f3f1c6e15d_1_57"/>
          <p:cNvSpPr txBox="1"/>
          <p:nvPr/>
        </p:nvSpPr>
        <p:spPr>
          <a:xfrm>
            <a:off x="1501975" y="3696200"/>
            <a:ext cx="6673800" cy="426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tamaran Light"/>
                <a:ea typeface="Catamaran Light"/>
                <a:cs typeface="Catamaran Light"/>
                <a:sym typeface="Catamaran Light"/>
              </a:rPr>
              <a:t>El gráfico muestra que la disposición a pagar varía según la naturaleza de la necesidad de compra. </a:t>
            </a:r>
            <a:endParaRPr sz="2800">
              <a:latin typeface="Catamaran Light"/>
              <a:ea typeface="Catamaran Light"/>
              <a:cs typeface="Catamaran Light"/>
              <a:sym typeface="Catamaran Light"/>
            </a:endParaRPr>
          </a:p>
          <a:p>
            <a:pPr indent="0" lvl="0" marL="0" rtl="0" algn="l">
              <a:spcBef>
                <a:spcPts val="0"/>
              </a:spcBef>
              <a:spcAft>
                <a:spcPts val="0"/>
              </a:spcAft>
              <a:buNone/>
            </a:pPr>
            <a:r>
              <a:t/>
            </a:r>
            <a:endParaRPr sz="2800">
              <a:latin typeface="Catamaran Light"/>
              <a:ea typeface="Catamaran Light"/>
              <a:cs typeface="Catamaran Light"/>
              <a:sym typeface="Catamaran Light"/>
            </a:endParaRPr>
          </a:p>
          <a:p>
            <a:pPr indent="0" lvl="0" marL="0" rtl="0" algn="l">
              <a:spcBef>
                <a:spcPts val="0"/>
              </a:spcBef>
              <a:spcAft>
                <a:spcPts val="0"/>
              </a:spcAft>
              <a:buNone/>
            </a:pPr>
            <a:r>
              <a:rPr lang="en-US" sz="2800">
                <a:latin typeface="Catamaran Light"/>
                <a:ea typeface="Catamaran Light"/>
                <a:cs typeface="Catamaran Light"/>
                <a:sym typeface="Catamaran Light"/>
              </a:rPr>
              <a:t>Los clientes con necesidades </a:t>
            </a:r>
            <a:r>
              <a:rPr i="1" lang="en-US" sz="2800">
                <a:latin typeface="Catamaran Light"/>
                <a:ea typeface="Catamaran Light"/>
                <a:cs typeface="Catamaran Light"/>
                <a:sym typeface="Catamaran Light"/>
              </a:rPr>
              <a:t>“Urgentes" </a:t>
            </a:r>
            <a:r>
              <a:rPr lang="en-US" sz="2800">
                <a:latin typeface="Catamaran Light"/>
                <a:ea typeface="Catamaran Light"/>
                <a:cs typeface="Catamaran Light"/>
                <a:sym typeface="Catamaran Light"/>
              </a:rPr>
              <a:t>pagan precios más altos, mientras que aquellos que compran por </a:t>
            </a:r>
            <a:r>
              <a:rPr i="1" lang="en-US" sz="2800">
                <a:latin typeface="Catamaran Light"/>
                <a:ea typeface="Catamaran Light"/>
                <a:cs typeface="Catamaran Light"/>
                <a:sym typeface="Catamaran Light"/>
              </a:rPr>
              <a:t>“Abastecimiento"</a:t>
            </a:r>
            <a:r>
              <a:rPr lang="en-US" sz="2800">
                <a:latin typeface="Catamaran Light"/>
                <a:ea typeface="Catamaran Light"/>
                <a:cs typeface="Catamaran Light"/>
                <a:sym typeface="Catamaran Light"/>
              </a:rPr>
              <a:t> o </a:t>
            </a:r>
            <a:r>
              <a:rPr i="1" lang="en-US" sz="2800">
                <a:latin typeface="Catamaran Light"/>
                <a:ea typeface="Catamaran Light"/>
                <a:cs typeface="Catamaran Light"/>
                <a:sym typeface="Catamaran Light"/>
              </a:rPr>
              <a:t>“Reposición"</a:t>
            </a:r>
            <a:r>
              <a:rPr lang="en-US" sz="2800">
                <a:latin typeface="Catamaran Light"/>
                <a:ea typeface="Catamaran Light"/>
                <a:cs typeface="Catamaran Light"/>
                <a:sym typeface="Catamaran Light"/>
              </a:rPr>
              <a:t> pagan precios más bajos. </a:t>
            </a:r>
            <a:endParaRPr sz="2800">
              <a:latin typeface="Catamaran Light"/>
              <a:ea typeface="Catamaran Light"/>
              <a:cs typeface="Catamaran Light"/>
              <a:sym typeface="Catamaran Light"/>
            </a:endParaRPr>
          </a:p>
          <a:p>
            <a:pPr indent="0" lvl="0" marL="0" rtl="0" algn="l">
              <a:spcBef>
                <a:spcPts val="0"/>
              </a:spcBef>
              <a:spcAft>
                <a:spcPts val="0"/>
              </a:spcAft>
              <a:buNone/>
            </a:pPr>
            <a:r>
              <a:t/>
            </a:r>
            <a:endParaRPr sz="2800">
              <a:latin typeface="Catamaran Light"/>
              <a:ea typeface="Catamaran Light"/>
              <a:cs typeface="Catamaran Light"/>
              <a:sym typeface="Catamaran Light"/>
            </a:endParaRPr>
          </a:p>
          <a:p>
            <a:pPr indent="0" lvl="0" marL="0" rtl="0" algn="l">
              <a:spcBef>
                <a:spcPts val="0"/>
              </a:spcBef>
              <a:spcAft>
                <a:spcPts val="0"/>
              </a:spcAft>
              <a:buNone/>
            </a:pPr>
            <a:r>
              <a:t/>
            </a:r>
            <a:endParaRPr sz="1300"/>
          </a:p>
        </p:txBody>
      </p:sp>
      <p:pic>
        <p:nvPicPr>
          <p:cNvPr id="170" name="Google Shape;170;g1f3f1c6e15d_1_57"/>
          <p:cNvPicPr preferRelativeResize="0"/>
          <p:nvPr/>
        </p:nvPicPr>
        <p:blipFill>
          <a:blip r:embed="rId3">
            <a:alphaModFix/>
          </a:blip>
          <a:stretch>
            <a:fillRect/>
          </a:stretch>
        </p:blipFill>
        <p:spPr>
          <a:xfrm>
            <a:off x="9394200" y="3503975"/>
            <a:ext cx="7416674" cy="497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f3f1c6e15d_1_79"/>
          <p:cNvPicPr preferRelativeResize="0"/>
          <p:nvPr/>
        </p:nvPicPr>
        <p:blipFill>
          <a:blip r:embed="rId3">
            <a:alphaModFix/>
          </a:blip>
          <a:stretch>
            <a:fillRect/>
          </a:stretch>
        </p:blipFill>
        <p:spPr>
          <a:xfrm>
            <a:off x="2035850" y="2534400"/>
            <a:ext cx="14668500" cy="4095750"/>
          </a:xfrm>
          <a:prstGeom prst="rect">
            <a:avLst/>
          </a:prstGeom>
          <a:noFill/>
          <a:ln>
            <a:noFill/>
          </a:ln>
        </p:spPr>
      </p:pic>
      <p:sp>
        <p:nvSpPr>
          <p:cNvPr id="176" name="Google Shape;176;g1f3f1c6e15d_1_79"/>
          <p:cNvSpPr txBox="1"/>
          <p:nvPr/>
        </p:nvSpPr>
        <p:spPr>
          <a:xfrm>
            <a:off x="2154350" y="7261775"/>
            <a:ext cx="1443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tamaran Light"/>
                <a:ea typeface="Catamaran Light"/>
                <a:cs typeface="Catamaran Light"/>
                <a:sym typeface="Catamaran Light"/>
              </a:rPr>
              <a:t>Los gráficos muestran que para un mismo producto, los precios varían dependiendo del tipo de cliente. Los clientes recurrentes tienden a pagar precios más altos que los nuevos o intermitentes. Esto sugiere que la lealtad a la marca o la percepción de valor influyen en la disposición a pagar. </a:t>
            </a:r>
            <a:endParaRPr sz="1300"/>
          </a:p>
        </p:txBody>
      </p:sp>
      <p:sp>
        <p:nvSpPr>
          <p:cNvPr id="177" name="Google Shape;177;g1f3f1c6e15d_1_79"/>
          <p:cNvSpPr txBox="1"/>
          <p:nvPr/>
        </p:nvSpPr>
        <p:spPr>
          <a:xfrm>
            <a:off x="2897725" y="729050"/>
            <a:ext cx="13913100" cy="769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5000"/>
              <a:t>¿Cuál es el impacto del perfil del cliente?</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BC4"/>
        </a:solidFill>
      </p:bgPr>
    </p:bg>
    <p:spTree>
      <p:nvGrpSpPr>
        <p:cNvPr id="181" name="Shape 181"/>
        <p:cNvGrpSpPr/>
        <p:nvPr/>
      </p:nvGrpSpPr>
      <p:grpSpPr>
        <a:xfrm>
          <a:off x="0" y="0"/>
          <a:ext cx="0" cy="0"/>
          <a:chOff x="0" y="0"/>
          <a:chExt cx="0" cy="0"/>
        </a:xfrm>
      </p:grpSpPr>
      <p:sp>
        <p:nvSpPr>
          <p:cNvPr id="182" name="Google Shape;182;p3"/>
          <p:cNvSpPr/>
          <p:nvPr/>
        </p:nvSpPr>
        <p:spPr>
          <a:xfrm>
            <a:off x="12127200" y="3241550"/>
            <a:ext cx="3180361" cy="3136433"/>
          </a:xfrm>
          <a:custGeom>
            <a:rect b="b" l="l" r="r" t="t"/>
            <a:pathLst>
              <a:path extrusionOk="0" h="2657994" w="2672572">
                <a:moveTo>
                  <a:pt x="0" y="0"/>
                </a:moveTo>
                <a:lnTo>
                  <a:pt x="2672572" y="0"/>
                </a:lnTo>
                <a:lnTo>
                  <a:pt x="2672572" y="2657994"/>
                </a:lnTo>
                <a:lnTo>
                  <a:pt x="0" y="2657994"/>
                </a:lnTo>
                <a:lnTo>
                  <a:pt x="0" y="0"/>
                </a:lnTo>
                <a:close/>
              </a:path>
            </a:pathLst>
          </a:custGeom>
          <a:blipFill rotWithShape="1">
            <a:blip r:embed="rId3">
              <a:alphaModFix/>
            </a:blip>
            <a:stretch>
              <a:fillRect b="0" l="0" r="0" t="0"/>
            </a:stretch>
          </a:blipFill>
          <a:ln>
            <a:noFill/>
          </a:ln>
        </p:spPr>
      </p:sp>
      <p:sp>
        <p:nvSpPr>
          <p:cNvPr id="183" name="Google Shape;183;p3"/>
          <p:cNvSpPr txBox="1"/>
          <p:nvPr/>
        </p:nvSpPr>
        <p:spPr>
          <a:xfrm>
            <a:off x="2519315" y="3639915"/>
            <a:ext cx="8214900" cy="233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Insights &amp; Recomendaciones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BC4"/>
        </a:solidFill>
      </p:bgPr>
    </p:bg>
    <p:spTree>
      <p:nvGrpSpPr>
        <p:cNvPr id="187" name="Shape 187"/>
        <p:cNvGrpSpPr/>
        <p:nvPr/>
      </p:nvGrpSpPr>
      <p:grpSpPr>
        <a:xfrm>
          <a:off x="0" y="0"/>
          <a:ext cx="0" cy="0"/>
          <a:chOff x="0" y="0"/>
          <a:chExt cx="0" cy="0"/>
        </a:xfrm>
      </p:grpSpPr>
      <p:cxnSp>
        <p:nvCxnSpPr>
          <p:cNvPr id="188" name="Google Shape;188;g1f3f1c6e15d_1_109"/>
          <p:cNvCxnSpPr/>
          <p:nvPr/>
        </p:nvCxnSpPr>
        <p:spPr>
          <a:xfrm>
            <a:off x="8803825" y="1295775"/>
            <a:ext cx="64500" cy="8035800"/>
          </a:xfrm>
          <a:prstGeom prst="straightConnector1">
            <a:avLst/>
          </a:prstGeom>
          <a:noFill/>
          <a:ln cap="flat" cmpd="sng" w="28575">
            <a:solidFill>
              <a:srgbClr val="999999"/>
            </a:solidFill>
            <a:prstDash val="solid"/>
            <a:round/>
            <a:headEnd len="med" w="med" type="none"/>
            <a:tailEnd len="med" w="med" type="none"/>
          </a:ln>
        </p:spPr>
      </p:cxnSp>
      <p:sp>
        <p:nvSpPr>
          <p:cNvPr id="189" name="Google Shape;189;g1f3f1c6e15d_1_109"/>
          <p:cNvSpPr txBox="1"/>
          <p:nvPr/>
        </p:nvSpPr>
        <p:spPr>
          <a:xfrm>
            <a:off x="7040725" y="762950"/>
            <a:ext cx="9928500" cy="769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5000"/>
              <a:t>Recomendaciones</a:t>
            </a:r>
            <a:endParaRPr sz="5000"/>
          </a:p>
        </p:txBody>
      </p:sp>
      <p:sp>
        <p:nvSpPr>
          <p:cNvPr id="190" name="Google Shape;190;g1f3f1c6e15d_1_109"/>
          <p:cNvSpPr txBox="1"/>
          <p:nvPr/>
        </p:nvSpPr>
        <p:spPr>
          <a:xfrm>
            <a:off x="1081975" y="762950"/>
            <a:ext cx="99285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5000"/>
              <a:t>Insights</a:t>
            </a:r>
            <a:endParaRPr sz="5000"/>
          </a:p>
        </p:txBody>
      </p:sp>
      <p:sp>
        <p:nvSpPr>
          <p:cNvPr id="191" name="Google Shape;191;g1f3f1c6e15d_1_109"/>
          <p:cNvSpPr txBox="1"/>
          <p:nvPr/>
        </p:nvSpPr>
        <p:spPr>
          <a:xfrm>
            <a:off x="1318950" y="2220375"/>
            <a:ext cx="65061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latin typeface="Catamaran"/>
                <a:ea typeface="Catamaran"/>
                <a:cs typeface="Catamaran"/>
                <a:sym typeface="Catamaran"/>
              </a:rPr>
              <a:t>Variedad de Precios, Oportunidad de Optimización: </a:t>
            </a:r>
            <a:r>
              <a:rPr lang="en-US" sz="1800">
                <a:latin typeface="Catamaran Light"/>
                <a:ea typeface="Catamaran Light"/>
                <a:cs typeface="Catamaran Light"/>
                <a:sym typeface="Catamaran Light"/>
              </a:rPr>
              <a:t>Vemos una amplia gama de precios, lo que muestra dónde se puede mejorar estrategia de precios para maximizar ganancias.</a:t>
            </a:r>
            <a:endParaRPr sz="18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t/>
            </a:r>
            <a:endParaRPr sz="22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rPr b="1" lang="en-US" sz="2200">
                <a:latin typeface="Catamaran"/>
                <a:ea typeface="Catamaran"/>
                <a:cs typeface="Catamaran"/>
                <a:sym typeface="Catamaran"/>
              </a:rPr>
              <a:t>Entender el Mercado, Mantenernos Competitivos:</a:t>
            </a:r>
            <a:r>
              <a:rPr lang="en-US" sz="2200">
                <a:latin typeface="Catamaran Light"/>
                <a:ea typeface="Catamaran Light"/>
                <a:cs typeface="Catamaran Light"/>
                <a:sym typeface="Catamaran Light"/>
              </a:rPr>
              <a:t> </a:t>
            </a:r>
            <a:r>
              <a:rPr lang="en-US" sz="1800">
                <a:latin typeface="Catamaran Light"/>
                <a:ea typeface="Catamaran Light"/>
                <a:cs typeface="Catamaran Light"/>
                <a:sym typeface="Catamaran Light"/>
              </a:rPr>
              <a:t>Los precios reflejan tanto las diferencias entre tiendas como las tendencias económicas generales. Se necesita ser ágiles para adaptarse y mantenernos a la vanguardia en un mercado competitivo.</a:t>
            </a:r>
            <a:endParaRPr sz="18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t/>
            </a:r>
            <a:endParaRPr sz="22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rPr b="1" lang="en-US" sz="2200">
                <a:latin typeface="Catamaran"/>
                <a:ea typeface="Catamaran"/>
                <a:cs typeface="Catamaran"/>
                <a:sym typeface="Catamaran"/>
              </a:rPr>
              <a:t>Flexibilidad en la Estrategia de Precios: </a:t>
            </a:r>
            <a:endParaRPr b="1" sz="2200">
              <a:latin typeface="Catamaran"/>
              <a:ea typeface="Catamaran"/>
              <a:cs typeface="Catamaran"/>
              <a:sym typeface="Catamaran"/>
            </a:endParaRPr>
          </a:p>
          <a:p>
            <a:pPr indent="0" lvl="0" marL="0" marR="0" rtl="0" algn="l">
              <a:lnSpc>
                <a:spcPct val="100000"/>
              </a:lnSpc>
              <a:spcBef>
                <a:spcPts val="0"/>
              </a:spcBef>
              <a:spcAft>
                <a:spcPts val="0"/>
              </a:spcAft>
              <a:buNone/>
            </a:pPr>
            <a:r>
              <a:rPr lang="en-US" sz="1800">
                <a:latin typeface="Catamaran Light"/>
                <a:ea typeface="Catamaran Light"/>
                <a:cs typeface="Catamaran Light"/>
                <a:sym typeface="Catamaran Light"/>
              </a:rPr>
              <a:t>Fluctuaciones en precios requieren adaptación rápida. Flexibilidad para ajustar precios según las necesidades del mercado.</a:t>
            </a:r>
            <a:endParaRPr sz="18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t/>
            </a:r>
            <a:endParaRPr sz="22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rPr b="1" lang="en-US" sz="2200">
                <a:latin typeface="Catamaran"/>
                <a:ea typeface="Catamaran"/>
                <a:cs typeface="Catamaran"/>
                <a:sym typeface="Catamaran"/>
              </a:rPr>
              <a:t>Satisfacer las Necesidades Urgentes, Agregar Valor: </a:t>
            </a:r>
            <a:r>
              <a:rPr lang="en-US" sz="1800">
                <a:latin typeface="Catamaran Light"/>
                <a:ea typeface="Catamaran Light"/>
                <a:cs typeface="Catamaran Light"/>
                <a:sym typeface="Catamaran Light"/>
              </a:rPr>
              <a:t>Los clientes están dispuestos a pagar más en situaciones de urgencia. Se puede capitalizar esto ofreciendo soluciones rápidas y de alto valor en esos momentos críticos.</a:t>
            </a:r>
            <a:endParaRPr sz="1800">
              <a:latin typeface="Catamaran Light"/>
              <a:ea typeface="Catamaran Light"/>
              <a:cs typeface="Catamaran Light"/>
              <a:sym typeface="Catamaran Light"/>
            </a:endParaRPr>
          </a:p>
          <a:p>
            <a:pPr indent="0" lvl="0" marL="0" marR="0" rtl="0" algn="l">
              <a:lnSpc>
                <a:spcPct val="100000"/>
              </a:lnSpc>
              <a:spcBef>
                <a:spcPts val="0"/>
              </a:spcBef>
              <a:spcAft>
                <a:spcPts val="0"/>
              </a:spcAft>
              <a:buNone/>
            </a:pPr>
            <a:r>
              <a:t/>
            </a:r>
            <a:endParaRPr b="1" sz="2200">
              <a:latin typeface="Catamaran"/>
              <a:ea typeface="Catamaran"/>
              <a:cs typeface="Catamaran"/>
              <a:sym typeface="Catamaran"/>
            </a:endParaRPr>
          </a:p>
          <a:p>
            <a:pPr indent="0" lvl="0" marL="0" marR="0" rtl="0" algn="l">
              <a:lnSpc>
                <a:spcPct val="100000"/>
              </a:lnSpc>
              <a:spcBef>
                <a:spcPts val="0"/>
              </a:spcBef>
              <a:spcAft>
                <a:spcPts val="0"/>
              </a:spcAft>
              <a:buNone/>
            </a:pPr>
            <a:r>
              <a:rPr b="1" lang="en-US" sz="2200">
                <a:latin typeface="Catamaran"/>
                <a:ea typeface="Catamaran"/>
                <a:cs typeface="Catamaran"/>
                <a:sym typeface="Catamaran"/>
              </a:rPr>
              <a:t>Fidelidad del Cliente, Precios más Altos: </a:t>
            </a:r>
            <a:endParaRPr b="1" sz="2200">
              <a:latin typeface="Catamaran"/>
              <a:ea typeface="Catamaran"/>
              <a:cs typeface="Catamaran"/>
              <a:sym typeface="Catamaran"/>
            </a:endParaRPr>
          </a:p>
          <a:p>
            <a:pPr indent="0" lvl="0" marL="0" marR="0" rtl="0" algn="l">
              <a:lnSpc>
                <a:spcPct val="100000"/>
              </a:lnSpc>
              <a:spcBef>
                <a:spcPts val="0"/>
              </a:spcBef>
              <a:spcAft>
                <a:spcPts val="0"/>
              </a:spcAft>
              <a:buNone/>
            </a:pPr>
            <a:r>
              <a:rPr lang="en-US" sz="1800">
                <a:latin typeface="Catamaran Light"/>
                <a:ea typeface="Catamaran Light"/>
                <a:cs typeface="Catamaran Light"/>
                <a:sym typeface="Catamaran Light"/>
              </a:rPr>
              <a:t>La lealtad del cliente impacta directamente en su disposición a pagar más. Esto enfatiza la importancia de mantener relaciones sólidas con los clientes recurrentes.</a:t>
            </a:r>
            <a:endParaRPr sz="1800">
              <a:latin typeface="Catamaran Light"/>
              <a:ea typeface="Catamaran Light"/>
              <a:cs typeface="Catamaran Light"/>
              <a:sym typeface="Catamaran Light"/>
            </a:endParaRPr>
          </a:p>
        </p:txBody>
      </p:sp>
      <p:sp>
        <p:nvSpPr>
          <p:cNvPr id="192" name="Google Shape;192;g1f3f1c6e15d_1_109"/>
          <p:cNvSpPr txBox="1"/>
          <p:nvPr/>
        </p:nvSpPr>
        <p:spPr>
          <a:xfrm>
            <a:off x="10200950" y="2220375"/>
            <a:ext cx="6570900" cy="70344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n-US" sz="2200">
                <a:latin typeface="Catamaran"/>
                <a:ea typeface="Catamaran"/>
                <a:cs typeface="Catamaran"/>
                <a:sym typeface="Catamaran"/>
              </a:rPr>
              <a:t>Análisis de Elasticidades:</a:t>
            </a:r>
            <a:r>
              <a:rPr lang="en-US" sz="1800">
                <a:latin typeface="Catamaran Light"/>
                <a:ea typeface="Catamaran Light"/>
                <a:cs typeface="Catamaran Light"/>
                <a:sym typeface="Catamaran Light"/>
              </a:rPr>
              <a:t> </a:t>
            </a:r>
            <a:endParaRPr sz="18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rPr lang="en-US" sz="1800">
                <a:latin typeface="Catamaran Light"/>
                <a:ea typeface="Catamaran Light"/>
                <a:cs typeface="Catamaran Light"/>
                <a:sym typeface="Catamaran Light"/>
              </a:rPr>
              <a:t>Este estudio ayudará a entender cómo los cambios en los precios afectan la demanda, proporcionando una base sólida para nuestro modelo predictivo.</a:t>
            </a:r>
            <a:endParaRPr sz="18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t/>
            </a:r>
            <a:endParaRPr sz="21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rPr b="1" lang="en-US" sz="2200">
                <a:latin typeface="Catamaran"/>
                <a:ea typeface="Catamaran"/>
                <a:cs typeface="Catamaran"/>
                <a:sym typeface="Catamaran"/>
              </a:rPr>
              <a:t>Segmentación de Clientes: </a:t>
            </a:r>
            <a:endParaRPr b="1" sz="2200">
              <a:latin typeface="Catamaran"/>
              <a:ea typeface="Catamaran"/>
              <a:cs typeface="Catamaran"/>
              <a:sym typeface="Catamaran"/>
            </a:endParaRPr>
          </a:p>
          <a:p>
            <a:pPr indent="0" lvl="0" marL="0" marR="0" rtl="0" algn="r">
              <a:lnSpc>
                <a:spcPct val="100000"/>
              </a:lnSpc>
              <a:spcBef>
                <a:spcPts val="0"/>
              </a:spcBef>
              <a:spcAft>
                <a:spcPts val="0"/>
              </a:spcAft>
              <a:buNone/>
            </a:pPr>
            <a:r>
              <a:rPr lang="en-US" sz="1800">
                <a:latin typeface="Catamaran Light"/>
                <a:ea typeface="Catamaran Light"/>
                <a:cs typeface="Catamaran Light"/>
                <a:sym typeface="Catamaran Light"/>
              </a:rPr>
              <a:t>Al conocer las preferencias de los clientes, se podrá adaptar el modelo para prever mejor los precios según diferentes segmentos.</a:t>
            </a:r>
            <a:endParaRPr sz="18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t/>
            </a:r>
            <a:endParaRPr sz="22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rPr b="1" lang="en-US" sz="2200">
                <a:latin typeface="Catamaran"/>
                <a:ea typeface="Catamaran"/>
                <a:cs typeface="Catamaran"/>
                <a:sym typeface="Catamaran"/>
              </a:rPr>
              <a:t>Optimización de Precios: </a:t>
            </a:r>
            <a:endParaRPr b="1" sz="2200">
              <a:latin typeface="Catamaran"/>
              <a:ea typeface="Catamaran"/>
              <a:cs typeface="Catamaran"/>
              <a:sym typeface="Catamaran"/>
            </a:endParaRPr>
          </a:p>
          <a:p>
            <a:pPr indent="0" lvl="0" marL="0" marR="0" rtl="0" algn="r">
              <a:lnSpc>
                <a:spcPct val="100000"/>
              </a:lnSpc>
              <a:spcBef>
                <a:spcPts val="0"/>
              </a:spcBef>
              <a:spcAft>
                <a:spcPts val="0"/>
              </a:spcAft>
              <a:buNone/>
            </a:pPr>
            <a:r>
              <a:rPr lang="en-US" sz="1800">
                <a:latin typeface="Catamaran Light"/>
                <a:ea typeface="Catamaran Light"/>
                <a:cs typeface="Catamaran Light"/>
                <a:sym typeface="Catamaran Light"/>
              </a:rPr>
              <a:t>Utilizando los resultados del análisis de elasticidades, se podrá ajustar los precios de manera más precisa en el modelo, maximizando los ingresos.</a:t>
            </a:r>
            <a:endParaRPr sz="18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t/>
            </a:r>
            <a:endParaRPr sz="22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rPr b="1" lang="en-US" sz="2200">
                <a:latin typeface="Catamaran"/>
                <a:ea typeface="Catamaran"/>
                <a:cs typeface="Catamaran"/>
                <a:sym typeface="Catamaran"/>
              </a:rPr>
              <a:t>Monitoreo Continuo: </a:t>
            </a:r>
            <a:endParaRPr b="1" sz="2200">
              <a:latin typeface="Catamaran"/>
              <a:ea typeface="Catamaran"/>
              <a:cs typeface="Catamaran"/>
              <a:sym typeface="Catamaran"/>
            </a:endParaRPr>
          </a:p>
          <a:p>
            <a:pPr indent="0" lvl="0" marL="0" marR="0" rtl="0" algn="r">
              <a:lnSpc>
                <a:spcPct val="100000"/>
              </a:lnSpc>
              <a:spcBef>
                <a:spcPts val="0"/>
              </a:spcBef>
              <a:spcAft>
                <a:spcPts val="0"/>
              </a:spcAft>
              <a:buNone/>
            </a:pPr>
            <a:r>
              <a:rPr lang="en-US" sz="1800">
                <a:latin typeface="Catamaran Light"/>
                <a:ea typeface="Catamaran Light"/>
                <a:cs typeface="Catamaran Light"/>
                <a:sym typeface="Catamaran Light"/>
              </a:rPr>
              <a:t>Implementar un sistema basado en el modelo nos permitirá ajustar dinámicamente los precios según las condiciones del mercado y las preferencias del cliente.</a:t>
            </a:r>
            <a:endParaRPr sz="1800">
              <a:latin typeface="Catamaran Light"/>
              <a:ea typeface="Catamaran Light"/>
              <a:cs typeface="Catamaran Light"/>
              <a:sym typeface="Catamaran Light"/>
            </a:endParaRPr>
          </a:p>
          <a:p>
            <a:pPr indent="0" lvl="0" marL="0" marR="0" rtl="0" algn="r">
              <a:lnSpc>
                <a:spcPct val="100000"/>
              </a:lnSpc>
              <a:spcBef>
                <a:spcPts val="0"/>
              </a:spcBef>
              <a:spcAft>
                <a:spcPts val="0"/>
              </a:spcAft>
              <a:buNone/>
            </a:pPr>
            <a:r>
              <a:t/>
            </a:r>
            <a:endParaRPr b="1" sz="2200">
              <a:latin typeface="Catamaran"/>
              <a:ea typeface="Catamaran"/>
              <a:cs typeface="Catamaran"/>
              <a:sym typeface="Catamaran"/>
            </a:endParaRPr>
          </a:p>
          <a:p>
            <a:pPr indent="0" lvl="0" marL="0" marR="0" rtl="0" algn="r">
              <a:lnSpc>
                <a:spcPct val="100000"/>
              </a:lnSpc>
              <a:spcBef>
                <a:spcPts val="0"/>
              </a:spcBef>
              <a:spcAft>
                <a:spcPts val="0"/>
              </a:spcAft>
              <a:buNone/>
            </a:pPr>
            <a:r>
              <a:rPr b="1" lang="en-US" sz="2200">
                <a:latin typeface="Catamaran"/>
                <a:ea typeface="Catamaran"/>
                <a:cs typeface="Catamaran"/>
                <a:sym typeface="Catamaran"/>
              </a:rPr>
              <a:t>Feedback del Cliente: </a:t>
            </a:r>
            <a:endParaRPr b="1" sz="2200">
              <a:latin typeface="Catamaran"/>
              <a:ea typeface="Catamaran"/>
              <a:cs typeface="Catamaran"/>
              <a:sym typeface="Catamaran"/>
            </a:endParaRPr>
          </a:p>
          <a:p>
            <a:pPr indent="0" lvl="0" marL="0" marR="0" rtl="0" algn="r">
              <a:lnSpc>
                <a:spcPct val="100000"/>
              </a:lnSpc>
              <a:spcBef>
                <a:spcPts val="0"/>
              </a:spcBef>
              <a:spcAft>
                <a:spcPts val="0"/>
              </a:spcAft>
              <a:buNone/>
            </a:pPr>
            <a:r>
              <a:rPr lang="en-US" sz="1800">
                <a:latin typeface="Catamaran Light"/>
                <a:ea typeface="Catamaran Light"/>
                <a:cs typeface="Catamaran Light"/>
                <a:sym typeface="Catamaran Light"/>
              </a:rPr>
              <a:t>Integrar el feedback del cliente en el modelo mejora su precisión y relevancia en la toma de decisiones.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2EC"/>
        </a:solidFill>
      </p:bgPr>
    </p:bg>
    <p:spTree>
      <p:nvGrpSpPr>
        <p:cNvPr id="91" name="Shape 91"/>
        <p:cNvGrpSpPr/>
        <p:nvPr/>
      </p:nvGrpSpPr>
      <p:grpSpPr>
        <a:xfrm>
          <a:off x="0" y="0"/>
          <a:ext cx="0" cy="0"/>
          <a:chOff x="0" y="0"/>
          <a:chExt cx="0" cy="0"/>
        </a:xfrm>
      </p:grpSpPr>
      <p:sp>
        <p:nvSpPr>
          <p:cNvPr id="92" name="Google Shape;92;p7"/>
          <p:cNvSpPr/>
          <p:nvPr/>
        </p:nvSpPr>
        <p:spPr>
          <a:xfrm>
            <a:off x="1207425" y="3902526"/>
            <a:ext cx="3373156" cy="3456432"/>
          </a:xfrm>
          <a:custGeom>
            <a:rect b="b" l="l" r="r" t="t"/>
            <a:pathLst>
              <a:path extrusionOk="0" h="4114800" w="4310743">
                <a:moveTo>
                  <a:pt x="0" y="0"/>
                </a:moveTo>
                <a:lnTo>
                  <a:pt x="4310743" y="0"/>
                </a:lnTo>
                <a:lnTo>
                  <a:pt x="4310743" y="4114800"/>
                </a:lnTo>
                <a:lnTo>
                  <a:pt x="0" y="4114800"/>
                </a:lnTo>
                <a:lnTo>
                  <a:pt x="0" y="0"/>
                </a:lnTo>
                <a:close/>
              </a:path>
            </a:pathLst>
          </a:custGeom>
          <a:blipFill rotWithShape="1">
            <a:blip r:embed="rId3">
              <a:alphaModFix/>
            </a:blip>
            <a:stretch>
              <a:fillRect b="0" l="0" r="0" t="0"/>
            </a:stretch>
          </a:blipFill>
          <a:ln>
            <a:noFill/>
          </a:ln>
        </p:spPr>
      </p:sp>
      <p:sp>
        <p:nvSpPr>
          <p:cNvPr id="93" name="Google Shape;93;p7"/>
          <p:cNvSpPr txBox="1"/>
          <p:nvPr/>
        </p:nvSpPr>
        <p:spPr>
          <a:xfrm>
            <a:off x="7649225" y="2918110"/>
            <a:ext cx="4747500" cy="47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2400"/>
              <a:buFont typeface="Arial"/>
              <a:buNone/>
            </a:pPr>
            <a:r>
              <a:rPr lang="en-US" sz="3400">
                <a:solidFill>
                  <a:schemeClr val="dk1"/>
                </a:solidFill>
                <a:latin typeface="Helvetica Neue Light"/>
                <a:ea typeface="Helvetica Neue Light"/>
                <a:cs typeface="Helvetica Neue Light"/>
                <a:sym typeface="Helvetica Neue Light"/>
              </a:rPr>
              <a:t>Motivación / Contexto </a:t>
            </a:r>
            <a:endParaRPr sz="2400"/>
          </a:p>
        </p:txBody>
      </p:sp>
      <p:sp>
        <p:nvSpPr>
          <p:cNvPr id="94" name="Google Shape;94;p7"/>
          <p:cNvSpPr txBox="1"/>
          <p:nvPr/>
        </p:nvSpPr>
        <p:spPr>
          <a:xfrm>
            <a:off x="6507400" y="2422602"/>
            <a:ext cx="20871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1.</a:t>
            </a:r>
            <a:endParaRPr/>
          </a:p>
        </p:txBody>
      </p:sp>
      <p:sp>
        <p:nvSpPr>
          <p:cNvPr id="95" name="Google Shape;95;p7"/>
          <p:cNvSpPr txBox="1"/>
          <p:nvPr/>
        </p:nvSpPr>
        <p:spPr>
          <a:xfrm>
            <a:off x="6561575" y="5122090"/>
            <a:ext cx="20871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600" u="none" cap="none" strike="noStrike">
                <a:solidFill>
                  <a:srgbClr val="000000"/>
                </a:solidFill>
                <a:latin typeface="Arial"/>
                <a:ea typeface="Arial"/>
                <a:cs typeface="Arial"/>
                <a:sym typeface="Arial"/>
              </a:rPr>
              <a:t>3.</a:t>
            </a:r>
            <a:endParaRPr/>
          </a:p>
        </p:txBody>
      </p:sp>
      <p:sp>
        <p:nvSpPr>
          <p:cNvPr id="96" name="Google Shape;96;p7"/>
          <p:cNvSpPr txBox="1"/>
          <p:nvPr/>
        </p:nvSpPr>
        <p:spPr>
          <a:xfrm>
            <a:off x="6507400" y="3821410"/>
            <a:ext cx="20871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600" u="none" cap="none" strike="noStrike">
                <a:solidFill>
                  <a:srgbClr val="000000"/>
                </a:solidFill>
                <a:latin typeface="Arial"/>
                <a:ea typeface="Arial"/>
                <a:cs typeface="Arial"/>
                <a:sym typeface="Arial"/>
              </a:rPr>
              <a:t>2.</a:t>
            </a:r>
            <a:endParaRPr/>
          </a:p>
        </p:txBody>
      </p:sp>
      <p:sp>
        <p:nvSpPr>
          <p:cNvPr id="97" name="Google Shape;97;p7"/>
          <p:cNvSpPr txBox="1"/>
          <p:nvPr/>
        </p:nvSpPr>
        <p:spPr>
          <a:xfrm>
            <a:off x="6507400" y="6346610"/>
            <a:ext cx="20871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600" u="none" cap="none" strike="noStrike">
                <a:solidFill>
                  <a:srgbClr val="000000"/>
                </a:solidFill>
                <a:latin typeface="Arial"/>
                <a:ea typeface="Arial"/>
                <a:cs typeface="Arial"/>
                <a:sym typeface="Arial"/>
              </a:rPr>
              <a:t>4.</a:t>
            </a:r>
            <a:endParaRPr/>
          </a:p>
        </p:txBody>
      </p:sp>
      <p:sp>
        <p:nvSpPr>
          <p:cNvPr id="98" name="Google Shape;98;p7"/>
          <p:cNvSpPr txBox="1"/>
          <p:nvPr/>
        </p:nvSpPr>
        <p:spPr>
          <a:xfrm>
            <a:off x="737858" y="699122"/>
            <a:ext cx="82149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Agenda</a:t>
            </a:r>
            <a:endParaRPr/>
          </a:p>
        </p:txBody>
      </p:sp>
      <p:sp>
        <p:nvSpPr>
          <p:cNvPr id="99" name="Google Shape;99;p7"/>
          <p:cNvSpPr txBox="1"/>
          <p:nvPr/>
        </p:nvSpPr>
        <p:spPr>
          <a:xfrm>
            <a:off x="7649225" y="4266150"/>
            <a:ext cx="6349800" cy="47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2400"/>
              <a:buFont typeface="Arial"/>
              <a:buNone/>
            </a:pPr>
            <a:r>
              <a:rPr lang="en-US" sz="3400">
                <a:solidFill>
                  <a:schemeClr val="dk1"/>
                </a:solidFill>
                <a:latin typeface="Helvetica Neue Light"/>
                <a:ea typeface="Helvetica Neue Light"/>
                <a:cs typeface="Helvetica Neue Light"/>
                <a:sym typeface="Helvetica Neue Light"/>
              </a:rPr>
              <a:t>Hipótesis / Preguntas de Interés</a:t>
            </a:r>
            <a:endParaRPr sz="3400">
              <a:solidFill>
                <a:schemeClr val="dk1"/>
              </a:solidFill>
              <a:latin typeface="Helvetica Neue Light"/>
              <a:ea typeface="Helvetica Neue Light"/>
              <a:cs typeface="Helvetica Neue Light"/>
              <a:sym typeface="Helvetica Neue Light"/>
            </a:endParaRPr>
          </a:p>
        </p:txBody>
      </p:sp>
      <p:sp>
        <p:nvSpPr>
          <p:cNvPr id="100" name="Google Shape;100;p7"/>
          <p:cNvSpPr txBox="1"/>
          <p:nvPr/>
        </p:nvSpPr>
        <p:spPr>
          <a:xfrm>
            <a:off x="7649225" y="5579963"/>
            <a:ext cx="6349800" cy="47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2400"/>
              <a:buFont typeface="Arial"/>
              <a:buNone/>
            </a:pPr>
            <a:r>
              <a:rPr lang="en-US" sz="3400">
                <a:solidFill>
                  <a:schemeClr val="dk1"/>
                </a:solidFill>
                <a:latin typeface="Helvetica Neue Light"/>
                <a:ea typeface="Helvetica Neue Light"/>
                <a:cs typeface="Helvetica Neue Light"/>
                <a:sym typeface="Helvetica Neue Light"/>
              </a:rPr>
              <a:t>Metadatos</a:t>
            </a:r>
            <a:endParaRPr sz="3400">
              <a:solidFill>
                <a:schemeClr val="dk1"/>
              </a:solidFill>
              <a:latin typeface="Helvetica Neue Light"/>
              <a:ea typeface="Helvetica Neue Light"/>
              <a:cs typeface="Helvetica Neue Light"/>
              <a:sym typeface="Helvetica Neue Light"/>
            </a:endParaRPr>
          </a:p>
        </p:txBody>
      </p:sp>
      <p:sp>
        <p:nvSpPr>
          <p:cNvPr id="101" name="Google Shape;101;p7"/>
          <p:cNvSpPr txBox="1"/>
          <p:nvPr/>
        </p:nvSpPr>
        <p:spPr>
          <a:xfrm>
            <a:off x="7649225" y="6782125"/>
            <a:ext cx="6349800" cy="47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2400"/>
              <a:buFont typeface="Arial"/>
              <a:buNone/>
            </a:pPr>
            <a:r>
              <a:rPr lang="en-US" sz="3400">
                <a:solidFill>
                  <a:schemeClr val="dk1"/>
                </a:solidFill>
                <a:latin typeface="Helvetica Neue Light"/>
                <a:ea typeface="Helvetica Neue Light"/>
                <a:cs typeface="Helvetica Neue Light"/>
                <a:sym typeface="Helvetica Neue Light"/>
              </a:rPr>
              <a:t>Análisis </a:t>
            </a:r>
            <a:r>
              <a:rPr lang="en-US" sz="3400">
                <a:solidFill>
                  <a:schemeClr val="dk1"/>
                </a:solidFill>
                <a:latin typeface="Helvetica Neue Light"/>
                <a:ea typeface="Helvetica Neue Light"/>
                <a:cs typeface="Helvetica Neue Light"/>
                <a:sym typeface="Helvetica Neue Light"/>
              </a:rPr>
              <a:t>exploratorio</a:t>
            </a:r>
            <a:endParaRPr sz="3400">
              <a:solidFill>
                <a:schemeClr val="dk1"/>
              </a:solidFill>
              <a:latin typeface="Helvetica Neue Light"/>
              <a:ea typeface="Helvetica Neue Light"/>
              <a:cs typeface="Helvetica Neue Light"/>
              <a:sym typeface="Helvetica Neue Light"/>
            </a:endParaRPr>
          </a:p>
        </p:txBody>
      </p:sp>
      <p:sp>
        <p:nvSpPr>
          <p:cNvPr id="102" name="Google Shape;102;p7"/>
          <p:cNvSpPr txBox="1"/>
          <p:nvPr/>
        </p:nvSpPr>
        <p:spPr>
          <a:xfrm>
            <a:off x="6507400" y="7565810"/>
            <a:ext cx="20871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5</a:t>
            </a:r>
            <a:r>
              <a:rPr b="0" i="0" lang="en-US" sz="7600" u="none" cap="none" strike="noStrike">
                <a:solidFill>
                  <a:srgbClr val="000000"/>
                </a:solidFill>
                <a:latin typeface="Arial"/>
                <a:ea typeface="Arial"/>
                <a:cs typeface="Arial"/>
                <a:sym typeface="Arial"/>
              </a:rPr>
              <a:t>.</a:t>
            </a:r>
            <a:endParaRPr/>
          </a:p>
        </p:txBody>
      </p:sp>
      <p:sp>
        <p:nvSpPr>
          <p:cNvPr id="103" name="Google Shape;103;p7"/>
          <p:cNvSpPr txBox="1"/>
          <p:nvPr/>
        </p:nvSpPr>
        <p:spPr>
          <a:xfrm>
            <a:off x="7649225" y="8001325"/>
            <a:ext cx="6349800" cy="471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lt1"/>
              </a:buClr>
              <a:buSzPts val="2400"/>
              <a:buFont typeface="Arial"/>
              <a:buNone/>
            </a:pPr>
            <a:r>
              <a:rPr lang="en-US" sz="3400">
                <a:solidFill>
                  <a:schemeClr val="dk1"/>
                </a:solidFill>
                <a:latin typeface="Helvetica Neue Light"/>
                <a:ea typeface="Helvetica Neue Light"/>
                <a:cs typeface="Helvetica Neue Light"/>
                <a:sym typeface="Helvetica Neue Light"/>
              </a:rPr>
              <a:t>Insight y recomendaciones</a:t>
            </a:r>
            <a:endParaRPr sz="34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nvSpPr>
        <p:spPr>
          <a:xfrm>
            <a:off x="2002758" y="3275351"/>
            <a:ext cx="7419900" cy="4196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900">
                <a:latin typeface="Catamaran Light"/>
                <a:ea typeface="Catamaran Light"/>
                <a:cs typeface="Catamaran Light"/>
                <a:sym typeface="Catamaran Light"/>
              </a:rPr>
              <a:t>El análisis de precios y la formulación de estrategias son elementos fundamentales que influyen en diversos aspectos de una empresa. Desde la captación de clientes hasta la gestión eficiente de costos, una estrategia de precios bien pensada contribuye significativamente al éxito a largo plazo y a la sostenibilidad en el mercado.</a:t>
            </a:r>
            <a:endParaRPr sz="1300"/>
          </a:p>
        </p:txBody>
      </p:sp>
      <p:sp>
        <p:nvSpPr>
          <p:cNvPr id="109" name="Google Shape;109;p2"/>
          <p:cNvSpPr txBox="1"/>
          <p:nvPr/>
        </p:nvSpPr>
        <p:spPr>
          <a:xfrm>
            <a:off x="2002750" y="1483050"/>
            <a:ext cx="99285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Motivación / </a:t>
            </a:r>
            <a:r>
              <a:rPr lang="en-US" sz="7600"/>
              <a:t>Contexto</a:t>
            </a:r>
            <a:endParaRPr/>
          </a:p>
        </p:txBody>
      </p:sp>
      <p:pic>
        <p:nvPicPr>
          <p:cNvPr id="110" name="Google Shape;110;p2"/>
          <p:cNvPicPr preferRelativeResize="0"/>
          <p:nvPr/>
        </p:nvPicPr>
        <p:blipFill>
          <a:blip r:embed="rId3">
            <a:alphaModFix/>
          </a:blip>
          <a:stretch>
            <a:fillRect/>
          </a:stretch>
        </p:blipFill>
        <p:spPr>
          <a:xfrm>
            <a:off x="11493549" y="3321275"/>
            <a:ext cx="4437200" cy="441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1347547" y="3555707"/>
            <a:ext cx="4906103" cy="3175587"/>
          </a:xfrm>
          <a:custGeom>
            <a:rect b="b" l="l" r="r" t="t"/>
            <a:pathLst>
              <a:path extrusionOk="0" h="3175587" w="4906103">
                <a:moveTo>
                  <a:pt x="0" y="0"/>
                </a:moveTo>
                <a:lnTo>
                  <a:pt x="4906104" y="0"/>
                </a:lnTo>
                <a:lnTo>
                  <a:pt x="4906104" y="3175586"/>
                </a:lnTo>
                <a:lnTo>
                  <a:pt x="0" y="3175586"/>
                </a:lnTo>
                <a:lnTo>
                  <a:pt x="0" y="0"/>
                </a:lnTo>
                <a:close/>
              </a:path>
            </a:pathLst>
          </a:custGeom>
          <a:blipFill rotWithShape="1">
            <a:blip r:embed="rId3">
              <a:alphaModFix/>
            </a:blip>
            <a:stretch>
              <a:fillRect b="0" l="0" r="0" t="0"/>
            </a:stretch>
          </a:blipFill>
          <a:ln>
            <a:noFill/>
          </a:ln>
        </p:spPr>
      </p:sp>
      <p:sp>
        <p:nvSpPr>
          <p:cNvPr id="116" name="Google Shape;116;p4"/>
          <p:cNvSpPr txBox="1"/>
          <p:nvPr/>
        </p:nvSpPr>
        <p:spPr>
          <a:xfrm>
            <a:off x="7809986" y="3937695"/>
            <a:ext cx="9215400" cy="6280200"/>
          </a:xfrm>
          <a:prstGeom prst="rect">
            <a:avLst/>
          </a:prstGeom>
          <a:noFill/>
          <a:ln>
            <a:noFill/>
          </a:ln>
        </p:spPr>
        <p:txBody>
          <a:bodyPr anchorCtr="0" anchor="t" bIns="0" lIns="0" spcFirstLastPara="1" rIns="0" wrap="square" tIns="0">
            <a:spAutoFit/>
          </a:bodyPr>
          <a:lstStyle/>
          <a:p>
            <a:pPr indent="-419100" lvl="0" marL="457200" marR="0" rtl="0" algn="l">
              <a:lnSpc>
                <a:spcPct val="140000"/>
              </a:lnSpc>
              <a:spcBef>
                <a:spcPts val="0"/>
              </a:spcBef>
              <a:spcAft>
                <a:spcPts val="0"/>
              </a:spcAft>
              <a:buSzPts val="3000"/>
              <a:buFont typeface="Catamaran Light"/>
              <a:buChar char="-"/>
            </a:pPr>
            <a:r>
              <a:rPr lang="en-US" sz="3000">
                <a:latin typeface="Catamaran Light"/>
                <a:ea typeface="Catamaran Light"/>
                <a:cs typeface="Catamaran Light"/>
                <a:sym typeface="Catamaran Light"/>
              </a:rPr>
              <a:t>La variabilidad en los precios entre tiendas sugiere la influencia de factores más allá de los costos de producción, como el tipo de tienda y el perfil del cliente.</a:t>
            </a:r>
            <a:endParaRPr sz="30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3000">
              <a:latin typeface="Catamaran Light"/>
              <a:ea typeface="Catamaran Light"/>
              <a:cs typeface="Catamaran Light"/>
              <a:sym typeface="Catamaran Light"/>
            </a:endParaRPr>
          </a:p>
          <a:p>
            <a:pPr indent="-419100" lvl="0" marL="457200" marR="0" rtl="0" algn="l">
              <a:lnSpc>
                <a:spcPct val="140000"/>
              </a:lnSpc>
              <a:spcBef>
                <a:spcPts val="0"/>
              </a:spcBef>
              <a:spcAft>
                <a:spcPts val="0"/>
              </a:spcAft>
              <a:buSzPts val="3000"/>
              <a:buFont typeface="Catamaran Light"/>
              <a:buChar char="-"/>
            </a:pPr>
            <a:r>
              <a:rPr lang="en-US" sz="3000">
                <a:latin typeface="Catamaran Light"/>
                <a:ea typeface="Catamaran Light"/>
                <a:cs typeface="Catamaran Light"/>
                <a:sym typeface="Catamaran Light"/>
              </a:rPr>
              <a:t>La inclusión de variables temporales permitirá descubrir patrones estacionales y comportamientos de consumo que afectan la fijación de precios.</a:t>
            </a:r>
            <a:endParaRPr sz="30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30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30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3000">
              <a:latin typeface="Catamaran Light"/>
              <a:ea typeface="Catamaran Light"/>
              <a:cs typeface="Catamaran Light"/>
              <a:sym typeface="Catamaran Light"/>
            </a:endParaRPr>
          </a:p>
        </p:txBody>
      </p:sp>
      <p:sp>
        <p:nvSpPr>
          <p:cNvPr id="117" name="Google Shape;117;p4"/>
          <p:cNvSpPr txBox="1"/>
          <p:nvPr/>
        </p:nvSpPr>
        <p:spPr>
          <a:xfrm>
            <a:off x="7809986" y="1931639"/>
            <a:ext cx="82149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Hipotesis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f3f1c6e15d_1_7"/>
          <p:cNvSpPr txBox="1"/>
          <p:nvPr/>
        </p:nvSpPr>
        <p:spPr>
          <a:xfrm>
            <a:off x="2002744" y="3275350"/>
            <a:ext cx="12646800" cy="4174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Catamaran Light"/>
                <a:ea typeface="Catamaran Light"/>
                <a:cs typeface="Catamaran Light"/>
                <a:sym typeface="Catamaran Light"/>
              </a:rPr>
              <a:t>¿Qué factores determinan tener precios tan distintos para un mismo producto?</a:t>
            </a:r>
            <a:endParaRPr sz="30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7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p:txBody>
      </p:sp>
      <p:sp>
        <p:nvSpPr>
          <p:cNvPr id="123" name="Google Shape;123;g1f3f1c6e15d_1_7"/>
          <p:cNvSpPr txBox="1"/>
          <p:nvPr/>
        </p:nvSpPr>
        <p:spPr>
          <a:xfrm>
            <a:off x="2002750" y="1483050"/>
            <a:ext cx="99285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Preguntas de interés</a:t>
            </a:r>
            <a:endParaRPr/>
          </a:p>
        </p:txBody>
      </p:sp>
      <p:sp>
        <p:nvSpPr>
          <p:cNvPr id="124" name="Google Shape;124;g1f3f1c6e15d_1_7"/>
          <p:cNvSpPr txBox="1"/>
          <p:nvPr/>
        </p:nvSpPr>
        <p:spPr>
          <a:xfrm>
            <a:off x="2002750" y="4386075"/>
            <a:ext cx="8984400" cy="37404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0"/>
              </a:spcAft>
              <a:buNone/>
            </a:pPr>
            <a:r>
              <a:t/>
            </a:r>
            <a:endParaRPr sz="1000">
              <a:solidFill>
                <a:schemeClr val="dk1"/>
              </a:solidFill>
              <a:latin typeface="Catamaran Light"/>
              <a:ea typeface="Catamaran Light"/>
              <a:cs typeface="Catamaran Light"/>
              <a:sym typeface="Catamaran Light"/>
            </a:endParaRPr>
          </a:p>
          <a:p>
            <a:pPr indent="0" lvl="0" marL="457200" rtl="0" algn="l">
              <a:lnSpc>
                <a:spcPct val="140000"/>
              </a:lnSpc>
              <a:spcBef>
                <a:spcPts val="0"/>
              </a:spcBef>
              <a:spcAft>
                <a:spcPts val="0"/>
              </a:spcAft>
              <a:buNone/>
            </a:pPr>
            <a:r>
              <a:t/>
            </a:r>
            <a:endParaRPr sz="1000">
              <a:solidFill>
                <a:schemeClr val="dk1"/>
              </a:solidFill>
              <a:latin typeface="Catamaran Light"/>
              <a:ea typeface="Catamaran Light"/>
              <a:cs typeface="Catamaran Light"/>
              <a:sym typeface="Catamaran Light"/>
            </a:endParaRPr>
          </a:p>
          <a:p>
            <a:pPr indent="-374650" lvl="0" marL="457200" rtl="0" algn="l">
              <a:lnSpc>
                <a:spcPct val="140000"/>
              </a:lnSpc>
              <a:spcBef>
                <a:spcPts val="0"/>
              </a:spcBef>
              <a:spcAft>
                <a:spcPts val="0"/>
              </a:spcAft>
              <a:buClr>
                <a:schemeClr val="dk1"/>
              </a:buClr>
              <a:buSzPts val="2300"/>
              <a:buFont typeface="Catamaran Light"/>
              <a:buChar char="●"/>
            </a:pPr>
            <a:r>
              <a:rPr lang="en-US" sz="2300">
                <a:solidFill>
                  <a:schemeClr val="dk1"/>
                </a:solidFill>
                <a:latin typeface="Catamaran Light"/>
                <a:ea typeface="Catamaran Light"/>
                <a:cs typeface="Catamaran Light"/>
                <a:sym typeface="Catamaran Light"/>
              </a:rPr>
              <a:t>¿Cómo se relacionan las variables temporales con la variabilidad de precios entre tiendas?</a:t>
            </a:r>
            <a:endParaRPr sz="2300">
              <a:solidFill>
                <a:schemeClr val="dk1"/>
              </a:solidFill>
              <a:latin typeface="Catamaran Light"/>
              <a:ea typeface="Catamaran Light"/>
              <a:cs typeface="Catamaran Light"/>
              <a:sym typeface="Catamaran Light"/>
            </a:endParaRPr>
          </a:p>
          <a:p>
            <a:pPr indent="0" lvl="0" marL="457200" rtl="0" algn="l">
              <a:lnSpc>
                <a:spcPct val="140000"/>
              </a:lnSpc>
              <a:spcBef>
                <a:spcPts val="0"/>
              </a:spcBef>
              <a:spcAft>
                <a:spcPts val="0"/>
              </a:spcAft>
              <a:buNone/>
            </a:pPr>
            <a:r>
              <a:t/>
            </a:r>
            <a:endParaRPr sz="1000">
              <a:solidFill>
                <a:schemeClr val="dk1"/>
              </a:solidFill>
              <a:latin typeface="Catamaran Light"/>
              <a:ea typeface="Catamaran Light"/>
              <a:cs typeface="Catamaran Light"/>
              <a:sym typeface="Catamaran Light"/>
            </a:endParaRPr>
          </a:p>
          <a:p>
            <a:pPr indent="-374650" lvl="0" marL="457200" rtl="0" algn="l">
              <a:lnSpc>
                <a:spcPct val="140000"/>
              </a:lnSpc>
              <a:spcBef>
                <a:spcPts val="0"/>
              </a:spcBef>
              <a:spcAft>
                <a:spcPts val="0"/>
              </a:spcAft>
              <a:buClr>
                <a:schemeClr val="dk1"/>
              </a:buClr>
              <a:buSzPts val="2300"/>
              <a:buFont typeface="Catamaran Light"/>
              <a:buChar char="●"/>
            </a:pPr>
            <a:r>
              <a:rPr lang="en-US" sz="2300">
                <a:solidFill>
                  <a:schemeClr val="dk1"/>
                </a:solidFill>
                <a:latin typeface="Catamaran Light"/>
                <a:ea typeface="Catamaran Light"/>
                <a:cs typeface="Catamaran Light"/>
                <a:sym typeface="Catamaran Light"/>
              </a:rPr>
              <a:t>¿Cómo influye el tipo de compra en la variabilidad de precios para un mismo producto?</a:t>
            </a:r>
            <a:endParaRPr sz="2300">
              <a:solidFill>
                <a:schemeClr val="dk1"/>
              </a:solidFill>
              <a:latin typeface="Catamaran Light"/>
              <a:ea typeface="Catamaran Light"/>
              <a:cs typeface="Catamaran Light"/>
              <a:sym typeface="Catamaran Light"/>
            </a:endParaRPr>
          </a:p>
          <a:p>
            <a:pPr indent="0" lvl="0" marL="457200" rtl="0" algn="l">
              <a:lnSpc>
                <a:spcPct val="140000"/>
              </a:lnSpc>
              <a:spcBef>
                <a:spcPts val="0"/>
              </a:spcBef>
              <a:spcAft>
                <a:spcPts val="0"/>
              </a:spcAft>
              <a:buClr>
                <a:schemeClr val="dk1"/>
              </a:buClr>
              <a:buSzPts val="1100"/>
              <a:buFont typeface="Arial"/>
              <a:buNone/>
            </a:pPr>
            <a:r>
              <a:t/>
            </a:r>
            <a:endParaRPr sz="1000">
              <a:solidFill>
                <a:schemeClr val="dk1"/>
              </a:solidFill>
              <a:latin typeface="Catamaran Light"/>
              <a:ea typeface="Catamaran Light"/>
              <a:cs typeface="Catamaran Light"/>
              <a:sym typeface="Catamaran Light"/>
            </a:endParaRPr>
          </a:p>
          <a:p>
            <a:pPr indent="-374650" lvl="0" marL="457200" rtl="0" algn="l">
              <a:lnSpc>
                <a:spcPct val="140000"/>
              </a:lnSpc>
              <a:spcBef>
                <a:spcPts val="0"/>
              </a:spcBef>
              <a:spcAft>
                <a:spcPts val="0"/>
              </a:spcAft>
              <a:buClr>
                <a:schemeClr val="dk1"/>
              </a:buClr>
              <a:buSzPts val="2300"/>
              <a:buFont typeface="Catamaran Light"/>
              <a:buChar char="●"/>
            </a:pPr>
            <a:r>
              <a:rPr lang="en-US" sz="2300">
                <a:solidFill>
                  <a:schemeClr val="dk1"/>
                </a:solidFill>
                <a:latin typeface="Catamaran Light"/>
                <a:ea typeface="Catamaran Light"/>
                <a:cs typeface="Catamaran Light"/>
                <a:sym typeface="Catamaran Light"/>
              </a:rPr>
              <a:t>¿Cuál es el impacto del perfil del cliente en la fijación de precios?</a:t>
            </a:r>
            <a:endParaRPr sz="2700">
              <a:solidFill>
                <a:schemeClr val="dk1"/>
              </a:solidFill>
              <a:latin typeface="Catamaran Light"/>
              <a:ea typeface="Catamaran Light"/>
              <a:cs typeface="Catamaran Light"/>
              <a:sym typeface="Catamaran Light"/>
            </a:endParaRPr>
          </a:p>
          <a:p>
            <a:pPr indent="0" lvl="0" marL="0" rtl="0" algn="l">
              <a:lnSpc>
                <a:spcPct val="140000"/>
              </a:lnSpc>
              <a:spcBef>
                <a:spcPts val="0"/>
              </a:spcBef>
              <a:spcAft>
                <a:spcPts val="0"/>
              </a:spcAft>
              <a:buNone/>
            </a:pPr>
            <a:r>
              <a:t/>
            </a:r>
            <a:endParaRPr/>
          </a:p>
        </p:txBody>
      </p:sp>
      <p:pic>
        <p:nvPicPr>
          <p:cNvPr id="125" name="Google Shape;125;g1f3f1c6e15d_1_7"/>
          <p:cNvPicPr preferRelativeResize="0"/>
          <p:nvPr/>
        </p:nvPicPr>
        <p:blipFill>
          <a:blip r:embed="rId3">
            <a:alphaModFix/>
          </a:blip>
          <a:stretch>
            <a:fillRect/>
          </a:stretch>
        </p:blipFill>
        <p:spPr>
          <a:xfrm>
            <a:off x="11609725" y="4386075"/>
            <a:ext cx="4062894" cy="402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p:nvPr/>
        </p:nvSpPr>
        <p:spPr>
          <a:xfrm>
            <a:off x="1958694" y="2833883"/>
            <a:ext cx="3186045" cy="2282366"/>
          </a:xfrm>
          <a:custGeom>
            <a:rect b="b" l="l" r="r" t="t"/>
            <a:pathLst>
              <a:path extrusionOk="0" h="2282366" w="3186045">
                <a:moveTo>
                  <a:pt x="0" y="0"/>
                </a:moveTo>
                <a:lnTo>
                  <a:pt x="3186045" y="0"/>
                </a:lnTo>
                <a:lnTo>
                  <a:pt x="3186045" y="2282367"/>
                </a:lnTo>
                <a:lnTo>
                  <a:pt x="0" y="2282367"/>
                </a:lnTo>
                <a:lnTo>
                  <a:pt x="0" y="0"/>
                </a:lnTo>
                <a:close/>
              </a:path>
            </a:pathLst>
          </a:custGeom>
          <a:blipFill rotWithShape="1">
            <a:blip r:embed="rId3">
              <a:alphaModFix/>
            </a:blip>
            <a:stretch>
              <a:fillRect b="0" l="0" r="0" t="0"/>
            </a:stretch>
          </a:blipFill>
          <a:ln>
            <a:noFill/>
          </a:ln>
        </p:spPr>
      </p:sp>
      <p:grpSp>
        <p:nvGrpSpPr>
          <p:cNvPr id="131" name="Google Shape;131;p8"/>
          <p:cNvGrpSpPr/>
          <p:nvPr/>
        </p:nvGrpSpPr>
        <p:grpSpPr>
          <a:xfrm>
            <a:off x="1636040" y="5610029"/>
            <a:ext cx="4366575" cy="2664066"/>
            <a:chOff x="0" y="0"/>
            <a:chExt cx="5822100" cy="3552088"/>
          </a:xfrm>
        </p:grpSpPr>
        <p:sp>
          <p:nvSpPr>
            <p:cNvPr id="132" name="Google Shape;132;p8"/>
            <p:cNvSpPr txBox="1"/>
            <p:nvPr/>
          </p:nvSpPr>
          <p:spPr>
            <a:xfrm>
              <a:off x="0" y="0"/>
              <a:ext cx="58221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latin typeface="Catamaran Light"/>
                  <a:ea typeface="Catamaran Light"/>
                  <a:cs typeface="Catamaran Light"/>
                  <a:sym typeface="Catamaran Light"/>
                </a:rPr>
                <a:t>Datos generales</a:t>
              </a:r>
              <a:endParaRPr/>
            </a:p>
          </p:txBody>
        </p:sp>
        <p:sp>
          <p:nvSpPr>
            <p:cNvPr id="133" name="Google Shape;133;p8"/>
            <p:cNvSpPr txBox="1"/>
            <p:nvPr/>
          </p:nvSpPr>
          <p:spPr>
            <a:xfrm>
              <a:off x="0" y="1200088"/>
              <a:ext cx="5822100" cy="2352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Ventas para tiendas de </a:t>
              </a:r>
              <a:r>
                <a:rPr lang="en-US" sz="1800">
                  <a:latin typeface="Catamaran Light"/>
                  <a:ea typeface="Catamaran Light"/>
                  <a:cs typeface="Catamaran Light"/>
                  <a:sym typeface="Catamaran Light"/>
                </a:rPr>
                <a:t>Santiago</a:t>
              </a:r>
              <a:r>
                <a:rPr lang="en-US" sz="1800">
                  <a:latin typeface="Catamaran Light"/>
                  <a:ea typeface="Catamaran Light"/>
                  <a:cs typeface="Catamaran Light"/>
                  <a:sym typeface="Catamaran Light"/>
                </a:rPr>
                <a:t> - Chile.</a:t>
              </a:r>
              <a:endParaRPr sz="18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5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Entre Setiembre 2022 y Setiembre 2023.</a:t>
              </a:r>
              <a:endParaRPr sz="18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5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5 millones de observaciones.</a:t>
              </a:r>
              <a:endParaRPr sz="18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5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19 variables.</a:t>
              </a:r>
              <a:endParaRPr sz="1800">
                <a:latin typeface="Catamaran Light"/>
                <a:ea typeface="Catamaran Light"/>
                <a:cs typeface="Catamaran Light"/>
                <a:sym typeface="Catamaran Light"/>
              </a:endParaRPr>
            </a:p>
          </p:txBody>
        </p:sp>
      </p:grpSp>
      <p:grpSp>
        <p:nvGrpSpPr>
          <p:cNvPr id="134" name="Google Shape;134;p8"/>
          <p:cNvGrpSpPr/>
          <p:nvPr/>
        </p:nvGrpSpPr>
        <p:grpSpPr>
          <a:xfrm>
            <a:off x="7021689" y="5610029"/>
            <a:ext cx="4366575" cy="3892341"/>
            <a:chOff x="0" y="0"/>
            <a:chExt cx="5822100" cy="5189788"/>
          </a:xfrm>
        </p:grpSpPr>
        <p:sp>
          <p:nvSpPr>
            <p:cNvPr id="135" name="Google Shape;135;p8"/>
            <p:cNvSpPr txBox="1"/>
            <p:nvPr/>
          </p:nvSpPr>
          <p:spPr>
            <a:xfrm>
              <a:off x="0" y="0"/>
              <a:ext cx="58221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latin typeface="Catamaran Light"/>
                  <a:ea typeface="Catamaran Light"/>
                  <a:cs typeface="Catamaran Light"/>
                  <a:sym typeface="Catamaran Light"/>
                </a:rPr>
                <a:t>Variables</a:t>
              </a:r>
              <a:endParaRPr/>
            </a:p>
          </p:txBody>
        </p:sp>
        <p:sp>
          <p:nvSpPr>
            <p:cNvPr id="136" name="Google Shape;136;p8"/>
            <p:cNvSpPr txBox="1"/>
            <p:nvPr/>
          </p:nvSpPr>
          <p:spPr>
            <a:xfrm>
              <a:off x="0" y="1200088"/>
              <a:ext cx="5822100" cy="3989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Algunas de las variables son:</a:t>
              </a:r>
              <a:endParaRPr sz="1800">
                <a:latin typeface="Catamaran Light"/>
                <a:ea typeface="Catamaran Light"/>
                <a:cs typeface="Catamaran Light"/>
                <a:sym typeface="Catamaran Light"/>
              </a:endParaRPr>
            </a:p>
            <a:p>
              <a:pPr indent="-342900" lvl="0" marL="4572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Datos del momento de compra:</a:t>
              </a:r>
              <a:endParaRPr sz="1800">
                <a:latin typeface="Catamaran Light"/>
                <a:ea typeface="Catamaran Light"/>
                <a:cs typeface="Catamaran Light"/>
                <a:sym typeface="Catamaran Light"/>
              </a:endParaRPr>
            </a:p>
            <a:p>
              <a:pPr indent="-342900" lvl="1" marL="9144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día y hora de la compra</a:t>
              </a:r>
              <a:endParaRPr sz="1800">
                <a:latin typeface="Catamaran Light"/>
                <a:ea typeface="Catamaran Light"/>
                <a:cs typeface="Catamaran Light"/>
                <a:sym typeface="Catamaran Light"/>
              </a:endParaRPr>
            </a:p>
            <a:p>
              <a:pPr indent="-342900" lvl="1" marL="9144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tipo de tienda</a:t>
              </a:r>
              <a:endParaRPr sz="1800">
                <a:latin typeface="Catamaran Light"/>
                <a:ea typeface="Catamaran Light"/>
                <a:cs typeface="Catamaran Light"/>
                <a:sym typeface="Catamaran Light"/>
              </a:endParaRPr>
            </a:p>
            <a:p>
              <a:pPr indent="-342900" lvl="0" marL="4572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Datos de producto:</a:t>
              </a:r>
              <a:endParaRPr sz="1800">
                <a:latin typeface="Catamaran Light"/>
                <a:ea typeface="Catamaran Light"/>
                <a:cs typeface="Catamaran Light"/>
                <a:sym typeface="Catamaran Light"/>
              </a:endParaRPr>
            </a:p>
            <a:p>
              <a:pPr indent="-342900" lvl="1" marL="9144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categoría del producto</a:t>
              </a:r>
              <a:endParaRPr sz="1800">
                <a:latin typeface="Catamaran Light"/>
                <a:ea typeface="Catamaran Light"/>
                <a:cs typeface="Catamaran Light"/>
                <a:sym typeface="Catamaran Light"/>
              </a:endParaRPr>
            </a:p>
            <a:p>
              <a:pPr indent="-342900" lvl="1" marL="9144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precio</a:t>
              </a:r>
              <a:endParaRPr sz="1800">
                <a:latin typeface="Catamaran Light"/>
                <a:ea typeface="Catamaran Light"/>
                <a:cs typeface="Catamaran Light"/>
                <a:sym typeface="Catamaran Light"/>
              </a:endParaRPr>
            </a:p>
            <a:p>
              <a:pPr indent="-342900" lvl="1" marL="914400" marR="0" rtl="0" algn="l">
                <a:lnSpc>
                  <a:spcPct val="140000"/>
                </a:lnSpc>
                <a:spcBef>
                  <a:spcPts val="0"/>
                </a:spcBef>
                <a:spcAft>
                  <a:spcPts val="0"/>
                </a:spcAft>
                <a:buSzPts val="1800"/>
                <a:buFont typeface="Catamaran Light"/>
                <a:buChar char="○"/>
              </a:pPr>
              <a:r>
                <a:rPr lang="en-US" sz="1800">
                  <a:latin typeface="Catamaran Light"/>
                  <a:ea typeface="Catamaran Light"/>
                  <a:cs typeface="Catamaran Light"/>
                  <a:sym typeface="Catamaran Light"/>
                </a:rPr>
                <a:t>promociones</a:t>
              </a:r>
              <a:endParaRPr sz="1800">
                <a:latin typeface="Catamaran Light"/>
                <a:ea typeface="Catamaran Light"/>
                <a:cs typeface="Catamaran Light"/>
                <a:sym typeface="Catamaran Light"/>
              </a:endParaRPr>
            </a:p>
          </p:txBody>
        </p:sp>
      </p:grpSp>
      <p:grpSp>
        <p:nvGrpSpPr>
          <p:cNvPr id="137" name="Google Shape;137;p8"/>
          <p:cNvGrpSpPr/>
          <p:nvPr/>
        </p:nvGrpSpPr>
        <p:grpSpPr>
          <a:xfrm>
            <a:off x="12407338" y="5610029"/>
            <a:ext cx="4366575" cy="2340741"/>
            <a:chOff x="0" y="0"/>
            <a:chExt cx="5822100" cy="3120988"/>
          </a:xfrm>
        </p:grpSpPr>
        <p:sp>
          <p:nvSpPr>
            <p:cNvPr id="138" name="Google Shape;138;p8"/>
            <p:cNvSpPr txBox="1"/>
            <p:nvPr/>
          </p:nvSpPr>
          <p:spPr>
            <a:xfrm>
              <a:off x="0" y="0"/>
              <a:ext cx="58221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latin typeface="Catamaran Light"/>
                  <a:ea typeface="Catamaran Light"/>
                  <a:cs typeface="Catamaran Light"/>
                  <a:sym typeface="Catamaran Light"/>
                </a:rPr>
                <a:t>Procesamiento</a:t>
              </a:r>
              <a:endParaRPr/>
            </a:p>
          </p:txBody>
        </p:sp>
        <p:sp>
          <p:nvSpPr>
            <p:cNvPr id="139" name="Google Shape;139;p8"/>
            <p:cNvSpPr txBox="1"/>
            <p:nvPr/>
          </p:nvSpPr>
          <p:spPr>
            <a:xfrm>
              <a:off x="0" y="1200088"/>
              <a:ext cx="5822100" cy="1920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latin typeface="Catamaran Light"/>
                  <a:ea typeface="Catamaran Light"/>
                  <a:cs typeface="Catamaran Light"/>
                  <a:sym typeface="Catamaran Light"/>
                </a:rPr>
                <a:t>Para el </a:t>
              </a:r>
              <a:r>
                <a:rPr lang="en-US" sz="1800">
                  <a:latin typeface="Catamaran Light"/>
                  <a:ea typeface="Catamaran Light"/>
                  <a:cs typeface="Catamaran Light"/>
                  <a:sym typeface="Catamaran Light"/>
                </a:rPr>
                <a:t>análisis</a:t>
              </a:r>
              <a:r>
                <a:rPr lang="en-US" sz="1800">
                  <a:latin typeface="Catamaran Light"/>
                  <a:ea typeface="Catamaran Light"/>
                  <a:cs typeface="Catamaran Light"/>
                  <a:sym typeface="Catamaran Light"/>
                </a:rPr>
                <a:t>, se lleva a cabo el tratamiento de valores faltantes y la codificación de variables categóricas para asegurar la integridad y la coherencia de los datos,</a:t>
              </a:r>
              <a:endParaRPr sz="1800">
                <a:latin typeface="Catamaran Light"/>
                <a:ea typeface="Catamaran Light"/>
                <a:cs typeface="Catamaran Light"/>
                <a:sym typeface="Catamaran Light"/>
              </a:endParaRPr>
            </a:p>
          </p:txBody>
        </p:sp>
      </p:grpSp>
      <p:sp>
        <p:nvSpPr>
          <p:cNvPr id="140" name="Google Shape;140;p8"/>
          <p:cNvSpPr txBox="1"/>
          <p:nvPr/>
        </p:nvSpPr>
        <p:spPr>
          <a:xfrm>
            <a:off x="3974899" y="810125"/>
            <a:ext cx="9276600" cy="1169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7600"/>
              <a:t>Resumen Metadata</a:t>
            </a:r>
            <a:endParaRPr/>
          </a:p>
        </p:txBody>
      </p:sp>
      <p:pic>
        <p:nvPicPr>
          <p:cNvPr id="141" name="Google Shape;141;p8"/>
          <p:cNvPicPr preferRelativeResize="0"/>
          <p:nvPr/>
        </p:nvPicPr>
        <p:blipFill>
          <a:blip r:embed="rId4">
            <a:alphaModFix/>
          </a:blip>
          <a:stretch>
            <a:fillRect/>
          </a:stretch>
        </p:blipFill>
        <p:spPr>
          <a:xfrm>
            <a:off x="7417925" y="2589425"/>
            <a:ext cx="3071774" cy="2771275"/>
          </a:xfrm>
          <a:prstGeom prst="rect">
            <a:avLst/>
          </a:prstGeom>
          <a:noFill/>
          <a:ln>
            <a:noFill/>
          </a:ln>
        </p:spPr>
      </p:pic>
      <p:pic>
        <p:nvPicPr>
          <p:cNvPr id="142" name="Google Shape;142;p8"/>
          <p:cNvPicPr preferRelativeResize="0"/>
          <p:nvPr/>
        </p:nvPicPr>
        <p:blipFill>
          <a:blip r:embed="rId5">
            <a:alphaModFix/>
          </a:blip>
          <a:stretch>
            <a:fillRect/>
          </a:stretch>
        </p:blipFill>
        <p:spPr>
          <a:xfrm>
            <a:off x="13026900" y="2589425"/>
            <a:ext cx="2154156" cy="24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f3f1c6e15d_1_41"/>
          <p:cNvSpPr txBox="1"/>
          <p:nvPr/>
        </p:nvSpPr>
        <p:spPr>
          <a:xfrm>
            <a:off x="2002758" y="3275351"/>
            <a:ext cx="7419900" cy="482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900">
                <a:latin typeface="Catamaran Light"/>
                <a:ea typeface="Catamaran Light"/>
                <a:cs typeface="Catamaran Light"/>
                <a:sym typeface="Catamaran Light"/>
              </a:rPr>
              <a:t>Dada la amplitud del conjunto de productos que componen la base de datos, optamos, en esta instancia, por focalizar nuestra atención en uno específico para llevar a cabo visualizaciones más detalladas y discernir patrones más claros.</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lang="en-US" sz="2900">
                <a:latin typeface="Catamaran Light"/>
                <a:ea typeface="Catamaran Light"/>
                <a:cs typeface="Catamaran Light"/>
                <a:sym typeface="Catamaran Light"/>
              </a:rPr>
              <a:t>El producto elegido para este </a:t>
            </a:r>
            <a:r>
              <a:rPr lang="en-US" sz="2900">
                <a:latin typeface="Catamaran Light"/>
                <a:ea typeface="Catamaran Light"/>
                <a:cs typeface="Catamaran Light"/>
                <a:sym typeface="Catamaran Light"/>
              </a:rPr>
              <a:t>análisis</a:t>
            </a:r>
            <a:r>
              <a:rPr lang="en-US" sz="2900">
                <a:latin typeface="Catamaran Light"/>
                <a:ea typeface="Catamaran Light"/>
                <a:cs typeface="Catamaran Light"/>
                <a:sym typeface="Catamaran Light"/>
              </a:rPr>
              <a:t> es la </a:t>
            </a:r>
            <a:endParaRPr sz="29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i="1" lang="en-US" sz="2900">
                <a:latin typeface="Catamaran Light"/>
                <a:ea typeface="Catamaran Light"/>
                <a:cs typeface="Catamaran Light"/>
                <a:sym typeface="Catamaran Light"/>
              </a:rPr>
              <a:t>Leche Manjar Base Colun 1 L</a:t>
            </a:r>
            <a:endParaRPr i="1" sz="2900">
              <a:latin typeface="Catamaran Light"/>
              <a:ea typeface="Catamaran Light"/>
              <a:cs typeface="Catamaran Light"/>
              <a:sym typeface="Catamaran Light"/>
            </a:endParaRPr>
          </a:p>
        </p:txBody>
      </p:sp>
      <p:sp>
        <p:nvSpPr>
          <p:cNvPr id="148" name="Google Shape;148;g1f3f1c6e15d_1_41"/>
          <p:cNvSpPr txBox="1"/>
          <p:nvPr/>
        </p:nvSpPr>
        <p:spPr>
          <a:xfrm>
            <a:off x="2002750" y="1483050"/>
            <a:ext cx="9928500" cy="1169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600"/>
              <a:t>Análisis </a:t>
            </a:r>
            <a:r>
              <a:rPr lang="en-US" sz="7600"/>
              <a:t>exploratorio</a:t>
            </a:r>
            <a:endParaRPr/>
          </a:p>
        </p:txBody>
      </p:sp>
      <p:sp>
        <p:nvSpPr>
          <p:cNvPr id="149" name="Google Shape;149;g1f3f1c6e15d_1_41"/>
          <p:cNvSpPr/>
          <p:nvPr/>
        </p:nvSpPr>
        <p:spPr>
          <a:xfrm>
            <a:off x="12021375" y="3806001"/>
            <a:ext cx="3826053" cy="3247483"/>
          </a:xfrm>
          <a:custGeom>
            <a:rect b="b" l="l" r="r" t="t"/>
            <a:pathLst>
              <a:path extrusionOk="0" h="2190545" w="2713513">
                <a:moveTo>
                  <a:pt x="0" y="0"/>
                </a:moveTo>
                <a:lnTo>
                  <a:pt x="2713513" y="0"/>
                </a:lnTo>
                <a:lnTo>
                  <a:pt x="2713513" y="2190545"/>
                </a:lnTo>
                <a:lnTo>
                  <a:pt x="0" y="2190545"/>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f3f1c6e15d_1_48"/>
          <p:cNvSpPr txBox="1"/>
          <p:nvPr/>
        </p:nvSpPr>
        <p:spPr>
          <a:xfrm>
            <a:off x="9134550" y="2629025"/>
            <a:ext cx="7676400" cy="6314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800">
                <a:latin typeface="Catamaran Light"/>
                <a:ea typeface="Catamaran Light"/>
                <a:cs typeface="Catamaran Light"/>
                <a:sym typeface="Catamaran Light"/>
              </a:rPr>
              <a:t>El histograma de precios muestra una amplia variabilidad, desde 1100 hasta 2400 pesos, con la mayor concentración de ventas entre 1400 y 1600 pesos. </a:t>
            </a:r>
            <a:endParaRPr sz="28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t/>
            </a:r>
            <a:endParaRPr sz="2100">
              <a:latin typeface="Catamaran Light"/>
              <a:ea typeface="Catamaran Light"/>
              <a:cs typeface="Catamaran Light"/>
              <a:sym typeface="Catamaran Light"/>
            </a:endParaRPr>
          </a:p>
          <a:p>
            <a:pPr indent="0" lvl="0" marL="0" marR="0" rtl="0" algn="l">
              <a:lnSpc>
                <a:spcPct val="140000"/>
              </a:lnSpc>
              <a:spcBef>
                <a:spcPts val="0"/>
              </a:spcBef>
              <a:spcAft>
                <a:spcPts val="0"/>
              </a:spcAft>
              <a:buNone/>
            </a:pPr>
            <a:r>
              <a:rPr lang="en-US" sz="2800">
                <a:latin typeface="Catamaran Light"/>
                <a:ea typeface="Catamaran Light"/>
                <a:cs typeface="Catamaran Light"/>
                <a:sym typeface="Catamaran Light"/>
              </a:rPr>
              <a:t>Estos precios, recopilados durante un año, pueden reflejar tanto diferencias entre tiendas como influencias macroeconómicas. Los precios extremos, por debajo de 1200 y por encima de 2200 pesos, podrían considerarse atípicos debido a circunstancias específicas o estrategias de precios particulares.</a:t>
            </a:r>
            <a:endParaRPr i="1" sz="2800">
              <a:latin typeface="Catamaran Light"/>
              <a:ea typeface="Catamaran Light"/>
              <a:cs typeface="Catamaran Light"/>
              <a:sym typeface="Catamaran Light"/>
            </a:endParaRPr>
          </a:p>
        </p:txBody>
      </p:sp>
      <p:sp>
        <p:nvSpPr>
          <p:cNvPr id="155" name="Google Shape;155;g1f3f1c6e15d_1_48"/>
          <p:cNvSpPr txBox="1"/>
          <p:nvPr/>
        </p:nvSpPr>
        <p:spPr>
          <a:xfrm>
            <a:off x="6882350" y="729050"/>
            <a:ext cx="9928500" cy="769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5000"/>
              <a:t>Desglose de Precios</a:t>
            </a:r>
            <a:endParaRPr sz="5000"/>
          </a:p>
        </p:txBody>
      </p:sp>
      <p:pic>
        <p:nvPicPr>
          <p:cNvPr id="156" name="Google Shape;156;g1f3f1c6e15d_1_48"/>
          <p:cNvPicPr preferRelativeResize="0"/>
          <p:nvPr/>
        </p:nvPicPr>
        <p:blipFill>
          <a:blip r:embed="rId3">
            <a:alphaModFix/>
          </a:blip>
          <a:stretch>
            <a:fillRect/>
          </a:stretch>
        </p:blipFill>
        <p:spPr>
          <a:xfrm>
            <a:off x="1344600" y="3023975"/>
            <a:ext cx="6895774" cy="4820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3f1c6e15d_1_92"/>
          <p:cNvSpPr txBox="1"/>
          <p:nvPr/>
        </p:nvSpPr>
        <p:spPr>
          <a:xfrm>
            <a:off x="2908500" y="729050"/>
            <a:ext cx="13902300" cy="1539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5000"/>
              <a:t>¿Cómo se relacionan las variables temporales con la variabilidad de precios entre tiendas?</a:t>
            </a:r>
            <a:endParaRPr sz="5000"/>
          </a:p>
        </p:txBody>
      </p:sp>
      <p:pic>
        <p:nvPicPr>
          <p:cNvPr id="162" name="Google Shape;162;g1f3f1c6e15d_1_92"/>
          <p:cNvPicPr preferRelativeResize="0"/>
          <p:nvPr/>
        </p:nvPicPr>
        <p:blipFill>
          <a:blip r:embed="rId3">
            <a:alphaModFix/>
          </a:blip>
          <a:stretch>
            <a:fillRect/>
          </a:stretch>
        </p:blipFill>
        <p:spPr>
          <a:xfrm>
            <a:off x="6700150" y="3784400"/>
            <a:ext cx="9989601" cy="4070650"/>
          </a:xfrm>
          <a:prstGeom prst="rect">
            <a:avLst/>
          </a:prstGeom>
          <a:noFill/>
          <a:ln>
            <a:noFill/>
          </a:ln>
        </p:spPr>
      </p:pic>
      <p:sp>
        <p:nvSpPr>
          <p:cNvPr id="163" name="Google Shape;163;g1f3f1c6e15d_1_92"/>
          <p:cNvSpPr txBox="1"/>
          <p:nvPr/>
        </p:nvSpPr>
        <p:spPr>
          <a:xfrm>
            <a:off x="1422000" y="3529150"/>
            <a:ext cx="47934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tamaran Light"/>
                <a:ea typeface="Catamaran Light"/>
                <a:cs typeface="Catamaran Light"/>
                <a:sym typeface="Catamaran Light"/>
              </a:rPr>
              <a:t>El gráfico muestra la variación de precios a lo largo del tiempo en tres categorías: mínimo, promedio y máximo. </a:t>
            </a:r>
            <a:endParaRPr sz="28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t/>
            </a:r>
            <a:endParaRPr sz="2800">
              <a:solidFill>
                <a:schemeClr val="dk1"/>
              </a:solidFill>
              <a:latin typeface="Catamaran Light"/>
              <a:ea typeface="Catamaran Light"/>
              <a:cs typeface="Catamaran Light"/>
              <a:sym typeface="Catamaran Light"/>
            </a:endParaRPr>
          </a:p>
          <a:p>
            <a:pPr indent="0" lvl="0" marL="0" rtl="0" algn="l">
              <a:spcBef>
                <a:spcPts val="0"/>
              </a:spcBef>
              <a:spcAft>
                <a:spcPts val="0"/>
              </a:spcAft>
              <a:buNone/>
            </a:pPr>
            <a:r>
              <a:rPr lang="en-US" sz="2800">
                <a:solidFill>
                  <a:schemeClr val="dk1"/>
                </a:solidFill>
                <a:latin typeface="Catamaran Light"/>
                <a:ea typeface="Catamaran Light"/>
                <a:cs typeface="Catamaran Light"/>
                <a:sym typeface="Catamaran Light"/>
              </a:rPr>
              <a:t>Se observa convergencia en octubre de 2022 y agosto de 2023, pero divergencias significativas en otros momentos.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