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BA5EB-16FE-D6B0-93D5-817CFC587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5D60A3-4FC5-A6D6-3D95-FA073905D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B1EF7-B3C3-D830-3B14-7BEC0BDB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2A2B4-09E2-A005-8EDB-C0613681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43191-E37A-D7FA-3556-212444CC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0D727-7E09-E171-B4BF-5F985D4D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3A41C-DDB1-0BC2-234A-BDE0BC455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52F9C-2E0B-A403-72AF-92BCD555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89A04-4DE5-F5BD-B6A3-1D7B06DC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BC8B94-169A-BC60-CC88-3DAD9D40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1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B69091-E552-82BE-F221-8DDB96A78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D5DA02-D3EA-E956-13C5-D859EC52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386B75-C545-CDF3-3604-CF929ECF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8050B-16BD-264E-07FA-0926A903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D10EB5-D6D8-DFBD-3138-591689EA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8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C01E6-2152-AA78-5057-0739B9AB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08551-F670-9BB1-BDE1-513B4BA4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C7B78-BAE7-7A41-EF69-EB10B92D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F838B-3F57-2F15-BDFB-68973804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CA0BE-747A-F798-AFD3-699F6DC5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37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8279-8C8F-69E3-0CA1-0CB40049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12F4C-B602-8362-D731-D176E800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A21FB-E23F-FBCA-161D-E583A5EA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CCC72-3B05-5DAF-C62A-6C8CD8CD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078B1-0DB1-3E4D-1C19-C3745523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09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8FD97-E177-3DFC-5A01-941476AA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7A87-479C-6B66-15B2-5E3005F96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5471C6-EF1F-2FD5-BE4B-4FCA301D9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879A27-6432-2441-7BB6-910448C5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EAA119-F0FF-D3A5-2EF7-5DDFB3D1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A38A00-F110-9C7F-91AE-38A8BF48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9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E3197-6FDB-5EA0-2E60-BCA3CB10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52FF70-4FB3-77ED-C2A1-A4520D864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7C0273-BFC8-B88C-1AC1-FAF989CF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8B1FE5-2EA1-ACF8-F835-8DEFF7A01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68D7FE-2C5D-876C-B0A5-2B568D0DB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DB10C0-5BF6-9368-2E05-DFFB6E7B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9A2638-943B-7EEF-5453-3CEB45E6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EE9343-960D-5A9F-5AB2-EA692558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18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8732D-6211-47F2-1077-6E33BFCC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C8BC8-F1A3-0748-4A25-BFEF1BD2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151304-AD52-CC38-2622-E56B1B7C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52B788-91D5-B742-971D-CBD1E48F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65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7A605E-8884-5670-6A46-2907D1C0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F252D7-7A54-4877-E6C6-A658EF03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A21691-5A00-DB1D-408B-9E14B1EF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21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F00A1-7C9E-D880-5C4C-7C92F7AB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ACFB8-74A9-E8E6-3EDC-D6CE965E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5DECD6-A424-D1AC-E734-DC55C3725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28AE0C-8EA3-AC75-88C7-EC9082F3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F1630-954E-A425-7FE8-C15A45E8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02504F-F196-623D-C0A7-B4487BFC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14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E8028-557C-D484-3F09-1DF9CC91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B5C0A5-759D-286D-1EE9-4EBA3A8E2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A27880-EE62-927D-69D8-C410A45D9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9B8BF4-C2A2-A589-0F3F-68217DE4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7D8725-410F-893F-D79F-D0D82C60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5B2C72-3F59-A63F-F42B-1D7DD04E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52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7CAB59-ACFF-5B1A-7897-848958AD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CD3F0A-C9FB-79C8-83F7-D750FB0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B5C72D-22E3-4463-460D-3BE7A707A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AC87-6ADD-4255-8209-B0E6CC8A4267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915A6-02AC-12BF-8A1A-6A399D7D5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FF7D10-7C20-6153-FFC8-E8FA6F0EA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30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195946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for relevant social media posts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2597022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 the amount of social media posts over a given amount of time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1D7BE24-5992-0AC3-5DDB-39B5B1890B43}"/>
              </a:ext>
            </a:extLst>
          </p:cNvPr>
          <p:cNvSpPr/>
          <p:nvPr/>
        </p:nvSpPr>
        <p:spPr>
          <a:xfrm>
            <a:off x="5041641" y="201839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the data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6E7732CD-78BF-9AE9-2E0B-624FEB2E7D41}"/>
                  </a:ext>
                </a:extLst>
              </p:cNvPr>
              <p:cNvSpPr/>
              <p:nvPr/>
            </p:nvSpPr>
            <p:spPr>
              <a:xfrm>
                <a:off x="7486260" y="2024744"/>
                <a:ext cx="2108718" cy="110101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Minimize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𝑝𝑜𝑠𝑡𝑠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6E7732CD-78BF-9AE9-2E0B-624FEB2E7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60" y="2024744"/>
                <a:ext cx="2108718" cy="110101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B891BA-7090-6706-6C7F-B440B2C3CB45}"/>
              </a:ext>
            </a:extLst>
          </p:cNvPr>
          <p:cNvSpPr/>
          <p:nvPr/>
        </p:nvSpPr>
        <p:spPr>
          <a:xfrm>
            <a:off x="9831354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Solve differential equations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04664" y="2575250"/>
            <a:ext cx="29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44502F-8FD4-E943-710D-8A161DEAE7D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705740" y="256890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2D47E4C-493A-0137-4B6F-BA25989ED2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50359" y="256890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D2517E2-0016-9E7C-130F-FBE58693312B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9713166" y="852197"/>
            <a:ext cx="12700" cy="2345094"/>
          </a:xfrm>
          <a:prstGeom prst="bentConnector3">
            <a:avLst>
              <a:gd name="adj1" fmla="val 38571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70D8484-1647-FD7A-E8BF-095DF167C14F}"/>
              </a:ext>
            </a:extLst>
          </p:cNvPr>
          <p:cNvCxnSpPr>
            <a:stCxn id="8" idx="2"/>
            <a:endCxn id="7" idx="2"/>
          </p:cNvCxnSpPr>
          <p:nvPr/>
        </p:nvCxnSpPr>
        <p:spPr>
          <a:xfrm rot="5400000">
            <a:off x="9713166" y="1953209"/>
            <a:ext cx="12700" cy="2345094"/>
          </a:xfrm>
          <a:prstGeom prst="bentConnector3">
            <a:avLst>
              <a:gd name="adj1" fmla="val 41510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2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195946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for relevant social media posts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2597022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Estimate system parameters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1D7BE24-5992-0AC3-5DDB-39B5B1890B43}"/>
              </a:ext>
            </a:extLst>
          </p:cNvPr>
          <p:cNvSpPr/>
          <p:nvPr/>
        </p:nvSpPr>
        <p:spPr>
          <a:xfrm>
            <a:off x="5041641" y="201839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simulation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E7732CD-78BF-9AE9-2E0B-624FEB2E7D41}"/>
              </a:ext>
            </a:extLst>
          </p:cNvPr>
          <p:cNvSpPr/>
          <p:nvPr/>
        </p:nvSpPr>
        <p:spPr>
          <a:xfrm>
            <a:off x="7486260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demand exceeds threshold?</a:t>
            </a:r>
          </a:p>
          <a:p>
            <a:pPr algn="ctr"/>
            <a:r>
              <a:rPr lang="en-US" dirty="0"/>
              <a:t>Yes/No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04664" y="2575250"/>
            <a:ext cx="29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44502F-8FD4-E943-710D-8A161DEAE7D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705740" y="256890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2D47E4C-493A-0137-4B6F-BA25989ED2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50359" y="256890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3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A379E40-7E59-9FEE-9886-46012A954383}"/>
              </a:ext>
            </a:extLst>
          </p:cNvPr>
          <p:cNvSpPr/>
          <p:nvPr/>
        </p:nvSpPr>
        <p:spPr>
          <a:xfrm>
            <a:off x="3010679" y="3312369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7756CC12-E744-AC19-8EC1-1EBB65B6A8FD}"/>
              </a:ext>
            </a:extLst>
          </p:cNvPr>
          <p:cNvSpPr/>
          <p:nvPr/>
        </p:nvSpPr>
        <p:spPr>
          <a:xfrm>
            <a:off x="6859904" y="331236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223C3EF-F53E-54AA-6EC1-1083EB1EF05F}"/>
              </a:ext>
            </a:extLst>
          </p:cNvPr>
          <p:cNvSpPr/>
          <p:nvPr/>
        </p:nvSpPr>
        <p:spPr>
          <a:xfrm>
            <a:off x="5057018" y="157064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6A8F3D3-D071-EE1B-EF41-29AAF7F74131}"/>
              </a:ext>
            </a:extLst>
          </p:cNvPr>
          <p:cNvCxnSpPr>
            <a:cxnSpLocks/>
          </p:cNvCxnSpPr>
          <p:nvPr/>
        </p:nvCxnSpPr>
        <p:spPr>
          <a:xfrm flipH="1">
            <a:off x="3671882" y="2175353"/>
            <a:ext cx="1660847" cy="113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81F4E6E-6180-69EB-0C34-09F93EDCCF07}"/>
              </a:ext>
            </a:extLst>
          </p:cNvPr>
          <p:cNvCxnSpPr/>
          <p:nvPr/>
        </p:nvCxnSpPr>
        <p:spPr>
          <a:xfrm flipV="1">
            <a:off x="4116494" y="2181587"/>
            <a:ext cx="1567543" cy="113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52C0655-7A89-9EBF-A7AF-6E6AB38A2B4B}"/>
                  </a:ext>
                </a:extLst>
              </p:cNvPr>
              <p:cNvSpPr txBox="1"/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52C0655-7A89-9EBF-A7AF-6E6AB38A2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blipFill>
                <a:blip r:embed="rId2"/>
                <a:stretch>
                  <a:fillRect l="-4478" r="-223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7F37BC4-3BEA-6F17-AA92-48B8E0F4D7E2}"/>
                  </a:ext>
                </a:extLst>
              </p:cNvPr>
              <p:cNvSpPr txBox="1"/>
              <p:nvPr/>
            </p:nvSpPr>
            <p:spPr>
              <a:xfrm>
                <a:off x="5667540" y="2481944"/>
                <a:ext cx="582660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7F37BC4-3BEA-6F17-AA92-48B8E0F4D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540" y="2481944"/>
                <a:ext cx="582660" cy="232949"/>
              </a:xfrm>
              <a:prstGeom prst="rect">
                <a:avLst/>
              </a:prstGeom>
              <a:blipFill>
                <a:blip r:embed="rId3"/>
                <a:stretch>
                  <a:fillRect l="-7368" r="-3158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EDDD0A5-62A1-8491-A4F3-9DF3DF6C3309}"/>
              </a:ext>
            </a:extLst>
          </p:cNvPr>
          <p:cNvCxnSpPr>
            <a:cxnSpLocks/>
          </p:cNvCxnSpPr>
          <p:nvPr/>
        </p:nvCxnSpPr>
        <p:spPr>
          <a:xfrm>
            <a:off x="6502018" y="2173993"/>
            <a:ext cx="1413414" cy="113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DEABD77-16C0-0802-BAFD-9DD6B81A5BC7}"/>
              </a:ext>
            </a:extLst>
          </p:cNvPr>
          <p:cNvCxnSpPr>
            <a:cxnSpLocks/>
          </p:cNvCxnSpPr>
          <p:nvPr/>
        </p:nvCxnSpPr>
        <p:spPr>
          <a:xfrm flipH="1" flipV="1">
            <a:off x="6150710" y="2170847"/>
            <a:ext cx="1457567" cy="113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08AC044-99B7-A692-C4A7-0F4B74DA34DB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795935" y="3615613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6B9D1D02-ED72-45DC-CA2F-CF8A17728857}"/>
                  </a:ext>
                </a:extLst>
              </p:cNvPr>
              <p:cNvSpPr txBox="1"/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6B9D1D02-ED72-45DC-CA2F-CF8A1772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blipFill>
                <a:blip r:embed="rId4"/>
                <a:stretch>
                  <a:fillRect l="-6452" r="-3226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B070634C-CA5B-E156-B330-D58D9108987D}"/>
              </a:ext>
            </a:extLst>
          </p:cNvPr>
          <p:cNvCxnSpPr>
            <a:stCxn id="20" idx="2"/>
            <a:endCxn id="20" idx="1"/>
          </p:cNvCxnSpPr>
          <p:nvPr/>
        </p:nvCxnSpPr>
        <p:spPr>
          <a:xfrm rot="5400000" flipH="1">
            <a:off x="3305371" y="3320922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AE372B47-8553-B1FB-D801-858B368324D6}"/>
                  </a:ext>
                </a:extLst>
              </p:cNvPr>
              <p:cNvSpPr txBox="1"/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AE372B47-8553-B1FB-D801-858B3683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blipFill>
                <a:blip r:embed="rId5"/>
                <a:stretch>
                  <a:fillRect l="-7031" r="-2344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BE6B589D-5969-CFAC-BD47-CBE514B02FEB}"/>
                  </a:ext>
                </a:extLst>
              </p:cNvPr>
              <p:cNvSpPr txBox="1"/>
              <p:nvPr/>
            </p:nvSpPr>
            <p:spPr>
              <a:xfrm>
                <a:off x="2814009" y="4222103"/>
                <a:ext cx="896464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BE6B589D-5969-CFAC-BD47-CBE514B02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09" y="4222103"/>
                <a:ext cx="896464" cy="232949"/>
              </a:xfrm>
              <a:prstGeom prst="rect">
                <a:avLst/>
              </a:prstGeom>
              <a:blipFill>
                <a:blip r:embed="rId6"/>
                <a:stretch>
                  <a:fillRect l="-4082" r="-1361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DE077F33-3709-F6C0-3954-A587D2575B7B}"/>
              </a:ext>
            </a:extLst>
          </p:cNvPr>
          <p:cNvCxnSpPr>
            <a:stCxn id="22" idx="1"/>
            <a:endCxn id="22" idx="0"/>
          </p:cNvCxnSpPr>
          <p:nvPr/>
        </p:nvCxnSpPr>
        <p:spPr>
          <a:xfrm rot="10800000" flipH="1">
            <a:off x="5057018" y="1570649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9F2BDFA-24D9-6364-7FEC-6D0F9F913471}"/>
              </a:ext>
            </a:extLst>
          </p:cNvPr>
          <p:cNvCxnSpPr>
            <a:stCxn id="21" idx="3"/>
            <a:endCxn id="21" idx="2"/>
          </p:cNvCxnSpPr>
          <p:nvPr/>
        </p:nvCxnSpPr>
        <p:spPr>
          <a:xfrm flipH="1">
            <a:off x="7752532" y="3615613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BCB17AF9-4A7B-76AC-B544-3CC07E782BA0}"/>
                  </a:ext>
                </a:extLst>
              </p:cNvPr>
              <p:cNvSpPr txBox="1"/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BCB17AF9-4A7B-76AC-B544-3CC07E782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blipFill>
                <a:blip r:embed="rId7"/>
                <a:stretch>
                  <a:fillRect l="-1462" r="-585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F83388F-F183-1DF1-FC03-1409D803120E}"/>
                  </a:ext>
                </a:extLst>
              </p:cNvPr>
              <p:cNvSpPr txBox="1"/>
              <p:nvPr/>
            </p:nvSpPr>
            <p:spPr>
              <a:xfrm>
                <a:off x="7826762" y="4245429"/>
                <a:ext cx="163679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F83388F-F183-1DF1-FC03-1409D8031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62" y="4245429"/>
                <a:ext cx="1636795" cy="232949"/>
              </a:xfrm>
              <a:prstGeom prst="rect">
                <a:avLst/>
              </a:prstGeom>
              <a:blipFill>
                <a:blip r:embed="rId8"/>
                <a:stretch>
                  <a:fillRect l="-1866" r="-746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26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45E8BF8-7448-3643-F7B4-5DD7720D4895}"/>
              </a:ext>
            </a:extLst>
          </p:cNvPr>
          <p:cNvSpPr/>
          <p:nvPr/>
        </p:nvSpPr>
        <p:spPr>
          <a:xfrm>
            <a:off x="3010679" y="3312369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E7F642EF-E805-668D-2687-C95D5E9BB9F1}"/>
              </a:ext>
            </a:extLst>
          </p:cNvPr>
          <p:cNvSpPr/>
          <p:nvPr/>
        </p:nvSpPr>
        <p:spPr>
          <a:xfrm>
            <a:off x="6859904" y="331236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ACF0D6A-B850-6BCD-D5BF-ED0CD40DFC03}"/>
              </a:ext>
            </a:extLst>
          </p:cNvPr>
          <p:cNvSpPr/>
          <p:nvPr/>
        </p:nvSpPr>
        <p:spPr>
          <a:xfrm>
            <a:off x="5057018" y="157064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2736418-2B44-8518-10FE-9F0C94886403}"/>
              </a:ext>
            </a:extLst>
          </p:cNvPr>
          <p:cNvCxnSpPr>
            <a:cxnSpLocks/>
          </p:cNvCxnSpPr>
          <p:nvPr/>
        </p:nvCxnSpPr>
        <p:spPr>
          <a:xfrm flipH="1">
            <a:off x="3671882" y="2175353"/>
            <a:ext cx="1660847" cy="113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91CF306-4DBF-F1BB-C75B-6DD14C15CCE2}"/>
                  </a:ext>
                </a:extLst>
              </p:cNvPr>
              <p:cNvSpPr txBox="1"/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91CF306-4DBF-F1BB-C75B-6DD14C15C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blipFill>
                <a:blip r:embed="rId2"/>
                <a:stretch>
                  <a:fillRect l="-4478" r="-223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AFF3747-58EF-4148-222F-305B49C35684}"/>
              </a:ext>
            </a:extLst>
          </p:cNvPr>
          <p:cNvCxnSpPr>
            <a:cxnSpLocks/>
          </p:cNvCxnSpPr>
          <p:nvPr/>
        </p:nvCxnSpPr>
        <p:spPr>
          <a:xfrm>
            <a:off x="6502018" y="2173993"/>
            <a:ext cx="1413414" cy="113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A149A1D-AA3F-91C7-9040-AA2B5D4BE809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795935" y="3615613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93643DD-4F1B-65B0-2CEE-F5FCA3DF8F14}"/>
                  </a:ext>
                </a:extLst>
              </p:cNvPr>
              <p:cNvSpPr txBox="1"/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93643DD-4F1B-65B0-2CEE-F5FCA3DF8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blipFill>
                <a:blip r:embed="rId3"/>
                <a:stretch>
                  <a:fillRect l="-6452" r="-3226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2263C789-BD18-D4FA-13C9-9A3EECB3D6C7}"/>
              </a:ext>
            </a:extLst>
          </p:cNvPr>
          <p:cNvCxnSpPr>
            <a:stCxn id="32" idx="2"/>
            <a:endCxn id="32" idx="1"/>
          </p:cNvCxnSpPr>
          <p:nvPr/>
        </p:nvCxnSpPr>
        <p:spPr>
          <a:xfrm rot="5400000" flipH="1">
            <a:off x="3305371" y="3320922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C99110D-1389-E9ED-6CDB-EBC2EF52FB9F}"/>
                  </a:ext>
                </a:extLst>
              </p:cNvPr>
              <p:cNvSpPr txBox="1"/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C99110D-1389-E9ED-6CDB-EBC2EF52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blipFill>
                <a:blip r:embed="rId4"/>
                <a:stretch>
                  <a:fillRect l="-7031" r="-2344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51B48B2-7462-56BB-5897-C29FF2B4D399}"/>
                  </a:ext>
                </a:extLst>
              </p:cNvPr>
              <p:cNvSpPr txBox="1"/>
              <p:nvPr/>
            </p:nvSpPr>
            <p:spPr>
              <a:xfrm>
                <a:off x="2814009" y="4222103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51B48B2-7462-56BB-5897-C29FF2B4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09" y="4222103"/>
                <a:ext cx="139461" cy="215444"/>
              </a:xfrm>
              <a:prstGeom prst="rect">
                <a:avLst/>
              </a:prstGeom>
              <a:blipFill>
                <a:blip r:embed="rId5"/>
                <a:stretch>
                  <a:fillRect l="-31818" r="-31818" b="-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F0E69714-535B-34CA-1BB1-87BCE87793BC}"/>
              </a:ext>
            </a:extLst>
          </p:cNvPr>
          <p:cNvCxnSpPr>
            <a:stCxn id="36" idx="1"/>
            <a:endCxn id="36" idx="0"/>
          </p:cNvCxnSpPr>
          <p:nvPr/>
        </p:nvCxnSpPr>
        <p:spPr>
          <a:xfrm rot="10800000" flipH="1">
            <a:off x="5057018" y="1570649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5156D7E0-670F-4A59-1B1F-AD83F463E143}"/>
              </a:ext>
            </a:extLst>
          </p:cNvPr>
          <p:cNvCxnSpPr>
            <a:stCxn id="34" idx="3"/>
            <a:endCxn id="34" idx="2"/>
          </p:cNvCxnSpPr>
          <p:nvPr/>
        </p:nvCxnSpPr>
        <p:spPr>
          <a:xfrm flipH="1">
            <a:off x="7752532" y="3615613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916A7B1B-BD04-4FB8-8AF9-08C2CB5E21F4}"/>
                  </a:ext>
                </a:extLst>
              </p:cNvPr>
              <p:cNvSpPr txBox="1"/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916A7B1B-BD04-4FB8-8AF9-08C2CB5E2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blipFill>
                <a:blip r:embed="rId6"/>
                <a:stretch>
                  <a:fillRect l="-1462" r="-585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2C2A237-3232-5954-21A6-6944E48083E4}"/>
                  </a:ext>
                </a:extLst>
              </p:cNvPr>
              <p:cNvSpPr txBox="1"/>
              <p:nvPr/>
            </p:nvSpPr>
            <p:spPr>
              <a:xfrm>
                <a:off x="7826762" y="4245429"/>
                <a:ext cx="879792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2C2A237-3232-5954-21A6-6944E4808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62" y="4245429"/>
                <a:ext cx="879792" cy="232692"/>
              </a:xfrm>
              <a:prstGeom prst="rect">
                <a:avLst/>
              </a:prstGeom>
              <a:blipFill>
                <a:blip r:embed="rId7"/>
                <a:stretch>
                  <a:fillRect l="-4167" r="-2083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97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212272" y="1338353"/>
            <a:ext cx="2108718" cy="41346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7578C3A9-59A2-1568-E5E3-55796468011A}"/>
                  </a:ext>
                </a:extLst>
              </p:cNvPr>
              <p:cNvSpPr/>
              <p:nvPr/>
            </p:nvSpPr>
            <p:spPr>
              <a:xfrm>
                <a:off x="2597022" y="1338353"/>
                <a:ext cx="5595256" cy="413463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Simulation steps:</a:t>
                </a:r>
              </a:p>
              <a:p>
                <a:pPr algn="ctr"/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Initialize the network graph with one node as a source of information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 each iteration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800100" lvl="1" indent="-342900">
                  <a:buFont typeface="+mj-lt"/>
                  <a:buAutoNum type="alphaLcPeriod"/>
                </a:pPr>
                <a:r>
                  <a:rPr lang="en-US" sz="1600" dirty="0"/>
                  <a:t>Calculate the power consumption as the sum of the power consumption of all nodes, where each node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consumes power given the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𝑝𝑜𝑤𝑒𝑟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𝑝𝑜𝑤𝑒𝑟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𝑜𝑓𝑓𝑠𝑒𝑡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/>
                  <a:t> is the constant overconsumption factor and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𝑜𝑓𝑓𝑠𝑒𝑡</m:t>
                    </m:r>
                  </m:oMath>
                </a14:m>
                <a:r>
                  <a:rPr lang="en-US" sz="1600" dirty="0"/>
                  <a:t> is the excess power demand by the usage of the appliances defined in the JSON file</a:t>
                </a:r>
              </a:p>
              <a:p>
                <a:pPr marL="800100" lvl="1" indent="-342900">
                  <a:buFont typeface="+mj-lt"/>
                  <a:buAutoNum type="alphaLcPeriod"/>
                </a:pPr>
                <a:r>
                  <a:rPr lang="en-US" sz="1600" dirty="0"/>
                  <a:t>Calculate the next step of the information propagation process</a:t>
                </a:r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7578C3A9-59A2-1568-E5E3-557964680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022" y="1338353"/>
                <a:ext cx="5595256" cy="4134639"/>
              </a:xfrm>
              <a:prstGeom prst="roundRect">
                <a:avLst/>
              </a:prstGeom>
              <a:blipFill>
                <a:blip r:embed="rId2"/>
                <a:stretch>
                  <a:fillRect t="-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20990" y="3405673"/>
            <a:ext cx="276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Grafik 19" descr="Ein Bild, das Mond, Dunkelheit, Schwarz, Natur enthält.&#10;&#10;Automatisch generierte Beschreibung">
            <a:extLst>
              <a:ext uri="{FF2B5EF4-FFF2-40B4-BE49-F238E27FC236}">
                <a16:creationId xmlns:a16="http://schemas.microsoft.com/office/drawing/2014/main" id="{293B21F1-7199-DE47-E6B2-E0BFA934B6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1" r="30510"/>
          <a:stretch/>
        </p:blipFill>
        <p:spPr>
          <a:xfrm rot="18203354">
            <a:off x="885332" y="1801435"/>
            <a:ext cx="761162" cy="898936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1806AD9-95F6-4922-EA10-268AC03881F1}"/>
              </a:ext>
            </a:extLst>
          </p:cNvPr>
          <p:cNvSpPr txBox="1"/>
          <p:nvPr/>
        </p:nvSpPr>
        <p:spPr>
          <a:xfrm>
            <a:off x="587701" y="2604357"/>
            <a:ext cx="1497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Social network graph</a:t>
            </a:r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AE27EE35-2996-74F7-6FFE-2A57C3C1D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85" y="4260023"/>
            <a:ext cx="948491" cy="955055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AB08F8B1-4D79-E7A2-3503-D7CA56C608BF}"/>
              </a:ext>
            </a:extLst>
          </p:cNvPr>
          <p:cNvSpPr txBox="1"/>
          <p:nvPr/>
        </p:nvSpPr>
        <p:spPr>
          <a:xfrm>
            <a:off x="886556" y="5173920"/>
            <a:ext cx="779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JSON file</a:t>
            </a:r>
            <a:endParaRPr lang="de-DE" dirty="0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5860AEC8-D72A-F69E-B8A6-04F4CF78350D}"/>
              </a:ext>
            </a:extLst>
          </p:cNvPr>
          <p:cNvSpPr/>
          <p:nvPr/>
        </p:nvSpPr>
        <p:spPr>
          <a:xfrm>
            <a:off x="8468310" y="1338353"/>
            <a:ext cx="3561184" cy="41346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B647D0B-E4FB-916B-603E-8BB270B78723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>
            <a:off x="8192278" y="3405673"/>
            <a:ext cx="276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Grafik 45">
            <a:extLst>
              <a:ext uri="{FF2B5EF4-FFF2-40B4-BE49-F238E27FC236}">
                <a16:creationId xmlns:a16="http://schemas.microsoft.com/office/drawing/2014/main" id="{253D059B-4C0F-B89F-BE7E-CCAFAC712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05" y="2902020"/>
            <a:ext cx="1377615" cy="1032213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1E4A0C9B-DB08-EF16-59C9-90947A237671}"/>
              </a:ext>
            </a:extLst>
          </p:cNvPr>
          <p:cNvSpPr txBox="1"/>
          <p:nvPr/>
        </p:nvSpPr>
        <p:spPr>
          <a:xfrm>
            <a:off x="527725" y="3927613"/>
            <a:ext cx="1497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 power data</a:t>
            </a:r>
            <a:endParaRPr lang="de-DE" dirty="0"/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40CC10EE-C351-BE5B-064E-F8D440250E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13" t="4028" r="50000" b="1"/>
          <a:stretch/>
        </p:blipFill>
        <p:spPr>
          <a:xfrm>
            <a:off x="8511627" y="1881314"/>
            <a:ext cx="3474550" cy="309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7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Breitbild</PresentationFormat>
  <Paragraphs>63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Isabella Nunes Grieser</dc:creator>
  <cp:lastModifiedBy>Isabella Nunes Grieser</cp:lastModifiedBy>
  <cp:revision>13</cp:revision>
  <dcterms:created xsi:type="dcterms:W3CDTF">2023-08-03T13:34:14Z</dcterms:created>
  <dcterms:modified xsi:type="dcterms:W3CDTF">2023-08-21T11:33:05Z</dcterms:modified>
</cp:coreProperties>
</file>