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364" r:id="rId3"/>
    <p:sldId id="380" r:id="rId4"/>
    <p:sldId id="381" r:id="rId5"/>
    <p:sldId id="367" r:id="rId6"/>
    <p:sldId id="376" r:id="rId7"/>
    <p:sldId id="377" r:id="rId8"/>
    <p:sldId id="378" r:id="rId9"/>
    <p:sldId id="383" r:id="rId10"/>
    <p:sldId id="375" r:id="rId11"/>
    <p:sldId id="384" r:id="rId12"/>
    <p:sldId id="382" r:id="rId13"/>
    <p:sldId id="371" r:id="rId14"/>
  </p:sldIdLst>
  <p:sldSz cx="12192000" cy="6858000"/>
  <p:notesSz cx="6799263" cy="9929813"/>
  <p:custDataLst>
    <p:tags r:id="rId1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1D227AE-223C-41D3-84C6-F8BAD8CDC3C7}">
          <p14:sldIdLst>
            <p14:sldId id="258"/>
            <p14:sldId id="364"/>
            <p14:sldId id="380"/>
            <p14:sldId id="381"/>
            <p14:sldId id="367"/>
            <p14:sldId id="376"/>
            <p14:sldId id="377"/>
            <p14:sldId id="378"/>
            <p14:sldId id="383"/>
            <p14:sldId id="375"/>
            <p14:sldId id="384"/>
            <p14:sldId id="382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bert" initials="s" lastIdx="2" clrIdx="0"/>
  <p:cmAuthor id="1" name="Tim Janke" initials="TJ" lastIdx="2" clrIdx="1">
    <p:extLst>
      <p:ext uri="{19B8F6BF-5375-455C-9EA6-DF929625EA0E}">
        <p15:presenceInfo xmlns:p15="http://schemas.microsoft.com/office/powerpoint/2012/main" userId="49c425d44c9d0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D"/>
    <a:srgbClr val="006256"/>
    <a:srgbClr val="008877"/>
    <a:srgbClr val="53B5FF"/>
    <a:srgbClr val="00CCB4"/>
    <a:srgbClr val="00F6D9"/>
    <a:srgbClr val="FFFF66"/>
    <a:srgbClr val="B90F22"/>
    <a:srgbClr val="C7E1FF"/>
    <a:srgbClr val="FFF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3137" autoAdjust="0"/>
  </p:normalViewPr>
  <p:slideViewPr>
    <p:cSldViewPr snapToObjects="1">
      <p:cViewPr varScale="1">
        <p:scale>
          <a:sx n="68" d="100"/>
          <a:sy n="68" d="100"/>
        </p:scale>
        <p:origin x="125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6"/>
    </p:cViewPr>
  </p:sorterViewPr>
  <p:notesViewPr>
    <p:cSldViewPr snapToObjects="1">
      <p:cViewPr varScale="1">
        <p:scale>
          <a:sx n="80" d="100"/>
          <a:sy n="80" d="100"/>
        </p:scale>
        <p:origin x="31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70" y="420638"/>
            <a:ext cx="5357567" cy="42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99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70" y="9304028"/>
            <a:ext cx="1318931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3. Oktober 2023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800" y="9304028"/>
            <a:ext cx="442581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7783" y="9304028"/>
            <a:ext cx="66418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1235" y="391332"/>
            <a:ext cx="920734" cy="45339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69" y="9226451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95" y="844724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367" y="391332"/>
            <a:ext cx="927029" cy="45684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95" y="9431600"/>
            <a:ext cx="1605382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3. Oktober 2023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5450" y="1003300"/>
            <a:ext cx="5929313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69" y="4652877"/>
            <a:ext cx="6421526" cy="465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677" y="9431600"/>
            <a:ext cx="4070114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2791" y="9431600"/>
            <a:ext cx="93489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70" y="420639"/>
            <a:ext cx="5357567" cy="42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94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69" y="848172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69" y="9431599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95" y="4456349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6. </a:t>
            </a:r>
            <a:r>
              <a:rPr lang="en-US" dirty="0" err="1">
                <a:latin typeface="Stafford" pitchFamily="2" charset="0"/>
              </a:rPr>
              <a:t>Juli</a:t>
            </a:r>
            <a:r>
              <a:rPr lang="en-US" dirty="0">
                <a:latin typeface="Stafford" pitchFamily="2" charset="0"/>
              </a:rPr>
              <a:t> 2012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r>
              <a:rPr lang="en-US" dirty="0" err="1">
                <a:latin typeface="Stafford" pitchFamily="2" charset="0"/>
              </a:rPr>
              <a:t>Fachbereich</a:t>
            </a:r>
            <a:r>
              <a:rPr lang="en-US" dirty="0">
                <a:latin typeface="Stafford" pitchFamily="2" charset="0"/>
              </a:rPr>
              <a:t>  -  </a:t>
            </a:r>
            <a:r>
              <a:rPr lang="en-US" dirty="0" err="1">
                <a:latin typeface="Stafford" pitchFamily="2" charset="0"/>
              </a:rPr>
              <a:t>Dekanat</a:t>
            </a:r>
            <a:r>
              <a:rPr lang="en-US" dirty="0">
                <a:latin typeface="Stafford" pitchFamily="2" charset="0"/>
              </a:rPr>
              <a:t> | </a:t>
            </a:r>
            <a:r>
              <a:rPr lang="en-US" dirty="0" err="1">
                <a:latin typeface="Stafford" pitchFamily="2" charset="0"/>
              </a:rPr>
              <a:t>Absolventenfeier</a:t>
            </a:r>
            <a:r>
              <a:rPr lang="en-US" dirty="0">
                <a:latin typeface="Stafford" pitchFamily="2" charset="0"/>
              </a:rPr>
              <a:t> SS 2012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fld id="{CB5420F2-BEFB-4935-ABB8-F884B5F216C1}" type="slidenum">
              <a:rPr lang="en-US" smtClean="0">
                <a:latin typeface="Stafford" pitchFamily="2" charset="0"/>
              </a:rPr>
              <a:pPr eaLnBrk="1" hangingPunct="1"/>
              <a:t>1</a:t>
            </a:fld>
            <a:endParaRPr lang="en-US" dirty="0">
              <a:latin typeface="Stafford" pitchFamily="2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1003300"/>
            <a:ext cx="5927725" cy="33353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3.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65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3.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83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34436" y="368300"/>
            <a:ext cx="11523133" cy="2089150"/>
          </a:xfrm>
          <a:prstGeom prst="rect">
            <a:avLst/>
          </a:prstGeom>
          <a:solidFill>
            <a:srgbClr val="0088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latin typeface="Tahoma" pitchFamily="34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449388"/>
            <a:ext cx="885615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pic>
        <p:nvPicPr>
          <p:cNvPr id="87049" name="Picture 9" descr="tud_logo"/>
          <p:cNvPicPr>
            <a:picLocks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10031683" y="628162"/>
            <a:ext cx="1837944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336551" y="6357958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4437" y="36036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437" y="2457450"/>
            <a:ext cx="1152101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336551" y="6489705"/>
            <a:ext cx="96012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TU Darmstadt | Energy Information Networks &amp; Systems | Prof. Dr. Florian Steinke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10019623" y="1596514"/>
            <a:ext cx="1837944" cy="777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51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rter" pitchFamily="2" charset="0"/>
              <a:cs typeface="Arial" charset="0"/>
            </a:endParaRPr>
          </a:p>
        </p:txBody>
      </p:sp>
      <p:pic>
        <p:nvPicPr>
          <p:cNvPr id="18" name="Picture 18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0555" y="1729697"/>
            <a:ext cx="1600200" cy="52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5360" y="1620000"/>
            <a:ext cx="11521280" cy="4689320"/>
          </a:xfrm>
        </p:spPr>
        <p:txBody>
          <a:bodyPr/>
          <a:lstStyle>
            <a:lvl1pPr marL="180000" indent="0">
              <a:defRPr b="1"/>
            </a:lvl1pPr>
            <a:lvl2pPr marL="444500" indent="-261938">
              <a:buSzPct val="125000"/>
              <a:buFont typeface="Arial" pitchFamily="34" charset="0"/>
              <a:buChar char="•"/>
              <a:defRPr/>
            </a:lvl2pPr>
            <a:lvl3pPr marL="576000" indent="-216000">
              <a:buFont typeface="Arial" pitchFamily="34" charset="0"/>
              <a:buChar char="•"/>
              <a:defRPr/>
            </a:lvl3pPr>
            <a:lvl4pPr marL="756000" indent="-173038">
              <a:buFont typeface="Arial" pitchFamily="34" charset="0"/>
              <a:buChar char="•"/>
              <a:defRPr/>
            </a:lvl4pPr>
            <a:lvl5pPr marL="972000" indent="-188913"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7" y="4406905"/>
            <a:ext cx="856194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856194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68" y="1592268"/>
            <a:ext cx="5513917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1592268"/>
            <a:ext cx="5473699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48683" y="554"/>
            <a:ext cx="122406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3493" y="1620000"/>
            <a:ext cx="6667547" cy="46893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368" y="1620000"/>
            <a:ext cx="4142317" cy="468932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78367" y="488950"/>
            <a:ext cx="91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1787" y="1412875"/>
            <a:ext cx="10943167" cy="44505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5206064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6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488950"/>
            <a:ext cx="88561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01" y="1620000"/>
            <a:ext cx="113754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9980931" y="488950"/>
            <a:ext cx="187452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334437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34437" y="36671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017D4F87-CB5E-435E-ADBB-D22E197AE94C}"/>
              </a:ext>
            </a:extLst>
          </p:cNvPr>
          <p:cNvSpPr txBox="1">
            <a:spLocks/>
          </p:cNvSpPr>
          <p:nvPr userDrawn="1"/>
        </p:nvSpPr>
        <p:spPr>
          <a:xfrm>
            <a:off x="2254251" y="6491516"/>
            <a:ext cx="9601200" cy="231775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56" r:id="rId8"/>
    <p:sldLayoutId id="214748369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555750"/>
            <a:ext cx="8856156" cy="838200"/>
          </a:xfrm>
        </p:spPr>
        <p:txBody>
          <a:bodyPr/>
          <a:lstStyle/>
          <a:p>
            <a:r>
              <a:rPr lang="de-DE" dirty="0"/>
              <a:t>Master Thesis </a:t>
            </a:r>
            <a:r>
              <a:rPr lang="en-US" dirty="0"/>
              <a:t>of</a:t>
            </a:r>
            <a:r>
              <a:rPr lang="de-DE" dirty="0"/>
              <a:t> Isabella N. Grieser</a:t>
            </a:r>
            <a:endParaRPr 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Modelling and Analysis of Human Behavior Impacts on Energy Systems during Crisis Events</a:t>
            </a:r>
          </a:p>
        </p:txBody>
      </p:sp>
    </p:spTree>
    <p:extLst>
      <p:ext uri="{BB962C8B-B14F-4D97-AF65-F5344CB8AC3E}">
        <p14:creationId xmlns:p14="http://schemas.microsoft.com/office/powerpoint/2010/main" val="206139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701A3-2404-A9B8-5FC9-0D63435E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506065" cy="838200"/>
          </a:xfrm>
        </p:spPr>
        <p:txBody>
          <a:bodyPr/>
          <a:lstStyle/>
          <a:p>
            <a:r>
              <a:rPr lang="en-US" dirty="0"/>
              <a:t>Proposal for a Prediction Framework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28EB07E-CC38-E24E-53EC-81F655433E4E}"/>
              </a:ext>
            </a:extLst>
          </p:cNvPr>
          <p:cNvSpPr/>
          <p:nvPr/>
        </p:nvSpPr>
        <p:spPr>
          <a:xfrm>
            <a:off x="3359696" y="3163463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Predict</a:t>
            </a:r>
            <a:r>
              <a:rPr lang="de-DE" dirty="0"/>
              <a:t> Model Parameters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B0B4EA5-878D-8271-7D1C-1A082934784C}"/>
              </a:ext>
            </a:extLst>
          </p:cNvPr>
          <p:cNvSpPr/>
          <p:nvPr/>
        </p:nvSpPr>
        <p:spPr>
          <a:xfrm>
            <a:off x="5935284" y="3163463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Run Simulation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449728B-672D-7AB6-C2EF-B996874FD672}"/>
              </a:ext>
            </a:extLst>
          </p:cNvPr>
          <p:cNvSpPr/>
          <p:nvPr/>
        </p:nvSpPr>
        <p:spPr>
          <a:xfrm>
            <a:off x="8510872" y="3163463"/>
            <a:ext cx="2825012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Power Demand </a:t>
            </a:r>
            <a:r>
              <a:rPr lang="de-DE" dirty="0" err="1"/>
              <a:t>critical</a:t>
            </a:r>
            <a:r>
              <a:rPr lang="de-DE" dirty="0"/>
              <a:t>?</a:t>
            </a:r>
          </a:p>
          <a:p>
            <a:pPr algn="ctr"/>
            <a:r>
              <a:rPr lang="de-DE" dirty="0"/>
              <a:t>Yes/</a:t>
            </a:r>
            <a:r>
              <a:rPr lang="de-DE" dirty="0" err="1"/>
              <a:t>No</a:t>
            </a:r>
            <a:r>
              <a:rPr lang="de-DE" dirty="0"/>
              <a:t> 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107CD90-56BD-70A1-F07C-BAEB2EE1908E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5591944" y="3645326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7012A44-74F4-634C-DE6C-BF6BEEF6118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167532" y="3645326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CF21B9B-E3F0-3CAD-6880-898CD2388701}"/>
              </a:ext>
            </a:extLst>
          </p:cNvPr>
          <p:cNvSpPr/>
          <p:nvPr/>
        </p:nvSpPr>
        <p:spPr>
          <a:xfrm>
            <a:off x="784108" y="3163463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 Posts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0F2CF7-B3EA-D2E6-B8EB-9E63240484B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016356" y="3645326"/>
            <a:ext cx="34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1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E87CA-8FA7-CF05-AD3F-6B6FF62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44830"/>
            <a:ext cx="8561940" cy="1362075"/>
          </a:xfrm>
        </p:spPr>
        <p:txBody>
          <a:bodyPr/>
          <a:lstStyle/>
          <a:p>
            <a:br>
              <a:rPr lang="de-DE" dirty="0"/>
            </a:br>
            <a:r>
              <a:rPr lang="de-DE" dirty="0"/>
              <a:t>Case Studies</a:t>
            </a: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9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EFA9E-416B-B31D-8575-6210869D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4383BB2-F0CA-F168-6FC5-E8BE885B968C}"/>
              </a:ext>
            </a:extLst>
          </p:cNvPr>
          <p:cNvSpPr/>
          <p:nvPr/>
        </p:nvSpPr>
        <p:spPr>
          <a:xfrm>
            <a:off x="1451898" y="2275654"/>
            <a:ext cx="4140046" cy="30255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Synchronization events caused by information on social media can be damaging to the power grid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63984A7-4CAF-A4AF-DEFC-CB63D3CCF863}"/>
              </a:ext>
            </a:extLst>
          </p:cNvPr>
          <p:cNvSpPr/>
          <p:nvPr/>
        </p:nvSpPr>
        <p:spPr>
          <a:xfrm>
            <a:off x="5951984" y="2275653"/>
            <a:ext cx="4140046" cy="30255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Increasing adoption of new, highly power-consuming technologies increase the danger of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15935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E87CA-8FA7-CF05-AD3F-6B6FF62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44830"/>
            <a:ext cx="8561940" cy="1362075"/>
          </a:xfrm>
        </p:spPr>
        <p:txBody>
          <a:bodyPr/>
          <a:lstStyle/>
          <a:p>
            <a:br>
              <a:rPr lang="de-DE" dirty="0"/>
            </a:br>
            <a:r>
              <a:rPr lang="de-DE" dirty="0"/>
              <a:t>Questions?</a:t>
            </a: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5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042D-D10F-65B9-7E07-2A8582B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7" y="488950"/>
            <a:ext cx="8856156" cy="8382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Panic Buying and Overconsumption became a very prominent topic during the COVID-19 Pandemic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E5A1022-EAB9-03C1-F65A-25CCC6C196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8" t="6414" r="4538" b="1757"/>
          <a:stretch/>
        </p:blipFill>
        <p:spPr>
          <a:xfrm>
            <a:off x="108292" y="1844824"/>
            <a:ext cx="7560841" cy="4320480"/>
          </a:xfr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FFC95D3-DCE9-4AA3-011E-5FF272B4D781}"/>
              </a:ext>
            </a:extLst>
          </p:cNvPr>
          <p:cNvSpPr/>
          <p:nvPr/>
        </p:nvSpPr>
        <p:spPr>
          <a:xfrm>
            <a:off x="7896200" y="1673924"/>
            <a:ext cx="3888432" cy="46085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Panic Buying</a:t>
            </a:r>
            <a:r>
              <a:rPr lang="en-US" sz="1800" b="0" dirty="0"/>
              <a:t>: When consumers buy unusually large amounts of a product because of an unusual situation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During the COVID-19 Pandemic</a:t>
            </a:r>
            <a:r>
              <a:rPr lang="en-US" sz="1800" b="0" dirty="0"/>
              <a:t>: People bought much greater number of disinfectants and soap in fear of the infectious disease. 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Panic was amplified due to </a:t>
            </a:r>
            <a:r>
              <a:rPr lang="en-US" sz="1800" b="1" dirty="0"/>
              <a:t>Information on Social Media</a:t>
            </a:r>
            <a:endParaRPr lang="de-DE" sz="1800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B35637B-BF00-FF5A-55D9-1D8C33789625}"/>
              </a:ext>
            </a:extLst>
          </p:cNvPr>
          <p:cNvSpPr/>
          <p:nvPr/>
        </p:nvSpPr>
        <p:spPr>
          <a:xfrm>
            <a:off x="191344" y="5373216"/>
            <a:ext cx="345638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50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09439-EB36-1305-C4E3-DE20F45D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Scenarios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 </a:t>
            </a:r>
            <a:r>
              <a:rPr lang="de-DE" dirty="0" err="1"/>
              <a:t>affecting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Grid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B784F85-7EEE-FD9E-EF0B-6BE96FE99AE0}"/>
              </a:ext>
            </a:extLst>
          </p:cNvPr>
          <p:cNvSpPr/>
          <p:nvPr/>
        </p:nvSpPr>
        <p:spPr>
          <a:xfrm>
            <a:off x="407368" y="1673924"/>
            <a:ext cx="2736304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Demand Response Scenario: </a:t>
            </a: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A false advertisement for reduced electricity price for a limited time </a:t>
            </a:r>
            <a:r>
              <a:rPr lang="en-US" dirty="0"/>
              <a:t>spreads through social media.</a:t>
            </a: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4D767E4-03F0-3915-CB6F-FEC3FAA2AB4D}"/>
              </a:ext>
            </a:extLst>
          </p:cNvPr>
          <p:cNvSpPr/>
          <p:nvPr/>
        </p:nvSpPr>
        <p:spPr>
          <a:xfrm>
            <a:off x="3251809" y="1687366"/>
            <a:ext cx="2736304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“Disconnect” Scenario:</a:t>
            </a: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Conspiracy theorists want to send a message by disconnecting all electrical appliances by a specified time.</a:t>
            </a: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9D01460-557C-D38E-BABB-E5D64ACB3549}"/>
              </a:ext>
            </a:extLst>
          </p:cNvPr>
          <p:cNvSpPr/>
          <p:nvPr/>
        </p:nvSpPr>
        <p:spPr>
          <a:xfrm>
            <a:off x="6103785" y="1673315"/>
            <a:ext cx="2736304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Wildfire </a:t>
            </a:r>
            <a:r>
              <a:rPr lang="en-US" sz="1800" b="1" dirty="0"/>
              <a:t>Scenario:</a:t>
            </a: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Rumors of a wildfire lead to people leaving the city in masses. But, to leave the city, they need to charge their electric vehicles first.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28DD2BF-0C36-7A23-F3EF-56437B7AE582}"/>
              </a:ext>
            </a:extLst>
          </p:cNvPr>
          <p:cNvSpPr/>
          <p:nvPr/>
        </p:nvSpPr>
        <p:spPr>
          <a:xfrm>
            <a:off x="8964592" y="1615759"/>
            <a:ext cx="2736304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Chemical Accident Scenario: </a:t>
            </a: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A chemical accident near a major city leads to all emergency channels recommending citizens to shower to remove harmful chemicals from their skin</a:t>
            </a: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5461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C51BF-52B8-F94F-6759-7D81487A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722089" cy="838200"/>
          </a:xfrm>
        </p:spPr>
        <p:txBody>
          <a:bodyPr/>
          <a:lstStyle/>
          <a:p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364D0F-4EEA-BB65-3353-E1AFE0F1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651" y="1641029"/>
            <a:ext cx="6495983" cy="23161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B93825C-7CA2-5D79-F7AE-38720D88F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854187"/>
            <a:ext cx="3451610" cy="406322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815A3AA-F7D9-2140-8D93-C24B81B58A53}"/>
              </a:ext>
            </a:extLst>
          </p:cNvPr>
          <p:cNvSpPr txBox="1"/>
          <p:nvPr/>
        </p:nvSpPr>
        <p:spPr>
          <a:xfrm>
            <a:off x="11055533" y="209964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[1]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84AA0F4-4A20-63CB-9402-AADC4D7B1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759" y="3957145"/>
            <a:ext cx="4353037" cy="241190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6122549-0C35-88A5-FDEF-40616399C8B2}"/>
              </a:ext>
            </a:extLst>
          </p:cNvPr>
          <p:cNvSpPr txBox="1"/>
          <p:nvPr/>
        </p:nvSpPr>
        <p:spPr>
          <a:xfrm>
            <a:off x="3786970" y="192762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[2]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A2BB971-9290-F6E5-2737-0041A1BC428C}"/>
              </a:ext>
            </a:extLst>
          </p:cNvPr>
          <p:cNvSpPr txBox="1"/>
          <p:nvPr/>
        </p:nvSpPr>
        <p:spPr>
          <a:xfrm>
            <a:off x="8113549" y="401643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53069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BDD1A-935E-37AF-0C22-F1B16316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Analyze the Information Flow in Social Networks and check if it could affect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0AAE69-6886-6A69-4679-A6FE5BA71844}"/>
              </a:ext>
            </a:extLst>
          </p:cNvPr>
          <p:cNvSpPr/>
          <p:nvPr/>
        </p:nvSpPr>
        <p:spPr>
          <a:xfrm>
            <a:off x="305587" y="1544514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Create Social Media Graph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79EB93-8530-8A99-6D9F-902E085E0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461395" y="2492896"/>
            <a:ext cx="3352285" cy="3399631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92AD926-08B6-8807-B84E-DF16E1F5AA44}"/>
              </a:ext>
            </a:extLst>
          </p:cNvPr>
          <p:cNvSpPr/>
          <p:nvPr/>
        </p:nvSpPr>
        <p:spPr>
          <a:xfrm>
            <a:off x="4299895" y="1545109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the</a:t>
            </a:r>
            <a:r>
              <a:rPr lang="de-DE" dirty="0"/>
              <a:t> Information Diffusion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2E600BE-E8BF-A2D7-0E0C-3A3A132ECA51}"/>
              </a:ext>
            </a:extLst>
          </p:cNvPr>
          <p:cNvSpPr/>
          <p:nvPr/>
        </p:nvSpPr>
        <p:spPr>
          <a:xfrm>
            <a:off x="8311076" y="1544514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Estimate the excess Power Demand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557A4AA-52AD-2013-6F04-A7B949C11C36}"/>
              </a:ext>
            </a:extLst>
          </p:cNvPr>
          <p:cNvSpPr/>
          <p:nvPr/>
        </p:nvSpPr>
        <p:spPr>
          <a:xfrm>
            <a:off x="3900262" y="3549892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E22B3B39-7001-DA95-21A1-DF46C34825FA}"/>
              </a:ext>
            </a:extLst>
          </p:cNvPr>
          <p:cNvSpPr/>
          <p:nvPr/>
        </p:nvSpPr>
        <p:spPr>
          <a:xfrm>
            <a:off x="7904548" y="3549892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4171022-80BD-3A61-A6D2-1C4C5F1364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7440"/>
          <a:stretch/>
        </p:blipFill>
        <p:spPr>
          <a:xfrm>
            <a:off x="8400256" y="2564905"/>
            <a:ext cx="3354910" cy="2721402"/>
          </a:xfrm>
          <a:prstGeom prst="rect">
            <a:avLst/>
          </a:prstGeom>
        </p:spPr>
      </p:pic>
      <p:pic>
        <p:nvPicPr>
          <p:cNvPr id="3" name="Grafik 2" descr="Ein Bild, das Mond, Dunkelheit, Nacht enthält.&#10;&#10;Automatisch generierte Beschreibung">
            <a:extLst>
              <a:ext uri="{FF2B5EF4-FFF2-40B4-BE49-F238E27FC236}">
                <a16:creationId xmlns:a16="http://schemas.microsoft.com/office/drawing/2014/main" id="{37358ED2-8133-53D8-E5C9-23E75CC14C5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7" r="30847"/>
          <a:stretch/>
        </p:blipFill>
        <p:spPr>
          <a:xfrm>
            <a:off x="4185821" y="2270253"/>
            <a:ext cx="3626888" cy="36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0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Media Network Graph is modelled via Random Graph Algorithms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AA4862C-BC49-EBC0-36B1-DC7DD94D1D91}"/>
              </a:ext>
            </a:extLst>
          </p:cNvPr>
          <p:cNvSpPr/>
          <p:nvPr/>
        </p:nvSpPr>
        <p:spPr>
          <a:xfrm>
            <a:off x="478368" y="1546538"/>
            <a:ext cx="8856156" cy="16169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Graph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social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/>
              <a:t>Barabási</a:t>
            </a:r>
            <a:r>
              <a:rPr lang="de-DE" dirty="0"/>
              <a:t>–Albert </a:t>
            </a:r>
            <a:r>
              <a:rPr lang="de-DE" dirty="0" err="1"/>
              <a:t>model</a:t>
            </a:r>
            <a:endParaRPr lang="de-DE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/>
              <a:t>Small </a:t>
            </a:r>
            <a:r>
              <a:rPr lang="de-DE" sz="1800" b="0" dirty="0" err="1"/>
              <a:t>world</a:t>
            </a:r>
            <a:r>
              <a:rPr lang="de-DE" sz="1800" b="0" dirty="0"/>
              <a:t> </a:t>
            </a:r>
            <a:r>
              <a:rPr lang="de-DE" dirty="0" err="1"/>
              <a:t>c</a:t>
            </a:r>
            <a:r>
              <a:rPr lang="de-DE" sz="1800" b="0" dirty="0" err="1"/>
              <a:t>haracteristic</a:t>
            </a:r>
            <a:endParaRPr lang="de-DE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Scale-free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Highly</a:t>
            </a:r>
            <a:r>
              <a:rPr lang="de-DE" sz="1800" b="0" dirty="0"/>
              <a:t> </a:t>
            </a:r>
            <a:r>
              <a:rPr lang="de-DE" sz="1800" b="0" dirty="0" err="1"/>
              <a:t>clustered</a:t>
            </a:r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D1AE354-A862-0455-7412-528C928057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pic>
        <p:nvPicPr>
          <p:cNvPr id="6" name="Grafik 5" descr="Ein Bild, das Mond, Dunkelheit, Nacht enthält.&#10;&#10;Automatisch generierte Beschreibung">
            <a:extLst>
              <a:ext uri="{FF2B5EF4-FFF2-40B4-BE49-F238E27FC236}">
                <a16:creationId xmlns:a16="http://schemas.microsoft.com/office/drawing/2014/main" id="{E8B0DE4A-A02D-E83B-259C-FC6C5A3D606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7" r="30847"/>
          <a:stretch/>
        </p:blipFill>
        <p:spPr>
          <a:xfrm>
            <a:off x="9984432" y="3127236"/>
            <a:ext cx="1477084" cy="1475205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D0A52D9-2255-0C97-2367-73B8C4249C9D}"/>
              </a:ext>
            </a:extLst>
          </p:cNvPr>
          <p:cNvSpPr/>
          <p:nvPr/>
        </p:nvSpPr>
        <p:spPr>
          <a:xfrm>
            <a:off x="478368" y="3284985"/>
            <a:ext cx="8856156" cy="29430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The SIR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propagation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[5]</a:t>
            </a:r>
            <a:r>
              <a:rPr lang="de-DE" sz="1800" b="0" dirty="0"/>
              <a:t>: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Three</a:t>
            </a:r>
            <a:r>
              <a:rPr lang="de-DE" sz="1800" b="0" dirty="0"/>
              <a:t> </a:t>
            </a:r>
            <a:r>
              <a:rPr lang="de-DE" sz="1800" b="0" dirty="0" err="1"/>
              <a:t>states</a:t>
            </a:r>
            <a:r>
              <a:rPr lang="de-DE" sz="1800" b="0" dirty="0"/>
              <a:t>: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Susceptible</a:t>
            </a:r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(S)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FF0000"/>
                </a:solidFill>
              </a:rPr>
              <a:t>Infected</a:t>
            </a:r>
            <a:r>
              <a:rPr lang="de-DE" b="0" dirty="0">
                <a:solidFill>
                  <a:srgbClr val="FF0000"/>
                </a:solidFill>
              </a:rPr>
              <a:t> (I)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Recovered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(R)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sz="1800" b="0" dirty="0"/>
              <a:t>eighbors are predominantly infected </a:t>
            </a:r>
            <a:r>
              <a:rPr lang="en-US" sz="1800" b="0" dirty="0">
                <a:sym typeface="Wingdings" panose="05000000000000000000" pitchFamily="2" charset="2"/>
              </a:rPr>
              <a:t> graph node becomes infected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sz="1800" b="0" dirty="0"/>
              <a:t>eighbors are predominantly recovered </a:t>
            </a:r>
            <a:r>
              <a:rPr lang="en-US" sz="1800" b="0" dirty="0">
                <a:sym typeface="Wingdings" panose="05000000000000000000" pitchFamily="2" charset="2"/>
              </a:rPr>
              <a:t> graph node recovers</a:t>
            </a:r>
            <a:endParaRPr lang="en-US" sz="1800" b="0" dirty="0"/>
          </a:p>
          <a:p>
            <a:endParaRPr 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36365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epidemological</a:t>
            </a:r>
            <a:r>
              <a:rPr lang="en-US" dirty="0"/>
              <a:t> Model is used to model the Information Propagation Process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C63CEE8-2B4D-5C83-6FEF-77CCBF771A6E}"/>
              </a:ext>
            </a:extLst>
          </p:cNvPr>
          <p:cNvSpPr/>
          <p:nvPr/>
        </p:nvSpPr>
        <p:spPr>
          <a:xfrm>
            <a:off x="478368" y="1546538"/>
            <a:ext cx="8856156" cy="4681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The SIR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propagation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[5]</a:t>
            </a:r>
            <a:r>
              <a:rPr lang="de-DE" sz="1800" b="0" dirty="0"/>
              <a:t>: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Three</a:t>
            </a:r>
            <a:r>
              <a:rPr lang="de-DE" sz="1800" b="0" dirty="0"/>
              <a:t> </a:t>
            </a:r>
            <a:r>
              <a:rPr lang="de-DE" sz="1800" b="0" dirty="0" err="1"/>
              <a:t>states</a:t>
            </a:r>
            <a:r>
              <a:rPr lang="de-DE" sz="1800" b="0" dirty="0"/>
              <a:t>: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Susceptible</a:t>
            </a:r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(S)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FF0000"/>
                </a:solidFill>
              </a:rPr>
              <a:t>Infected</a:t>
            </a:r>
            <a:r>
              <a:rPr lang="de-DE" b="0" dirty="0">
                <a:solidFill>
                  <a:srgbClr val="FF0000"/>
                </a:solidFill>
              </a:rPr>
              <a:t> (I)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Recovered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(R)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sz="1800" b="0" dirty="0"/>
              <a:t>eighbors are predominantly infected </a:t>
            </a:r>
            <a:r>
              <a:rPr lang="en-US" sz="1800" b="0" dirty="0">
                <a:sym typeface="Wingdings" panose="05000000000000000000" pitchFamily="2" charset="2"/>
              </a:rPr>
              <a:t> graph node becomes infected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sz="1800" b="0" dirty="0"/>
              <a:t>eighbors are predominantly recovered </a:t>
            </a:r>
            <a:r>
              <a:rPr lang="en-US" sz="1800" b="0" dirty="0">
                <a:sym typeface="Wingdings" panose="05000000000000000000" pitchFamily="2" charset="2"/>
              </a:rPr>
              <a:t> graph node recovers</a:t>
            </a:r>
            <a:endParaRPr lang="en-US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endParaRPr lang="en-US" sz="1800" b="0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BC32B7-73F2-0861-5E00-4728F5B748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pic>
        <p:nvPicPr>
          <p:cNvPr id="7" name="Grafik 6" descr="Ein Bild, das Mond, Dunkelheit, Nacht enthält.&#10;&#10;Automatisch generierte Beschreibung">
            <a:extLst>
              <a:ext uri="{FF2B5EF4-FFF2-40B4-BE49-F238E27FC236}">
                <a16:creationId xmlns:a16="http://schemas.microsoft.com/office/drawing/2014/main" id="{960195FF-D01E-DA41-B967-BA695245775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7" r="30847"/>
          <a:stretch/>
        </p:blipFill>
        <p:spPr>
          <a:xfrm>
            <a:off x="9984432" y="3127236"/>
            <a:ext cx="1477084" cy="14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9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 Simulator to analyze the Effects on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0F25529-0DCF-0E5C-80E0-91F2EC0F7A8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19E4895-7403-330F-28C3-460E7CE9D992}"/>
              </a:ext>
            </a:extLst>
          </p:cNvPr>
          <p:cNvSpPr/>
          <p:nvPr/>
        </p:nvSpPr>
        <p:spPr>
          <a:xfrm>
            <a:off x="499161" y="3050404"/>
            <a:ext cx="8856156" cy="17507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b="1" dirty="0"/>
              <a:t>Simulation </a:t>
            </a:r>
            <a:r>
              <a:rPr lang="de-DE" b="1" dirty="0" err="1"/>
              <a:t>Steps</a:t>
            </a:r>
            <a:endParaRPr lang="de-DE" sz="1800" b="1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sz="1800" b="0" dirty="0"/>
              <a:t>Start with one source of information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sz="1800" b="0" dirty="0"/>
              <a:t>For each iteration step</a:t>
            </a:r>
          </a:p>
          <a:p>
            <a:pPr marL="1037250" lvl="1" indent="-400050">
              <a:spcBef>
                <a:spcPts val="200"/>
              </a:spcBef>
              <a:spcAft>
                <a:spcPts val="230"/>
              </a:spcAft>
              <a:buFont typeface="+mj-lt"/>
              <a:buAutoNum type="romanLcPeriod"/>
            </a:pPr>
            <a:r>
              <a:rPr lang="en-US" b="0" dirty="0"/>
              <a:t>Calculate the power used in the network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+mj-lt"/>
              <a:buAutoNum type="romanLcPeriod"/>
            </a:pPr>
            <a:r>
              <a:rPr lang="en-US" dirty="0"/>
              <a:t>Propagate the information in the graph</a:t>
            </a: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B8E31EA-E9BE-BD70-9CF6-DFDD27944286}"/>
              </a:ext>
            </a:extLst>
          </p:cNvPr>
          <p:cNvSpPr/>
          <p:nvPr/>
        </p:nvSpPr>
        <p:spPr>
          <a:xfrm>
            <a:off x="495443" y="1551273"/>
            <a:ext cx="8856156" cy="1429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Assumptions 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Each node in the social media graph represents one (physical) household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The effect of the information may have a delayed response on the electrical grid</a:t>
            </a:r>
            <a:endParaRPr lang="en-US" sz="1800" b="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C4754F9-5F43-A7D2-DF12-7D4F378F7DB0}"/>
              </a:ext>
            </a:extLst>
          </p:cNvPr>
          <p:cNvSpPr/>
          <p:nvPr/>
        </p:nvSpPr>
        <p:spPr>
          <a:xfrm>
            <a:off x="499161" y="4870370"/>
            <a:ext cx="8856156" cy="13576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Power Calculation</a:t>
            </a:r>
          </a:p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Each household may have electrical appliances and may activate them based on if they possess the specific appliances</a:t>
            </a:r>
          </a:p>
        </p:txBody>
      </p:sp>
      <p:pic>
        <p:nvPicPr>
          <p:cNvPr id="3" name="Grafik 2" descr="Ein Bild, das Mond, Dunkelheit, Nacht enthält.&#10;&#10;Automatisch generierte Beschreibung">
            <a:extLst>
              <a:ext uri="{FF2B5EF4-FFF2-40B4-BE49-F238E27FC236}">
                <a16:creationId xmlns:a16="http://schemas.microsoft.com/office/drawing/2014/main" id="{68CE33EA-159D-117B-0B75-C467DB58DD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7" r="30847"/>
          <a:stretch/>
        </p:blipFill>
        <p:spPr>
          <a:xfrm>
            <a:off x="9984432" y="3127236"/>
            <a:ext cx="1477084" cy="14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0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5FEE8-82A8-9B1B-2428-945AF179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Data can be used to estimate Simulation Parameters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F0DEDF6-35BE-DDEE-FC52-852DA32AB035}"/>
              </a:ext>
            </a:extLst>
          </p:cNvPr>
          <p:cNvSpPr/>
          <p:nvPr/>
        </p:nvSpPr>
        <p:spPr>
          <a:xfrm>
            <a:off x="3359696" y="1735819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Smoothen Data Plot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3463ABD9-3567-2F10-E4DA-4E608D1EF8D3}"/>
                  </a:ext>
                </a:extLst>
              </p:cNvPr>
              <p:cNvSpPr/>
              <p:nvPr/>
            </p:nvSpPr>
            <p:spPr>
              <a:xfrm>
                <a:off x="5935284" y="1735819"/>
                <a:ext cx="2232248" cy="96372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dirty="0"/>
                  <a:t>Minimize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𝑝𝑜𝑠𝑡𝑠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3463ABD9-3567-2F10-E4DA-4E608D1EF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284" y="1735819"/>
                <a:ext cx="2232248" cy="96372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CAA224F-DD27-4612-E247-62EE1C01C286}"/>
              </a:ext>
            </a:extLst>
          </p:cNvPr>
          <p:cNvSpPr/>
          <p:nvPr/>
        </p:nvSpPr>
        <p:spPr>
          <a:xfrm>
            <a:off x="8510872" y="1735819"/>
            <a:ext cx="2825012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Solve Differential Equations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886E23C-55B5-BB32-8538-ED5E2249FCE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591944" y="2217682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FD0497C-FEA8-2462-734F-3DDCF3E6B16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167532" y="2217682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AB084F8-F251-B313-2574-B3B53E8150AB}"/>
              </a:ext>
            </a:extLst>
          </p:cNvPr>
          <p:cNvSpPr/>
          <p:nvPr/>
        </p:nvSpPr>
        <p:spPr>
          <a:xfrm>
            <a:off x="784108" y="1735819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Count Social Media Posts over a Timespan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50C80C1-87B2-3069-2247-5CDF659F10DA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3016356" y="2217682"/>
            <a:ext cx="34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FFEB050B-447F-6C61-BF01-C2D855D3A81C}"/>
                  </a:ext>
                </a:extLst>
              </p:cNvPr>
              <p:cNvSpPr/>
              <p:nvPr/>
            </p:nvSpPr>
            <p:spPr>
              <a:xfrm>
                <a:off x="729606" y="3074389"/>
                <a:ext cx="5726434" cy="345095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Differential Equations:</a:t>
                </a:r>
              </a:p>
              <a:p>
                <a:pPr algn="ctr"/>
                <a:endParaRPr lang="de-DE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dirty="0"/>
              </a:p>
            </p:txBody>
          </p:sp>
        </mc:Choice>
        <mc:Fallback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FFEB050B-447F-6C61-BF01-C2D855D3A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06" y="3074389"/>
                <a:ext cx="5726434" cy="345095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fik 12" descr="Ein Bild, das Text, Diagramm, Reihe, Steigung enthält.&#10;&#10;Automatisch generierte Beschreibung">
            <a:extLst>
              <a:ext uri="{FF2B5EF4-FFF2-40B4-BE49-F238E27FC236}">
                <a16:creationId xmlns:a16="http://schemas.microsoft.com/office/drawing/2014/main" id="{AFB44CE1-7793-FCB6-BBBD-6CBDF7DFE0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" t="9599" r="8041"/>
          <a:stretch/>
        </p:blipFill>
        <p:spPr>
          <a:xfrm>
            <a:off x="6744072" y="3024248"/>
            <a:ext cx="4718322" cy="3538668"/>
          </a:xfrm>
          <a:prstGeom prst="rect">
            <a:avLst/>
          </a:prstGeom>
        </p:spPr>
      </p:pic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0515DE2D-36FB-5C96-3E70-E306D7ECC8E8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8487393" y="1263560"/>
            <a:ext cx="12700" cy="28719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37E28C6A-48A7-2F6C-8F98-BEE0FC8F9118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8487393" y="299834"/>
            <a:ext cx="12700" cy="28719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3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0&quot; createSeparatingSlides=&quot;0&quot; createBackupSlide=&quot;0&quot; layoutId=&quot;1_1&quot; createSections=&quot;0&quot; singleSlideId=&quot;&quot; backupSlideId=&quot;&quot; hideSeparatingSlides=&quot;0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434.0899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 /&gt;&lt;/agenda&gt;&lt;/contents&gt;&lt;/ee4p&gt;"/>
</p:tagLst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87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610</Words>
  <Application>Microsoft Office PowerPoint</Application>
  <PresentationFormat>Breitbild</PresentationFormat>
  <Paragraphs>159</Paragraphs>
  <Slides>13</Slides>
  <Notes>3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Bitstream Charter</vt:lpstr>
      <vt:lpstr>Charter</vt:lpstr>
      <vt:lpstr>Stafford</vt:lpstr>
      <vt:lpstr>Arial</vt:lpstr>
      <vt:lpstr>Cambria Math</vt:lpstr>
      <vt:lpstr>Tahoma</vt:lpstr>
      <vt:lpstr>Wingdings</vt:lpstr>
      <vt:lpstr>Präsentationsvorlage_BWL9</vt:lpstr>
      <vt:lpstr>Modelling and Analysis of Human Behavior Impacts on Energy Systems during Crisis Events</vt:lpstr>
      <vt:lpstr>Panic Buying and Overconsumption became a very prominent topic during the COVID-19 Pandemic</vt:lpstr>
      <vt:lpstr>A few example Scenarios for changes in Consumption lead by Social Media affecting the Power Grid</vt:lpstr>
      <vt:lpstr>Consumption can be affected by Social Media </vt:lpstr>
      <vt:lpstr>Idea: Analyze the Information Flow in Social Networks and check if it could affect the Power Grid</vt:lpstr>
      <vt:lpstr>The Social Media Network Graph is modelled via Random Graph Algorithms</vt:lpstr>
      <vt:lpstr>An epidemological Model is used to model the Information Propagation Process</vt:lpstr>
      <vt:lpstr>Implementation of a Simulator to analyze the Effects on the Power Grid</vt:lpstr>
      <vt:lpstr>Social Media Data can be used to estimate Simulation Parameters</vt:lpstr>
      <vt:lpstr>Proposal for a Prediction Framework</vt:lpstr>
      <vt:lpstr> Case Studies </vt:lpstr>
      <vt:lpstr>Conclusion</vt:lpstr>
      <vt:lpstr>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Isabella Nunes Grieser</cp:lastModifiedBy>
  <cp:revision>805</cp:revision>
  <cp:lastPrinted>2015-03-31T13:31:38Z</cp:lastPrinted>
  <dcterms:created xsi:type="dcterms:W3CDTF">2009-12-23T09:42:49Z</dcterms:created>
  <dcterms:modified xsi:type="dcterms:W3CDTF">2023-10-03T10:37:36Z</dcterms:modified>
</cp:coreProperties>
</file>