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64" r:id="rId3"/>
    <p:sldId id="388" r:id="rId4"/>
    <p:sldId id="367" r:id="rId5"/>
    <p:sldId id="376" r:id="rId6"/>
    <p:sldId id="393" r:id="rId7"/>
    <p:sldId id="378" r:id="rId8"/>
    <p:sldId id="383" r:id="rId9"/>
    <p:sldId id="375" r:id="rId10"/>
    <p:sldId id="384" r:id="rId11"/>
    <p:sldId id="385" r:id="rId12"/>
    <p:sldId id="389" r:id="rId13"/>
    <p:sldId id="386" r:id="rId14"/>
    <p:sldId id="390" r:id="rId15"/>
    <p:sldId id="387" r:id="rId16"/>
    <p:sldId id="391" r:id="rId17"/>
    <p:sldId id="392" r:id="rId18"/>
    <p:sldId id="382" r:id="rId19"/>
    <p:sldId id="371" r:id="rId20"/>
  </p:sldIdLst>
  <p:sldSz cx="12192000" cy="6858000"/>
  <p:notesSz cx="6799263" cy="9929813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88"/>
            <p14:sldId id="367"/>
            <p14:sldId id="376"/>
            <p14:sldId id="393"/>
            <p14:sldId id="378"/>
            <p14:sldId id="383"/>
            <p14:sldId id="375"/>
            <p14:sldId id="384"/>
            <p14:sldId id="385"/>
            <p14:sldId id="389"/>
            <p14:sldId id="386"/>
            <p14:sldId id="390"/>
            <p14:sldId id="387"/>
            <p14:sldId id="391"/>
            <p14:sldId id="392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137" autoAdjust="0"/>
  </p:normalViewPr>
  <p:slideViewPr>
    <p:cSldViewPr snapToObjects="1">
      <p:cViewPr varScale="1">
        <p:scale>
          <a:sx n="68" d="100"/>
          <a:sy n="68" d="100"/>
        </p:scale>
        <p:origin x="125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Oktober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11. Oktober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 genauer erklären -&gt; was ist meine </a:t>
            </a:r>
            <a:r>
              <a:rPr lang="de-DE" dirty="0" err="1"/>
              <a:t>contribution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Gif</a:t>
            </a:r>
            <a:r>
              <a:rPr lang="de-DE" dirty="0"/>
              <a:t> von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sir</a:t>
            </a:r>
            <a:endParaRPr lang="de-DE" dirty="0"/>
          </a:p>
          <a:p>
            <a:r>
              <a:rPr lang="de-DE" dirty="0"/>
              <a:t>Betonen: </a:t>
            </a:r>
            <a:r>
              <a:rPr lang="de-DE" dirty="0" err="1"/>
              <a:t>epidemologisches</a:t>
            </a:r>
            <a:r>
              <a:rPr lang="de-DE" dirty="0"/>
              <a:t> Modell -&gt; </a:t>
            </a:r>
            <a:r>
              <a:rPr lang="de-DE" dirty="0" err="1"/>
              <a:t>information</a:t>
            </a:r>
            <a:r>
              <a:rPr lang="de-DE" dirty="0"/>
              <a:t> ist eine </a:t>
            </a:r>
            <a:r>
              <a:rPr lang="de-DE" dirty="0" err="1"/>
              <a:t>infektion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Graphbasiertes</a:t>
            </a:r>
            <a:r>
              <a:rPr lang="de-DE" dirty="0"/>
              <a:t> </a:t>
            </a:r>
            <a:r>
              <a:rPr lang="de-DE" dirty="0" err="1"/>
              <a:t>sir</a:t>
            </a:r>
            <a:r>
              <a:rPr lang="de-DE" dirty="0"/>
              <a:t>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8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calculation</a:t>
            </a:r>
            <a:r>
              <a:rPr lang="de-DE" dirty="0"/>
              <a:t> auch gut erklären</a:t>
            </a:r>
          </a:p>
          <a:p>
            <a:r>
              <a:rPr lang="de-DE" dirty="0"/>
              <a:t>Und </a:t>
            </a:r>
            <a:r>
              <a:rPr lang="de-DE" dirty="0" err="1"/>
              <a:t>assumption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Zweite </a:t>
            </a:r>
            <a:r>
              <a:rPr lang="de-DE" dirty="0" err="1"/>
              <a:t>assumption</a:t>
            </a:r>
            <a:r>
              <a:rPr lang="de-DE" dirty="0"/>
              <a:t> nicht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2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3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Twitter </a:t>
            </a:r>
            <a:r>
              <a:rPr lang="de-DE" dirty="0" err="1"/>
              <a:t>posts</a:t>
            </a:r>
            <a:r>
              <a:rPr lang="de-DE" dirty="0"/>
              <a:t> reinmachen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wegmachen :(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98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Case Studies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283E-B13C-D7A0-C0E6-63BAA8F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0B1B94-8F1F-F96B-98A2-A38B461F6DF3}"/>
              </a:ext>
            </a:extLst>
          </p:cNvPr>
          <p:cNvSpPr/>
          <p:nvPr/>
        </p:nvSpPr>
        <p:spPr>
          <a:xfrm>
            <a:off x="464433" y="1988840"/>
            <a:ext cx="28083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14AAEB7-AE9A-CED3-5CB3-B73B8C9A10D3}"/>
              </a:ext>
            </a:extLst>
          </p:cNvPr>
          <p:cNvSpPr/>
          <p:nvPr/>
        </p:nvSpPr>
        <p:spPr>
          <a:xfrm>
            <a:off x="3950703" y="1988840"/>
            <a:ext cx="7617905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Many people believe and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have a delayed response, acting after the time specified in the social media message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will turn on many energy-intensive appliances (dishwasher, washing machine, …) in their households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entities: 1000, time resolution: 15 minutes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Social media data is used to estimate the information propagation parameters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E71F729-7DAA-E052-E530-770FA729F4A5}"/>
              </a:ext>
            </a:extLst>
          </p:cNvPr>
          <p:cNvSpPr/>
          <p:nvPr/>
        </p:nvSpPr>
        <p:spPr>
          <a:xfrm>
            <a:off x="3359696" y="3714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6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283E-B13C-D7A0-C0E6-63BAA8F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F42D3F5-D53F-F6CD-6ADA-CF9D5693B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9231" r="8572" b="3333"/>
          <a:stretch/>
        </p:blipFill>
        <p:spPr>
          <a:xfrm>
            <a:off x="463914" y="1484784"/>
            <a:ext cx="11233248" cy="49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5E0953-4E25-0D41-E6C8-74F693087FBF}"/>
              </a:ext>
            </a:extLst>
          </p:cNvPr>
          <p:cNvSpPr/>
          <p:nvPr/>
        </p:nvSpPr>
        <p:spPr>
          <a:xfrm>
            <a:off x="464433" y="1988840"/>
            <a:ext cx="28083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disconnecting all electrical appliances by a specified time.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9B16054-6120-FD99-2D9F-843C459BEAAA}"/>
              </a:ext>
            </a:extLst>
          </p:cNvPr>
          <p:cNvSpPr/>
          <p:nvPr/>
        </p:nvSpPr>
        <p:spPr>
          <a:xfrm>
            <a:off x="3950703" y="1988840"/>
            <a:ext cx="7617905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Not many entities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have a delayed response to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disconnect all devices, e.g., their power consumption is 0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do not recover from the information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4AF3C7E-F4EF-1BCC-A136-236DD39BAA5B}"/>
              </a:ext>
            </a:extLst>
          </p:cNvPr>
          <p:cNvSpPr/>
          <p:nvPr/>
        </p:nvSpPr>
        <p:spPr>
          <a:xfrm>
            <a:off x="3359696" y="3714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pic>
        <p:nvPicPr>
          <p:cNvPr id="3" name="scen2">
            <a:hlinkClick r:id="" action="ppaction://media"/>
            <a:extLst>
              <a:ext uri="{FF2B5EF4-FFF2-40B4-BE49-F238E27FC236}">
                <a16:creationId xmlns:a16="http://schemas.microsoft.com/office/drawing/2014/main" id="{7EA74010-13E5-06A2-FD9E-848C1184475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77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337" y="1484784"/>
            <a:ext cx="11797311" cy="50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3: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12BC4CE-0C9A-D874-7542-A612713AD40E}"/>
              </a:ext>
            </a:extLst>
          </p:cNvPr>
          <p:cNvSpPr/>
          <p:nvPr/>
        </p:nvSpPr>
        <p:spPr>
          <a:xfrm>
            <a:off x="464432" y="1988840"/>
            <a:ext cx="3471327" cy="1944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/>
              <p:nvPr/>
            </p:nvSpPr>
            <p:spPr>
              <a:xfrm>
                <a:off x="4943872" y="1988840"/>
                <a:ext cx="6624736" cy="39873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0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sz="1800" b="1" dirty="0"/>
                  <a:t>Assumptions: 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Many people believe and will act on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People will act immediately upon hearing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entities will load their electric cars for one hour and leave the city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all households have an electric car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Number of entities: 1000, time resolution: 15 minutes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dirty="0"/>
                  <a:t>Social media data is used to estimate the information propagation parameters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</p:txBody>
          </p:sp>
        </mc:Choice>
        <mc:Fallback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988840"/>
                <a:ext cx="6624736" cy="39873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264224" y="272767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712F28D-6A85-A74C-0015-4D5E949F9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262382" y="4157675"/>
            <a:ext cx="4487807" cy="22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3: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5D10C6E-29A1-FF01-72CA-A40FB6A1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t="10049" r="8455" b="3365"/>
          <a:stretch/>
        </p:blipFill>
        <p:spPr>
          <a:xfrm>
            <a:off x="335360" y="1517566"/>
            <a:ext cx="11449272" cy="4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3: </a:t>
            </a:r>
            <a:r>
              <a:rPr lang="en-US" b="1" dirty="0"/>
              <a:t>Wildfire </a:t>
            </a:r>
            <a:r>
              <a:rPr lang="en-US" sz="2400" b="1" dirty="0"/>
              <a:t>Scenario: change the adoption rate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B73E50-3142-9817-0731-2510AA00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7"/>
          <a:stretch/>
        </p:blipFill>
        <p:spPr>
          <a:xfrm>
            <a:off x="1703512" y="1632118"/>
            <a:ext cx="8566813" cy="51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FA9E-416B-B31D-8575-6210869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383BB2-F0CA-F168-6FC5-E8BE885B968C}"/>
              </a:ext>
            </a:extLst>
          </p:cNvPr>
          <p:cNvSpPr/>
          <p:nvPr/>
        </p:nvSpPr>
        <p:spPr>
          <a:xfrm>
            <a:off x="1451898" y="2275654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Synchronization events caused by information on social media could be critical to the power grid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3984A7-4CAF-A4AF-DEFC-CB63D3CCF863}"/>
              </a:ext>
            </a:extLst>
          </p:cNvPr>
          <p:cNvSpPr/>
          <p:nvPr/>
        </p:nvSpPr>
        <p:spPr>
          <a:xfrm>
            <a:off x="5951984" y="2275653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Increasing adoption of new, highly power-consuming technologies could increase the peak power demand caused by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935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Questions?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" t="6414" r="4538" b="1757"/>
          <a:stretch/>
        </p:blipFill>
        <p:spPr>
          <a:xfrm>
            <a:off x="315496" y="2075697"/>
            <a:ext cx="7358963" cy="4205121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Panic was amplified due to </a:t>
            </a:r>
            <a:r>
              <a:rPr lang="en-US" sz="1800" b="1" dirty="0"/>
              <a:t>Information on Social Media</a:t>
            </a:r>
            <a:endParaRPr lang="de-DE" sz="18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3600400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4127477" y="1687366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switching off all electrical appliances by a specified time.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805264"/>
            <a:ext cx="11040618" cy="5637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BE02112-E17B-71A5-F9C3-33532DEA8646}"/>
              </a:ext>
            </a:extLst>
          </p:cNvPr>
          <p:cNvSpPr/>
          <p:nvPr/>
        </p:nvSpPr>
        <p:spPr>
          <a:xfrm>
            <a:off x="7847586" y="1677738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34157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en-US" dirty="0"/>
              <a:t>Idea: Analyze the Effects of Information Flow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the</a:t>
            </a:r>
            <a:r>
              <a:rPr lang="de-DE" dirty="0"/>
              <a:t> Information Diffusion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Estimate the Power Demand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5378B4CC-E8A3-CC00-A753-51DEFF2BE0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4511824" y="2191139"/>
            <a:ext cx="3360062" cy="38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16169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r>
              <a:rPr lang="de-DE" sz="1800" b="0" dirty="0"/>
              <a:t> </a:t>
            </a:r>
            <a:r>
              <a:rPr lang="de-DE" dirty="0" err="1"/>
              <a:t>c</a:t>
            </a:r>
            <a:r>
              <a:rPr lang="de-DE" sz="1800" b="0" dirty="0" err="1"/>
              <a:t>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284985"/>
            <a:ext cx="8856156" cy="2943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Recovered</a:t>
            </a:r>
            <a:r>
              <a:rPr lang="de-DE" dirty="0">
                <a:solidFill>
                  <a:schemeClr val="tx1"/>
                </a:solidFill>
              </a:rPr>
              <a:t> (R)</a:t>
            </a:r>
            <a:endParaRPr lang="en-US" b="0" dirty="0">
              <a:solidFill>
                <a:schemeClr val="tx1"/>
              </a:solidFill>
            </a:endParaRP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node recovers</a:t>
            </a:r>
            <a:endParaRPr lang="en-US" sz="1800" b="0" dirty="0"/>
          </a:p>
          <a:p>
            <a:endParaRPr lang="de-DE" sz="1800" b="0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16169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r>
              <a:rPr lang="de-DE" sz="1800" b="0" dirty="0"/>
              <a:t> </a:t>
            </a:r>
            <a:r>
              <a:rPr lang="de-DE" dirty="0" err="1"/>
              <a:t>c</a:t>
            </a:r>
            <a:r>
              <a:rPr lang="de-DE" sz="1800" b="0" dirty="0" err="1"/>
              <a:t>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284985"/>
            <a:ext cx="8856156" cy="2943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Recovered</a:t>
            </a:r>
            <a:r>
              <a:rPr lang="de-DE" dirty="0">
                <a:solidFill>
                  <a:schemeClr val="tx1"/>
                </a:solidFill>
              </a:rPr>
              <a:t> (R)</a:t>
            </a:r>
            <a:endParaRPr lang="en-US" b="0" dirty="0">
              <a:solidFill>
                <a:schemeClr val="tx1"/>
              </a:solidFill>
            </a:endParaRP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node recovers</a:t>
            </a:r>
            <a:endParaRPr lang="en-US" sz="1800" b="0" dirty="0"/>
          </a:p>
          <a:p>
            <a:endParaRPr lang="de-DE" sz="1800" b="0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Rules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b="1" dirty="0"/>
              <a:t>Simulation </a:t>
            </a:r>
            <a:r>
              <a:rPr lang="de-DE" b="1" dirty="0" err="1"/>
              <a:t>Steps</a:t>
            </a:r>
            <a:endParaRPr lang="de-DE" sz="1800" b="1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Assumptions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represents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delayed response on the electrical grid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Power Calculation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  <p:pic>
        <p:nvPicPr>
          <p:cNvPr id="10" name="Grafik 9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3F4A91C1-6FA3-F748-0353-9DC0E1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FEE8-82A8-9B1B-2428-945AF17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 can be used to estimate Simulation Parameters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0DEDF6-35BE-DDEE-FC52-852DA32AB035}"/>
              </a:ext>
            </a:extLst>
          </p:cNvPr>
          <p:cNvSpPr/>
          <p:nvPr/>
        </p:nvSpPr>
        <p:spPr>
          <a:xfrm>
            <a:off x="3359696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Smoothen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/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AA224F-DD27-4612-E247-62EE1C01C286}"/>
              </a:ext>
            </a:extLst>
          </p:cNvPr>
          <p:cNvSpPr/>
          <p:nvPr/>
        </p:nvSpPr>
        <p:spPr>
          <a:xfrm>
            <a:off x="8510872" y="1735819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86E23C-55B5-BB32-8538-ED5E2249FC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91944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B084F8-F251-B313-2574-B3B53E8150AB}"/>
              </a:ext>
            </a:extLst>
          </p:cNvPr>
          <p:cNvSpPr/>
          <p:nvPr/>
        </p:nvSpPr>
        <p:spPr>
          <a:xfrm>
            <a:off x="784108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0C80C1-87B2-3069-2247-5CDF659F10DA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16356" y="2217682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/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Differential Equations:</a:t>
                </a:r>
              </a:p>
              <a:p>
                <a:pPr algn="ctr"/>
                <a:endParaRPr lang="de-D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AFB44CE1-7793-FCB6-BBBD-6CBDF7DFE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9599" r="8041"/>
          <a:stretch/>
        </p:blipFill>
        <p:spPr>
          <a:xfrm>
            <a:off x="6744072" y="3024248"/>
            <a:ext cx="4718322" cy="3538668"/>
          </a:xfrm>
          <a:prstGeom prst="rect">
            <a:avLst/>
          </a:prstGeom>
        </p:spPr>
      </p:pic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515DE2D-36FB-5C96-3E70-E306D7ECC8E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487393" y="126356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7E28C6A-48A7-2F6C-8F98-BEE0FC8F911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8487393" y="29983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Proposal for a Prediction Framework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3359696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935284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510872" y="3163463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91944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167532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F21B9B-E3F0-3CAD-6880-898CD2388701}"/>
              </a:ext>
            </a:extLst>
          </p:cNvPr>
          <p:cNvSpPr/>
          <p:nvPr/>
        </p:nvSpPr>
        <p:spPr>
          <a:xfrm>
            <a:off x="784108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Posts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F2CF7-B3EA-D2E6-B8EB-9E63240484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6356" y="3645326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989</Words>
  <Application>Microsoft Office PowerPoint</Application>
  <PresentationFormat>Breitbild</PresentationFormat>
  <Paragraphs>263</Paragraphs>
  <Slides>19</Slides>
  <Notes>11</Notes>
  <HiddenSlides>2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Bitstream Charter</vt:lpstr>
      <vt:lpstr>Charter</vt:lpstr>
      <vt:lpstr>Stafford</vt:lpstr>
      <vt:lpstr>Arial</vt:lpstr>
      <vt:lpstr>Cambria Math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COVID-19 Pandemic</vt:lpstr>
      <vt:lpstr>A few example Scenarios for changes in Consumption lead by Social Media affecting the Power Grid</vt:lpstr>
      <vt:lpstr>Idea: Analyze the Effects of Information Flow on the Power Grid</vt:lpstr>
      <vt:lpstr>The Social Media Network Graph is modelled via Random Graph Algorithms</vt:lpstr>
      <vt:lpstr>The Social Media Network Graph is modelled via Random Graph Algorithms</vt:lpstr>
      <vt:lpstr>Simulation Rules to analyze the Effects on the Power Grid</vt:lpstr>
      <vt:lpstr>Social Media Data can be used to estimate Simulation Parameters</vt:lpstr>
      <vt:lpstr>Proposal for a Prediction Framework</vt:lpstr>
      <vt:lpstr> Case Studies </vt:lpstr>
      <vt:lpstr>Scenario 1: Demand Response Scenario </vt:lpstr>
      <vt:lpstr>Scenario 1: Demand Response Scenario </vt:lpstr>
      <vt:lpstr>Scenario 2: “Disconnect” Scenario</vt:lpstr>
      <vt:lpstr>Scenario 2: “Disconnect” Scenario</vt:lpstr>
      <vt:lpstr>Scenario 3: Wildfire Scenario</vt:lpstr>
      <vt:lpstr>Scenario 3: Wildfire Scenario</vt:lpstr>
      <vt:lpstr>Scenario 3: Wildfire Scenario: change the adoption rate</vt:lpstr>
      <vt:lpstr>Conclusion</vt:lpstr>
      <vt:lpstr>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841</cp:revision>
  <cp:lastPrinted>2015-03-31T13:31:38Z</cp:lastPrinted>
  <dcterms:created xsi:type="dcterms:W3CDTF">2009-12-23T09:42:49Z</dcterms:created>
  <dcterms:modified xsi:type="dcterms:W3CDTF">2023-10-11T21:08:40Z</dcterms:modified>
</cp:coreProperties>
</file>