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282" r:id="rId6"/>
    <p:sldId id="283" r:id="rId7"/>
    <p:sldId id="284" r:id="rId8"/>
    <p:sldId id="285" r:id="rId9"/>
    <p:sldId id="334" r:id="rId10"/>
    <p:sldId id="336" r:id="rId11"/>
    <p:sldId id="286" r:id="rId12"/>
    <p:sldId id="313" r:id="rId13"/>
    <p:sldId id="312" r:id="rId14"/>
    <p:sldId id="314" r:id="rId15"/>
    <p:sldId id="315" r:id="rId16"/>
    <p:sldId id="316" r:id="rId17"/>
    <p:sldId id="318" r:id="rId18"/>
    <p:sldId id="320" r:id="rId19"/>
    <p:sldId id="319" r:id="rId20"/>
    <p:sldId id="335" r:id="rId21"/>
    <p:sldId id="324" r:id="rId22"/>
    <p:sldId id="325" r:id="rId23"/>
    <p:sldId id="327" r:id="rId24"/>
    <p:sldId id="328" r:id="rId25"/>
    <p:sldId id="329" r:id="rId26"/>
    <p:sldId id="331" r:id="rId27"/>
    <p:sldId id="33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333"/>
    <a:srgbClr val="F0F0F0"/>
    <a:srgbClr val="003345"/>
    <a:srgbClr val="FEFCF3"/>
    <a:srgbClr val="FCF6D3"/>
    <a:srgbClr val="FCF4CE"/>
    <a:srgbClr val="F5DC50"/>
    <a:srgbClr val="F7F9F0"/>
    <a:srgbClr val="ECF2D9"/>
    <a:srgbClr val="DEE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8" autoAdjust="0"/>
    <p:restoredTop sz="87774" autoAdjust="0"/>
  </p:normalViewPr>
  <p:slideViewPr>
    <p:cSldViewPr snapToGrid="0" showGuides="1">
      <p:cViewPr varScale="1">
        <p:scale>
          <a:sx n="139" d="100"/>
          <a:sy n="139" d="100"/>
        </p:scale>
        <p:origin x="972" y="132"/>
      </p:cViewPr>
      <p:guideLst>
        <p:guide orient="horz" pos="2160"/>
        <p:guide pos="41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191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CC217A-F9D7-47C3-B542-AAA915BA41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7CD6EC-38D3-4F9F-824F-27FD60C73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980D6-5DF0-463D-BFB7-BC7EA5530348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B72A2-2A97-46A2-B0E6-3DFA689BB9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49A1E-B8C3-415F-AC4C-200E5AD78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C69D-BBB7-4804-A517-DD8710202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8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5C94-B646-4D4D-A5E3-882C7E78FF5D}" type="datetimeFigureOut">
              <a:rPr lang="de-DE" smtClean="0"/>
              <a:t>03.02.2024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8433A-3D12-444A-8A1F-2969B3EF30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COVID-19 </a:t>
            </a:r>
            <a:r>
              <a:rPr lang="de-DE" dirty="0" err="1"/>
              <a:t>pandemic</a:t>
            </a:r>
            <a:r>
              <a:rPr lang="de-DE" dirty="0"/>
              <a:t>, 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stockpiled</a:t>
            </a:r>
            <a:r>
              <a:rPr lang="de-DE" dirty="0"/>
              <a:t> on essential </a:t>
            </a:r>
            <a:r>
              <a:rPr lang="de-DE" dirty="0" err="1"/>
              <a:t>goods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disinfectant</a:t>
            </a:r>
            <a:r>
              <a:rPr lang="de-DE" dirty="0"/>
              <a:t>, </a:t>
            </a:r>
            <a:r>
              <a:rPr lang="de-DE" dirty="0" err="1"/>
              <a:t>soap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toilet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This was </a:t>
            </a:r>
            <a:r>
              <a:rPr lang="de-DE" dirty="0" err="1"/>
              <a:t>caused</a:t>
            </a:r>
            <a:r>
              <a:rPr lang="de-DE" dirty="0"/>
              <a:t> bz a </a:t>
            </a:r>
            <a:r>
              <a:rPr lang="de-DE" dirty="0" err="1"/>
              <a:t>phenomenom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panic</a:t>
            </a:r>
            <a:r>
              <a:rPr lang="de-DE" dirty="0"/>
              <a:t> </a:t>
            </a:r>
            <a:r>
              <a:rPr lang="de-DE" dirty="0" err="1"/>
              <a:t>buying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an </a:t>
            </a:r>
            <a:r>
              <a:rPr lang="de-DE" dirty="0" err="1"/>
              <a:t>unusual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crisis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imagined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</a:t>
            </a:r>
          </a:p>
          <a:p>
            <a:endParaRPr lang="de-DE" dirty="0"/>
          </a:p>
          <a:p>
            <a:r>
              <a:rPr lang="de-DE" dirty="0"/>
              <a:t>Panic </a:t>
            </a:r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dring </a:t>
            </a:r>
            <a:r>
              <a:rPr lang="de-DE" dirty="0" err="1"/>
              <a:t>the</a:t>
            </a:r>
            <a:r>
              <a:rPr lang="de-DE" dirty="0"/>
              <a:t> COVID 19 </a:t>
            </a:r>
            <a:r>
              <a:rPr lang="de-DE" dirty="0" err="1"/>
              <a:t>pandemic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occuring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hurricanes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panic</a:t>
            </a:r>
            <a:r>
              <a:rPr lang="de-DE" dirty="0"/>
              <a:t> </a:t>
            </a:r>
            <a:r>
              <a:rPr lang="de-DE" dirty="0" err="1"/>
              <a:t>buying</a:t>
            </a:r>
            <a:r>
              <a:rPr lang="de-DE" dirty="0"/>
              <a:t> was social </a:t>
            </a:r>
            <a:r>
              <a:rPr lang="de-DE" dirty="0" err="1"/>
              <a:t>media</a:t>
            </a:r>
            <a:r>
              <a:rPr lang="de-DE" dirty="0"/>
              <a:t>. </a:t>
            </a:r>
            <a:r>
              <a:rPr lang="de-DE" dirty="0" err="1"/>
              <a:t>Consumers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articles</a:t>
            </a:r>
            <a:r>
              <a:rPr lang="de-DE" dirty="0"/>
              <a:t> from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shortages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posts</a:t>
            </a:r>
            <a:r>
              <a:rPr lang="de-DE" dirty="0"/>
              <a:t> from </a:t>
            </a:r>
            <a:r>
              <a:rPr lang="de-DE" dirty="0" err="1"/>
              <a:t>friends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own </a:t>
            </a:r>
            <a:r>
              <a:rPr lang="de-DE" dirty="0" err="1"/>
              <a:t>experiences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shortage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feeling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and </a:t>
            </a:r>
            <a:r>
              <a:rPr lang="de-DE" dirty="0" err="1"/>
              <a:t>forcing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stockpile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</a:t>
            </a:r>
            <a:r>
              <a:rPr lang="de-DE" dirty="0" err="1"/>
              <a:t>panic</a:t>
            </a:r>
            <a:r>
              <a:rPr lang="de-DE" dirty="0"/>
              <a:t> </a:t>
            </a:r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onlz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. But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Could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also </a:t>
            </a:r>
            <a:r>
              <a:rPr lang="de-DE" dirty="0" err="1">
                <a:sym typeface="Wingdings" panose="05000000000000000000" pitchFamily="2" charset="2"/>
              </a:rPr>
              <a:t>affect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critical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infrastruture</a:t>
            </a:r>
            <a:r>
              <a:rPr lang="de-DE" dirty="0">
                <a:sym typeface="Wingdings" panose="05000000000000000000" pitchFamily="2" charset="2"/>
              </a:rPr>
              <a:t> such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power </a:t>
            </a:r>
            <a:r>
              <a:rPr lang="de-DE" dirty="0" err="1">
                <a:sym typeface="Wingdings" panose="05000000000000000000" pitchFamily="2" charset="2"/>
              </a:rPr>
              <a:t>grid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Until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now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seems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mjor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incidents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where</a:t>
            </a:r>
            <a:r>
              <a:rPr lang="de-DE" dirty="0">
                <a:sym typeface="Wingdings" panose="05000000000000000000" pitchFamily="2" charset="2"/>
              </a:rPr>
              <a:t> social </a:t>
            </a:r>
            <a:r>
              <a:rPr lang="de-DE" dirty="0" err="1">
                <a:sym typeface="Wingdings" panose="05000000000000000000" pitchFamily="2" charset="2"/>
              </a:rPr>
              <a:t>media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significant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 in power </a:t>
            </a:r>
            <a:r>
              <a:rPr lang="de-DE" dirty="0" err="1">
                <a:sym typeface="Wingdings" panose="05000000000000000000" pitchFamily="2" charset="2"/>
              </a:rPr>
              <a:t>demand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However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scenarios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could</a:t>
            </a:r>
            <a:r>
              <a:rPr lang="de-DE" dirty="0">
                <a:sym typeface="Wingdings" panose="05000000000000000000" pitchFamily="2" charset="2"/>
              </a:rPr>
              <a:t> happen.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764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rule-based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consuption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ones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These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r>
              <a:rPr lang="de-DE" sz="1200" dirty="0"/>
              <a:t>- </a:t>
            </a:r>
            <a:r>
              <a:rPr lang="en-US" sz="1200" dirty="0"/>
              <a:t>Each node in the social media graph represents one (physical) household</a:t>
            </a:r>
          </a:p>
          <a:p>
            <a:r>
              <a:rPr lang="en-US" sz="1200" dirty="0"/>
              <a:t>- Only infected entities change their electricity demand, not susceptible or recovered entities</a:t>
            </a:r>
          </a:p>
          <a:p>
            <a:r>
              <a:rPr lang="en-US" sz="1200" dirty="0"/>
              <a:t>- The effect of the information may have a delayed response on the electrical grid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infected</a:t>
            </a:r>
            <a:r>
              <a:rPr lang="de-DE" dirty="0"/>
              <a:t>, 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susceptible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:</a:t>
            </a:r>
          </a:p>
          <a:p>
            <a:pPr marL="1165225" lvl="1" indent="-400050">
              <a:buFont typeface="+mj-lt"/>
              <a:buAutoNum type="romanUcPeriod"/>
            </a:pPr>
            <a:r>
              <a:rPr lang="de-DE" dirty="0"/>
              <a:t>- </a:t>
            </a:r>
            <a:r>
              <a:rPr lang="en-US" sz="1200" dirty="0"/>
              <a:t>Calculate the power used in the network</a:t>
            </a:r>
          </a:p>
          <a:p>
            <a:pPr marL="1165225" lvl="1" indent="-400050">
              <a:buFont typeface="+mj-lt"/>
              <a:buAutoNum type="romanUcPeriod"/>
            </a:pPr>
            <a:r>
              <a:rPr lang="en-US" sz="1200" dirty="0"/>
              <a:t> Spread the information in the graph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07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nalyze</a:t>
            </a:r>
            <a:r>
              <a:rPr lang="en-US" b="0" i="0" dirty="0">
                <a:effectLst/>
                <a:latin typeface="Arial" panose="020B0604020202020204" pitchFamily="34" charset="0"/>
              </a:rPr>
              <a:t> the speed and extent of information spread through the social network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We have multiple assumptions: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</a:t>
            </a:r>
            <a:r>
              <a:rPr lang="en-US" sz="1200" dirty="0"/>
              <a:t>Number of relevant social media posts correlates with the number of infected entities</a:t>
            </a:r>
            <a:endParaRPr lang="en-US" sz="11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: 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</a:t>
            </a:r>
            <a:r>
              <a:rPr lang="en-US" sz="1200" dirty="0" err="1">
                <a:sym typeface="Wingdings" panose="05000000000000000000" pitchFamily="2" charset="2"/>
              </a:rPr>
              <a:t>osts</a:t>
            </a:r>
            <a:r>
              <a:rPr lang="en-US" sz="1200" dirty="0">
                <a:sym typeface="Wingdings" panose="05000000000000000000" pitchFamily="2" charset="2"/>
              </a:rPr>
              <a:t> show the number of infected entities in the whole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But: the graph-based algorithm has a local view on the number of infections  each node only knows the number of infections of its neighbors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So, we transform the graph-based model to a model that calculates the global number of infections and estimate the parameters of the global model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and then using the parameters of the global model on the graph-based model. For this we need to make various assumptions to generalize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Algorithm and the graph itself.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The global model is given with the differential equations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The estimation algorithm has 4 basic steps: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/>
              <a:t>Count the number of Social Media Posts over a given Timespan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/>
              <a:t>Smooth the data plot of the number of social media posts over time with a filter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/>
              <a:t>Minimize the difference </a:t>
            </a:r>
            <a:r>
              <a:rPr lang="en-US" b="0" i="0" dirty="0">
                <a:effectLst/>
                <a:latin typeface="Arial" panose="020B0604020202020204" pitchFamily="34" charset="0"/>
              </a:rPr>
              <a:t>between the infection process of the SIR model and the number of social media posts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effectLst/>
                <a:latin typeface="Arial" panose="020B0604020202020204" pitchFamily="34" charset="0"/>
              </a:rPr>
              <a:t>For each minimization step: solve the differential equations to get the number of infected entities calculated by the SIR model </a:t>
            </a:r>
            <a:br>
              <a:rPr lang="en-US" dirty="0"/>
            </a:b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43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analysed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: </a:t>
            </a:r>
            <a:r>
              <a:rPr lang="de-DE" dirty="0" err="1"/>
              <a:t>utility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dynamic pricing to adapt energy prices to changes in energy supply.  They use social media to communicate price changes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But: if malicious actors take control of social media channels and spread the misinformation that the electricity prices will be significantly reduced for a certain amount of time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If consumers are encouraged to use more energy at a time where the demand is already high  risk of overstraining the grid  possible blackout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b="0" i="0" dirty="0"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This is the scenario that we </a:t>
            </a:r>
            <a:r>
              <a:rPr lang="en-US" b="0" i="0" dirty="0" err="1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analysed</a:t>
            </a: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in our work  but: other scenarios could be imagined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22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Since there are no known examples of social media information spreading events causing significant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changes in electricity consumption from what we know, and since we focus on possibly perceived crisis events that occur in a relatively short time span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 We use a similar, but unrelated data set to estimate the propagation of information of these types of events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We assume that these events spread in a similar manner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b="0" i="0" dirty="0"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Social media event that we used: Grunewald fire: fire caused by an explosion in Grunewald in August 4</a:t>
            </a:r>
            <a:r>
              <a:rPr lang="en-US" b="0" i="0" baseline="3000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th</a:t>
            </a: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2022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We gathered posts between August 4</a:t>
            </a:r>
            <a:r>
              <a:rPr lang="en-US" b="0" i="0" baseline="3000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th</a:t>
            </a: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and August 5</a:t>
            </a:r>
            <a:r>
              <a:rPr lang="en-US" b="0" i="0" baseline="3000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th</a:t>
            </a:r>
            <a:endParaRPr lang="en-US" b="0" i="0" dirty="0"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Collected all posts that contained the words Grunewald, fire, explosion or bomb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In total: 1759 tweets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Tweets were aggregated to count the number of tweets every 30 mins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703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ongoing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posts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and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gathered</a:t>
            </a:r>
            <a:r>
              <a:rPr lang="de-DE" dirty="0"/>
              <a:t> after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Looking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estimates</a:t>
            </a:r>
            <a:r>
              <a:rPr lang="de-DE" dirty="0"/>
              <a:t>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ongoing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in </a:t>
            </a:r>
            <a:r>
              <a:rPr lang="de-DE" dirty="0" err="1"/>
              <a:t>posts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night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suitable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propagation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happen </a:t>
            </a:r>
            <a:r>
              <a:rPr lang="de-DE" dirty="0" err="1">
                <a:sym typeface="Wingdings" panose="05000000000000000000" pitchFamily="2" charset="2"/>
              </a:rPr>
              <a:t>during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single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34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Applied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estimated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parameters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proposed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effects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power </a:t>
            </a:r>
            <a:r>
              <a:rPr lang="de-DE" dirty="0" err="1">
                <a:sym typeface="Wingdings" panose="05000000000000000000" pitchFamily="2" charset="2"/>
              </a:rPr>
              <a:t>grid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>
                <a:sym typeface="Wingdings" panose="05000000000000000000" pitchFamily="2" charset="2"/>
              </a:rPr>
              <a:t>Right </a:t>
            </a:r>
            <a:r>
              <a:rPr lang="de-DE" dirty="0" err="1">
                <a:sym typeface="Wingdings" panose="05000000000000000000" pitchFamily="2" charset="2"/>
              </a:rPr>
              <a:t>plot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calculated</a:t>
            </a:r>
            <a:r>
              <a:rPr lang="de-DE" dirty="0">
                <a:sym typeface="Wingdings" panose="05000000000000000000" pitchFamily="2" charset="2"/>
              </a:rPr>
              <a:t> power </a:t>
            </a:r>
            <a:r>
              <a:rPr lang="de-DE" dirty="0" err="1">
                <a:sym typeface="Wingdings" panose="05000000000000000000" pitchFamily="2" charset="2"/>
              </a:rPr>
              <a:t>consumption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scenario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</a:t>
            </a:r>
            <a:r>
              <a:rPr lang="de-DE" dirty="0">
                <a:sym typeface="Wingdings" panose="05000000000000000000" pitchFamily="2" charset="2"/>
              </a:rPr>
              <a:t> time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 err="1">
                <a:sym typeface="Wingdings" panose="05000000000000000000" pitchFamily="2" charset="2"/>
              </a:rPr>
              <a:t>Left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plot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process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different </a:t>
            </a:r>
            <a:r>
              <a:rPr lang="de-DE" dirty="0" err="1">
                <a:sym typeface="Wingdings" panose="05000000000000000000" pitchFamily="2" charset="2"/>
              </a:rPr>
              <a:t>estimated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propagation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parameters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- Power consumption increases rapidly after the time where entities can act.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Then, there fast decrease after 2 hours.  </a:t>
            </a: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 not a permanent increase in power consumption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same can be seen for the infection process. It shows a large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increase in infected entities, followed by an exponential decline.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/>
              <a:t>Also,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 The </a:t>
            </a:r>
            <a:r>
              <a:rPr lang="de-DE" dirty="0" err="1"/>
              <a:t>spikes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infection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extreme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sensitive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parameters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compared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equations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sensitiitve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slope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infection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The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overgeneralized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transforming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equations</a:t>
            </a:r>
            <a:endParaRPr lang="de-DE" dirty="0"/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966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in </a:t>
            </a:r>
            <a:r>
              <a:rPr lang="de-DE" dirty="0" err="1"/>
              <a:t>todays</a:t>
            </a:r>
            <a:r>
              <a:rPr lang="de-DE" dirty="0"/>
              <a:t> </a:t>
            </a:r>
            <a:r>
              <a:rPr lang="de-DE" dirty="0" err="1"/>
              <a:t>society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adoption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adoption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intensive </a:t>
            </a:r>
            <a:r>
              <a:rPr lang="de-DE" dirty="0" err="1"/>
              <a:t>might</a:t>
            </a:r>
            <a:r>
              <a:rPr lang="de-DE" dirty="0"/>
              <a:t> </a:t>
            </a:r>
          </a:p>
          <a:p>
            <a:r>
              <a:rPr lang="de-DE" dirty="0" err="1"/>
              <a:t>Amplify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effects of social media-based changes in electricity demand</a:t>
            </a: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So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we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run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our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simulation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latin typeface="Arial" panose="020B0604020202020204" pitchFamily="34" charset="0"/>
              </a:rPr>
              <a:t> different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adoption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rates</a:t>
            </a:r>
            <a:r>
              <a:rPr lang="de-DE" b="0" i="0" dirty="0">
                <a:effectLst/>
                <a:latin typeface="Arial" panose="020B0604020202020204" pitchFamily="34" charset="0"/>
              </a:rPr>
              <a:t>,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keeping</a:t>
            </a:r>
            <a:r>
              <a:rPr lang="de-DE" b="0" i="0" dirty="0">
                <a:effectLst/>
                <a:latin typeface="Arial" panose="020B0604020202020204" pitchFamily="34" charset="0"/>
              </a:rPr>
              <a:t> all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other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model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parameters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effectLst/>
                <a:latin typeface="Arial" panose="020B0604020202020204" pitchFamily="34" charset="0"/>
              </a:rPr>
              <a:t> same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see</a:t>
            </a:r>
            <a:r>
              <a:rPr lang="de-DE" b="0" i="0" dirty="0">
                <a:effectLst/>
                <a:latin typeface="Arial" panose="020B0604020202020204" pitchFamily="34" charset="0"/>
              </a:rPr>
              <a:t> in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plot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resulting</a:t>
            </a:r>
            <a:r>
              <a:rPr lang="de-DE" b="0" i="0" dirty="0">
                <a:effectLst/>
                <a:latin typeface="Arial" panose="020B0604020202020204" pitchFamily="34" charset="0"/>
              </a:rPr>
              <a:t> power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consumption</a:t>
            </a: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 err="1">
                <a:effectLst/>
                <a:latin typeface="Arial" panose="020B0604020202020204" pitchFamily="34" charset="0"/>
              </a:rPr>
              <a:t>We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see</a:t>
            </a:r>
            <a:r>
              <a:rPr lang="de-DE" b="0" i="0" dirty="0">
                <a:effectLst/>
                <a:latin typeface="Arial" panose="020B0604020202020204" pitchFamily="34" charset="0"/>
              </a:rPr>
              <a:t> in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results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effectLst/>
                <a:latin typeface="Arial" panose="020B0604020202020204" pitchFamily="34" charset="0"/>
              </a:rPr>
              <a:t> power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consumption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increases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increasing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adoption</a:t>
            </a:r>
            <a:r>
              <a:rPr lang="de-DE" b="0" i="0" dirty="0">
                <a:effectLst/>
                <a:latin typeface="Arial" panose="020B0604020202020204" pitchFamily="34" charset="0"/>
              </a:rPr>
              <a:t> rate,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reaching</a:t>
            </a:r>
            <a:r>
              <a:rPr lang="de-DE" b="0" i="0" dirty="0">
                <a:effectLst/>
                <a:latin typeface="Arial" panose="020B0604020202020204" pitchFamily="34" charset="0"/>
              </a:rPr>
              <a:t> an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increase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of</a:t>
            </a:r>
            <a:r>
              <a:rPr lang="de-DE" b="0" i="0" dirty="0">
                <a:effectLst/>
                <a:latin typeface="Arial" panose="020B0604020202020204" pitchFamily="34" charset="0"/>
              </a:rPr>
              <a:t> 150%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the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peak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demand</a:t>
            </a: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631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proposed a framework to monitor the effects of information on the power grid.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included both a model to simulate the impact of information on the power grid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 algorithm to estimate information propagation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applied the framework on a theoretical scenario, where we used similar, but unrelated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To analyze our framework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total, Grid operators could use our framework to predict critical power consumption peaks caused by information on social media in advance and prepare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Appropriate countermeasures because of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6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analysed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: </a:t>
            </a:r>
            <a:r>
              <a:rPr lang="de-DE" dirty="0" err="1"/>
              <a:t>utility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dynamic pricing to adapt energy prices to changes in energy supply.  They use social media to communicate price changes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But: if malicious actors take control of social media channels and spread the misinformation that the electricity prices will be significantly reduced for a certain amount of time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If consumers are encouraged to use more energy at a time where the demand is already high  risk of overstraining the grid  possible blackout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b="0" i="0" dirty="0"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This is the scenario that we </a:t>
            </a:r>
            <a:r>
              <a:rPr lang="en-US" b="0" i="0" dirty="0" err="1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analysed</a:t>
            </a:r>
            <a:r>
              <a:rPr lang="en-U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in our work  but: other scenarios could be imagined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15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analyses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TODO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50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analyses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04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propose</a:t>
            </a:r>
            <a:r>
              <a:rPr lang="de-DE" dirty="0"/>
              <a:t> a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monitor and warn </a:t>
            </a:r>
            <a:r>
              <a:rPr lang="de-DE" dirty="0" err="1"/>
              <a:t>of</a:t>
            </a:r>
            <a:r>
              <a:rPr lang="de-DE" dirty="0"/>
              <a:t> such </a:t>
            </a:r>
            <a:r>
              <a:rPr lang="de-DE" dirty="0" err="1"/>
              <a:t>changes</a:t>
            </a:r>
            <a:r>
              <a:rPr lang="de-DE" dirty="0"/>
              <a:t> in power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posts</a:t>
            </a:r>
            <a:r>
              <a:rPr lang="de-DE" dirty="0"/>
              <a:t> in </a:t>
            </a:r>
            <a:r>
              <a:rPr lang="de-DE" dirty="0" err="1"/>
              <a:t>advance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Framework </a:t>
            </a:r>
            <a:r>
              <a:rPr lang="de-DE" dirty="0" err="1"/>
              <a:t>has</a:t>
            </a:r>
            <a:r>
              <a:rPr lang="de-DE" dirty="0"/>
              <a:t> 5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Detect Social Media Events that could possibly impact the Power Demand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posts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relevant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timestamps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.  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social network</a:t>
            </a:r>
          </a:p>
          <a:p>
            <a:pPr marL="228600" indent="-228600"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spread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Analyse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power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exceeds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handle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51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First: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consumption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81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:</a:t>
            </a:r>
          </a:p>
          <a:p>
            <a:pPr marL="228600" indent="-228600"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We create a social network where entities consume electricity and change their power consumption depending on the information on social media. </a:t>
            </a:r>
          </a:p>
          <a:p>
            <a:pPr marL="228600" indent="-228600"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We use an information propagation algorithm to model the information propagation process through the social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network an to analyze which entities know the information at a given time.</a:t>
            </a:r>
          </a:p>
          <a:p>
            <a:pPr marL="228600" indent="-228600"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We define the rules and assumptions about how the information affects the energy consumption of the entities in the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26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First,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social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randomly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barabasi</a:t>
            </a:r>
            <a:r>
              <a:rPr lang="de-DE" dirty="0"/>
              <a:t> albert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 err="1"/>
              <a:t>Because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clustered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characteristics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real </a:t>
            </a:r>
            <a:r>
              <a:rPr lang="de-DE" dirty="0" err="1">
                <a:sym typeface="Wingdings" panose="05000000000000000000" pitchFamily="2" charset="2"/>
              </a:rPr>
              <a:t>networks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Next,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epidemiological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SIR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spread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network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infection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spread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network.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SIR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entities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network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3 </a:t>
            </a:r>
            <a:r>
              <a:rPr lang="de-DE" dirty="0" err="1">
                <a:sym typeface="Wingdings" panose="05000000000000000000" pitchFamily="2" charset="2"/>
              </a:rPr>
              <a:t>states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- </a:t>
            </a:r>
            <a:r>
              <a:rPr lang="de-DE" dirty="0" err="1">
                <a:sym typeface="Wingdings" panose="05000000000000000000" pitchFamily="2" charset="2"/>
              </a:rPr>
              <a:t>Susceptible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entites</a:t>
            </a:r>
            <a:r>
              <a:rPr lang="de-DE" dirty="0">
                <a:sym typeface="Wingdings" panose="05000000000000000000" pitchFamily="2" charset="2"/>
              </a:rPr>
              <a:t> do not </a:t>
            </a:r>
            <a:r>
              <a:rPr lang="de-DE" dirty="0" err="1">
                <a:sym typeface="Wingdings" panose="05000000000000000000" pitchFamily="2" charset="2"/>
              </a:rPr>
              <a:t>know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- </a:t>
            </a:r>
            <a:r>
              <a:rPr lang="de-DE" dirty="0" err="1">
                <a:sym typeface="Wingdings" panose="05000000000000000000" pitchFamily="2" charset="2"/>
              </a:rPr>
              <a:t>Infected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entities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know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act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- </a:t>
            </a:r>
            <a:r>
              <a:rPr lang="de-DE" dirty="0" err="1">
                <a:sym typeface="Wingdings" panose="05000000000000000000" pitchFamily="2" charset="2"/>
              </a:rPr>
              <a:t>Recovered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entities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know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but do not </a:t>
            </a:r>
            <a:r>
              <a:rPr lang="de-DE" dirty="0" err="1">
                <a:sym typeface="Wingdings" panose="05000000000000000000" pitchFamily="2" charset="2"/>
              </a:rPr>
              <a:t>believe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and do not </a:t>
            </a:r>
            <a:r>
              <a:rPr lang="de-DE" dirty="0" err="1">
                <a:sym typeface="Wingdings" panose="05000000000000000000" pitchFamily="2" charset="2"/>
              </a:rPr>
              <a:t>act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anymore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Entities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change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</a:t>
            </a:r>
            <a:r>
              <a:rPr lang="de-DE" dirty="0">
                <a:sym typeface="Wingdings" panose="05000000000000000000" pitchFamily="2" charset="2"/>
              </a:rPr>
              <a:t> time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067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. All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susceptible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and </a:t>
            </a:r>
          </a:p>
          <a:p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infected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. </a:t>
            </a:r>
          </a:p>
          <a:p>
            <a:r>
              <a:rPr lang="de-DE" dirty="0" err="1"/>
              <a:t>Infected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and </a:t>
            </a:r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do not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endParaRPr lang="de-DE" dirty="0"/>
          </a:p>
          <a:p>
            <a:r>
              <a:rPr lang="de-DE" dirty="0"/>
              <a:t>Below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an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largely</a:t>
            </a:r>
            <a:r>
              <a:rPr lang="de-DE" dirty="0"/>
              <a:t> </a:t>
            </a:r>
            <a:r>
              <a:rPr lang="de-DE" dirty="0" err="1"/>
              <a:t>dependend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</a:t>
            </a:r>
            <a:r>
              <a:rPr lang="de-DE" dirty="0" err="1"/>
              <a:t>have</a:t>
            </a:r>
            <a:endParaRPr lang="de-DE" dirty="0"/>
          </a:p>
          <a:p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neighobrs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infected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entity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becomes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infected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neighbors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recovered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entitiy</a:t>
            </a:r>
            <a:r>
              <a:rPr lang="de-DE" dirty="0">
                <a:sym typeface="Wingdings" panose="05000000000000000000" pitchFamily="2" charset="2"/>
              </a:rPr>
              <a:t> will </a:t>
            </a:r>
            <a:r>
              <a:rPr lang="de-DE" dirty="0" err="1">
                <a:sym typeface="Wingdings" panose="05000000000000000000" pitchFamily="2" charset="2"/>
              </a:rPr>
              <a:t>recover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92B943-63E8-4E1E-B31E-5FE386090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9454"/>
            <a:ext cx="9697665" cy="1141439"/>
          </a:xfr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23750"/>
            <a:ext cx="9541821" cy="3221856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B16576-B954-4493-9E58-E9C5386E81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58F85F-E39F-6DF2-648B-F85C48FB1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6295D-E20E-919F-946F-82E3A703EF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99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1C20BEF9-F6A4-4E18-813E-7C7A4A89EFB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517667735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FA15C25-778F-45D2-A70E-06F46D1BF03A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2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5A43E47-9416-3DCC-8243-87AE52AE206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en-US"/>
              <a:t>Isabella Nunes Grieser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EB41DB-513E-D1FC-EB6E-F88FF4034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5420EE52-882B-A637-C5E2-47028BC6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44508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2DBFF28-78F7-CE5C-80EF-B1493B457FD7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en-US"/>
              <a:t>Isabella Nunes Grieser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D53DA9-BA6F-1D85-AA3B-A2C995551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CCA48CB-D9E0-3C96-4AF8-C1F8DE1FA7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8" name="Tabellenplatzhalter 7">
            <a:extLst>
              <a:ext uri="{FF2B5EF4-FFF2-40B4-BE49-F238E27FC236}">
                <a16:creationId xmlns:a16="http://schemas.microsoft.com/office/drawing/2014/main" id="{02407A3F-1F2B-E0D5-A10F-0A8F1438AB2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76007648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81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3B56E86-EFEB-4205-AA4A-9F3E82413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9"/>
            <a:ext cx="9697665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lnSpc>
                <a:spcPct val="100000"/>
              </a:lnSpc>
              <a:spcBef>
                <a:spcPts val="1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4066C5-F371-4079-BEC5-D83B78D0CF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C05F074-4978-BB63-F797-D5FCF9961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09CECA-60EA-35F9-5F27-CF64A7C89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68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AF35D6C1-0699-3B81-DD6A-0016F7A8D7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FBA6571-CE1B-47EB-8C1E-D5A1391EA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32C7237-52B1-CB5D-D118-2836DC556E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22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30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63446-0FBB-7B9F-7376-C85F4725E6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63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BB571AC-F556-C50A-DAD2-4638503AA73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43C99AA0-30B9-CB68-5447-173C21DF9A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E5E99BBD-0EE1-272A-B9CD-BB38CD6536A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60246-4126-D54D-D8F2-4EA413129C1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126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B0949BCE-540C-4310-9432-ECBCD4F9E8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C8D3D5-3F24-32BA-B9E4-6239FD09AA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738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A1BCFDDC-E704-4456-842B-CA12D08661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8C3D2-DF70-153A-B8DF-4CECDC0728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0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87A75-3F72-6661-3C8C-5F55ECF6E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1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246B2-203D-4635-9023-C83C1FB1E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C564B2-3B65-9088-DFD7-AB7EDE92BA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450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FFF96C-003A-2C95-0C20-6A5ECF67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2C0F5C3-8222-0817-ECCA-D675DF1CE7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74391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EFB8F-681F-B958-6016-DE1F84F28F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577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0D3ABB45-EB62-4087-B3EF-39BEE25E7081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D336417-AA09-48C9-BDF2-558668A9C82D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407347F-35E4-52BE-8323-09918044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633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6133B2B-12C4-FE1C-E575-FCC33EDD08E8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C0A269-0A22-1F24-8A6F-92CF83B25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D6C117F-FFC7-BDD4-24D7-796BC82D0E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A68C062-180C-99B8-FA50-EA5C7929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260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F5C07C-2A50-6CEC-8903-DECE4340365F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02498D1E-5152-5ED6-C08A-6CCBDFC135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E7B69D-E0FA-E32D-919C-DDCBB4E93B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70CD29C-DC1E-D2B3-C8FD-6766D144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6A231A57-5F02-685A-7690-A0C2EC8D0D9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04763259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32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1DD6DF-B176-485D-B01F-0D026F51E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8"/>
            <a:ext cx="9697665" cy="1141439"/>
          </a:xfrm>
          <a:solidFill>
            <a:srgbClr val="BE9600">
              <a:alpha val="80000"/>
            </a:srgb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79A18D-BDEC-4A1A-B4E8-0BBF0FB0A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338560D-8EC4-B53A-7006-5B5A972DC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945"/>
            <a:ext cx="4114800" cy="257774"/>
          </a:xfrm>
        </p:spPr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02EDA2-8AA2-0466-B051-008CD7764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366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>
            <a:extLst>
              <a:ext uri="{FF2B5EF4-FFF2-40B4-BE49-F238E27FC236}">
                <a16:creationId xmlns:a16="http://schemas.microsoft.com/office/drawing/2014/main" id="{A29A4717-2733-B1CC-C548-EE7EB957DA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rgbClr val="BE9600">
              <a:alpha val="80000"/>
            </a:srgb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24BD797-BDE4-4F8B-BD63-88445F304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9E1831-352F-2D39-ACE5-21BCE2855B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8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9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07BD53-6A79-8877-2BE1-B0C49A39BD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290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095625"/>
            <a:ext cx="5400675" cy="185073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8187CB7-2C33-1C03-52A8-8996E6753E4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56228A2-CAF9-B1A1-1C97-DA91AB6BED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CA1CEBC5-E31D-F865-99F9-F5B2C3A4B1C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1A145E-844F-C173-0E1A-4D5807A9AB0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35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7200"/>
            <a:ext cx="10801349" cy="48958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74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59E7F815-FED3-4D8F-9D9B-35CCAF3B26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93030-8FCB-CEE5-FAC4-DF786DEBF9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013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9D0FAF78-2A5F-4E8E-B1EE-D7C4255495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9EDA4-178A-19BE-891D-96E3D2B19D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478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5F4847-2276-AAFB-108E-DBA5E73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BE329DB-A001-C66F-6040-0E345285523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3761654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E2FA4-B336-450E-D6C0-FA99C883B4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35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7" name="Tabellenplatzhalter 7">
            <a:extLst>
              <a:ext uri="{FF2B5EF4-FFF2-40B4-BE49-F238E27FC236}">
                <a16:creationId xmlns:a16="http://schemas.microsoft.com/office/drawing/2014/main" id="{215C28A5-80CD-4F42-9C77-C690E11449E6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598141AE-B519-4BF8-86A2-54973B0ADDE5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75B4983-3911-6B34-D420-98DD812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166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14E77E2-5257-225C-6093-789249091B8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1913AF20-2093-81B8-D3CF-3988C0D0E2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601CA69-20CF-6A99-B9FF-A1A44574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9AA2D8C-E67C-1DBB-33C4-8FC8AE2C9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92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936D21-44AB-C808-60FD-59960B5BE16F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D2AC5C40-240E-1C7B-4CCB-00BAC8B7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B36172-2984-0DCA-FE69-CA1BD4068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1E49866A-B491-3947-BEF2-8D98AC1449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8" name="Tabellenplatzhalter 7">
            <a:extLst>
              <a:ext uri="{FF2B5EF4-FFF2-40B4-BE49-F238E27FC236}">
                <a16:creationId xmlns:a16="http://schemas.microsoft.com/office/drawing/2014/main" id="{B691546E-BFD2-B398-FDCB-DD9AE09CB87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83930194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398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/Fullscree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C2226DF2-778A-4612-9F78-6765D18406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2192001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7F97911-DA70-4C70-822A-1814FBD79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EBD16-097C-4A05-9018-8E300558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7813AC-780E-0FEE-8DD2-961C8464CA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0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99B02-7125-B0DB-A965-82CB442B29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6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1A67A15-EB3D-B357-6153-033E99D342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951DB75-C581-BF8A-0FC7-DF33D2FBE0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C0EA8B-EF64-0432-2FB0-872635D2E4F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BECCF2-24E5-51A8-E7D9-E053B81C2C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90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783FE90B-8144-4EE7-83DD-1BF890852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07709-F5D6-04F5-13BA-175ED85264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3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1415D85-ECEE-44AA-B226-4998B44E25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24654-2778-EA1B-0192-6D8875E117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9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Isabella Nunes Grieser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12AEFA-037C-13A6-D9D9-349DFD23D7F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70329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1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21C0A-576F-4448-A405-945F7FEA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A8A30-87AB-49C6-AE8C-F7B24CEC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628775"/>
            <a:ext cx="10801349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96809-C3E5-439C-AF0A-E75CD81D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822AB-459F-739F-855B-F69C7435C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5" y="6544945"/>
            <a:ext cx="4114800" cy="257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Isabella Nunes Grieser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72" r:id="rId4"/>
    <p:sldLayoutId id="2147483674" r:id="rId5"/>
    <p:sldLayoutId id="2147483656" r:id="rId6"/>
    <p:sldLayoutId id="2147483653" r:id="rId7"/>
    <p:sldLayoutId id="2147483680" r:id="rId8"/>
    <p:sldLayoutId id="2147483654" r:id="rId9"/>
    <p:sldLayoutId id="2147483679" r:id="rId10"/>
    <p:sldLayoutId id="2147483684" r:id="rId11"/>
    <p:sldLayoutId id="2147483683" r:id="rId12"/>
    <p:sldLayoutId id="2147483662" r:id="rId13"/>
    <p:sldLayoutId id="2147483658" r:id="rId14"/>
    <p:sldLayoutId id="2147483663" r:id="rId15"/>
    <p:sldLayoutId id="2147483671" r:id="rId16"/>
    <p:sldLayoutId id="2147483675" r:id="rId17"/>
    <p:sldLayoutId id="2147483664" r:id="rId18"/>
    <p:sldLayoutId id="2147483665" r:id="rId19"/>
    <p:sldLayoutId id="2147483681" r:id="rId20"/>
    <p:sldLayoutId id="2147483670" r:id="rId21"/>
    <p:sldLayoutId id="2147483678" r:id="rId22"/>
    <p:sldLayoutId id="2147483685" r:id="rId23"/>
    <p:sldLayoutId id="2147483686" r:id="rId24"/>
    <p:sldLayoutId id="2147483661" r:id="rId25"/>
    <p:sldLayoutId id="2147483659" r:id="rId26"/>
    <p:sldLayoutId id="2147483667" r:id="rId27"/>
    <p:sldLayoutId id="2147483673" r:id="rId28"/>
    <p:sldLayoutId id="2147483676" r:id="rId29"/>
    <p:sldLayoutId id="2147483668" r:id="rId30"/>
    <p:sldLayoutId id="2147483669" r:id="rId31"/>
    <p:sldLayoutId id="2147483682" r:id="rId32"/>
    <p:sldLayoutId id="2147483666" r:id="rId33"/>
    <p:sldLayoutId id="2147483677" r:id="rId34"/>
    <p:sldLayoutId id="2147483687" r:id="rId35"/>
    <p:sldLayoutId id="2147483688" r:id="rId36"/>
    <p:sldLayoutId id="2147483655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3" Type="http://schemas.openxmlformats.org/officeDocument/2006/relationships/image" Target="../media/image22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11" Type="http://schemas.openxmlformats.org/officeDocument/2006/relationships/image" Target="../media/image240.png"/><Relationship Id="rId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23.svg"/><Relationship Id="rId9" Type="http://schemas.openxmlformats.org/officeDocument/2006/relationships/image" Target="../media/image220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AA03A4A-FF3C-46DA-9AA7-9489606AA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Isabella Nunes Grieser, T. Gebhard, A. </a:t>
            </a:r>
            <a:r>
              <a:rPr lang="de-DE" dirty="0" err="1"/>
              <a:t>Tundis</a:t>
            </a:r>
            <a:r>
              <a:rPr lang="de-DE" dirty="0"/>
              <a:t>, J. Kersten, T. </a:t>
            </a:r>
            <a:r>
              <a:rPr lang="de-DE" dirty="0" err="1"/>
              <a:t>Elßner</a:t>
            </a:r>
            <a:r>
              <a:rPr lang="de-DE" dirty="0"/>
              <a:t>, F. Steinke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76C936-6A01-5217-836A-4DBF91ECB7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7BC85DA7-F0C5-36A6-0E8C-41A18FB04937}"/>
              </a:ext>
            </a:extLst>
          </p:cNvPr>
          <p:cNvSpPr txBox="1">
            <a:spLocks/>
          </p:cNvSpPr>
          <p:nvPr/>
        </p:nvSpPr>
        <p:spPr>
          <a:xfrm>
            <a:off x="695326" y="323750"/>
            <a:ext cx="10738516" cy="3221856"/>
          </a:xfrm>
          <a:prstGeom prst="rect">
            <a:avLst/>
          </a:prstGeom>
        </p:spPr>
        <p:txBody>
          <a:bodyPr vert="horz" lIns="216000" tIns="0" rIns="0" bIns="108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/>
              <a:t>Modeling and Monitoring social media dynamics to predict short-term peak electricity demand</a:t>
            </a:r>
            <a:endParaRPr lang="de-DE" sz="2800" dirty="0"/>
          </a:p>
        </p:txBody>
      </p:sp>
      <p:pic>
        <p:nvPicPr>
          <p:cNvPr id="9" name="Picture 182">
            <a:extLst>
              <a:ext uri="{FF2B5EF4-FFF2-40B4-BE49-F238E27FC236}">
                <a16:creationId xmlns:a16="http://schemas.microsoft.com/office/drawing/2014/main" id="{F238C145-6494-3CF2-78F3-C7FF69BA726E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5812" y="5632396"/>
            <a:ext cx="2045821" cy="72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69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Graph-Based Social Network Modelling and Information Propagation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1CA3C4F-09AC-1A8A-701B-ECD54188AA34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96AF98F-B68A-FE6D-D26A-EE6E524F4B3F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183CA27-DDA8-A10C-D657-D64DD4BC1C70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5B5A88-F0FC-B1AC-4927-4981616F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1D28EFD9-285E-B72F-D383-B2E14462F09E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D2200AD7-C276-1BA3-CBB5-9E1D57BFC377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7" name="Grafik 1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48FA36E-8A23-4628-FEAB-EBAD3EE6389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9858988" y="4876758"/>
            <a:ext cx="1558867" cy="1282903"/>
          </a:xfrm>
          <a:prstGeom prst="rect">
            <a:avLst/>
          </a:prstGeom>
        </p:spPr>
      </p:pic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ABF1EEBB-37EE-344D-415B-4FEE9CD43EF1}"/>
              </a:ext>
            </a:extLst>
          </p:cNvPr>
          <p:cNvSpPr txBox="1">
            <a:spLocks/>
          </p:cNvSpPr>
          <p:nvPr/>
        </p:nvSpPr>
        <p:spPr>
          <a:xfrm>
            <a:off x="284309" y="1546538"/>
            <a:ext cx="9014057" cy="1762720"/>
          </a:xfrm>
          <a:prstGeom prst="rect">
            <a:avLst/>
          </a:prstGeom>
          <a:solidFill>
            <a:srgbClr val="94B333"/>
          </a:solidFill>
          <a:ln>
            <a:solidFill>
              <a:srgbClr val="94B333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dirty="0"/>
              <a:t>Graph model used to model social media networks </a:t>
            </a:r>
            <a:r>
              <a:rPr lang="en-US" sz="1800" dirty="0">
                <a:sym typeface="Wingdings" panose="05000000000000000000" pitchFamily="2" charset="2"/>
              </a:rPr>
              <a:t></a:t>
            </a:r>
            <a:r>
              <a:rPr lang="en-US" sz="1800" dirty="0"/>
              <a:t> </a:t>
            </a:r>
            <a:r>
              <a:rPr lang="en-US" sz="1800" b="1" dirty="0" err="1"/>
              <a:t>Barabási</a:t>
            </a:r>
            <a:r>
              <a:rPr lang="en-US" sz="1800" b="1" dirty="0"/>
              <a:t>–Albert model</a:t>
            </a:r>
          </a:p>
          <a:p>
            <a:pPr marL="593725" indent="-285750"/>
            <a:r>
              <a:rPr lang="en-US" sz="1800" dirty="0"/>
              <a:t>Small world</a:t>
            </a:r>
          </a:p>
          <a:p>
            <a:pPr marL="593725" indent="-285750"/>
            <a:r>
              <a:rPr lang="en-US" sz="1800" dirty="0"/>
              <a:t>Scale-free</a:t>
            </a:r>
          </a:p>
          <a:p>
            <a:pPr marL="593725" indent="-285750"/>
            <a:r>
              <a:rPr lang="en-US" sz="1800" dirty="0"/>
              <a:t>Highly clustered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B6F5DB3F-8D22-F7A4-534A-44573701AC52}"/>
              </a:ext>
            </a:extLst>
          </p:cNvPr>
          <p:cNvSpPr txBox="1">
            <a:spLocks/>
          </p:cNvSpPr>
          <p:nvPr/>
        </p:nvSpPr>
        <p:spPr>
          <a:xfrm>
            <a:off x="284308" y="4251626"/>
            <a:ext cx="9014057" cy="1976401"/>
          </a:xfrm>
          <a:prstGeom prst="rect">
            <a:avLst/>
          </a:prstGeom>
          <a:solidFill>
            <a:srgbClr val="94B33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dirty="0"/>
              <a:t>The </a:t>
            </a:r>
            <a:r>
              <a:rPr lang="en-US" sz="1800" b="1" dirty="0"/>
              <a:t>SIR model </a:t>
            </a:r>
            <a:r>
              <a:rPr lang="en-US" sz="1800" dirty="0"/>
              <a:t>is used to model the information propagation process:</a:t>
            </a:r>
          </a:p>
          <a:p>
            <a:pPr marL="593725" indent="-285750"/>
            <a:r>
              <a:rPr lang="en-US" sz="1800" dirty="0"/>
              <a:t>Three states:</a:t>
            </a:r>
          </a:p>
          <a:p>
            <a:pPr marL="1050925" lvl="1" indent="-285750"/>
            <a:r>
              <a:rPr lang="en-US" sz="1600" b="1" dirty="0">
                <a:solidFill>
                  <a:schemeClr val="bg1"/>
                </a:solidFill>
              </a:rPr>
              <a:t>Susceptible (S)</a:t>
            </a:r>
          </a:p>
          <a:p>
            <a:pPr marL="1050925" lvl="1" indent="-285750"/>
            <a:r>
              <a:rPr lang="en-US" sz="1600" b="1" dirty="0">
                <a:solidFill>
                  <a:srgbClr val="C00000"/>
                </a:solidFill>
              </a:rPr>
              <a:t>Infected (I)</a:t>
            </a:r>
          </a:p>
          <a:p>
            <a:pPr marL="1050925" lvl="1" indent="-285750"/>
            <a:r>
              <a:rPr lang="en-US" sz="1600" b="1" dirty="0"/>
              <a:t>Recovered (R)</a:t>
            </a:r>
          </a:p>
        </p:txBody>
      </p:sp>
      <p:pic>
        <p:nvPicPr>
          <p:cNvPr id="21" name="Grafik 20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1B866055-E681-DDD5-CA3E-E7F80677B7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r="32878"/>
          <a:stretch/>
        </p:blipFill>
        <p:spPr>
          <a:xfrm>
            <a:off x="10157510" y="3148125"/>
            <a:ext cx="1249856" cy="1508197"/>
          </a:xfrm>
          <a:prstGeom prst="rect">
            <a:avLst/>
          </a:prstGeom>
        </p:spPr>
      </p:pic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3EB5EF1E-3FEB-4AAB-7673-EE39965959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2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825B0C8-1E74-BA37-4F63-404E77DE8537}"/>
              </a:ext>
            </a:extLst>
          </p:cNvPr>
          <p:cNvSpPr/>
          <p:nvPr/>
        </p:nvSpPr>
        <p:spPr>
          <a:xfrm>
            <a:off x="284308" y="1546626"/>
            <a:ext cx="9014057" cy="32432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Infection-based Information Propagation Algorithm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1CA3C4F-09AC-1A8A-701B-ECD54188AA34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96AF98F-B68A-FE6D-D26A-EE6E524F4B3F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183CA27-DDA8-A10C-D657-D64DD4BC1C70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5B5A88-F0FC-B1AC-4927-4981616F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1D28EFD9-285E-B72F-D383-B2E14462F09E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D2200AD7-C276-1BA3-CBB5-9E1D57BFC377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7" name="Grafik 1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48FA36E-8A23-4628-FEAB-EBAD3EE6389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9858988" y="4876758"/>
            <a:ext cx="1558867" cy="1282903"/>
          </a:xfrm>
          <a:prstGeom prst="rect">
            <a:avLst/>
          </a:prstGeom>
        </p:spPr>
      </p:pic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ABF1EEBB-37EE-344D-415B-4FEE9CD43EF1}"/>
              </a:ext>
            </a:extLst>
          </p:cNvPr>
          <p:cNvSpPr txBox="1">
            <a:spLocks/>
          </p:cNvSpPr>
          <p:nvPr/>
        </p:nvSpPr>
        <p:spPr>
          <a:xfrm>
            <a:off x="271908" y="1546538"/>
            <a:ext cx="1971989" cy="408903"/>
          </a:xfrm>
          <a:prstGeom prst="rect">
            <a:avLst/>
          </a:prstGeom>
          <a:solidFill>
            <a:srgbClr val="94B33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b="1" dirty="0"/>
              <a:t>State Chart: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B6F5DB3F-8D22-F7A4-534A-44573701AC52}"/>
              </a:ext>
            </a:extLst>
          </p:cNvPr>
          <p:cNvSpPr txBox="1">
            <a:spLocks/>
          </p:cNvSpPr>
          <p:nvPr/>
        </p:nvSpPr>
        <p:spPr>
          <a:xfrm>
            <a:off x="284308" y="4921376"/>
            <a:ext cx="9014057" cy="1306651"/>
          </a:xfrm>
          <a:prstGeom prst="rect">
            <a:avLst/>
          </a:prstGeom>
          <a:solidFill>
            <a:srgbClr val="94B33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endParaRPr lang="en-US" sz="1400" b="1" dirty="0"/>
          </a:p>
        </p:txBody>
      </p:sp>
      <p:pic>
        <p:nvPicPr>
          <p:cNvPr id="21" name="Grafik 20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1B866055-E681-DDD5-CA3E-E7F80677B7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r="32878"/>
          <a:stretch/>
        </p:blipFill>
        <p:spPr>
          <a:xfrm>
            <a:off x="10157510" y="3148125"/>
            <a:ext cx="1249856" cy="1508197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2994DB6-4183-7591-D78F-93F0FFFA65D9}"/>
              </a:ext>
            </a:extLst>
          </p:cNvPr>
          <p:cNvSpPr/>
          <p:nvPr/>
        </p:nvSpPr>
        <p:spPr>
          <a:xfrm>
            <a:off x="1649197" y="344535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38AF6DF-64DE-0A24-09E3-69AE4DB6505A}"/>
              </a:ext>
            </a:extLst>
          </p:cNvPr>
          <p:cNvSpPr/>
          <p:nvPr/>
        </p:nvSpPr>
        <p:spPr>
          <a:xfrm>
            <a:off x="5498422" y="3445357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3AE859E-2AF4-9D78-1ED5-B718DE8C933E}"/>
              </a:ext>
            </a:extLst>
          </p:cNvPr>
          <p:cNvSpPr/>
          <p:nvPr/>
        </p:nvSpPr>
        <p:spPr>
          <a:xfrm>
            <a:off x="3695536" y="2314675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F5909B9-6E82-8CF5-E824-DF82E90DF15A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541825" y="2921164"/>
            <a:ext cx="1337345" cy="52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4C5F3C-B241-BD93-CCA0-1A7AAB7B1DC7}"/>
                  </a:ext>
                </a:extLst>
              </p:cNvPr>
              <p:cNvSpPr txBox="1"/>
              <p:nvPr/>
            </p:nvSpPr>
            <p:spPr>
              <a:xfrm>
                <a:off x="2256298" y="2991033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4C5F3C-B241-BD93-CCA0-1A7AAB7B1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298" y="2991033"/>
                <a:ext cx="813492" cy="232949"/>
              </a:xfrm>
              <a:prstGeom prst="rect">
                <a:avLst/>
              </a:prstGeom>
              <a:blipFill>
                <a:blip r:embed="rId7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A880836-F5FF-128F-9C2A-31457FBCBFF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85087" y="2923871"/>
            <a:ext cx="1205963" cy="52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A243606-D74F-23B3-7387-77E8CC7558B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34453" y="3748602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651783-5C43-919B-1694-08537419B3D3}"/>
                  </a:ext>
                </a:extLst>
              </p:cNvPr>
              <p:cNvSpPr txBox="1"/>
              <p:nvPr/>
            </p:nvSpPr>
            <p:spPr>
              <a:xfrm>
                <a:off x="4314393" y="3789270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651783-5C43-919B-1694-08537419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93" y="3789270"/>
                <a:ext cx="565989" cy="232692"/>
              </a:xfrm>
              <a:prstGeom prst="rect">
                <a:avLst/>
              </a:prstGeom>
              <a:blipFill>
                <a:blip r:embed="rId8"/>
                <a:stretch>
                  <a:fillRect l="-7527" r="-2151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E4F25C-3128-E9A4-7411-AA5920C78380}"/>
              </a:ext>
            </a:extLst>
          </p:cNvPr>
          <p:cNvCxnSpPr>
            <a:stCxn id="3" idx="2"/>
            <a:endCxn id="3" idx="1"/>
          </p:cNvCxnSpPr>
          <p:nvPr/>
        </p:nvCxnSpPr>
        <p:spPr>
          <a:xfrm rot="5400000" flipH="1">
            <a:off x="1943889" y="3453911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6D64FB6-79E2-160D-048A-CD1BFB3630B3}"/>
                  </a:ext>
                </a:extLst>
              </p:cNvPr>
              <p:cNvSpPr txBox="1"/>
              <p:nvPr/>
            </p:nvSpPr>
            <p:spPr>
              <a:xfrm>
                <a:off x="5854097" y="2923871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6D64FB6-79E2-160D-048A-CD1BFB363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97" y="2923871"/>
                <a:ext cx="780406" cy="232949"/>
              </a:xfrm>
              <a:prstGeom prst="rect">
                <a:avLst/>
              </a:prstGeom>
              <a:blipFill>
                <a:blip r:embed="rId9"/>
                <a:stretch>
                  <a:fillRect l="-7031" r="-2344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E955A66-D743-9251-A900-7384CDFA64D8}"/>
                  </a:ext>
                </a:extLst>
              </p:cNvPr>
              <p:cNvSpPr txBox="1"/>
              <p:nvPr/>
            </p:nvSpPr>
            <p:spPr>
              <a:xfrm>
                <a:off x="1452527" y="4355092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E955A66-D743-9251-A900-7384CDFA6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527" y="4355092"/>
                <a:ext cx="139461" cy="215444"/>
              </a:xfrm>
              <a:prstGeom prst="rect">
                <a:avLst/>
              </a:prstGeom>
              <a:blipFill>
                <a:blip r:embed="rId10"/>
                <a:stretch>
                  <a:fillRect l="-30435" r="-26087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E0AA987A-3DC9-0337-1E76-C01EDF6F24EE}"/>
              </a:ext>
            </a:extLst>
          </p:cNvPr>
          <p:cNvCxnSpPr>
            <a:stCxn id="7" idx="1"/>
            <a:endCxn id="7" idx="0"/>
          </p:cNvCxnSpPr>
          <p:nvPr/>
        </p:nvCxnSpPr>
        <p:spPr>
          <a:xfrm rot="10800000" flipH="1">
            <a:off x="3695536" y="2314676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2A98F732-A175-9256-DBBC-C99FCD803A74}"/>
              </a:ext>
            </a:extLst>
          </p:cNvPr>
          <p:cNvCxnSpPr>
            <a:stCxn id="6" idx="3"/>
            <a:endCxn id="6" idx="2"/>
          </p:cNvCxnSpPr>
          <p:nvPr/>
        </p:nvCxnSpPr>
        <p:spPr>
          <a:xfrm flipH="1">
            <a:off x="6391050" y="3748602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49C7D45-205C-5FCC-4993-D8E8C0DF8E19}"/>
                  </a:ext>
                </a:extLst>
              </p:cNvPr>
              <p:cNvSpPr txBox="1"/>
              <p:nvPr/>
            </p:nvSpPr>
            <p:spPr>
              <a:xfrm>
                <a:off x="3103042" y="1722492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49C7D45-205C-5FCC-4993-D8E8C0DF8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042" y="1722492"/>
                <a:ext cx="2082045" cy="232949"/>
              </a:xfrm>
              <a:prstGeom prst="rect">
                <a:avLst/>
              </a:prstGeom>
              <a:blipFill>
                <a:blip r:embed="rId11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2677AC1-3E25-345F-9EB9-45575C3443C9}"/>
                  </a:ext>
                </a:extLst>
              </p:cNvPr>
              <p:cNvSpPr txBox="1"/>
              <p:nvPr/>
            </p:nvSpPr>
            <p:spPr>
              <a:xfrm>
                <a:off x="6465280" y="4378418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2677AC1-3E25-345F-9EB9-45575C344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80" y="4378418"/>
                <a:ext cx="879792" cy="232692"/>
              </a:xfrm>
              <a:prstGeom prst="rect">
                <a:avLst/>
              </a:prstGeom>
              <a:blipFill>
                <a:blip r:embed="rId12"/>
                <a:stretch>
                  <a:fillRect l="-4167" r="-2083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61BED202-A312-2E24-078E-840B07A08406}"/>
                  </a:ext>
                </a:extLst>
              </p:cNvPr>
              <p:cNvSpPr txBox="1"/>
              <p:nvPr/>
            </p:nvSpPr>
            <p:spPr>
              <a:xfrm>
                <a:off x="530048" y="5126863"/>
                <a:ext cx="4529450" cy="945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)+(1−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1600" dirty="0">
                          <a:solidFill>
                            <a:schemeClr val="tx1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61BED202-A312-2E24-078E-840B07A0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8" y="5126863"/>
                <a:ext cx="4529450" cy="945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A41C9A1-AAC7-1F2B-4AB8-501B79848B35}"/>
                  </a:ext>
                </a:extLst>
              </p:cNvPr>
              <p:cNvSpPr txBox="1"/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A41C9A1-AAC7-1F2B-4AB8-501B79848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A66A2801-5C77-A7D2-0DFB-45EE21DDE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97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Rule-Based Calculation of the Power Consumption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1CA3C4F-09AC-1A8A-701B-ECD54188AA34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96AF98F-B68A-FE6D-D26A-EE6E524F4B3F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183CA27-DDA8-A10C-D657-D64DD4BC1C70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5B5A88-F0FC-B1AC-4927-4981616F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1D28EFD9-285E-B72F-D383-B2E14462F09E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D2200AD7-C276-1BA3-CBB5-9E1D57BFC377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7" name="Grafik 1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48FA36E-8A23-4628-FEAB-EBAD3EE6389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9858988" y="4876758"/>
            <a:ext cx="1558867" cy="1282903"/>
          </a:xfrm>
          <a:prstGeom prst="rect">
            <a:avLst/>
          </a:prstGeom>
        </p:spPr>
      </p:pic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ABF1EEBB-37EE-344D-415B-4FEE9CD43EF1}"/>
              </a:ext>
            </a:extLst>
          </p:cNvPr>
          <p:cNvSpPr txBox="1">
            <a:spLocks/>
          </p:cNvSpPr>
          <p:nvPr/>
        </p:nvSpPr>
        <p:spPr>
          <a:xfrm>
            <a:off x="284309" y="1546537"/>
            <a:ext cx="9014057" cy="1882463"/>
          </a:xfrm>
          <a:prstGeom prst="rect">
            <a:avLst/>
          </a:prstGeom>
          <a:solidFill>
            <a:srgbClr val="94B33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2000" b="1" dirty="0"/>
              <a:t>Assumptions</a:t>
            </a:r>
            <a:r>
              <a:rPr lang="en-US" sz="2000" dirty="0"/>
              <a:t> </a:t>
            </a:r>
          </a:p>
          <a:p>
            <a:pPr marL="593725" indent="-285750"/>
            <a:r>
              <a:rPr lang="en-US" sz="1600" dirty="0"/>
              <a:t>Each node in the social media graph represents one (physical) household</a:t>
            </a:r>
          </a:p>
          <a:p>
            <a:pPr marL="593725" indent="-285750"/>
            <a:r>
              <a:rPr lang="en-US" sz="1600" dirty="0"/>
              <a:t>Only infected entities change their electricity demand</a:t>
            </a:r>
          </a:p>
          <a:p>
            <a:pPr marL="593725" indent="-285750"/>
            <a:r>
              <a:rPr lang="en-US" sz="1600" dirty="0"/>
              <a:t>The effect of the information may have a delayed response on the electrical grid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B6F5DB3F-8D22-F7A4-534A-44573701AC52}"/>
              </a:ext>
            </a:extLst>
          </p:cNvPr>
          <p:cNvSpPr txBox="1">
            <a:spLocks/>
          </p:cNvSpPr>
          <p:nvPr/>
        </p:nvSpPr>
        <p:spPr>
          <a:xfrm>
            <a:off x="284309" y="3925733"/>
            <a:ext cx="9014057" cy="2302294"/>
          </a:xfrm>
          <a:prstGeom prst="rect">
            <a:avLst/>
          </a:prstGeom>
          <a:solidFill>
            <a:srgbClr val="94B33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None/>
            </a:pPr>
            <a:r>
              <a:rPr lang="en-US" sz="2000" b="1" dirty="0"/>
              <a:t>Power Calculation</a:t>
            </a:r>
          </a:p>
          <a:p>
            <a:pPr marL="593725" indent="-285750"/>
            <a:r>
              <a:rPr lang="en-US" sz="1800" dirty="0"/>
              <a:t>Power usage is computed as the normal power consumption + the additional demand</a:t>
            </a:r>
          </a:p>
          <a:p>
            <a:pPr marL="1050925" lvl="1" indent="-285750"/>
            <a:r>
              <a:rPr lang="en-US" sz="1600" dirty="0"/>
              <a:t>Normal power consumption given by standard load profiles</a:t>
            </a:r>
          </a:p>
          <a:p>
            <a:pPr marL="1050925" lvl="1" indent="-285750"/>
            <a:r>
              <a:rPr lang="en-US" sz="1600" dirty="0"/>
              <a:t>Each household may have electrical appliances given their adoption rate</a:t>
            </a:r>
          </a:p>
          <a:p>
            <a:pPr marL="1050925" lvl="1" indent="-285750"/>
            <a:r>
              <a:rPr lang="en-US" sz="1600" dirty="0"/>
              <a:t>If appliance is turned on </a:t>
            </a:r>
            <a:r>
              <a:rPr lang="en-US" sz="1600" dirty="0">
                <a:sym typeface="Wingdings" panose="05000000000000000000" pitchFamily="2" charset="2"/>
              </a:rPr>
              <a:t> constant power consumption</a:t>
            </a:r>
            <a:endParaRPr lang="en-US" sz="1600" dirty="0"/>
          </a:p>
        </p:txBody>
      </p:sp>
      <p:pic>
        <p:nvPicPr>
          <p:cNvPr id="21" name="Grafik 20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1B866055-E681-DDD5-CA3E-E7F80677B7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r="32878"/>
          <a:stretch/>
        </p:blipFill>
        <p:spPr>
          <a:xfrm>
            <a:off x="10157510" y="3148125"/>
            <a:ext cx="1249856" cy="150819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AEDE0A2-2751-C248-9838-A0323E7AF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4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4E7212F-9BDD-4471-830C-851E9EDC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en-US" sz="2800" b="0" dirty="0"/>
              <a:t>Estimation Algorithm for the Information Spread with Social Media Data</a:t>
            </a:r>
            <a:endParaRPr lang="de-DE" sz="2800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11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825B0C8-1E74-BA37-4F63-404E77DE8537}"/>
              </a:ext>
            </a:extLst>
          </p:cNvPr>
          <p:cNvSpPr/>
          <p:nvPr/>
        </p:nvSpPr>
        <p:spPr>
          <a:xfrm>
            <a:off x="5885162" y="1359124"/>
            <a:ext cx="5556960" cy="3267468"/>
          </a:xfrm>
          <a:prstGeom prst="rect">
            <a:avLst/>
          </a:prstGeom>
          <a:ln>
            <a:solidFill>
              <a:srgbClr val="94B33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Social Media Data can be used to estimate Model Parameters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ABF1EEBB-37EE-344D-415B-4FEE9CD43EF1}"/>
              </a:ext>
            </a:extLst>
          </p:cNvPr>
          <p:cNvSpPr txBox="1">
            <a:spLocks/>
          </p:cNvSpPr>
          <p:nvPr/>
        </p:nvSpPr>
        <p:spPr>
          <a:xfrm>
            <a:off x="5889579" y="1356524"/>
            <a:ext cx="3027639" cy="393436"/>
          </a:xfrm>
          <a:prstGeom prst="rect">
            <a:avLst/>
          </a:prstGeom>
          <a:solidFill>
            <a:srgbClr val="94B33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b="1" dirty="0"/>
              <a:t>Differential Equations: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: abgerundete Ecken 1">
                <a:extLst>
                  <a:ext uri="{FF2B5EF4-FFF2-40B4-BE49-F238E27FC236}">
                    <a16:creationId xmlns:a16="http://schemas.microsoft.com/office/drawing/2014/main" id="{DB51E168-5F2B-241F-5A82-4C141476A622}"/>
                  </a:ext>
                </a:extLst>
              </p:cNvPr>
              <p:cNvSpPr/>
              <p:nvPr/>
            </p:nvSpPr>
            <p:spPr>
              <a:xfrm>
                <a:off x="5519905" y="1553242"/>
                <a:ext cx="6287474" cy="356336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:r>
                  <a:rPr lang="de-DE" sz="1600" dirty="0">
                    <a:latin typeface="+mj-lt"/>
                    <a:sym typeface="Wingdings" panose="05000000000000000000" pitchFamily="2" charset="2"/>
                  </a:rPr>
                  <a:t> </a:t>
                </a:r>
                <a:r>
                  <a:rPr lang="de-DE" sz="1600" dirty="0" err="1">
                    <a:latin typeface="+mj-lt"/>
                    <a:sym typeface="Wingdings" panose="05000000000000000000" pitchFamily="2" charset="2"/>
                  </a:rPr>
                  <a:t>Solve</a:t>
                </a:r>
                <a:r>
                  <a:rPr lang="de-DE" sz="16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latin typeface="+mj-lt"/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latin typeface="+mj-lt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α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𝑣𝑒𝑟𝑖𝑓𝑦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(0),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(0)</m:t>
                    </m:r>
                  </m:oMath>
                </a14:m>
                <a:endParaRPr lang="de-DE" sz="1600" dirty="0"/>
              </a:p>
              <a:p>
                <a:pPr algn="ctr"/>
                <a:endParaRPr lang="de-DE" dirty="0"/>
              </a:p>
            </p:txBody>
          </p:sp>
        </mc:Choice>
        <mc:Fallback>
          <p:sp>
            <p:nvSpPr>
              <p:cNvPr id="2" name="Rechteck: abgerundete Ecken 1">
                <a:extLst>
                  <a:ext uri="{FF2B5EF4-FFF2-40B4-BE49-F238E27FC236}">
                    <a16:creationId xmlns:a16="http://schemas.microsoft.com/office/drawing/2014/main" id="{DB51E168-5F2B-241F-5A82-4C141476A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05" y="1553242"/>
                <a:ext cx="6287474" cy="35633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5A6FDEB8-206B-4E70-92D3-D39512A29A42}"/>
                  </a:ext>
                </a:extLst>
              </p:cNvPr>
              <p:cNvSpPr/>
              <p:nvPr/>
            </p:nvSpPr>
            <p:spPr>
              <a:xfrm>
                <a:off x="5042111" y="5266205"/>
                <a:ext cx="2232248" cy="48186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400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5A6FDEB8-206B-4E70-92D3-D39512A29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111" y="5266205"/>
                <a:ext cx="2232248" cy="481864"/>
              </a:xfrm>
              <a:prstGeom prst="roundRect">
                <a:avLst/>
              </a:prstGeom>
              <a:blipFill>
                <a:blip r:embed="rId4"/>
                <a:stretch>
                  <a:fillRect t="-7407" b="-6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4378F87-3B62-F2A2-7B60-3BC5A9976FF9}"/>
              </a:ext>
            </a:extLst>
          </p:cNvPr>
          <p:cNvSpPr/>
          <p:nvPr/>
        </p:nvSpPr>
        <p:spPr>
          <a:xfrm>
            <a:off x="7617699" y="5266205"/>
            <a:ext cx="2825012" cy="4818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Solve Differential Equations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A761607-8ECD-DA83-6975-D2783D953D98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4262928" y="5507137"/>
            <a:ext cx="779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2FF4C00D-6643-789B-D551-70DAAA098BD5}"/>
              </a:ext>
            </a:extLst>
          </p:cNvPr>
          <p:cNvSpPr/>
          <p:nvPr/>
        </p:nvSpPr>
        <p:spPr>
          <a:xfrm>
            <a:off x="2030680" y="5266205"/>
            <a:ext cx="2232248" cy="48186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Count Social Media Posts over a Timespan</a:t>
            </a: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425B2040-6294-6BBF-E5D4-145377CD4A35}"/>
              </a:ext>
            </a:extLst>
          </p:cNvPr>
          <p:cNvCxnSpPr>
            <a:cxnSpLocks/>
            <a:stCxn id="35" idx="2"/>
            <a:endCxn id="34" idx="2"/>
          </p:cNvCxnSpPr>
          <p:nvPr/>
        </p:nvCxnSpPr>
        <p:spPr>
          <a:xfrm rot="5400000">
            <a:off x="7594220" y="4312084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F28E42CC-2000-3B94-0488-A7ED496ABD27}"/>
              </a:ext>
            </a:extLst>
          </p:cNvPr>
          <p:cNvCxnSpPr>
            <a:cxnSpLocks/>
            <a:stCxn id="34" idx="0"/>
            <a:endCxn id="35" idx="0"/>
          </p:cNvCxnSpPr>
          <p:nvPr/>
        </p:nvCxnSpPr>
        <p:spPr>
          <a:xfrm rot="5400000" flipH="1" flipV="1">
            <a:off x="7594220" y="3830220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46C9F62C-830F-AB6B-8AFD-6ED0B28A0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6" name="Textplatzhalter 6">
            <a:extLst>
              <a:ext uri="{FF2B5EF4-FFF2-40B4-BE49-F238E27FC236}">
                <a16:creationId xmlns:a16="http://schemas.microsoft.com/office/drawing/2014/main" id="{5D7FA44B-AF3E-2F95-8699-4FD430FAA65D}"/>
              </a:ext>
            </a:extLst>
          </p:cNvPr>
          <p:cNvSpPr txBox="1">
            <a:spLocks/>
          </p:cNvSpPr>
          <p:nvPr/>
        </p:nvSpPr>
        <p:spPr>
          <a:xfrm>
            <a:off x="288000" y="1359123"/>
            <a:ext cx="5400599" cy="3267468"/>
          </a:xfrm>
          <a:prstGeom prst="rect">
            <a:avLst/>
          </a:prstGeom>
          <a:solidFill>
            <a:srgbClr val="94B33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2000" b="1" dirty="0"/>
              <a:t>Assumption</a:t>
            </a:r>
          </a:p>
          <a:p>
            <a:pPr marL="650875" indent="-342900"/>
            <a:r>
              <a:rPr lang="en-US" sz="1800" dirty="0"/>
              <a:t>Number of relevant social media posts correlates with the total number of infected entities</a:t>
            </a:r>
            <a:endParaRPr lang="en-US" sz="1600" dirty="0">
              <a:solidFill>
                <a:schemeClr val="bg1"/>
              </a:solidFill>
            </a:endParaRPr>
          </a:p>
          <a:p>
            <a:pPr marL="1050925" lvl="1" indent="-285750"/>
            <a:r>
              <a:rPr lang="en-US" sz="1600" dirty="0">
                <a:sym typeface="Wingdings" panose="05000000000000000000" pitchFamily="2" charset="2"/>
              </a:rPr>
              <a:t>However: the graph-based algorithm calculates the local spread of infection</a:t>
            </a:r>
          </a:p>
          <a:p>
            <a:pPr marL="1222375" lvl="2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 Estimate the global infection process of the       graph-based algorithm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6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2" grpId="0"/>
      <p:bldP spid="34" grpId="0" animBg="1"/>
      <p:bldP spid="35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4E7212F-9BDD-4471-830C-851E9EDC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de-DE" sz="2800" dirty="0"/>
              <a:t>CASE Study:</a:t>
            </a:r>
            <a:r>
              <a:rPr lang="en-US" sz="2800" b="1" dirty="0"/>
              <a:t> Social Media Misinformation Risks in Dynamic Energy Pricing</a:t>
            </a:r>
            <a:endParaRPr lang="de-DE" sz="2800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8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 Example Scenario where Information on Social Media could affect Power Demand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9763D7EC-9762-65C2-289A-69AC8D214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309" y="5624713"/>
            <a:ext cx="11212366" cy="737667"/>
          </a:xfrm>
          <a:solidFill>
            <a:srgbClr val="94B333"/>
          </a:solidFill>
        </p:spPr>
        <p:txBody>
          <a:bodyPr>
            <a:normAutofit/>
          </a:bodyPr>
          <a:lstStyle/>
          <a:p>
            <a:pPr marL="307975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However: other scenarios could be imagined…</a:t>
            </a:r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171398FC-F66A-5A09-F476-F659B272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628775"/>
            <a:ext cx="5321272" cy="3379007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Demand Response Scenario:</a:t>
            </a:r>
          </a:p>
          <a:p>
            <a:pPr lvl="1"/>
            <a:r>
              <a:rPr lang="en-US" sz="1800" b="0" dirty="0">
                <a:solidFill>
                  <a:schemeClr val="tx1"/>
                </a:solidFill>
              </a:rPr>
              <a:t>Malicious actors compromise the social media channels of an electricity company </a:t>
            </a:r>
          </a:p>
          <a:p>
            <a:pPr lvl="1"/>
            <a:r>
              <a:rPr lang="en-US" sz="1800" b="0" dirty="0">
                <a:solidFill>
                  <a:schemeClr val="tx1"/>
                </a:solidFill>
              </a:rPr>
              <a:t>spread the false advertisement of significantly reduced electricity prices for a limited time</a:t>
            </a:r>
            <a:endParaRPr lang="de-DE" sz="1800" dirty="0"/>
          </a:p>
          <a:p>
            <a:pPr lvl="1"/>
            <a:endParaRPr lang="de-DE" dirty="0"/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9A28150A-2672-9A83-CACF-DE434ECDA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5ADAA433-7329-1A6F-5B0F-C6F5AFDB89D8}"/>
              </a:ext>
            </a:extLst>
          </p:cNvPr>
          <p:cNvSpPr txBox="1">
            <a:spLocks/>
          </p:cNvSpPr>
          <p:nvPr/>
        </p:nvSpPr>
        <p:spPr>
          <a:xfrm rot="18596912">
            <a:off x="-1122244" y="636815"/>
            <a:ext cx="3781976" cy="737667"/>
          </a:xfrm>
          <a:prstGeom prst="rect">
            <a:avLst/>
          </a:prstGeom>
          <a:solidFill>
            <a:srgbClr val="94B333"/>
          </a:solidFill>
        </p:spPr>
        <p:txBody>
          <a:bodyPr vert="horz" lIns="91440" tIns="144000" rIns="91440" bIns="45720" rtlCol="0">
            <a:normAutofit lnSpcReduction="10000"/>
          </a:bodyPr>
          <a:lstStyle>
            <a:lvl1pPr marL="539750" indent="-231775" algn="l" defTabSz="53975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31775" algn="l" defTabSz="53975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9750" indent="-231775" algn="l" defTabSz="53975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-231775" algn="l" defTabSz="53975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9750" indent="-231775" algn="l" defTabSz="53975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 algn="ctr"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</a:rPr>
              <a:t>Recap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A9CFBFB-9FBC-220B-A4AC-8C90AE63B425}"/>
              </a:ext>
            </a:extLst>
          </p:cNvPr>
          <p:cNvGrpSpPr/>
          <p:nvPr/>
        </p:nvGrpSpPr>
        <p:grpSpPr>
          <a:xfrm>
            <a:off x="5503025" y="1722669"/>
            <a:ext cx="5882541" cy="3619730"/>
            <a:chOff x="5994606" y="1342018"/>
            <a:chExt cx="5254817" cy="3044069"/>
          </a:xfrm>
        </p:grpSpPr>
        <p:sp>
          <p:nvSpPr>
            <p:cNvPr id="4" name="Sprechblase: rechteckig 3">
              <a:extLst>
                <a:ext uri="{FF2B5EF4-FFF2-40B4-BE49-F238E27FC236}">
                  <a16:creationId xmlns:a16="http://schemas.microsoft.com/office/drawing/2014/main" id="{8A0084B2-0574-3257-396C-563E3CF570D7}"/>
                </a:ext>
              </a:extLst>
            </p:cNvPr>
            <p:cNvSpPr/>
            <p:nvPr/>
          </p:nvSpPr>
          <p:spPr>
            <a:xfrm rot="5400000">
              <a:off x="7912485" y="386924"/>
              <a:ext cx="2381844" cy="4292032"/>
            </a:xfrm>
            <a:prstGeom prst="wedgeRectCallout">
              <a:avLst>
                <a:gd name="adj1" fmla="val 43099"/>
                <a:gd name="adj2" fmla="val 5821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5" name="Grafik 4" descr="Programmierer mit einfarbiger Füllung">
              <a:extLst>
                <a:ext uri="{FF2B5EF4-FFF2-40B4-BE49-F238E27FC236}">
                  <a16:creationId xmlns:a16="http://schemas.microsoft.com/office/drawing/2014/main" id="{02DCBBA6-7819-BE9F-01B7-9A9CCAED0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94606" y="3471687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Ein Bild, das Text, Screenshot, Schrift, Zahl enthält.&#10;&#10;Automatisch generierte Beschreibung">
              <a:extLst>
                <a:ext uri="{FF2B5EF4-FFF2-40B4-BE49-F238E27FC236}">
                  <a16:creationId xmlns:a16="http://schemas.microsoft.com/office/drawing/2014/main" id="{5FC1C50B-D9EA-6904-C0C0-BAD0B0E58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31"/>
            <a:stretch/>
          </p:blipFill>
          <p:spPr>
            <a:xfrm>
              <a:off x="6988408" y="1384527"/>
              <a:ext cx="4195262" cy="208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797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Idea: Use similar, but unrelated information propagation event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dataset to estimate realistic model parameters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171398FC-F66A-5A09-F476-F659B272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10" y="1628775"/>
            <a:ext cx="5381384" cy="437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Social</a:t>
            </a:r>
            <a:r>
              <a:rPr lang="de-DE" sz="1800" b="1" dirty="0"/>
              <a:t> Media Dataset:</a:t>
            </a:r>
          </a:p>
          <a:p>
            <a:pPr lvl="1"/>
            <a:r>
              <a:rPr lang="en-US" sz="1600" b="0" dirty="0">
                <a:solidFill>
                  <a:schemeClr val="tx1"/>
                </a:solidFill>
              </a:rPr>
              <a:t>Grunewald fire: Fire caused by an explosion in Grunewald, Berlin on August 4th, 2022</a:t>
            </a:r>
          </a:p>
          <a:p>
            <a:pPr lvl="1"/>
            <a:r>
              <a:rPr lang="en-US" sz="1600" b="0" dirty="0">
                <a:solidFill>
                  <a:schemeClr val="tx1"/>
                </a:solidFill>
              </a:rPr>
              <a:t>Twitter posts </a:t>
            </a:r>
            <a:r>
              <a:rPr lang="en-US" sz="1600" dirty="0"/>
              <a:t>and their timestamps </a:t>
            </a:r>
            <a:r>
              <a:rPr lang="en-US" sz="1600" b="0" dirty="0">
                <a:solidFill>
                  <a:schemeClr val="tx1"/>
                </a:solidFill>
              </a:rPr>
              <a:t>gathered between August 4th, 2022, and August 5th, 2022</a:t>
            </a:r>
          </a:p>
          <a:p>
            <a:pPr lvl="1"/>
            <a:r>
              <a:rPr lang="en-US" sz="1600" b="0" dirty="0">
                <a:solidFill>
                  <a:schemeClr val="tx1"/>
                </a:solidFill>
              </a:rPr>
              <a:t>Posts contained the keywords ” Grunewald”, ”fire”, ”explosion”, or ”bomb”</a:t>
            </a:r>
          </a:p>
          <a:p>
            <a:pPr lvl="1"/>
            <a:r>
              <a:rPr lang="en-US" sz="1600" b="0" dirty="0">
                <a:solidFill>
                  <a:schemeClr val="tx1"/>
                </a:solidFill>
              </a:rPr>
              <a:t>In total: 1759 tweets</a:t>
            </a:r>
          </a:p>
        </p:txBody>
      </p:sp>
      <p:pic>
        <p:nvPicPr>
          <p:cNvPr id="7" name="Grafik 6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1533556E-D15B-C2E8-C9F0-543C4D7E4C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" t="9307" r="7807"/>
          <a:stretch/>
        </p:blipFill>
        <p:spPr>
          <a:xfrm>
            <a:off x="6091051" y="1920287"/>
            <a:ext cx="5811518" cy="431179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91072C9-78E3-F308-C60F-D6381969BF06}"/>
              </a:ext>
            </a:extLst>
          </p:cNvPr>
          <p:cNvSpPr/>
          <p:nvPr/>
        </p:nvSpPr>
        <p:spPr>
          <a:xfrm>
            <a:off x="5507519" y="3606914"/>
            <a:ext cx="431706" cy="41617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C62FA6-00BE-7A26-4F7E-15567834364C}"/>
              </a:ext>
            </a:extLst>
          </p:cNvPr>
          <p:cNvSpPr txBox="1"/>
          <p:nvPr/>
        </p:nvSpPr>
        <p:spPr>
          <a:xfrm>
            <a:off x="6856462" y="6168742"/>
            <a:ext cx="4472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Information propagation progress over time for the Grunewald dataset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CEA5ECDF-1246-21C3-E7CA-BFB6C067D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8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Idea: Use similar, but unrelated information propagation event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dataset to estimate realistic model parameters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Grafik 4" descr="Ein Bild, das Text, Diagramm, Reihe, Steigung enthält.&#10;&#10;Automatisch generierte Beschreibung">
            <a:extLst>
              <a:ext uri="{FF2B5EF4-FFF2-40B4-BE49-F238E27FC236}">
                <a16:creationId xmlns:a16="http://schemas.microsoft.com/office/drawing/2014/main" id="{2D5A1812-99A7-4341-E79F-65A68F148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8924" r="6766"/>
          <a:stretch/>
        </p:blipFill>
        <p:spPr>
          <a:xfrm>
            <a:off x="2423592" y="1146027"/>
            <a:ext cx="7344816" cy="507911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0D2B9B-25AE-87CD-085C-F3FD794E41D6}"/>
              </a:ext>
            </a:extLst>
          </p:cNvPr>
          <p:cNvSpPr txBox="1"/>
          <p:nvPr/>
        </p:nvSpPr>
        <p:spPr>
          <a:xfrm>
            <a:off x="3964319" y="6209214"/>
            <a:ext cx="4472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Parameter estimation results with variable data input size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DF34D1-D226-DD05-A7B5-3C895F3094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32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Simulated Infection Process and Power Consumption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" name="Inhaltsplatzhalter 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3547B4BE-10ED-FCE9-22A1-8994F3498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" r="7406" b="3385"/>
          <a:stretch/>
        </p:blipFill>
        <p:spPr>
          <a:xfrm>
            <a:off x="335360" y="1124929"/>
            <a:ext cx="5760640" cy="4865065"/>
          </a:xfrm>
        </p:spPr>
      </p:pic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D146010-DF7A-1D4B-4EB6-D84CE3D45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8990" r="7631" b="2640"/>
          <a:stretch/>
        </p:blipFill>
        <p:spPr>
          <a:xfrm>
            <a:off x="6240015" y="1318661"/>
            <a:ext cx="5544617" cy="467133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A498D20-FD9E-D2E5-DC34-F33329AA1AAE}"/>
              </a:ext>
            </a:extLst>
          </p:cNvPr>
          <p:cNvSpPr txBox="1"/>
          <p:nvPr/>
        </p:nvSpPr>
        <p:spPr>
          <a:xfrm>
            <a:off x="978434" y="5951103"/>
            <a:ext cx="511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1" dirty="0">
                <a:effectLst/>
                <a:latin typeface="Arial" panose="020B0604020202020204" pitchFamily="34" charset="0"/>
              </a:rPr>
              <a:t>Simulated excess power consumption for different estimated information</a:t>
            </a:r>
            <a:br>
              <a:rPr lang="en-US" sz="1000" i="1" dirty="0"/>
            </a:br>
            <a:r>
              <a:rPr lang="en-US" sz="1000" b="0" i="1" dirty="0">
                <a:effectLst/>
                <a:latin typeface="Arial" panose="020B0604020202020204" pitchFamily="34" charset="0"/>
              </a:rPr>
              <a:t>propagation parameters</a:t>
            </a:r>
            <a:endParaRPr lang="en-US" sz="1000" i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00C09D4-B0D0-787F-1CF0-8E87006F8855}"/>
              </a:ext>
            </a:extLst>
          </p:cNvPr>
          <p:cNvSpPr txBox="1"/>
          <p:nvPr/>
        </p:nvSpPr>
        <p:spPr>
          <a:xfrm>
            <a:off x="6667066" y="5930783"/>
            <a:ext cx="511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1" dirty="0">
                <a:effectLst/>
                <a:latin typeface="Arial" panose="020B0604020202020204" pitchFamily="34" charset="0"/>
              </a:rPr>
              <a:t>Simulated infections process for different estimated information propagation</a:t>
            </a:r>
          </a:p>
          <a:p>
            <a:pPr algn="ctr"/>
            <a:r>
              <a:rPr lang="en-US" sz="1000" b="0" i="1" dirty="0">
                <a:effectLst/>
                <a:latin typeface="Arial" panose="020B0604020202020204" pitchFamily="34" charset="0"/>
              </a:rPr>
              <a:t>parameters</a:t>
            </a:r>
            <a:endParaRPr lang="en-US" sz="1000" i="1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7F9850-8CBA-56D8-BCC3-235DEE7B2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1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C3273ACE-8A16-451F-54C3-ADE7EC3D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388203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Changes in Power Consumption with a variable adoption rate for EVs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Inhaltsplatzhalter 8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3D69EF70-FD78-E13A-B29B-3784905EBE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9744" r="7923"/>
          <a:stretch/>
        </p:blipFill>
        <p:spPr>
          <a:xfrm>
            <a:off x="1990352" y="1095770"/>
            <a:ext cx="8037312" cy="50798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1C488AF-5595-765B-D081-26EF0E7D1749}"/>
              </a:ext>
            </a:extLst>
          </p:cNvPr>
          <p:cNvSpPr txBox="1"/>
          <p:nvPr/>
        </p:nvSpPr>
        <p:spPr>
          <a:xfrm>
            <a:off x="3683215" y="6127242"/>
            <a:ext cx="5117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1" dirty="0">
                <a:effectLst/>
                <a:latin typeface="Arial" panose="020B0604020202020204" pitchFamily="34" charset="0"/>
              </a:rPr>
              <a:t>Results of the simulation model with different adoption rates p for EVs</a:t>
            </a:r>
            <a:endParaRPr lang="en-US" sz="1000" i="1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33F8A-1822-6744-401D-2CC2BD9C8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08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4E7212F-9BDD-4471-830C-851E9EDC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20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DEB447A6-C6DF-2BFF-6B95-8CB3EBDF5547}"/>
              </a:ext>
            </a:extLst>
          </p:cNvPr>
          <p:cNvSpPr txBox="1">
            <a:spLocks/>
          </p:cNvSpPr>
          <p:nvPr/>
        </p:nvSpPr>
        <p:spPr>
          <a:xfrm>
            <a:off x="284308" y="1328750"/>
            <a:ext cx="10324105" cy="1485252"/>
          </a:xfrm>
          <a:prstGeom prst="rect">
            <a:avLst/>
          </a:prstGeom>
          <a:solidFill>
            <a:srgbClr val="94B33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b="1" dirty="0"/>
              <a:t>Summary</a:t>
            </a:r>
          </a:p>
          <a:p>
            <a:pPr marL="593725" indent="-285750"/>
            <a:r>
              <a:rPr lang="en-US" sz="1600" dirty="0"/>
              <a:t>This paper proposed a framework to monitor the effects of information on the power grid.</a:t>
            </a:r>
          </a:p>
          <a:p>
            <a:pPr marL="593725" indent="-285750"/>
            <a:r>
              <a:rPr lang="en-US" sz="1600" dirty="0"/>
              <a:t>Grid operators could use our framework to predict critical power consumption peaks caused by information on social media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F713412-A1A6-7B0E-E7F7-27F6AED992CA}"/>
              </a:ext>
            </a:extLst>
          </p:cNvPr>
          <p:cNvSpPr txBox="1">
            <a:spLocks/>
          </p:cNvSpPr>
          <p:nvPr/>
        </p:nvSpPr>
        <p:spPr>
          <a:xfrm>
            <a:off x="284304" y="3023316"/>
            <a:ext cx="10324107" cy="1647484"/>
          </a:xfrm>
          <a:prstGeom prst="rect">
            <a:avLst/>
          </a:prstGeom>
          <a:solidFill>
            <a:srgbClr val="94B33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b="1" dirty="0"/>
              <a:t>Results</a:t>
            </a:r>
          </a:p>
          <a:p>
            <a:pPr marL="593725" indent="-285750"/>
            <a:r>
              <a:rPr lang="en-US" sz="1600" dirty="0"/>
              <a:t>Our framework was able to estimate the spread of information, even with an ongoing information spread</a:t>
            </a:r>
          </a:p>
          <a:p>
            <a:pPr marL="593725" indent="-285750"/>
            <a:r>
              <a:rPr lang="en-US" sz="1600" dirty="0"/>
              <a:t>Synchronization events caused by information on social media could be critical for the power grid</a:t>
            </a:r>
          </a:p>
          <a:p>
            <a:pPr marL="307975" indent="0">
              <a:buNone/>
            </a:pPr>
            <a:r>
              <a:rPr lang="en-US" sz="1600" dirty="0"/>
              <a:t> 	</a:t>
            </a:r>
            <a:r>
              <a:rPr lang="en-US" sz="1600" dirty="0">
                <a:sym typeface="Wingdings" panose="05000000000000000000" pitchFamily="2" charset="2"/>
              </a:rPr>
              <a:t> Electricity peaks can be amplified with increasing adoption of energy-intensive technologies </a:t>
            </a:r>
            <a:endParaRPr lang="en-US" sz="16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F57BB06-6544-4383-ABDA-295852365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FB2374F5-1311-8099-7313-86AE55D0E6E8}"/>
              </a:ext>
            </a:extLst>
          </p:cNvPr>
          <p:cNvSpPr txBox="1">
            <a:spLocks/>
          </p:cNvSpPr>
          <p:nvPr/>
        </p:nvSpPr>
        <p:spPr>
          <a:xfrm>
            <a:off x="284307" y="4880114"/>
            <a:ext cx="10324104" cy="1338828"/>
          </a:xfrm>
          <a:prstGeom prst="rect">
            <a:avLst/>
          </a:prstGeom>
          <a:solidFill>
            <a:srgbClr val="94B333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b="1" dirty="0"/>
              <a:t>Future Works</a:t>
            </a:r>
          </a:p>
          <a:p>
            <a:pPr marL="593725" indent="-285750"/>
            <a:r>
              <a:rPr lang="en-US" sz="1600" dirty="0"/>
              <a:t>Research of methods to detect relevant social media events</a:t>
            </a:r>
          </a:p>
          <a:p>
            <a:pPr marL="593725" indent="-285750"/>
            <a:r>
              <a:rPr lang="en-US" sz="1600" dirty="0"/>
              <a:t>Analysis of preemptive countermeasures for changes in power demand based on information on social media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6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4E7212F-9BDD-4471-830C-851E9EDC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8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698875-0C1E-453A-8B4B-9D9026A8E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itel 11">
            <a:extLst>
              <a:ext uri="{FF2B5EF4-FFF2-40B4-BE49-F238E27FC236}">
                <a16:creationId xmlns:a16="http://schemas.microsoft.com/office/drawing/2014/main" id="{A2B05ED6-324F-3B39-58DD-A46CEBB9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62" y="333375"/>
            <a:ext cx="10077684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Panic Buying and Overconsumption became a prominent topic during the COVID-19 Pandemic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52D78BB5-9F44-3987-E2A4-3A9901030BB8}"/>
              </a:ext>
            </a:extLst>
          </p:cNvPr>
          <p:cNvSpPr txBox="1">
            <a:spLocks/>
          </p:cNvSpPr>
          <p:nvPr/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ADABB7-F9A6-4A4D-9415-296AC5E687F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81EEE71D-AB4D-4E83-C33A-BACC7AE29999}"/>
              </a:ext>
            </a:extLst>
          </p:cNvPr>
          <p:cNvSpPr txBox="1">
            <a:spLocks/>
          </p:cNvSpPr>
          <p:nvPr/>
        </p:nvSpPr>
        <p:spPr>
          <a:xfrm>
            <a:off x="7945291" y="1318662"/>
            <a:ext cx="3551384" cy="49899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  <a:p>
            <a:r>
              <a:rPr lang="en-US" sz="1800" b="1" dirty="0"/>
              <a:t>Panic Buying</a:t>
            </a:r>
            <a:r>
              <a:rPr lang="en-US" sz="1800" dirty="0"/>
              <a:t>: When consumers buy unusually large amounts of a product due to a (perceived) crisis</a:t>
            </a:r>
          </a:p>
          <a:p>
            <a:endParaRPr lang="en-US" sz="1800" dirty="0"/>
          </a:p>
          <a:p>
            <a:r>
              <a:rPr lang="en-US" sz="1800" b="1" dirty="0"/>
              <a:t>During the COVID-19 Pandemic</a:t>
            </a:r>
            <a:r>
              <a:rPr lang="en-US" sz="1800" dirty="0"/>
              <a:t>: People bought much greater number of disinfectants and soap in fear of the infectious disease. </a:t>
            </a:r>
          </a:p>
          <a:p>
            <a:endParaRPr lang="en-US" sz="1800" dirty="0"/>
          </a:p>
          <a:p>
            <a:r>
              <a:rPr lang="en-US" sz="1800" dirty="0"/>
              <a:t>Panic was amplified due to </a:t>
            </a:r>
            <a:r>
              <a:rPr lang="en-US" sz="1800" b="1" dirty="0"/>
              <a:t>Information on Social Media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B79DD612-B12D-C86D-6D1F-AFD81EC7F6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8" t="6414" r="4538" b="1757"/>
          <a:stretch/>
        </p:blipFill>
        <p:spPr>
          <a:xfrm>
            <a:off x="437164" y="1576234"/>
            <a:ext cx="7358963" cy="4205121"/>
          </a:xfrm>
        </p:spPr>
      </p:pic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DDB70A3F-675F-A0FD-FFCE-AA0F53133FCA}"/>
              </a:ext>
            </a:extLst>
          </p:cNvPr>
          <p:cNvSpPr txBox="1">
            <a:spLocks/>
          </p:cNvSpPr>
          <p:nvPr/>
        </p:nvSpPr>
        <p:spPr>
          <a:xfrm>
            <a:off x="695325" y="5430510"/>
            <a:ext cx="3238900" cy="439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</a:rPr>
              <a:t>Federal Statistical Office of Germany (</a:t>
            </a:r>
            <a:r>
              <a:rPr lang="de-DE" sz="900" b="0" dirty="0">
                <a:solidFill>
                  <a:schemeClr val="tx1"/>
                </a:solidFill>
              </a:rPr>
              <a:t>Destatis</a:t>
            </a:r>
            <a:r>
              <a:rPr lang="en-US" sz="900" b="0" dirty="0">
                <a:solidFill>
                  <a:schemeClr val="tx1"/>
                </a:solidFill>
              </a:rPr>
              <a:t>), 2023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8ECDB5D-488C-69E7-B86B-A935BE4DBB33}"/>
              </a:ext>
            </a:extLst>
          </p:cNvPr>
          <p:cNvSpPr/>
          <p:nvPr/>
        </p:nvSpPr>
        <p:spPr>
          <a:xfrm>
            <a:off x="437164" y="5143453"/>
            <a:ext cx="3646225" cy="186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4">
            <a:extLst>
              <a:ext uri="{FF2B5EF4-FFF2-40B4-BE49-F238E27FC236}">
                <a16:creationId xmlns:a16="http://schemas.microsoft.com/office/drawing/2014/main" id="{7687F8EE-6461-E870-8D75-B4C139E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Example Scenario where Information on Social Media could affect Power Demand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9763D7EC-9762-65C2-289A-69AC8D214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309" y="5624713"/>
            <a:ext cx="11212366" cy="737667"/>
          </a:xfrm>
          <a:solidFill>
            <a:srgbClr val="94B333"/>
          </a:solidFill>
        </p:spPr>
        <p:txBody>
          <a:bodyPr>
            <a:normAutofit/>
          </a:bodyPr>
          <a:lstStyle/>
          <a:p>
            <a:pPr marL="307975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However: other scenarios could be imagined…</a:t>
            </a:r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171398FC-F66A-5A09-F476-F659B272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628775"/>
            <a:ext cx="5321272" cy="3379007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Demand Response Scenario:</a:t>
            </a:r>
          </a:p>
          <a:p>
            <a:pPr lvl="1"/>
            <a:r>
              <a:rPr lang="en-US" sz="1800" b="0" dirty="0">
                <a:solidFill>
                  <a:schemeClr val="tx1"/>
                </a:solidFill>
              </a:rPr>
              <a:t>Malicious actors compromise the social media channels of an electricity company </a:t>
            </a:r>
          </a:p>
          <a:p>
            <a:pPr lvl="1"/>
            <a:r>
              <a:rPr lang="en-US" sz="1800" b="0" dirty="0">
                <a:solidFill>
                  <a:schemeClr val="tx1"/>
                </a:solidFill>
              </a:rPr>
              <a:t>spread the false advertisement of significantly reduced electricity prices for a limited time</a:t>
            </a:r>
            <a:endParaRPr lang="de-DE" sz="1800" dirty="0"/>
          </a:p>
          <a:p>
            <a:pPr lvl="1"/>
            <a:endParaRPr lang="de-DE" dirty="0"/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9A28150A-2672-9A83-CACF-DE434ECDA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7E49F11B-602A-1B88-EC82-FF4EA273858A}"/>
              </a:ext>
            </a:extLst>
          </p:cNvPr>
          <p:cNvGrpSpPr/>
          <p:nvPr/>
        </p:nvGrpSpPr>
        <p:grpSpPr>
          <a:xfrm>
            <a:off x="5503025" y="1722669"/>
            <a:ext cx="5882541" cy="3619730"/>
            <a:chOff x="5994606" y="1342018"/>
            <a:chExt cx="5254817" cy="3044069"/>
          </a:xfrm>
        </p:grpSpPr>
        <p:sp>
          <p:nvSpPr>
            <p:cNvPr id="81" name="Sprechblase: rechteckig 80">
              <a:extLst>
                <a:ext uri="{FF2B5EF4-FFF2-40B4-BE49-F238E27FC236}">
                  <a16:creationId xmlns:a16="http://schemas.microsoft.com/office/drawing/2014/main" id="{8DC7FEFE-AA40-17BE-B713-EC7CA6498EA7}"/>
                </a:ext>
              </a:extLst>
            </p:cNvPr>
            <p:cNvSpPr/>
            <p:nvPr/>
          </p:nvSpPr>
          <p:spPr>
            <a:xfrm rot="5400000">
              <a:off x="7912485" y="386924"/>
              <a:ext cx="2381844" cy="4292032"/>
            </a:xfrm>
            <a:prstGeom prst="wedgeRectCallout">
              <a:avLst>
                <a:gd name="adj1" fmla="val 43099"/>
                <a:gd name="adj2" fmla="val 5821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4" name="Grafik 73" descr="Programmierer mit einfarbiger Füllung">
              <a:extLst>
                <a:ext uri="{FF2B5EF4-FFF2-40B4-BE49-F238E27FC236}">
                  <a16:creationId xmlns:a16="http://schemas.microsoft.com/office/drawing/2014/main" id="{0D9B85A4-F9E1-832A-5DBC-0C3D35644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94606" y="3471687"/>
              <a:ext cx="914400" cy="914400"/>
            </a:xfrm>
            <a:prstGeom prst="rect">
              <a:avLst/>
            </a:prstGeom>
          </p:spPr>
        </p:pic>
        <p:pic>
          <p:nvPicPr>
            <p:cNvPr id="85" name="Grafik 84" descr="Ein Bild, das Text, Screenshot, Schrift, Zahl enthält.&#10;&#10;Automatisch generierte Beschreibung">
              <a:extLst>
                <a:ext uri="{FF2B5EF4-FFF2-40B4-BE49-F238E27FC236}">
                  <a16:creationId xmlns:a16="http://schemas.microsoft.com/office/drawing/2014/main" id="{0DE362FB-CE35-FC73-ED27-1181C8DB1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31"/>
            <a:stretch/>
          </p:blipFill>
          <p:spPr>
            <a:xfrm>
              <a:off x="6988408" y="1384527"/>
              <a:ext cx="4195262" cy="208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46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31F99-C0C2-DE02-B302-2151FCF6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Related Works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6783F-0355-B577-D47D-2B0D0D11F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D8C3C66E-CC8B-82CF-B231-640C5CB36AB1}"/>
              </a:ext>
            </a:extLst>
          </p:cNvPr>
          <p:cNvSpPr txBox="1">
            <a:spLocks/>
          </p:cNvSpPr>
          <p:nvPr/>
        </p:nvSpPr>
        <p:spPr>
          <a:xfrm>
            <a:off x="284309" y="1546538"/>
            <a:ext cx="10408164" cy="1762720"/>
          </a:xfrm>
          <a:prstGeom prst="rect">
            <a:avLst/>
          </a:prstGeom>
          <a:solidFill>
            <a:srgbClr val="94B333"/>
          </a:solidFill>
          <a:ln>
            <a:solidFill>
              <a:srgbClr val="94B333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dirty="0"/>
              <a:t>Current Research focuses on how to </a:t>
            </a:r>
            <a:r>
              <a:rPr lang="en-US" sz="1800" u="sng" dirty="0"/>
              <a:t>model</a:t>
            </a:r>
            <a:r>
              <a:rPr lang="en-US" sz="1800" dirty="0"/>
              <a:t> changes in the power grid based on information on social media and how it could </a:t>
            </a:r>
            <a:r>
              <a:rPr lang="en-US" sz="1800" u="sng" dirty="0"/>
              <a:t>affect</a:t>
            </a:r>
            <a:r>
              <a:rPr lang="en-US" sz="1800" dirty="0"/>
              <a:t> the power grid</a:t>
            </a:r>
          </a:p>
          <a:p>
            <a:pPr marL="593725" indent="-285750"/>
            <a:r>
              <a:rPr lang="en-US" sz="1800" dirty="0"/>
              <a:t>Different social media-based attack strategies against the power grid [1] </a:t>
            </a:r>
          </a:p>
          <a:p>
            <a:pPr marL="593725" indent="-285750"/>
            <a:r>
              <a:rPr lang="en-US" sz="1800" dirty="0"/>
              <a:t>Application of a multi-level influence propagation model to model differing “gullibility” of consumers [2] 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18CD26B-1E1E-A33E-C76F-B9CAF8677F82}"/>
              </a:ext>
            </a:extLst>
          </p:cNvPr>
          <p:cNvSpPr txBox="1">
            <a:spLocks/>
          </p:cNvSpPr>
          <p:nvPr/>
        </p:nvSpPr>
        <p:spPr>
          <a:xfrm>
            <a:off x="284309" y="4175160"/>
            <a:ext cx="10408164" cy="1762720"/>
          </a:xfrm>
          <a:prstGeom prst="rect">
            <a:avLst/>
          </a:prstGeom>
          <a:solidFill>
            <a:srgbClr val="94B333"/>
          </a:solidFill>
          <a:ln>
            <a:solidFill>
              <a:srgbClr val="94B333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b="1" dirty="0"/>
              <a:t>However:</a:t>
            </a:r>
          </a:p>
          <a:p>
            <a:pPr marL="593725" indent="-285750"/>
            <a:r>
              <a:rPr lang="en-US" sz="1800" dirty="0"/>
              <a:t>No usage of real-world data</a:t>
            </a:r>
          </a:p>
          <a:p>
            <a:pPr marL="593725" indent="-285750"/>
            <a:r>
              <a:rPr lang="en-US" sz="1800" dirty="0"/>
              <a:t>No proposals on how to detect potentially critical electricity demand behavior for the power grid</a:t>
            </a:r>
          </a:p>
          <a:p>
            <a:pPr marL="307975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  </a:t>
            </a:r>
            <a:r>
              <a:rPr lang="en-US" sz="1800" b="1" dirty="0">
                <a:sym typeface="Wingdings" panose="05000000000000000000" pitchFamily="2" charset="2"/>
              </a:rPr>
              <a:t>Our approach!</a:t>
            </a:r>
            <a:endParaRPr lang="en-US" sz="18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57F7F02-C27B-B26D-FAB9-1841F34196D7}"/>
              </a:ext>
            </a:extLst>
          </p:cNvPr>
          <p:cNvSpPr txBox="1"/>
          <p:nvPr/>
        </p:nvSpPr>
        <p:spPr>
          <a:xfrm>
            <a:off x="380444" y="6267311"/>
            <a:ext cx="1160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Pan, </a:t>
            </a:r>
            <a:r>
              <a:rPr lang="en-U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Tianyi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"Threat from being social: Vulnerability analysis of social network coupled smart grid." IEEE Access 5 (2017): 16774-16783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Tang, </a:t>
            </a:r>
            <a:r>
              <a:rPr lang="en-U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Daogui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"Analysis of the vulnerability of smart grids to social network-based attacks." 2018 3rd International Conference on System Reliability and Safety (ICSRS). IEEE, 2018.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251354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31F99-C0C2-DE02-B302-2151FCF6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Current Approach for Load Imbalance: Selectively cut consumers off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6783F-0355-B577-D47D-2B0D0D11F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D8C3C66E-CC8B-82CF-B231-640C5CB36AB1}"/>
              </a:ext>
            </a:extLst>
          </p:cNvPr>
          <p:cNvSpPr txBox="1">
            <a:spLocks/>
          </p:cNvSpPr>
          <p:nvPr/>
        </p:nvSpPr>
        <p:spPr>
          <a:xfrm>
            <a:off x="284310" y="1546537"/>
            <a:ext cx="6046520" cy="2169257"/>
          </a:xfrm>
          <a:prstGeom prst="rect">
            <a:avLst/>
          </a:prstGeom>
          <a:solidFill>
            <a:srgbClr val="94B333"/>
          </a:solidFill>
          <a:ln>
            <a:solidFill>
              <a:srgbClr val="94B333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7975" indent="0">
              <a:buFont typeface="Wingdings" panose="05000000000000000000" pitchFamily="2" charset="2"/>
              <a:buNone/>
            </a:pPr>
            <a:r>
              <a:rPr lang="en-US" sz="1800" dirty="0"/>
              <a:t>Current countermeasures for a possible social-media based increase in power demand?</a:t>
            </a:r>
          </a:p>
          <a:p>
            <a:pPr marL="593725" indent="-285750">
              <a:buFont typeface="Wingdings" panose="05000000000000000000" pitchFamily="2" charset="2"/>
              <a:buChar char="è"/>
            </a:pPr>
            <a:r>
              <a:rPr lang="en-US" sz="1800" b="1" dirty="0">
                <a:sym typeface="Wingdings" panose="05000000000000000000" pitchFamily="2" charset="2"/>
              </a:rPr>
              <a:t>Load Shedding</a:t>
            </a:r>
          </a:p>
          <a:p>
            <a:pPr marL="1050925" lvl="1" indent="-285750"/>
            <a:r>
              <a:rPr lang="en-US" sz="1400" dirty="0"/>
              <a:t>Interrupt the delivery of electricity to selected entities</a:t>
            </a:r>
          </a:p>
          <a:p>
            <a:pPr marL="1050925" lvl="1" indent="-285750"/>
            <a:r>
              <a:rPr lang="en-US" sz="1400" dirty="0"/>
              <a:t>To prevent overstraining the power grid </a:t>
            </a:r>
          </a:p>
          <a:p>
            <a:pPr marL="1050925" lvl="1" indent="-285750"/>
            <a:r>
              <a:rPr lang="en-US" sz="1400" dirty="0"/>
              <a:t>Reactive approach to the problem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7064AC6-A653-AEBB-A48F-0599CA31AAF0}"/>
              </a:ext>
            </a:extLst>
          </p:cNvPr>
          <p:cNvGrpSpPr/>
          <p:nvPr/>
        </p:nvGrpSpPr>
        <p:grpSpPr>
          <a:xfrm>
            <a:off x="6620518" y="1546537"/>
            <a:ext cx="4876157" cy="3288318"/>
            <a:chOff x="7124133" y="1744320"/>
            <a:chExt cx="4441582" cy="2950510"/>
          </a:xfrm>
        </p:grpSpPr>
        <p:cxnSp>
          <p:nvCxnSpPr>
            <p:cNvPr id="18" name="Verbinder: gewinkelt 17">
              <a:extLst>
                <a:ext uri="{FF2B5EF4-FFF2-40B4-BE49-F238E27FC236}">
                  <a16:creationId xmlns:a16="http://schemas.microsoft.com/office/drawing/2014/main" id="{08C5AA9B-4C5C-AB64-3CBD-1BBEB70AA391}"/>
                </a:ext>
              </a:extLst>
            </p:cNvPr>
            <p:cNvCxnSpPr>
              <a:cxnSpLocks/>
            </p:cNvCxnSpPr>
            <p:nvPr/>
          </p:nvCxnSpPr>
          <p:spPr>
            <a:xfrm>
              <a:off x="9444232" y="2680444"/>
              <a:ext cx="1857613" cy="784805"/>
            </a:xfrm>
            <a:prstGeom prst="bentConnector3">
              <a:avLst>
                <a:gd name="adj1" fmla="val 100870"/>
              </a:avLst>
            </a:prstGeom>
            <a:ln w="28575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AB76DE4-35D0-E114-DC43-C59C4CFB7170}"/>
                </a:ext>
              </a:extLst>
            </p:cNvPr>
            <p:cNvSpPr/>
            <p:nvPr/>
          </p:nvSpPr>
          <p:spPr>
            <a:xfrm>
              <a:off x="10184182" y="2502896"/>
              <a:ext cx="243870" cy="35509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Grafik 4" descr="Start mit einfarbiger Füllung">
              <a:extLst>
                <a:ext uri="{FF2B5EF4-FFF2-40B4-BE49-F238E27FC236}">
                  <a16:creationId xmlns:a16="http://schemas.microsoft.com/office/drawing/2014/main" id="{8648ACA7-1327-3866-94B8-948DFA417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59954" y="2804936"/>
              <a:ext cx="1805761" cy="1889894"/>
            </a:xfrm>
            <a:prstGeom prst="rect">
              <a:avLst/>
            </a:prstGeom>
          </p:spPr>
        </p:pic>
        <p:pic>
          <p:nvPicPr>
            <p:cNvPr id="7" name="Grafik 6" descr="Strommast mit einfarbiger Füllung">
              <a:extLst>
                <a:ext uri="{FF2B5EF4-FFF2-40B4-BE49-F238E27FC236}">
                  <a16:creationId xmlns:a16="http://schemas.microsoft.com/office/drawing/2014/main" id="{4A623BFC-CE1F-615F-207B-9CFF0B1FB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24133" y="1744320"/>
              <a:ext cx="2586928" cy="2707459"/>
            </a:xfrm>
            <a:prstGeom prst="rect">
              <a:avLst/>
            </a:prstGeom>
          </p:spPr>
        </p:pic>
        <p:pic>
          <p:nvPicPr>
            <p:cNvPr id="30" name="Grafik 29" descr="Hochspannung mit einfarbiger Füllung">
              <a:extLst>
                <a:ext uri="{FF2B5EF4-FFF2-40B4-BE49-F238E27FC236}">
                  <a16:creationId xmlns:a16="http://schemas.microsoft.com/office/drawing/2014/main" id="{4FD4235F-1820-45B6-346B-030D75059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46363" y="2106961"/>
              <a:ext cx="919511" cy="962353"/>
            </a:xfrm>
            <a:prstGeom prst="rect">
              <a:avLst/>
            </a:prstGeom>
          </p:spPr>
        </p:pic>
      </p:grp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25C0A53A-33F1-A2F3-1F16-8D55548CE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309" y="5624713"/>
            <a:ext cx="11212366" cy="737667"/>
          </a:xfrm>
          <a:solidFill>
            <a:srgbClr val="94B333"/>
          </a:solidFill>
        </p:spPr>
        <p:txBody>
          <a:bodyPr>
            <a:normAutofit/>
          </a:bodyPr>
          <a:lstStyle/>
          <a:p>
            <a:pPr marL="307975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Could we change this reactive approach to a pro-active approach?</a:t>
            </a:r>
          </a:p>
        </p:txBody>
      </p:sp>
    </p:spTree>
    <p:extLst>
      <p:ext uri="{BB962C8B-B14F-4D97-AF65-F5344CB8AC3E}">
        <p14:creationId xmlns:p14="http://schemas.microsoft.com/office/powerpoint/2010/main" val="243346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35765F-A0C3-4D5D-8E70-0866597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6499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Proposal for a Monitoring Framework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49B76D-1957-1BF7-63E9-1D37A5C28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3A9F8-57AA-F24A-A8CC-EA57C1F334E7}"/>
              </a:ext>
            </a:extLst>
          </p:cNvPr>
          <p:cNvSpPr/>
          <p:nvPr/>
        </p:nvSpPr>
        <p:spPr>
          <a:xfrm>
            <a:off x="1734500" y="1899704"/>
            <a:ext cx="10279547" cy="37201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Monitoring Framework: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90272DC-3929-24C2-F11C-90CA5E9A54FA}"/>
              </a:ext>
            </a:extLst>
          </p:cNvPr>
          <p:cNvSpPr/>
          <p:nvPr/>
        </p:nvSpPr>
        <p:spPr>
          <a:xfrm>
            <a:off x="5975719" y="2384555"/>
            <a:ext cx="1832643" cy="30330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</a:t>
            </a:r>
          </a:p>
          <a:p>
            <a:pPr algn="ctr"/>
            <a:r>
              <a:rPr lang="en-US" dirty="0"/>
              <a:t>Speed of  Information Spread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34A955B-9564-D125-FCE3-7DB126BBACAA}"/>
              </a:ext>
            </a:extLst>
          </p:cNvPr>
          <p:cNvSpPr/>
          <p:nvPr/>
        </p:nvSpPr>
        <p:spPr>
          <a:xfrm>
            <a:off x="8005724" y="2380945"/>
            <a:ext cx="1832643" cy="30330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 of Power Demand with the Estimated Speed</a:t>
            </a:r>
          </a:p>
          <a:p>
            <a:pPr algn="ctr"/>
            <a:endParaRPr lang="en-US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D3F41C70-5B9B-616E-FFD5-B4779CF0B380}"/>
              </a:ext>
            </a:extLst>
          </p:cNvPr>
          <p:cNvSpPr/>
          <p:nvPr/>
        </p:nvSpPr>
        <p:spPr>
          <a:xfrm>
            <a:off x="10029472" y="2380945"/>
            <a:ext cx="1829826" cy="30330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Critical Power Demand Trend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BDE47DF8-8001-FEA1-13B3-E818EFEC7AC9}"/>
              </a:ext>
            </a:extLst>
          </p:cNvPr>
          <p:cNvSpPr/>
          <p:nvPr/>
        </p:nvSpPr>
        <p:spPr>
          <a:xfrm>
            <a:off x="3931847" y="2380945"/>
            <a:ext cx="1832643" cy="3033076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 Social Media Posts related to the Scenario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23F6537-DF03-BE01-15A6-951E7E384EB5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5764490" y="3897483"/>
            <a:ext cx="211229" cy="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E5A4EE8-3138-731B-6A87-C66732D108AA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7808362" y="3897483"/>
            <a:ext cx="197362" cy="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56924AE-D659-A159-D0D8-71894D64850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9838367" y="3897483"/>
            <a:ext cx="1911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333CCF-18ED-11DB-1AF5-1B6FC854EBCF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1312465" y="3892404"/>
            <a:ext cx="589377" cy="50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EF4F891-C283-D0D2-1870-1338916C6D98}"/>
              </a:ext>
            </a:extLst>
          </p:cNvPr>
          <p:cNvSpPr txBox="1"/>
          <p:nvPr/>
        </p:nvSpPr>
        <p:spPr>
          <a:xfrm rot="5400000">
            <a:off x="-264123" y="3574884"/>
            <a:ext cx="119657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dirty="0">
                <a:solidFill>
                  <a:schemeClr val="tx1">
                    <a:alpha val="50000"/>
                  </a:schemeClr>
                </a:solidFill>
              </a:rPr>
              <a:t>Source: Wikipedia</a:t>
            </a:r>
          </a:p>
        </p:txBody>
      </p:sp>
      <p:pic>
        <p:nvPicPr>
          <p:cNvPr id="10" name="Grafik 9" descr="Ein Bild, das Symbol, Logo, Grafiken, Schrift enthält.&#10;&#10;Automatisch generierte Beschreibung">
            <a:extLst>
              <a:ext uri="{FF2B5EF4-FFF2-40B4-BE49-F238E27FC236}">
                <a16:creationId xmlns:a16="http://schemas.microsoft.com/office/drawing/2014/main" id="{AE864BBC-2110-6A97-8A46-AA6804674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0" y="3463606"/>
            <a:ext cx="857595" cy="857595"/>
          </a:xfrm>
          <a:prstGeom prst="rect">
            <a:avLst/>
          </a:prstGeom>
        </p:spPr>
      </p:pic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B71A59E-D055-051C-8DA8-06903BA438ED}"/>
              </a:ext>
            </a:extLst>
          </p:cNvPr>
          <p:cNvCxnSpPr>
            <a:cxnSpLocks/>
            <a:stCxn id="52" idx="3"/>
            <a:endCxn id="87" idx="1"/>
          </p:cNvCxnSpPr>
          <p:nvPr/>
        </p:nvCxnSpPr>
        <p:spPr>
          <a:xfrm>
            <a:off x="1278328" y="2746467"/>
            <a:ext cx="623514" cy="115101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EDA162A4-89F4-25CC-1FAB-CD83F7A1CFAF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 flipV="1">
            <a:off x="1253208" y="3897483"/>
            <a:ext cx="648634" cy="1140857"/>
          </a:xfrm>
          <a:prstGeom prst="bentConnector3">
            <a:avLst>
              <a:gd name="adj1" fmla="val 5205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AC1901A8-70D1-74A4-1A5B-96B6465AD77F}"/>
              </a:ext>
            </a:extLst>
          </p:cNvPr>
          <p:cNvSpPr/>
          <p:nvPr/>
        </p:nvSpPr>
        <p:spPr>
          <a:xfrm>
            <a:off x="487985" y="4752126"/>
            <a:ext cx="765223" cy="5724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pic>
        <p:nvPicPr>
          <p:cNvPr id="52" name="Grafik 51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D5EE582-3A75-A433-D02A-BBD933A0F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5" y="2400846"/>
            <a:ext cx="765223" cy="691242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023969D7-9169-3886-61BF-6B7F8FBA140B}"/>
              </a:ext>
            </a:extLst>
          </p:cNvPr>
          <p:cNvSpPr txBox="1"/>
          <p:nvPr/>
        </p:nvSpPr>
        <p:spPr>
          <a:xfrm rot="5400000">
            <a:off x="-270907" y="2451826"/>
            <a:ext cx="119657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dirty="0">
                <a:solidFill>
                  <a:schemeClr val="tx1">
                    <a:alpha val="50000"/>
                  </a:schemeClr>
                </a:solidFill>
              </a:rPr>
              <a:t>Source: Wikipedia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B070910C-41C4-A18C-A2C4-1CF6CE2D28C4}"/>
              </a:ext>
            </a:extLst>
          </p:cNvPr>
          <p:cNvSpPr/>
          <p:nvPr/>
        </p:nvSpPr>
        <p:spPr>
          <a:xfrm>
            <a:off x="1901842" y="2380945"/>
            <a:ext cx="1832643" cy="3033076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 Social Media Events that may impact Power Demand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989CD85-29C9-C176-F6CA-43F8A440DCA1}"/>
              </a:ext>
            </a:extLst>
          </p:cNvPr>
          <p:cNvCxnSpPr>
            <a:cxnSpLocks/>
            <a:stCxn id="87" idx="3"/>
            <a:endCxn id="23" idx="1"/>
          </p:cNvCxnSpPr>
          <p:nvPr/>
        </p:nvCxnSpPr>
        <p:spPr>
          <a:xfrm>
            <a:off x="3734485" y="3897483"/>
            <a:ext cx="19736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9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171A920C-7EAA-4FD7-9C85-FA8E6F7D26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287338" y="0"/>
            <a:ext cx="11904662" cy="6858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4E7212F-9BDD-4471-830C-851E9EDC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5101588"/>
            <a:ext cx="10693822" cy="1440000"/>
          </a:xfrm>
        </p:spPr>
        <p:txBody>
          <a:bodyPr>
            <a:normAutofit/>
          </a:bodyPr>
          <a:lstStyle/>
          <a:p>
            <a:r>
              <a:rPr lang="en-US" sz="2800" b="0" dirty="0"/>
              <a:t>Modeling the Impact of Social Media on Power Consumption</a:t>
            </a:r>
            <a:endParaRPr lang="de-DE" sz="2800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35E2BCB-E4EF-4283-B38D-92B0411F5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80AFB8-1CEC-01B5-A181-4D5D94E38A46}"/>
              </a:ext>
            </a:extLst>
          </p:cNvPr>
          <p:cNvSpPr txBox="1"/>
          <p:nvPr/>
        </p:nvSpPr>
        <p:spPr>
          <a:xfrm rot="5400000">
            <a:off x="9442718" y="3758944"/>
            <a:ext cx="4814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chemeClr val="bg1">
                    <a:alpha val="50000"/>
                  </a:schemeClr>
                </a:solidFill>
              </a:rPr>
              <a:t>Bildquelle hier angeben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BC82B1-D26A-243C-AE4F-BE1B60652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9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Model is divided into three Components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C7519F-0376-7B0A-8FF6-DD538429E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2FA6DF-E207-F383-314D-4F46C3A3F9C1}"/>
              </a:ext>
            </a:extLst>
          </p:cNvPr>
          <p:cNvSpPr/>
          <p:nvPr/>
        </p:nvSpPr>
        <p:spPr>
          <a:xfrm>
            <a:off x="618565" y="1381624"/>
            <a:ext cx="3384816" cy="48437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Social Media Graph</a:t>
            </a:r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5619AD9-545C-0308-5D6B-02825EEFB642}"/>
              </a:ext>
            </a:extLst>
          </p:cNvPr>
          <p:cNvSpPr/>
          <p:nvPr/>
        </p:nvSpPr>
        <p:spPr>
          <a:xfrm>
            <a:off x="4479943" y="1318661"/>
            <a:ext cx="3384816" cy="48437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Information Propagation Model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D812BF7-65FD-069B-A4BE-F1203495447F}"/>
              </a:ext>
            </a:extLst>
          </p:cNvPr>
          <p:cNvSpPr/>
          <p:nvPr/>
        </p:nvSpPr>
        <p:spPr>
          <a:xfrm>
            <a:off x="8341321" y="1381624"/>
            <a:ext cx="3384816" cy="48437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Power Demand Change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DE11D6-BE57-233A-776F-7DE151D55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720332" y="2231987"/>
            <a:ext cx="3352285" cy="3399631"/>
          </a:xfrm>
          <a:prstGeom prst="rect">
            <a:avLst/>
          </a:prstGeom>
        </p:spPr>
      </p:pic>
      <p:pic>
        <p:nvPicPr>
          <p:cNvPr id="10" name="Grafik 9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71595BB-3F98-561D-5524-7C7E4656AA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10645" r="8397" b="2988"/>
          <a:stretch/>
        </p:blipFill>
        <p:spPr>
          <a:xfrm>
            <a:off x="8444832" y="2512852"/>
            <a:ext cx="3204544" cy="2637249"/>
          </a:xfrm>
          <a:prstGeom prst="rect">
            <a:avLst/>
          </a:prstGeom>
        </p:spPr>
      </p:pic>
      <p:pic>
        <p:nvPicPr>
          <p:cNvPr id="11" name="Grafik 10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024E0E1C-7354-3844-A150-4B66A8FD6D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r="32878"/>
          <a:stretch/>
        </p:blipFill>
        <p:spPr>
          <a:xfrm>
            <a:off x="4810125" y="2110279"/>
            <a:ext cx="3019026" cy="36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">
  <a:themeElements>
    <a:clrScheme name="DL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658B"/>
      </a:accent1>
      <a:accent2>
        <a:srgbClr val="F8DE53"/>
      </a:accent2>
      <a:accent3>
        <a:srgbClr val="0094A8"/>
      </a:accent3>
      <a:accent4>
        <a:srgbClr val="B7D260"/>
      </a:accent4>
      <a:accent5>
        <a:srgbClr val="5F98CB"/>
      </a:accent5>
      <a:accent6>
        <a:srgbClr val="B1B1B1"/>
      </a:accent6>
      <a:hlink>
        <a:srgbClr val="00B0F0"/>
      </a:hlink>
      <a:folHlink>
        <a:srgbClr val="0065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u 1">
      <a:srgbClr val="00658B"/>
    </a:custClr>
    <a:custClr name="Blau 2">
      <a:srgbClr val="3B98CB"/>
    </a:custClr>
    <a:custClr name="Blau 3">
      <a:srgbClr val="6CB9DC"/>
    </a:custClr>
    <a:custClr name="Blau 4">
      <a:srgbClr val="A7D3EC"/>
    </a:custClr>
    <a:custClr name="Blau 5">
      <a:srgbClr val="D1E8FA"/>
    </a:custClr>
    <a:custClr name="Gelb 1">
      <a:srgbClr val="D2AE3D"/>
    </a:custClr>
    <a:custClr name="Gelb 2">
      <a:srgbClr val="F2CD51"/>
    </a:custClr>
    <a:custClr name="Gelb 3">
      <a:srgbClr val="F8DE53"/>
    </a:custClr>
    <a:custClr name="Gelb 4">
      <a:srgbClr val="FCEA7A"/>
    </a:custClr>
    <a:custClr name="Gelb 5">
      <a:srgbClr val="FFF8BE"/>
    </a:custClr>
    <a:custClr name="Grün 1">
      <a:srgbClr val="82A043"/>
    </a:custClr>
    <a:custClr name="Grün 2">
      <a:srgbClr val="A6BF51"/>
    </a:custClr>
    <a:custClr name="Grün 3">
      <a:srgbClr val="CAD55C"/>
    </a:custClr>
    <a:custClr name="Grün 4">
      <a:srgbClr val="D9DF78"/>
    </a:custClr>
    <a:custClr name="Grün 5">
      <a:srgbClr val="E6EAAF"/>
    </a:custClr>
    <a:custClr name="Grau 1">
      <a:srgbClr val="666666"/>
    </a:custClr>
    <a:custClr name="Grau 2">
      <a:srgbClr val="868585"/>
    </a:custClr>
    <a:custClr name="Grau 3">
      <a:srgbClr val="B1B1B1"/>
    </a:custClr>
    <a:custClr name="Grau 4">
      <a:srgbClr val="CFCFCF"/>
    </a:custClr>
    <a:custClr name="Grau 5">
      <a:srgbClr val="EBEBEB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A8CC32A056AE47942682173C0DE9CE" ma:contentTypeVersion="7" ma:contentTypeDescription="Ein neues Dokument erstellen." ma:contentTypeScope="" ma:versionID="805142680efd2dff13456da6ca9dfc7f">
  <xsd:schema xmlns:xsd="http://www.w3.org/2001/XMLSchema" xmlns:xs="http://www.w3.org/2001/XMLSchema" xmlns:p="http://schemas.microsoft.com/office/2006/metadata/properties" xmlns:ns2="2acd48d8-921c-4259-8a3d-b0781ba679a3" targetNamespace="http://schemas.microsoft.com/office/2006/metadata/properties" ma:root="true" ma:fieldsID="e8b519347e20ca2acbfa3ff94d80d67f" ns2:_="">
    <xsd:import namespace="2acd48d8-921c-4259-8a3d-b0781ba679a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cd48d8-921c-4259-8a3d-b0781ba679a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acd48d8-921c-4259-8a3d-b0781ba679a3">RJR4FMAMASVY-255725602-1772</_dlc_DocId>
    <_dlc_DocIdUrl xmlns="2acd48d8-921c-4259-8a3d-b0781ba679a3">
      <Url>https://teamsites.dlr.de/sites/corporatedesign/_layouts/15/DocIdRedir.aspx?ID=RJR4FMAMASVY-255725602-1772</Url>
      <Description>RJR4FMAMASVY-255725602-1772</Description>
    </_dlc_DocIdUrl>
    <SharedWithUsers xmlns="2acd48d8-921c-4259-8a3d-b0781ba679a3">
      <UserInfo>
        <DisplayName>Blomqvist, Tor Adrian</DisplayName>
        <AccountId>5300</AccountId>
        <AccountType/>
      </UserInfo>
      <UserInfo>
        <DisplayName>La Torre, Gianluca</DisplayName>
        <AccountId>2417</AccountId>
        <AccountType/>
      </UserInfo>
      <UserInfo>
        <DisplayName>Osenberg, Hendrik</DisplayName>
        <AccountId>1361</AccountId>
        <AccountType/>
      </UserInfo>
      <UserInfo>
        <DisplayName>Wimmer, Christian</DisplayName>
        <AccountId>1963</AccountId>
        <AccountType/>
      </UserInfo>
      <UserInfo>
        <DisplayName>Le Floch, Arnaud</DisplayName>
        <AccountId>6015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ABA8962-683A-4A36-A5FA-5617615EE93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FEEEE37-D3B8-4832-B4D5-4A0C9FA3D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D4F249-DFAE-4EA4-8B55-FABE37AF64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cd48d8-921c-4259-8a3d-b0781ba679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C56DC1D-8C29-4E09-9061-8C6A68F9DD7E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2acd48d8-921c-4259-8a3d-b0781ba679a3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3033</Words>
  <Application>Microsoft Office PowerPoint</Application>
  <PresentationFormat>Breitbild</PresentationFormat>
  <Paragraphs>401</Paragraphs>
  <Slides>23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Office</vt:lpstr>
      <vt:lpstr>PowerPoint-Präsentation</vt:lpstr>
      <vt:lpstr>Motivation</vt:lpstr>
      <vt:lpstr>Panic Buying and Overconsumption became a prominent topic during the COVID-19 Pandemic</vt:lpstr>
      <vt:lpstr>One Example Scenario where Information on Social Media could affect Power Demand</vt:lpstr>
      <vt:lpstr>Related Works</vt:lpstr>
      <vt:lpstr>Current Approach for Load Imbalance: Selectively cut consumers off</vt:lpstr>
      <vt:lpstr>Proposal for a Monitoring Framework</vt:lpstr>
      <vt:lpstr>Modeling the Impact of Social Media on Power Consumption</vt:lpstr>
      <vt:lpstr>The Model is divided into three Components</vt:lpstr>
      <vt:lpstr>Graph-Based Social Network Modelling and Information Propagation</vt:lpstr>
      <vt:lpstr>Infection-based Information Propagation Algorithm</vt:lpstr>
      <vt:lpstr>Rule-Based Calculation of the Power Consumption</vt:lpstr>
      <vt:lpstr>Estimation Algorithm for the Information Spread with Social Media Data</vt:lpstr>
      <vt:lpstr>Social Media Data can be used to estimate Model Parameters</vt:lpstr>
      <vt:lpstr>CASE Study: Social Media Misinformation Risks in Dynamic Energy Pricing</vt:lpstr>
      <vt:lpstr>One  Example Scenario where Information on Social Media could affect Power Demand</vt:lpstr>
      <vt:lpstr>Idea: Use similar, but unrelated information propagation event dataset to estimate realistic model parameters</vt:lpstr>
      <vt:lpstr>Idea: Use similar, but unrelated information propagation event dataset to estimate realistic model parameters</vt:lpstr>
      <vt:lpstr>Simulated Infection Process and Power Consumption</vt:lpstr>
      <vt:lpstr>Changes in Power Consumption with a variable adoption rate for EVs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danyel</dc:creator>
  <cp:lastModifiedBy>Isabella Nunes Grieser</cp:lastModifiedBy>
  <cp:revision>509</cp:revision>
  <dcterms:created xsi:type="dcterms:W3CDTF">2022-03-24T21:12:41Z</dcterms:created>
  <dcterms:modified xsi:type="dcterms:W3CDTF">2024-02-04T16:22:48Z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0x010100E3A8CC32A056AE47942682173C0DE9CE</vt:lpwstr>
  </property>
  <property fmtid="{D5CDD505-2E9C-101B-9397-08002B2CF9AE}" pid="3" name="_dlc_DocIdItemGuid">
    <vt:lpwstr>8de79048-9082-493e-82a4-e3972f463411</vt:lpwstr>
  </property>
</Properties>
</file>