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82" r:id="rId6"/>
    <p:sldId id="335" r:id="rId7"/>
    <p:sldId id="283" r:id="rId8"/>
    <p:sldId id="284" r:id="rId9"/>
    <p:sldId id="285" r:id="rId10"/>
    <p:sldId id="286" r:id="rId11"/>
    <p:sldId id="313" r:id="rId12"/>
    <p:sldId id="312" r:id="rId13"/>
    <p:sldId id="314" r:id="rId14"/>
    <p:sldId id="315" r:id="rId15"/>
    <p:sldId id="316" r:id="rId16"/>
    <p:sldId id="317" r:id="rId17"/>
    <p:sldId id="318" r:id="rId18"/>
    <p:sldId id="320" r:id="rId19"/>
    <p:sldId id="319" r:id="rId20"/>
    <p:sldId id="323" r:id="rId21"/>
    <p:sldId id="324" r:id="rId22"/>
    <p:sldId id="325" r:id="rId23"/>
    <p:sldId id="327" r:id="rId24"/>
    <p:sldId id="328" r:id="rId25"/>
    <p:sldId id="329" r:id="rId26"/>
    <p:sldId id="331" r:id="rId27"/>
    <p:sldId id="333" r:id="rId28"/>
    <p:sldId id="33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3345"/>
    <a:srgbClr val="FEFCF3"/>
    <a:srgbClr val="FCF6D3"/>
    <a:srgbClr val="FCF4CE"/>
    <a:srgbClr val="F5DC50"/>
    <a:srgbClr val="F7F9F0"/>
    <a:srgbClr val="ECF2D9"/>
    <a:srgbClr val="DEE8C2"/>
    <a:srgbClr val="B5C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78039" autoAdjust="0"/>
  </p:normalViewPr>
  <p:slideViewPr>
    <p:cSldViewPr snapToGrid="0" showGuides="1">
      <p:cViewPr varScale="1">
        <p:scale>
          <a:sx n="124" d="100"/>
          <a:sy n="124" d="100"/>
        </p:scale>
        <p:origin x="1530" y="102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2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6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07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0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3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7667735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A43E47-9416-3DCC-8243-87AE52AE206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B41DB-513E-D1FC-EB6E-F88FF4034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420EE52-882B-A637-C5E2-47028BC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4450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DBFF28-78F7-CE5C-80EF-B1493B457FD7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D53DA9-BA6F-1D85-AA3B-A2C995551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CA48CB-D9E0-3C96-4AF8-C1F8DE1FA7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02407A3F-1F2B-E0D5-A10F-0A8F1438AB2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76007648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1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133B2B-12C4-FE1C-E575-FCC33EDD08E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0A269-0A22-1F24-8A6F-92CF83B25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D6C117F-FFC7-BDD4-24D7-796BC82D0E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A68C062-180C-99B8-FA50-EA5C792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26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F5C07C-2A50-6CEC-8903-DECE4340365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02498D1E-5152-5ED6-C08A-6CCBDFC135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E7B69D-E0FA-E32D-919C-DDCBB4E93B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70CD29C-DC1E-D2B3-C8FD-6766D144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6A231A57-5F02-685A-7690-A0C2EC8D0D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476325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32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14E77E2-5257-225C-6093-789249091B8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913AF20-2093-81B8-D3CF-3988C0D0E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01CA69-20CF-6A99-B9FF-A1A44574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AA2D8C-E67C-1DBB-33C4-8FC8AE2C9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9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936D21-44AB-C808-60FD-59960B5BE16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D2AC5C40-240E-1C7B-4CCB-00BAC8B7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36172-2984-0DCA-FE69-CA1BD4068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E49866A-B491-3947-BEF2-8D98AC144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B691546E-BFD2-B398-FDCB-DD9AE09CB87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83930194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98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/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84" r:id="rId11"/>
    <p:sldLayoutId id="2147483683" r:id="rId12"/>
    <p:sldLayoutId id="2147483662" r:id="rId13"/>
    <p:sldLayoutId id="2147483658" r:id="rId14"/>
    <p:sldLayoutId id="2147483663" r:id="rId15"/>
    <p:sldLayoutId id="2147483671" r:id="rId16"/>
    <p:sldLayoutId id="2147483675" r:id="rId17"/>
    <p:sldLayoutId id="2147483664" r:id="rId18"/>
    <p:sldLayoutId id="2147483665" r:id="rId19"/>
    <p:sldLayoutId id="2147483681" r:id="rId20"/>
    <p:sldLayoutId id="2147483670" r:id="rId21"/>
    <p:sldLayoutId id="2147483678" r:id="rId22"/>
    <p:sldLayoutId id="2147483685" r:id="rId23"/>
    <p:sldLayoutId id="2147483686" r:id="rId24"/>
    <p:sldLayoutId id="2147483661" r:id="rId25"/>
    <p:sldLayoutId id="2147483659" r:id="rId26"/>
    <p:sldLayoutId id="2147483667" r:id="rId27"/>
    <p:sldLayoutId id="2147483673" r:id="rId28"/>
    <p:sldLayoutId id="2147483676" r:id="rId29"/>
    <p:sldLayoutId id="2147483668" r:id="rId30"/>
    <p:sldLayoutId id="2147483669" r:id="rId31"/>
    <p:sldLayoutId id="2147483682" r:id="rId32"/>
    <p:sldLayoutId id="2147483666" r:id="rId33"/>
    <p:sldLayoutId id="2147483677" r:id="rId34"/>
    <p:sldLayoutId id="2147483687" r:id="rId35"/>
    <p:sldLayoutId id="2147483688" r:id="rId36"/>
    <p:sldLayoutId id="2147483655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7.sv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AA03A4A-FF3C-46DA-9AA7-9489606AA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Isabella Nunes Grieser, T. Gebhard, A. </a:t>
            </a:r>
            <a:r>
              <a:rPr lang="de-DE" dirty="0" err="1"/>
              <a:t>Tundis</a:t>
            </a:r>
            <a:r>
              <a:rPr lang="de-DE" dirty="0"/>
              <a:t>, J. Kersten, T. </a:t>
            </a:r>
            <a:r>
              <a:rPr lang="de-DE" dirty="0" err="1"/>
              <a:t>Elßner</a:t>
            </a:r>
            <a:r>
              <a:rPr lang="de-DE" dirty="0"/>
              <a:t>, F. Steinke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76C936-6A01-5217-836A-4DBF91ECB7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7BC85DA7-F0C5-36A6-0E8C-41A18FB04937}"/>
              </a:ext>
            </a:extLst>
          </p:cNvPr>
          <p:cNvSpPr txBox="1">
            <a:spLocks/>
          </p:cNvSpPr>
          <p:nvPr/>
        </p:nvSpPr>
        <p:spPr>
          <a:xfrm>
            <a:off x="695326" y="323750"/>
            <a:ext cx="10738516" cy="3221856"/>
          </a:xfrm>
          <a:prstGeom prst="rect">
            <a:avLst/>
          </a:prstGeom>
        </p:spPr>
        <p:txBody>
          <a:bodyPr vert="horz" lIns="216000" tIns="0" rIns="0" bIns="108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/>
              <a:t>Modeling and Monitoring social media dynamics to predict short-term peak electricity demand</a:t>
            </a:r>
            <a:endParaRPr lang="de-DE" sz="2800" dirty="0"/>
          </a:p>
        </p:txBody>
      </p:sp>
      <p:pic>
        <p:nvPicPr>
          <p:cNvPr id="9" name="Picture 182">
            <a:extLst>
              <a:ext uri="{FF2B5EF4-FFF2-40B4-BE49-F238E27FC236}">
                <a16:creationId xmlns:a16="http://schemas.microsoft.com/office/drawing/2014/main" id="{F238C145-6494-3CF2-78F3-C7FF69BA726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5812" y="5632396"/>
            <a:ext cx="2045821" cy="72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69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825B0C8-1E74-BA37-4F63-404E77DE8537}"/>
              </a:ext>
            </a:extLst>
          </p:cNvPr>
          <p:cNvSpPr/>
          <p:nvPr/>
        </p:nvSpPr>
        <p:spPr>
          <a:xfrm>
            <a:off x="284308" y="1546626"/>
            <a:ext cx="9014057" cy="32432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Rule-Based Calculation of the Power Consumption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84309" y="1546538"/>
            <a:ext cx="1971989" cy="408903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State Chart: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B6F5DB3F-8D22-F7A4-534A-44573701AC52}"/>
              </a:ext>
            </a:extLst>
          </p:cNvPr>
          <p:cNvSpPr txBox="1">
            <a:spLocks/>
          </p:cNvSpPr>
          <p:nvPr/>
        </p:nvSpPr>
        <p:spPr>
          <a:xfrm>
            <a:off x="284308" y="4921376"/>
            <a:ext cx="9014057" cy="1306651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endParaRPr lang="en-US" sz="1400" b="1" dirty="0"/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2994DB6-4183-7591-D78F-93F0FFFA65D9}"/>
              </a:ext>
            </a:extLst>
          </p:cNvPr>
          <p:cNvSpPr/>
          <p:nvPr/>
        </p:nvSpPr>
        <p:spPr>
          <a:xfrm>
            <a:off x="1649197" y="344535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8AF6DF-64DE-0A24-09E3-69AE4DB6505A}"/>
              </a:ext>
            </a:extLst>
          </p:cNvPr>
          <p:cNvSpPr/>
          <p:nvPr/>
        </p:nvSpPr>
        <p:spPr>
          <a:xfrm>
            <a:off x="5498422" y="3445357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3AE859E-2AF4-9D78-1ED5-B718DE8C933E}"/>
              </a:ext>
            </a:extLst>
          </p:cNvPr>
          <p:cNvSpPr/>
          <p:nvPr/>
        </p:nvSpPr>
        <p:spPr>
          <a:xfrm>
            <a:off x="3695536" y="2314675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F5909B9-6E82-8CF5-E824-DF82E90DF15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541825" y="2921164"/>
            <a:ext cx="1337345" cy="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4C5F3C-B241-BD93-CCA0-1A7AAB7B1DC7}"/>
                  </a:ext>
                </a:extLst>
              </p:cNvPr>
              <p:cNvSpPr txBox="1"/>
              <p:nvPr/>
            </p:nvSpPr>
            <p:spPr>
              <a:xfrm>
                <a:off x="2256298" y="2991033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4C5F3C-B241-BD93-CCA0-1A7AAB7B1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298" y="2991033"/>
                <a:ext cx="813492" cy="232949"/>
              </a:xfrm>
              <a:prstGeom prst="rect">
                <a:avLst/>
              </a:prstGeom>
              <a:blipFill>
                <a:blip r:embed="rId7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A880836-F5FF-128F-9C2A-31457FBCBFF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85087" y="2923871"/>
            <a:ext cx="1205963" cy="52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243606-D74F-23B3-7387-77E8CC7558B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34453" y="3748602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651783-5C43-919B-1694-08537419B3D3}"/>
                  </a:ext>
                </a:extLst>
              </p:cNvPr>
              <p:cNvSpPr txBox="1"/>
              <p:nvPr/>
            </p:nvSpPr>
            <p:spPr>
              <a:xfrm>
                <a:off x="4314393" y="3789270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651783-5C43-919B-1694-085374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93" y="3789270"/>
                <a:ext cx="565989" cy="232692"/>
              </a:xfrm>
              <a:prstGeom prst="rect">
                <a:avLst/>
              </a:prstGeom>
              <a:blipFill>
                <a:blip r:embed="rId8"/>
                <a:stretch>
                  <a:fillRect l="-7527" r="-215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E4F25C-3128-E9A4-7411-AA5920C78380}"/>
              </a:ext>
            </a:extLst>
          </p:cNvPr>
          <p:cNvCxnSpPr>
            <a:stCxn id="3" idx="2"/>
            <a:endCxn id="3" idx="1"/>
          </p:cNvCxnSpPr>
          <p:nvPr/>
        </p:nvCxnSpPr>
        <p:spPr>
          <a:xfrm rot="5400000" flipH="1">
            <a:off x="1943889" y="3453911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6D64FB6-79E2-160D-048A-CD1BFB3630B3}"/>
                  </a:ext>
                </a:extLst>
              </p:cNvPr>
              <p:cNvSpPr txBox="1"/>
              <p:nvPr/>
            </p:nvSpPr>
            <p:spPr>
              <a:xfrm>
                <a:off x="5854097" y="2923871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6D64FB6-79E2-160D-048A-CD1BFB363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97" y="2923871"/>
                <a:ext cx="780406" cy="232949"/>
              </a:xfrm>
              <a:prstGeom prst="rect">
                <a:avLst/>
              </a:prstGeom>
              <a:blipFill>
                <a:blip r:embed="rId9"/>
                <a:stretch>
                  <a:fillRect l="-7031" r="-2344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E955A66-D743-9251-A900-7384CDFA64D8}"/>
                  </a:ext>
                </a:extLst>
              </p:cNvPr>
              <p:cNvSpPr txBox="1"/>
              <p:nvPr/>
            </p:nvSpPr>
            <p:spPr>
              <a:xfrm>
                <a:off x="1452527" y="435509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E955A66-D743-9251-A900-7384CDFA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27" y="4355092"/>
                <a:ext cx="139461" cy="215444"/>
              </a:xfrm>
              <a:prstGeom prst="rect">
                <a:avLst/>
              </a:prstGeom>
              <a:blipFill>
                <a:blip r:embed="rId10"/>
                <a:stretch>
                  <a:fillRect l="-30435" r="-26087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AA987A-3DC9-0337-1E76-C01EDF6F24EE}"/>
              </a:ext>
            </a:extLst>
          </p:cNvPr>
          <p:cNvCxnSpPr>
            <a:stCxn id="7" idx="1"/>
            <a:endCxn id="7" idx="0"/>
          </p:cNvCxnSpPr>
          <p:nvPr/>
        </p:nvCxnSpPr>
        <p:spPr>
          <a:xfrm rot="10800000" flipH="1">
            <a:off x="3695536" y="2314676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2A98F732-A175-9256-DBBC-C99FCD803A74}"/>
              </a:ext>
            </a:extLst>
          </p:cNvPr>
          <p:cNvCxnSpPr>
            <a:stCxn id="6" idx="3"/>
            <a:endCxn id="6" idx="2"/>
          </p:cNvCxnSpPr>
          <p:nvPr/>
        </p:nvCxnSpPr>
        <p:spPr>
          <a:xfrm flipH="1">
            <a:off x="6391050" y="3748602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49C7D45-205C-5FCC-4993-D8E8C0DF8E19}"/>
                  </a:ext>
                </a:extLst>
              </p:cNvPr>
              <p:cNvSpPr txBox="1"/>
              <p:nvPr/>
            </p:nvSpPr>
            <p:spPr>
              <a:xfrm>
                <a:off x="3103042" y="1722492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49C7D45-205C-5FCC-4993-D8E8C0DF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42" y="1722492"/>
                <a:ext cx="2082045" cy="232949"/>
              </a:xfrm>
              <a:prstGeom prst="rect">
                <a:avLst/>
              </a:prstGeom>
              <a:blipFill>
                <a:blip r:embed="rId11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2677AC1-3E25-345F-9EB9-45575C3443C9}"/>
                  </a:ext>
                </a:extLst>
              </p:cNvPr>
              <p:cNvSpPr txBox="1"/>
              <p:nvPr/>
            </p:nvSpPr>
            <p:spPr>
              <a:xfrm>
                <a:off x="6465280" y="4378418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2677AC1-3E25-345F-9EB9-45575C34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80" y="4378418"/>
                <a:ext cx="879792" cy="232692"/>
              </a:xfrm>
              <a:prstGeom prst="rect">
                <a:avLst/>
              </a:prstGeom>
              <a:blipFill>
                <a:blip r:embed="rId12"/>
                <a:stretch>
                  <a:fillRect l="-4167" r="-2083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61BED202-A312-2E24-078E-840B07A08406}"/>
                  </a:ext>
                </a:extLst>
              </p:cNvPr>
              <p:cNvSpPr txBox="1"/>
              <p:nvPr/>
            </p:nvSpPr>
            <p:spPr>
              <a:xfrm>
                <a:off x="530048" y="5126863"/>
                <a:ext cx="452945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61BED202-A312-2E24-078E-840B07A0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8" y="5126863"/>
                <a:ext cx="4529450" cy="945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A41C9A1-AAC7-1F2B-4AB8-501B79848B35}"/>
                  </a:ext>
                </a:extLst>
              </p:cNvPr>
              <p:cNvSpPr txBox="1"/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A41C9A1-AAC7-1F2B-4AB8-501B7984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97A3A593-E8C0-54DB-E933-ED6300CE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6796608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A66A2801-5C77-A7D2-0DFB-45EE21DDE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7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Model is divided into three Components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84309" y="1546537"/>
            <a:ext cx="9014057" cy="2187903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2000" b="1" dirty="0"/>
              <a:t>Assumptions:</a:t>
            </a:r>
            <a:r>
              <a:rPr lang="en-US" sz="2000" dirty="0"/>
              <a:t> </a:t>
            </a:r>
          </a:p>
          <a:p>
            <a:pPr marL="593725" indent="-285750"/>
            <a:r>
              <a:rPr lang="en-US" sz="1600" dirty="0"/>
              <a:t>Each node in the social media graph represents one (physical) household</a:t>
            </a:r>
          </a:p>
          <a:p>
            <a:pPr marL="593725" indent="-285750"/>
            <a:r>
              <a:rPr lang="en-US" sz="1600" dirty="0"/>
              <a:t>Only infected entities change their electricity demand</a:t>
            </a:r>
          </a:p>
          <a:p>
            <a:pPr marL="593725" indent="-285750"/>
            <a:r>
              <a:rPr lang="en-US" sz="1600" dirty="0"/>
              <a:t>The effect of the information may have a delayed response on the electrical grid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B6F5DB3F-8D22-F7A4-534A-44573701AC52}"/>
              </a:ext>
            </a:extLst>
          </p:cNvPr>
          <p:cNvSpPr txBox="1">
            <a:spLocks/>
          </p:cNvSpPr>
          <p:nvPr/>
        </p:nvSpPr>
        <p:spPr>
          <a:xfrm>
            <a:off x="284309" y="3847056"/>
            <a:ext cx="9014057" cy="2380971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2000" b="1" dirty="0"/>
              <a:t>Simulation Steps:</a:t>
            </a:r>
          </a:p>
          <a:p>
            <a:pPr marL="650875" indent="-342900">
              <a:buFont typeface="+mj-lt"/>
              <a:buAutoNum type="arabicPeriod"/>
            </a:pPr>
            <a:r>
              <a:rPr lang="en-US" sz="1800" dirty="0"/>
              <a:t>Start with one source of information</a:t>
            </a:r>
          </a:p>
          <a:p>
            <a:pPr marL="650875" indent="-342900">
              <a:buFont typeface="+mj-lt"/>
              <a:buAutoNum type="arabicPeriod"/>
            </a:pPr>
            <a:r>
              <a:rPr lang="en-US" sz="1800" dirty="0"/>
              <a:t>For each iteration step:</a:t>
            </a:r>
          </a:p>
          <a:p>
            <a:pPr marL="1165225" lvl="1" indent="-400050">
              <a:buFont typeface="+mj-lt"/>
              <a:buAutoNum type="romanUcPeriod"/>
            </a:pPr>
            <a:r>
              <a:rPr lang="en-US" sz="1400" dirty="0"/>
              <a:t> Calculate the power used in the network</a:t>
            </a:r>
          </a:p>
          <a:p>
            <a:pPr marL="1165225" lvl="1" indent="-400050">
              <a:buFont typeface="+mj-lt"/>
              <a:buAutoNum type="romanUcPeriod"/>
            </a:pPr>
            <a:r>
              <a:rPr lang="en-US" sz="1400" dirty="0"/>
              <a:t> Spread the information in the graph</a:t>
            </a:r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A9307F-588B-9886-428C-0816CA68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8440991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EDE0A2-2751-C248-9838-A0323E7AF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44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Rule-Based Calculation of the Power Consumption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84309" y="1546537"/>
            <a:ext cx="9014057" cy="2648945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2000" b="1" dirty="0"/>
              <a:t>Power Calculation:</a:t>
            </a:r>
          </a:p>
          <a:p>
            <a:pPr marL="593725" indent="-285750"/>
            <a:r>
              <a:rPr lang="en-US" sz="1800" dirty="0"/>
              <a:t>Power usage is computed as the normal power consumption + the additional demand:</a:t>
            </a:r>
          </a:p>
          <a:p>
            <a:pPr marL="1050925" lvl="1" indent="-285750"/>
            <a:r>
              <a:rPr lang="en-US" sz="1400" dirty="0"/>
              <a:t>Reference power consumption defined with standard load profiles </a:t>
            </a:r>
          </a:p>
          <a:p>
            <a:pPr marL="1050925" lvl="1" indent="-285750"/>
            <a:r>
              <a:rPr lang="en-US" sz="1400" dirty="0"/>
              <a:t>Each household may have electrical appliances given their adoption rate</a:t>
            </a:r>
          </a:p>
          <a:p>
            <a:pPr marL="1050925" lvl="1" indent="-285750"/>
            <a:r>
              <a:rPr lang="en-US" sz="1400" dirty="0"/>
              <a:t>Households turn on all relevant electrical appliances</a:t>
            </a:r>
          </a:p>
          <a:p>
            <a:pPr marL="1050925" lvl="1" indent="-285750"/>
            <a:r>
              <a:rPr lang="en-US" sz="1400" dirty="0"/>
              <a:t>Each appliance consumes a constant amount of energy</a:t>
            </a:r>
          </a:p>
          <a:p>
            <a:pPr marL="593725" indent="-285750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54CE7B3-A6F6-3D40-1359-A810F6AC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6404722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6CB9398-2809-3755-A1CE-5CB4A0CCC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8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en-US" sz="2800" b="0" dirty="0"/>
              <a:t>Estimation Algorithm for the Information Spread with Social Media Data</a:t>
            </a:r>
            <a:endParaRPr lang="de-DE" sz="280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A1AF-E996-FFD2-F200-6CE97B09A2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5324" y="6544945"/>
            <a:ext cx="7611115" cy="25777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Isabella Nunes Grieser, Institute for the Protection of Terrestrial Infrastructures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1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825B0C8-1E74-BA37-4F63-404E77DE8537}"/>
              </a:ext>
            </a:extLst>
          </p:cNvPr>
          <p:cNvSpPr/>
          <p:nvPr/>
        </p:nvSpPr>
        <p:spPr>
          <a:xfrm>
            <a:off x="292122" y="2822701"/>
            <a:ext cx="10867029" cy="35166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Social Media Data can be used to estimate Model Parameters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92123" y="2824810"/>
            <a:ext cx="3224799" cy="505100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Differential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DB51E168-5F2B-241F-5A82-4C141476A622}"/>
                  </a:ext>
                </a:extLst>
              </p:cNvPr>
              <p:cNvSpPr/>
              <p:nvPr/>
            </p:nvSpPr>
            <p:spPr>
              <a:xfrm>
                <a:off x="3112033" y="2961263"/>
                <a:ext cx="6287474" cy="3563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latin typeface="+mj-lt"/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latin typeface="+mj-lt"/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latin typeface="+mj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DB51E168-5F2B-241F-5A82-4C141476A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33" y="2961263"/>
                <a:ext cx="6287474" cy="35633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12B2D2A-0496-26A6-AEB7-042005C5509F}"/>
              </a:ext>
            </a:extLst>
          </p:cNvPr>
          <p:cNvSpPr/>
          <p:nvPr/>
        </p:nvSpPr>
        <p:spPr>
          <a:xfrm>
            <a:off x="3182964" y="1491742"/>
            <a:ext cx="2232248" cy="9637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 Data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5A6FDEB8-206B-4E70-92D3-D39512A29A42}"/>
                  </a:ext>
                </a:extLst>
              </p:cNvPr>
              <p:cNvSpPr/>
              <p:nvPr/>
            </p:nvSpPr>
            <p:spPr>
              <a:xfrm>
                <a:off x="5758552" y="1491742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5A6FDEB8-206B-4E70-92D3-D39512A29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52" y="1491742"/>
                <a:ext cx="2232248" cy="96372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4378F87-3B62-F2A2-7B60-3BC5A9976FF9}"/>
              </a:ext>
            </a:extLst>
          </p:cNvPr>
          <p:cNvSpPr/>
          <p:nvPr/>
        </p:nvSpPr>
        <p:spPr>
          <a:xfrm>
            <a:off x="8334140" y="1491742"/>
            <a:ext cx="2825012" cy="9637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A761607-8ECD-DA83-6975-D2783D953D98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415212" y="1973605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2FF4C00D-6643-789B-D551-70DAAA098BD5}"/>
              </a:ext>
            </a:extLst>
          </p:cNvPr>
          <p:cNvSpPr/>
          <p:nvPr/>
        </p:nvSpPr>
        <p:spPr>
          <a:xfrm>
            <a:off x="607376" y="1491742"/>
            <a:ext cx="2232248" cy="9637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84D158B-5350-E835-1324-3CFB46999959}"/>
              </a:ext>
            </a:extLst>
          </p:cNvPr>
          <p:cNvCxnSpPr>
            <a:stCxn id="37" idx="3"/>
            <a:endCxn id="33" idx="1"/>
          </p:cNvCxnSpPr>
          <p:nvPr/>
        </p:nvCxnSpPr>
        <p:spPr>
          <a:xfrm>
            <a:off x="2839624" y="1973605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25B2040-6294-6BBF-E5D4-145377CD4A35}"/>
              </a:ext>
            </a:extLst>
          </p:cNvPr>
          <p:cNvCxnSpPr>
            <a:stCxn id="35" idx="2"/>
            <a:endCxn id="34" idx="2"/>
          </p:cNvCxnSpPr>
          <p:nvPr/>
        </p:nvCxnSpPr>
        <p:spPr>
          <a:xfrm rot="5400000">
            <a:off x="8310661" y="1019483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F28E42CC-2000-3B94-0488-A7ED496ABD27}"/>
              </a:ext>
            </a:extLst>
          </p:cNvPr>
          <p:cNvCxnSpPr>
            <a:stCxn id="34" idx="0"/>
            <a:endCxn id="35" idx="0"/>
          </p:cNvCxnSpPr>
          <p:nvPr/>
        </p:nvCxnSpPr>
        <p:spPr>
          <a:xfrm rot="5400000" flipH="1" flipV="1">
            <a:off x="8310661" y="55757"/>
            <a:ext cx="12700" cy="2871970"/>
          </a:xfrm>
          <a:prstGeom prst="bentConnector3">
            <a:avLst>
              <a:gd name="adj1" fmla="val 15579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4DF4E39A-A949-3E74-AF39-1CB2D397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6596823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6C9F62C-830F-AB6B-8AFD-6ED0B28A0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A1AF-E996-FFD2-F200-6CE97B09A2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5324" y="6544945"/>
            <a:ext cx="6988709" cy="25777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Isabella Nunes Grieser, Institute for the Protection of Terrestrial Infrastructures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8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Example Scenario where Information on Social Media could affect Power Demand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4" y="6544945"/>
            <a:ext cx="7057865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71398FC-F66A-5A09-F476-F659B272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628776"/>
            <a:ext cx="5275168" cy="16984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/>
              <a:t>Demand Response Scenario:</a:t>
            </a:r>
          </a:p>
          <a:p>
            <a:pPr lvl="1"/>
            <a:r>
              <a:rPr lang="en-US" sz="1400" b="0" dirty="0">
                <a:solidFill>
                  <a:schemeClr val="tx1"/>
                </a:solidFill>
              </a:rPr>
              <a:t>Malicious actors compromise the social media channels of an electricity company </a:t>
            </a:r>
          </a:p>
          <a:p>
            <a:pPr lvl="1"/>
            <a:r>
              <a:rPr lang="en-US" sz="1400" b="0" dirty="0">
                <a:solidFill>
                  <a:schemeClr val="tx1"/>
                </a:solidFill>
              </a:rPr>
              <a:t>spread the false advertisement of reduced electricity prices for a limited time</a:t>
            </a:r>
            <a:endParaRPr lang="de-DE" sz="1400" dirty="0"/>
          </a:p>
          <a:p>
            <a:pPr lvl="1"/>
            <a:endParaRPr lang="de-DE" dirty="0"/>
          </a:p>
        </p:txBody>
      </p:sp>
      <p:pic>
        <p:nvPicPr>
          <p:cNvPr id="2" name="Grafik 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A7E4F08-88A9-C7D1-8FCA-033845C6E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595432" y="3429000"/>
            <a:ext cx="5292173" cy="2632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35933BC5-54FB-8D71-24D8-DE2F5F49C76D}"/>
              </a:ext>
            </a:extLst>
          </p:cNvPr>
          <p:cNvSpPr txBox="1">
            <a:spLocks/>
          </p:cNvSpPr>
          <p:nvPr/>
        </p:nvSpPr>
        <p:spPr>
          <a:xfrm>
            <a:off x="7053943" y="1318661"/>
            <a:ext cx="4542625" cy="4743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Assumptions: </a:t>
            </a:r>
          </a:p>
          <a:p>
            <a:r>
              <a:rPr lang="en-US" sz="1600" dirty="0"/>
              <a:t>Many people believe and will act on the information</a:t>
            </a:r>
          </a:p>
          <a:p>
            <a:r>
              <a:rPr lang="en-US" sz="1600" dirty="0"/>
              <a:t>Infected entities have a delayed response, acting after the time specified in the social media message</a:t>
            </a:r>
          </a:p>
          <a:p>
            <a:r>
              <a:rPr lang="en-US" sz="1600" dirty="0"/>
              <a:t>Infected entities will turn on most  energy-intensive appliances (dishwasher, washing machine, …) in their households</a:t>
            </a:r>
          </a:p>
          <a:p>
            <a:r>
              <a:rPr lang="en-US" sz="1600" dirty="0"/>
              <a:t>Number of entities: 1000, time resolution: 30 minutes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60C4E40-7949-2108-CC90-8D8A66F3EE73}"/>
              </a:ext>
            </a:extLst>
          </p:cNvPr>
          <p:cNvSpPr/>
          <p:nvPr/>
        </p:nvSpPr>
        <p:spPr>
          <a:xfrm>
            <a:off x="6224067" y="3104350"/>
            <a:ext cx="622407" cy="56861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B5827-FCDE-5562-A1FE-3FEE9D200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18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Idea: Use similar, but unrelated information propagation event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dataset to estimate realistic model parameters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5" y="6544945"/>
            <a:ext cx="725765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71398FC-F66A-5A09-F476-F659B272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10" y="1628775"/>
            <a:ext cx="5381384" cy="437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/>
              <a:t>Social</a:t>
            </a:r>
            <a:r>
              <a:rPr lang="de-DE" sz="1800" b="1" dirty="0"/>
              <a:t> Media Dataset: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Grunewald fire: Fire caused by an explosion in Grunewald, Berlin on August 4th, 2022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Posts contained the keywords ” Grunewald”, ”fire”, ”explosion”, or ”bomb”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Twitter posts </a:t>
            </a:r>
            <a:r>
              <a:rPr lang="en-US" sz="1600" dirty="0"/>
              <a:t>and their timestamps </a:t>
            </a:r>
            <a:r>
              <a:rPr lang="en-US" sz="1600" b="0" dirty="0">
                <a:solidFill>
                  <a:schemeClr val="tx1"/>
                </a:solidFill>
              </a:rPr>
              <a:t>gathered between August 4th, 2022, and August 5th, 2022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In total: 1759 tweets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Tweets were aggregated to count the number of tweets every 30 minutes</a:t>
            </a:r>
          </a:p>
          <a:p>
            <a:pPr lvl="2"/>
            <a:r>
              <a:rPr lang="en-US" sz="1400" b="0" i="0" dirty="0">
                <a:effectLst/>
                <a:latin typeface="Arial" panose="020B0604020202020204" pitchFamily="34" charset="0"/>
              </a:rPr>
              <a:t>moving average filter was used to smooth the information propagation plot</a:t>
            </a:r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1533556E-D15B-C2E8-C9F0-543C4D7E4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" t="9307" r="7807"/>
          <a:stretch/>
        </p:blipFill>
        <p:spPr>
          <a:xfrm>
            <a:off x="6402199" y="1920288"/>
            <a:ext cx="5500370" cy="4080942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91072C9-78E3-F308-C60F-D6381969BF06}"/>
              </a:ext>
            </a:extLst>
          </p:cNvPr>
          <p:cNvSpPr/>
          <p:nvPr/>
        </p:nvSpPr>
        <p:spPr>
          <a:xfrm>
            <a:off x="5970494" y="3815002"/>
            <a:ext cx="251014" cy="2612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C62FA6-00BE-7A26-4F7E-15567834364C}"/>
              </a:ext>
            </a:extLst>
          </p:cNvPr>
          <p:cNvSpPr txBox="1"/>
          <p:nvPr/>
        </p:nvSpPr>
        <p:spPr>
          <a:xfrm>
            <a:off x="7130782" y="5985862"/>
            <a:ext cx="44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Information propagation progress over time for the Grunewald dataset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EA5ECDF-1246-21C3-E7CA-BFB6C067D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8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Idea: Use similar, but unrelated information propagation event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dataset to estimate realistic model parameters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5" y="6544945"/>
            <a:ext cx="6012836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5" name="Grafik 4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2D5A1812-99A7-4341-E79F-65A68F148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8924" r="6766"/>
          <a:stretch/>
        </p:blipFill>
        <p:spPr>
          <a:xfrm>
            <a:off x="2423592" y="1146027"/>
            <a:ext cx="7344816" cy="507911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0D2B9B-25AE-87CD-085C-F3FD794E41D6}"/>
              </a:ext>
            </a:extLst>
          </p:cNvPr>
          <p:cNvSpPr txBox="1"/>
          <p:nvPr/>
        </p:nvSpPr>
        <p:spPr>
          <a:xfrm>
            <a:off x="3964319" y="6209214"/>
            <a:ext cx="44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Parameter estimation results with variable data input size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DF34D1-D226-DD05-A7B5-3C895F309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3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Simulated Infection Process and Power Consumption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4" y="6544945"/>
            <a:ext cx="7042497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2" name="Inhaltsplatzhalter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3547B4BE-10ED-FCE9-22A1-8994F349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 r="7406" b="3385"/>
          <a:stretch/>
        </p:blipFill>
        <p:spPr>
          <a:xfrm>
            <a:off x="335360" y="1124929"/>
            <a:ext cx="5760640" cy="4865065"/>
          </a:xfr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D146010-DF7A-1D4B-4EB6-D84CE3D45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8990" r="7631" b="2640"/>
          <a:stretch/>
        </p:blipFill>
        <p:spPr>
          <a:xfrm>
            <a:off x="6240015" y="1318661"/>
            <a:ext cx="5544617" cy="467133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498D20-FD9E-D2E5-DC34-F33329AA1AAE}"/>
              </a:ext>
            </a:extLst>
          </p:cNvPr>
          <p:cNvSpPr txBox="1"/>
          <p:nvPr/>
        </p:nvSpPr>
        <p:spPr>
          <a:xfrm>
            <a:off x="978434" y="5951103"/>
            <a:ext cx="511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Simulated excess power consumption for different estimated information</a:t>
            </a:r>
            <a:br>
              <a:rPr lang="en-US" sz="1000" i="1" dirty="0"/>
            </a:br>
            <a:r>
              <a:rPr lang="en-US" sz="1000" b="0" i="1" dirty="0">
                <a:effectLst/>
                <a:latin typeface="Arial" panose="020B0604020202020204" pitchFamily="34" charset="0"/>
              </a:rPr>
              <a:t>propagation parameters</a:t>
            </a:r>
            <a:endParaRPr lang="en-US" sz="1000" i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0C09D4-B0D0-787F-1CF0-8E87006F8855}"/>
              </a:ext>
            </a:extLst>
          </p:cNvPr>
          <p:cNvSpPr txBox="1"/>
          <p:nvPr/>
        </p:nvSpPr>
        <p:spPr>
          <a:xfrm>
            <a:off x="6667066" y="5930783"/>
            <a:ext cx="511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Simulated infections process for different estimated information propagation</a:t>
            </a:r>
          </a:p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parameters</a:t>
            </a:r>
            <a:endParaRPr lang="en-US" sz="1000" i="1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F9850-8CBA-56D8-BCC3-235DEE7B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1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AB76D-82C9-61D7-2359-A4EF3033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6AE2E-2E66-581F-BC66-C15439BF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Motivation</a:t>
            </a:r>
          </a:p>
          <a:p>
            <a:r>
              <a:rPr lang="en-US" sz="2000" b="1" dirty="0"/>
              <a:t>Methodology</a:t>
            </a:r>
          </a:p>
          <a:p>
            <a:pPr lvl="1"/>
            <a:r>
              <a:rPr lang="en-US" sz="1800" dirty="0"/>
              <a:t>Modeling the Impact of Social Media on Power Demand</a:t>
            </a:r>
          </a:p>
          <a:p>
            <a:pPr lvl="1"/>
            <a:r>
              <a:rPr lang="en-US" sz="1800" dirty="0"/>
              <a:t>Estimation Algorithm for the Information Spread with Social Media Data</a:t>
            </a:r>
          </a:p>
          <a:p>
            <a:r>
              <a:rPr lang="en-US" sz="2000" b="1" dirty="0"/>
              <a:t>Case Study: Social Media Misinformation Risks in Dynamic Energy Pricing</a:t>
            </a:r>
          </a:p>
          <a:p>
            <a:r>
              <a:rPr lang="en-US" sz="2000" b="1" dirty="0"/>
              <a:t>Conclusion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970C2-DC2F-63AE-08DA-508DDB361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762BC-BD08-CA73-AC47-B90028AA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2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Changes in Power Consumption with a variable adoption rate for EVs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5" y="6544945"/>
            <a:ext cx="7780164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pic>
        <p:nvPicPr>
          <p:cNvPr id="6" name="Inhaltsplatzhalter 8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3D69EF70-FD78-E13A-B29B-3784905EB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9744" r="7923"/>
          <a:stretch/>
        </p:blipFill>
        <p:spPr>
          <a:xfrm>
            <a:off x="1990352" y="1095770"/>
            <a:ext cx="8037312" cy="50798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1C488AF-5595-765B-D081-26EF0E7D1749}"/>
              </a:ext>
            </a:extLst>
          </p:cNvPr>
          <p:cNvSpPr txBox="1"/>
          <p:nvPr/>
        </p:nvSpPr>
        <p:spPr>
          <a:xfrm>
            <a:off x="3683215" y="6127242"/>
            <a:ext cx="511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Results of the simulation model with different adoption rates p for EVs</a:t>
            </a:r>
            <a:endParaRPr lang="en-US" sz="1000" i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33F8A-1822-6744-401D-2CC2BD9C8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0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A1AF-E996-FFD2-F200-6CE97B09A2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5324" y="6544945"/>
            <a:ext cx="7518907" cy="25777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Isabella Nunes Grieser, Institute for the Protection of Terrestrial Infrastructures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20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5" y="6544945"/>
            <a:ext cx="6827344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DEB447A6-C6DF-2BFF-6B95-8CB3EBDF5547}"/>
              </a:ext>
            </a:extLst>
          </p:cNvPr>
          <p:cNvSpPr txBox="1">
            <a:spLocks/>
          </p:cNvSpPr>
          <p:nvPr/>
        </p:nvSpPr>
        <p:spPr>
          <a:xfrm>
            <a:off x="284309" y="1328749"/>
            <a:ext cx="10288921" cy="2837847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Summary:</a:t>
            </a:r>
          </a:p>
          <a:p>
            <a:pPr marL="593725" indent="-285750"/>
            <a:r>
              <a:rPr lang="en-US" sz="1600" dirty="0"/>
              <a:t>This paper proposed a framework to monitor the effects of information on the power grid. </a:t>
            </a:r>
          </a:p>
          <a:p>
            <a:pPr marL="1050925" lvl="1" indent="-285750"/>
            <a:r>
              <a:rPr lang="en-US" sz="1400" dirty="0"/>
              <a:t>Model to simulate the impact of information on the power grid</a:t>
            </a:r>
          </a:p>
          <a:p>
            <a:pPr marL="1050925" lvl="1" indent="-285750"/>
            <a:r>
              <a:rPr lang="en-US" sz="1400" dirty="0"/>
              <a:t>Algorithm to estimate information propagation parameters</a:t>
            </a:r>
          </a:p>
          <a:p>
            <a:pPr marL="593725" indent="-285750"/>
            <a:r>
              <a:rPr lang="en-US" sz="1600" dirty="0"/>
              <a:t>Application of our framework on a theoretical scenario</a:t>
            </a:r>
          </a:p>
          <a:p>
            <a:pPr marL="1050925" lvl="1" indent="-285750"/>
            <a:r>
              <a:rPr lang="en-US" sz="1200" dirty="0"/>
              <a:t>Usage of similar, but unrelated dataset to analyze our framework</a:t>
            </a:r>
          </a:p>
          <a:p>
            <a:pPr marL="593725" indent="-285750"/>
            <a:r>
              <a:rPr lang="en-US" sz="1600" dirty="0"/>
              <a:t>Grid operators and other relevant entities could use our framework to predict critical power consumption peaks caused by information on social media in advance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F713412-A1A6-7B0E-E7F7-27F6AED992CA}"/>
              </a:ext>
            </a:extLst>
          </p:cNvPr>
          <p:cNvSpPr txBox="1">
            <a:spLocks/>
          </p:cNvSpPr>
          <p:nvPr/>
        </p:nvSpPr>
        <p:spPr>
          <a:xfrm>
            <a:off x="284308" y="4318426"/>
            <a:ext cx="10288922" cy="2074689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Results:</a:t>
            </a:r>
          </a:p>
          <a:p>
            <a:pPr marL="593725" indent="-285750"/>
            <a:r>
              <a:rPr lang="en-US" sz="1600" dirty="0"/>
              <a:t>Synchronization events caused by information on social media could be critical for the power grid</a:t>
            </a:r>
          </a:p>
          <a:p>
            <a:pPr marL="593725" indent="-285750"/>
            <a:r>
              <a:rPr lang="en-US" sz="1600" dirty="0"/>
              <a:t>Increasing adoption of new, highly power-consuming technologies could increase the peak power demand caused by synchronization</a:t>
            </a:r>
          </a:p>
          <a:p>
            <a:pPr marL="593725" indent="-285750"/>
            <a:r>
              <a:rPr lang="en-US" sz="1600" dirty="0"/>
              <a:t>Our proposed framework was able to estimate the spread of information successfully, even when the information spread was still ongoing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57BB06-6544-4383-ABDA-295852365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2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5" y="6544945"/>
            <a:ext cx="6827344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DEB447A6-C6DF-2BFF-6B95-8CB3EBDF5547}"/>
              </a:ext>
            </a:extLst>
          </p:cNvPr>
          <p:cNvSpPr txBox="1">
            <a:spLocks/>
          </p:cNvSpPr>
          <p:nvPr/>
        </p:nvSpPr>
        <p:spPr>
          <a:xfrm>
            <a:off x="284309" y="1546537"/>
            <a:ext cx="10288921" cy="2679681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Future Works:</a:t>
            </a:r>
          </a:p>
          <a:p>
            <a:pPr marL="593725" indent="-285750"/>
            <a:r>
              <a:rPr lang="en-US" sz="1600" dirty="0"/>
              <a:t>Analysis of methods to collect relevant social media posts</a:t>
            </a:r>
          </a:p>
          <a:p>
            <a:pPr marL="1050925" lvl="1" indent="-285750"/>
            <a:r>
              <a:rPr lang="en-US" sz="1400" dirty="0"/>
              <a:t>Natural language processing techniques</a:t>
            </a:r>
          </a:p>
          <a:p>
            <a:pPr marL="1050925" lvl="1" indent="-285750"/>
            <a:r>
              <a:rPr lang="en-US" sz="1400" dirty="0"/>
              <a:t>Search engine trends</a:t>
            </a:r>
          </a:p>
          <a:p>
            <a:pPr marL="593725" indent="-285750"/>
            <a:r>
              <a:rPr lang="en-US" sz="1600" dirty="0"/>
              <a:t>Analysis of countermeasures for changes in power demand based on information on social media</a:t>
            </a:r>
          </a:p>
          <a:p>
            <a:pPr marL="1050925" lvl="1" indent="-285750"/>
            <a:r>
              <a:rPr lang="en-US" sz="1400" dirty="0"/>
              <a:t>Currently, only reactive measures, such as load shedding, are considered</a:t>
            </a:r>
          </a:p>
          <a:p>
            <a:pPr marL="1050925" lvl="1" indent="-285750"/>
            <a:r>
              <a:rPr lang="en-US" sz="1400" dirty="0"/>
              <a:t>Preemptive countermeasures to prevent removal of consumers from the power grid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57BB06-6544-4383-ABDA-295852365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92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A1AF-E996-FFD2-F200-6CE97B09A2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5324" y="6544945"/>
            <a:ext cx="7134705" cy="25777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Isabella Nunes Grieser, Institute for the Protection of Terrestrial Infrastructures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8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A1AF-E996-FFD2-F200-6CE97B09A2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5324" y="6544945"/>
            <a:ext cx="6627559" cy="25777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Isabella Nunes Grieser, Institute for the Protection of Terrestrial Infrastructures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3273ACE-8A16-451F-54C3-ADE7EC3D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82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CE829C5-8DB4-8657-FB11-2B73DA7C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693492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698875-0C1E-453A-8B4B-9D9026A8E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itel 11">
            <a:extLst>
              <a:ext uri="{FF2B5EF4-FFF2-40B4-BE49-F238E27FC236}">
                <a16:creationId xmlns:a16="http://schemas.microsoft.com/office/drawing/2014/main" id="{A2B05ED6-324F-3B39-58DD-A46CEBB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62" y="333375"/>
            <a:ext cx="9897035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Panic Buying and Overconsumption became 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prominent topic during the COVID-19 Pandemic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52D78BB5-9F44-3987-E2A4-3A9901030BB8}"/>
              </a:ext>
            </a:extLst>
          </p:cNvPr>
          <p:cNvSpPr txBox="1">
            <a:spLocks/>
          </p:cNvSpPr>
          <p:nvPr/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81EEE71D-AB4D-4E83-C33A-BACC7AE29999}"/>
              </a:ext>
            </a:extLst>
          </p:cNvPr>
          <p:cNvSpPr txBox="1">
            <a:spLocks/>
          </p:cNvSpPr>
          <p:nvPr/>
        </p:nvSpPr>
        <p:spPr>
          <a:xfrm>
            <a:off x="7945291" y="1318662"/>
            <a:ext cx="3551384" cy="49899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  <a:p>
            <a:r>
              <a:rPr lang="en-US" sz="1800" b="1" dirty="0"/>
              <a:t>Panic Buying</a:t>
            </a:r>
            <a:r>
              <a:rPr lang="en-US" sz="1800" dirty="0"/>
              <a:t>: When consumers buy unusually large amounts of a product due to a (perceived) crisis</a:t>
            </a:r>
          </a:p>
          <a:p>
            <a:endParaRPr lang="en-US" sz="1800" dirty="0"/>
          </a:p>
          <a:p>
            <a:r>
              <a:rPr lang="en-US" sz="1800" b="1" dirty="0"/>
              <a:t>During the COVID-19 Pandemic</a:t>
            </a:r>
            <a:r>
              <a:rPr lang="en-US" sz="1800" dirty="0"/>
              <a:t>: People bought much greater number of disinfectants and soap in fear of the infectious disease. </a:t>
            </a:r>
          </a:p>
          <a:p>
            <a:endParaRPr lang="en-US" sz="1800" dirty="0"/>
          </a:p>
          <a:p>
            <a:r>
              <a:rPr lang="en-US" sz="1800" dirty="0"/>
              <a:t>Panic was amplified due to </a:t>
            </a:r>
            <a:r>
              <a:rPr lang="en-US" sz="1800" b="1" dirty="0"/>
              <a:t>Information on Social </a:t>
            </a:r>
            <a:r>
              <a:rPr lang="en-US" sz="1800" b="1" dirty="0">
                <a:solidFill>
                  <a:schemeClr val="bg1"/>
                </a:solidFill>
              </a:rPr>
              <a:t>Media</a:t>
            </a:r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B79DD612-B12D-C86D-6D1F-AFD81EC7F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" t="6414" r="4538" b="1757"/>
          <a:stretch/>
        </p:blipFill>
        <p:spPr>
          <a:xfrm>
            <a:off x="437164" y="1576234"/>
            <a:ext cx="7358963" cy="4205121"/>
          </a:xfrm>
        </p:spPr>
      </p:pic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DDB70A3F-675F-A0FD-FFCE-AA0F53133FCA}"/>
              </a:ext>
            </a:extLst>
          </p:cNvPr>
          <p:cNvSpPr txBox="1">
            <a:spLocks/>
          </p:cNvSpPr>
          <p:nvPr/>
        </p:nvSpPr>
        <p:spPr>
          <a:xfrm>
            <a:off x="695325" y="5430510"/>
            <a:ext cx="3238900" cy="439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Federal Statistical Office of Germany (</a:t>
            </a:r>
            <a:r>
              <a:rPr lang="de-DE" sz="900" b="0" dirty="0">
                <a:solidFill>
                  <a:schemeClr val="tx1"/>
                </a:solidFill>
              </a:rPr>
              <a:t>Destatis</a:t>
            </a:r>
            <a:r>
              <a:rPr lang="en-US" sz="900" b="0" dirty="0">
                <a:solidFill>
                  <a:schemeClr val="tx1"/>
                </a:solidFill>
              </a:rPr>
              <a:t>), 2023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8ECDB5D-488C-69E7-B86B-A935BE4DBB33}"/>
              </a:ext>
            </a:extLst>
          </p:cNvPr>
          <p:cNvSpPr/>
          <p:nvPr/>
        </p:nvSpPr>
        <p:spPr>
          <a:xfrm>
            <a:off x="437164" y="5143453"/>
            <a:ext cx="3646225" cy="18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Example Scenario where Information on Social Media could affect Power Demand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9763D7EC-9762-65C2-289A-69AC8D214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309" y="5624713"/>
            <a:ext cx="11212366" cy="737667"/>
          </a:xfrm>
          <a:solidFill>
            <a:srgbClr val="82A043"/>
          </a:solidFill>
        </p:spPr>
        <p:txBody>
          <a:bodyPr>
            <a:normAutofit/>
          </a:bodyPr>
          <a:lstStyle/>
          <a:p>
            <a:pPr marL="307975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However: other scenarios could be imagined…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262D6999-B5E6-4766-77AF-E8DA9AF50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4" y="6544945"/>
            <a:ext cx="6051257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71398FC-F66A-5A09-F476-F659B272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628775"/>
            <a:ext cx="5321272" cy="337900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Demand Response Scenario: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</a:rPr>
              <a:t>Malicious actors compromise the social media channels of an electricity company 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</a:rPr>
              <a:t>spread the false advertisement of reduced electricity prices for a limited time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9A28150A-2672-9A83-CACF-DE434ECDA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FA08E9D8-DB29-E331-9FEC-2DC7ECB1B44F}"/>
              </a:ext>
            </a:extLst>
          </p:cNvPr>
          <p:cNvGrpSpPr/>
          <p:nvPr/>
        </p:nvGrpSpPr>
        <p:grpSpPr>
          <a:xfrm>
            <a:off x="6496850" y="1342017"/>
            <a:ext cx="4752574" cy="3287613"/>
            <a:chOff x="6496850" y="1342017"/>
            <a:chExt cx="4752574" cy="3287613"/>
          </a:xfrm>
        </p:grpSpPr>
        <p:sp>
          <p:nvSpPr>
            <p:cNvPr id="81" name="Sprechblase: rechteckig 80">
              <a:extLst>
                <a:ext uri="{FF2B5EF4-FFF2-40B4-BE49-F238E27FC236}">
                  <a16:creationId xmlns:a16="http://schemas.microsoft.com/office/drawing/2014/main" id="{8DC7FEFE-AA40-17BE-B713-EC7CA6498EA7}"/>
                </a:ext>
              </a:extLst>
            </p:cNvPr>
            <p:cNvSpPr/>
            <p:nvPr/>
          </p:nvSpPr>
          <p:spPr>
            <a:xfrm rot="5400000">
              <a:off x="8051523" y="1181997"/>
              <a:ext cx="3037882" cy="3357921"/>
            </a:xfrm>
            <a:prstGeom prst="wedgeRectCallout">
              <a:avLst>
                <a:gd name="adj1" fmla="val 38300"/>
                <a:gd name="adj2" fmla="val 6699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Euro mit einfarbiger Füllung">
              <a:extLst>
                <a:ext uri="{FF2B5EF4-FFF2-40B4-BE49-F238E27FC236}">
                  <a16:creationId xmlns:a16="http://schemas.microsoft.com/office/drawing/2014/main" id="{E99589A7-9837-E285-2B89-2C12E422D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05594" y="1793801"/>
              <a:ext cx="745825" cy="747891"/>
            </a:xfrm>
            <a:prstGeom prst="rect">
              <a:avLst/>
            </a:prstGeom>
          </p:spPr>
        </p:pic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34E12BB3-68DF-D25F-836F-2682FC006AD4}"/>
                </a:ext>
              </a:extLst>
            </p:cNvPr>
            <p:cNvCxnSpPr>
              <a:cxnSpLocks/>
            </p:cNvCxnSpPr>
            <p:nvPr/>
          </p:nvCxnSpPr>
          <p:spPr>
            <a:xfrm>
              <a:off x="8275704" y="1628775"/>
              <a:ext cx="2623635" cy="2297766"/>
            </a:xfrm>
            <a:prstGeom prst="bentConnector3">
              <a:avLst>
                <a:gd name="adj1" fmla="val 1448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AEC9B978-3F61-1F65-1AC5-DE62B39C4DD3}"/>
                </a:ext>
              </a:extLst>
            </p:cNvPr>
            <p:cNvSpPr/>
            <p:nvPr/>
          </p:nvSpPr>
          <p:spPr>
            <a:xfrm>
              <a:off x="8448673" y="2380825"/>
              <a:ext cx="2384207" cy="1014090"/>
            </a:xfrm>
            <a:custGeom>
              <a:avLst/>
              <a:gdLst>
                <a:gd name="connsiteX0" fmla="*/ 0 w 1390810"/>
                <a:gd name="connsiteY0" fmla="*/ 614911 h 819248"/>
                <a:gd name="connsiteX1" fmla="*/ 215153 w 1390810"/>
                <a:gd name="connsiteY1" fmla="*/ 783960 h 819248"/>
                <a:gd name="connsiteX2" fmla="*/ 422622 w 1390810"/>
                <a:gd name="connsiteY2" fmla="*/ 7873 h 819248"/>
                <a:gd name="connsiteX3" fmla="*/ 745351 w 1390810"/>
                <a:gd name="connsiteY3" fmla="*/ 369022 h 819248"/>
                <a:gd name="connsiteX4" fmla="*/ 960504 w 1390810"/>
                <a:gd name="connsiteY4" fmla="*/ 138501 h 819248"/>
                <a:gd name="connsiteX5" fmla="*/ 1244813 w 1390810"/>
                <a:gd name="connsiteY5" fmla="*/ 461231 h 819248"/>
                <a:gd name="connsiteX6" fmla="*/ 1390810 w 1390810"/>
                <a:gd name="connsiteY6" fmla="*/ 299866 h 819248"/>
                <a:gd name="connsiteX0" fmla="*/ 0 w 1390810"/>
                <a:gd name="connsiteY0" fmla="*/ 607068 h 645372"/>
                <a:gd name="connsiteX1" fmla="*/ 179786 w 1390810"/>
                <a:gd name="connsiteY1" fmla="*/ 383123 h 645372"/>
                <a:gd name="connsiteX2" fmla="*/ 422622 w 1390810"/>
                <a:gd name="connsiteY2" fmla="*/ 30 h 645372"/>
                <a:gd name="connsiteX3" fmla="*/ 745351 w 1390810"/>
                <a:gd name="connsiteY3" fmla="*/ 361179 h 645372"/>
                <a:gd name="connsiteX4" fmla="*/ 960504 w 1390810"/>
                <a:gd name="connsiteY4" fmla="*/ 130658 h 645372"/>
                <a:gd name="connsiteX5" fmla="*/ 1244813 w 1390810"/>
                <a:gd name="connsiteY5" fmla="*/ 453388 h 645372"/>
                <a:gd name="connsiteX6" fmla="*/ 1390810 w 1390810"/>
                <a:gd name="connsiteY6" fmla="*/ 292023 h 645372"/>
                <a:gd name="connsiteX0" fmla="*/ 0 w 1431229"/>
                <a:gd name="connsiteY0" fmla="*/ 360188 h 456484"/>
                <a:gd name="connsiteX1" fmla="*/ 220205 w 1431229"/>
                <a:gd name="connsiteY1" fmla="*/ 383123 h 456484"/>
                <a:gd name="connsiteX2" fmla="*/ 463041 w 1431229"/>
                <a:gd name="connsiteY2" fmla="*/ 30 h 456484"/>
                <a:gd name="connsiteX3" fmla="*/ 785770 w 1431229"/>
                <a:gd name="connsiteY3" fmla="*/ 361179 h 456484"/>
                <a:gd name="connsiteX4" fmla="*/ 1000923 w 1431229"/>
                <a:gd name="connsiteY4" fmla="*/ 130658 h 456484"/>
                <a:gd name="connsiteX5" fmla="*/ 1285232 w 1431229"/>
                <a:gd name="connsiteY5" fmla="*/ 453388 h 456484"/>
                <a:gd name="connsiteX6" fmla="*/ 1431229 w 1431229"/>
                <a:gd name="connsiteY6" fmla="*/ 292023 h 456484"/>
                <a:gd name="connsiteX0" fmla="*/ 0 w 1567642"/>
                <a:gd name="connsiteY0" fmla="*/ 360188 h 663114"/>
                <a:gd name="connsiteX1" fmla="*/ 220205 w 1567642"/>
                <a:gd name="connsiteY1" fmla="*/ 383123 h 663114"/>
                <a:gd name="connsiteX2" fmla="*/ 463041 w 1567642"/>
                <a:gd name="connsiteY2" fmla="*/ 30 h 663114"/>
                <a:gd name="connsiteX3" fmla="*/ 785770 w 1567642"/>
                <a:gd name="connsiteY3" fmla="*/ 361179 h 663114"/>
                <a:gd name="connsiteX4" fmla="*/ 1000923 w 1567642"/>
                <a:gd name="connsiteY4" fmla="*/ 130658 h 663114"/>
                <a:gd name="connsiteX5" fmla="*/ 1285232 w 1567642"/>
                <a:gd name="connsiteY5" fmla="*/ 453388 h 663114"/>
                <a:gd name="connsiteX6" fmla="*/ 1567642 w 1567642"/>
                <a:gd name="connsiteY6" fmla="*/ 659825 h 663114"/>
                <a:gd name="connsiteX0" fmla="*/ 0 w 1567642"/>
                <a:gd name="connsiteY0" fmla="*/ 360188 h 664526"/>
                <a:gd name="connsiteX1" fmla="*/ 220205 w 1567642"/>
                <a:gd name="connsiteY1" fmla="*/ 383123 h 664526"/>
                <a:gd name="connsiteX2" fmla="*/ 463041 w 1567642"/>
                <a:gd name="connsiteY2" fmla="*/ 30 h 664526"/>
                <a:gd name="connsiteX3" fmla="*/ 785770 w 1567642"/>
                <a:gd name="connsiteY3" fmla="*/ 361179 h 664526"/>
                <a:gd name="connsiteX4" fmla="*/ 1000923 w 1567642"/>
                <a:gd name="connsiteY4" fmla="*/ 130658 h 664526"/>
                <a:gd name="connsiteX5" fmla="*/ 1325650 w 1567642"/>
                <a:gd name="connsiteY5" fmla="*/ 523926 h 664526"/>
                <a:gd name="connsiteX6" fmla="*/ 1567642 w 1567642"/>
                <a:gd name="connsiteY6" fmla="*/ 659825 h 664526"/>
                <a:gd name="connsiteX0" fmla="*/ 0 w 1567642"/>
                <a:gd name="connsiteY0" fmla="*/ 360188 h 670843"/>
                <a:gd name="connsiteX1" fmla="*/ 220205 w 1567642"/>
                <a:gd name="connsiteY1" fmla="*/ 383123 h 670843"/>
                <a:gd name="connsiteX2" fmla="*/ 463041 w 1567642"/>
                <a:gd name="connsiteY2" fmla="*/ 30 h 670843"/>
                <a:gd name="connsiteX3" fmla="*/ 785770 w 1567642"/>
                <a:gd name="connsiteY3" fmla="*/ 361179 h 670843"/>
                <a:gd name="connsiteX4" fmla="*/ 1000923 w 1567642"/>
                <a:gd name="connsiteY4" fmla="*/ 130658 h 670843"/>
                <a:gd name="connsiteX5" fmla="*/ 1386277 w 1567642"/>
                <a:gd name="connsiteY5" fmla="*/ 619656 h 670843"/>
                <a:gd name="connsiteX6" fmla="*/ 1567642 w 1567642"/>
                <a:gd name="connsiteY6" fmla="*/ 659825 h 670843"/>
                <a:gd name="connsiteX0" fmla="*/ 0 w 1567642"/>
                <a:gd name="connsiteY0" fmla="*/ 360188 h 663696"/>
                <a:gd name="connsiteX1" fmla="*/ 220205 w 1567642"/>
                <a:gd name="connsiteY1" fmla="*/ 383123 h 663696"/>
                <a:gd name="connsiteX2" fmla="*/ 463041 w 1567642"/>
                <a:gd name="connsiteY2" fmla="*/ 30 h 663696"/>
                <a:gd name="connsiteX3" fmla="*/ 785770 w 1567642"/>
                <a:gd name="connsiteY3" fmla="*/ 361179 h 663696"/>
                <a:gd name="connsiteX4" fmla="*/ 1000923 w 1567642"/>
                <a:gd name="connsiteY4" fmla="*/ 130658 h 663696"/>
                <a:gd name="connsiteX5" fmla="*/ 1275126 w 1567642"/>
                <a:gd name="connsiteY5" fmla="*/ 488658 h 663696"/>
                <a:gd name="connsiteX6" fmla="*/ 1567642 w 1567642"/>
                <a:gd name="connsiteY6" fmla="*/ 659825 h 663696"/>
                <a:gd name="connsiteX0" fmla="*/ 0 w 1567642"/>
                <a:gd name="connsiteY0" fmla="*/ 360188 h 664933"/>
                <a:gd name="connsiteX1" fmla="*/ 220205 w 1567642"/>
                <a:gd name="connsiteY1" fmla="*/ 383123 h 664933"/>
                <a:gd name="connsiteX2" fmla="*/ 463041 w 1567642"/>
                <a:gd name="connsiteY2" fmla="*/ 30 h 664933"/>
                <a:gd name="connsiteX3" fmla="*/ 785770 w 1567642"/>
                <a:gd name="connsiteY3" fmla="*/ 361179 h 664933"/>
                <a:gd name="connsiteX4" fmla="*/ 1000923 w 1567642"/>
                <a:gd name="connsiteY4" fmla="*/ 130658 h 664933"/>
                <a:gd name="connsiteX5" fmla="*/ 1275126 w 1567642"/>
                <a:gd name="connsiteY5" fmla="*/ 488658 h 664933"/>
                <a:gd name="connsiteX6" fmla="*/ 1567642 w 1567642"/>
                <a:gd name="connsiteY6" fmla="*/ 659825 h 6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7642" h="664933">
                  <a:moveTo>
                    <a:pt x="0" y="360188"/>
                  </a:moveTo>
                  <a:cubicBezTo>
                    <a:pt x="72358" y="495299"/>
                    <a:pt x="143032" y="443149"/>
                    <a:pt x="220205" y="383123"/>
                  </a:cubicBezTo>
                  <a:cubicBezTo>
                    <a:pt x="297379" y="323097"/>
                    <a:pt x="368780" y="3687"/>
                    <a:pt x="463041" y="30"/>
                  </a:cubicBezTo>
                  <a:cubicBezTo>
                    <a:pt x="557302" y="-3627"/>
                    <a:pt x="696123" y="339408"/>
                    <a:pt x="785770" y="361179"/>
                  </a:cubicBezTo>
                  <a:cubicBezTo>
                    <a:pt x="875417" y="382950"/>
                    <a:pt x="919364" y="109412"/>
                    <a:pt x="1000923" y="130658"/>
                  </a:cubicBezTo>
                  <a:cubicBezTo>
                    <a:pt x="1082482" y="151904"/>
                    <a:pt x="1203408" y="461764"/>
                    <a:pt x="1275126" y="488658"/>
                  </a:cubicBezTo>
                  <a:cubicBezTo>
                    <a:pt x="1346844" y="565936"/>
                    <a:pt x="1540748" y="691842"/>
                    <a:pt x="1567642" y="659825"/>
                  </a:cubicBezTo>
                </a:path>
              </a:pathLst>
            </a:custGeom>
            <a:noFill/>
            <a:ln w="38100">
              <a:solidFill>
                <a:srgbClr val="82A04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4" name="Grafik 73" descr="Programmierer mit einfarbiger Füllung">
              <a:extLst>
                <a:ext uri="{FF2B5EF4-FFF2-40B4-BE49-F238E27FC236}">
                  <a16:creationId xmlns:a16="http://schemas.microsoft.com/office/drawing/2014/main" id="{0D9B85A4-F9E1-832A-5DBC-0C3D35644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96850" y="37152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4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35765F-A0C3-4D5D-8E70-0866597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6499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Proposal for a Monitoring Framework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E9CC1C-4A6D-3AAD-2EAB-8214EB85772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5325" y="6544945"/>
            <a:ext cx="7311438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49B76D-1957-1BF7-63E9-1D37A5C28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3A9F8-57AA-F24A-A8CC-EA57C1F334E7}"/>
              </a:ext>
            </a:extLst>
          </p:cNvPr>
          <p:cNvSpPr/>
          <p:nvPr/>
        </p:nvSpPr>
        <p:spPr>
          <a:xfrm>
            <a:off x="3181191" y="1215998"/>
            <a:ext cx="7783926" cy="44260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Monitoring Framework: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90272DC-3929-24C2-F11C-90CA5E9A54FA}"/>
              </a:ext>
            </a:extLst>
          </p:cNvPr>
          <p:cNvSpPr/>
          <p:nvPr/>
        </p:nvSpPr>
        <p:spPr>
          <a:xfrm>
            <a:off x="3507762" y="2079589"/>
            <a:ext cx="2159214" cy="30330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 Parameters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34A955B-9564-D125-FCE3-7DB126BBACAA}"/>
              </a:ext>
            </a:extLst>
          </p:cNvPr>
          <p:cNvSpPr/>
          <p:nvPr/>
        </p:nvSpPr>
        <p:spPr>
          <a:xfrm>
            <a:off x="5993547" y="2079589"/>
            <a:ext cx="2159214" cy="30330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Run Simulation with the Proposed Model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3F41C70-5B9B-616E-FFD5-B4779CF0B380}"/>
              </a:ext>
            </a:extLst>
          </p:cNvPr>
          <p:cNvSpPr/>
          <p:nvPr/>
        </p:nvSpPr>
        <p:spPr>
          <a:xfrm>
            <a:off x="8479332" y="2079589"/>
            <a:ext cx="2159214" cy="30330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Critical Peak Electricity Demand Trend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DE47DF8-8001-FEA1-13B3-E818EFEC7AC9}"/>
              </a:ext>
            </a:extLst>
          </p:cNvPr>
          <p:cNvSpPr/>
          <p:nvPr/>
        </p:nvSpPr>
        <p:spPr>
          <a:xfrm>
            <a:off x="473847" y="2079589"/>
            <a:ext cx="2159214" cy="3033076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relevant Social Media Posts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3F6537-DF03-BE01-15A6-951E7E384EB5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2633061" y="3596127"/>
            <a:ext cx="8747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E5A4EE8-3138-731B-6A87-C66732D108AA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5666976" y="3596127"/>
            <a:ext cx="3265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56924AE-D659-A159-D0D8-71894D648503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152761" y="3596127"/>
            <a:ext cx="3265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8675AE1F-A0E9-DE3E-CB0A-76DAE03AF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48" y="4025372"/>
            <a:ext cx="744811" cy="740447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DEED9022-A90E-2DAC-2345-D33BB307D9E7}"/>
              </a:ext>
            </a:extLst>
          </p:cNvPr>
          <p:cNvSpPr txBox="1"/>
          <p:nvPr/>
        </p:nvSpPr>
        <p:spPr>
          <a:xfrm rot="5400000">
            <a:off x="2151890" y="4121363"/>
            <a:ext cx="119657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alpha val="50000"/>
                  </a:schemeClr>
                </a:solidFill>
              </a:rPr>
              <a:t>Source: Wikimedia Foundation  </a:t>
            </a:r>
          </a:p>
        </p:txBody>
      </p:sp>
    </p:spTree>
    <p:extLst>
      <p:ext uri="{BB962C8B-B14F-4D97-AF65-F5344CB8AC3E}">
        <p14:creationId xmlns:p14="http://schemas.microsoft.com/office/powerpoint/2010/main" val="376439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en-US" sz="2800" b="0" dirty="0"/>
              <a:t>Modeling the Impact of Social Media on Power Consumption</a:t>
            </a:r>
            <a:endParaRPr lang="de-DE" sz="280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A1AF-E996-FFD2-F200-6CE97B09A2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5324" y="6544945"/>
            <a:ext cx="6251041" cy="25777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Isabella Nunes Grieser, Institute for the Protection of Terrestrial Infrastructures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Model is divided into three Components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8E2CCEA-245A-AEA2-C783-A36DDB89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7334490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C7519F-0376-7B0A-8FF6-DD538429E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2FA6DF-E207-F383-314D-4F46C3A3F9C1}"/>
              </a:ext>
            </a:extLst>
          </p:cNvPr>
          <p:cNvSpPr/>
          <p:nvPr/>
        </p:nvSpPr>
        <p:spPr>
          <a:xfrm>
            <a:off x="618565" y="1381624"/>
            <a:ext cx="3384816" cy="48437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Social Media Graph: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619AD9-545C-0308-5D6B-02825EEFB642}"/>
              </a:ext>
            </a:extLst>
          </p:cNvPr>
          <p:cNvSpPr/>
          <p:nvPr/>
        </p:nvSpPr>
        <p:spPr>
          <a:xfrm>
            <a:off x="4479943" y="1318661"/>
            <a:ext cx="3384816" cy="48437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 Propagation Model: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D812BF7-65FD-069B-A4BE-F1203495447F}"/>
              </a:ext>
            </a:extLst>
          </p:cNvPr>
          <p:cNvSpPr/>
          <p:nvPr/>
        </p:nvSpPr>
        <p:spPr>
          <a:xfrm>
            <a:off x="8341321" y="1381624"/>
            <a:ext cx="3384816" cy="48437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Power Consumption Rules: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DE11D6-BE57-233A-776F-7DE151D55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720332" y="2231987"/>
            <a:ext cx="3352285" cy="3399631"/>
          </a:xfrm>
          <a:prstGeom prst="rect">
            <a:avLst/>
          </a:prstGeom>
        </p:spPr>
      </p:pic>
      <p:pic>
        <p:nvPicPr>
          <p:cNvPr id="10" name="Grafik 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71595BB-3F98-561D-5524-7C7E4656A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8444832" y="2512853"/>
            <a:ext cx="3204543" cy="2637248"/>
          </a:xfrm>
          <a:prstGeom prst="rect">
            <a:avLst/>
          </a:prstGeom>
        </p:spPr>
      </p:pic>
      <p:pic>
        <p:nvPicPr>
          <p:cNvPr id="11" name="Grafik 1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024E0E1C-7354-3844-A150-4B66A8FD6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4810125" y="2110279"/>
            <a:ext cx="3019026" cy="3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Graph-Based Social Network Modelling and Information 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84309" y="1546537"/>
            <a:ext cx="9014057" cy="1983601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dirty="0"/>
              <a:t>Graph model used to model social media networks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dirty="0"/>
              <a:t> </a:t>
            </a:r>
            <a:r>
              <a:rPr lang="en-US" sz="1800" b="1" dirty="0" err="1"/>
              <a:t>Barabási</a:t>
            </a:r>
            <a:r>
              <a:rPr lang="en-US" sz="1800" b="1" dirty="0"/>
              <a:t>–Albert model</a:t>
            </a:r>
          </a:p>
          <a:p>
            <a:pPr marL="593725" indent="-285750"/>
            <a:r>
              <a:rPr lang="en-US" sz="1800" dirty="0"/>
              <a:t>Small world</a:t>
            </a:r>
          </a:p>
          <a:p>
            <a:pPr marL="593725" indent="-285750"/>
            <a:r>
              <a:rPr lang="en-US" sz="1800" dirty="0"/>
              <a:t>Scale-free networks</a:t>
            </a:r>
          </a:p>
          <a:p>
            <a:pPr marL="593725" indent="-285750"/>
            <a:r>
              <a:rPr lang="en-US" sz="1800" dirty="0"/>
              <a:t>Highly clustered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B6F5DB3F-8D22-F7A4-534A-44573701AC52}"/>
              </a:ext>
            </a:extLst>
          </p:cNvPr>
          <p:cNvSpPr txBox="1">
            <a:spLocks/>
          </p:cNvSpPr>
          <p:nvPr/>
        </p:nvSpPr>
        <p:spPr>
          <a:xfrm>
            <a:off x="284308" y="3645408"/>
            <a:ext cx="9014057" cy="2582619"/>
          </a:xfrm>
          <a:prstGeom prst="rect">
            <a:avLst/>
          </a:prstGeom>
          <a:solidFill>
            <a:srgbClr val="82A04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dirty="0"/>
              <a:t>The </a:t>
            </a:r>
            <a:r>
              <a:rPr lang="en-US" sz="1800" b="1" dirty="0"/>
              <a:t>SIR model </a:t>
            </a:r>
            <a:r>
              <a:rPr lang="en-US" sz="1800" dirty="0"/>
              <a:t>is used to model the information propagation process:</a:t>
            </a:r>
          </a:p>
          <a:p>
            <a:pPr marL="593725" indent="-285750"/>
            <a:r>
              <a:rPr lang="en-US" sz="1800" dirty="0"/>
              <a:t>Three states:</a:t>
            </a:r>
          </a:p>
          <a:p>
            <a:pPr marL="1050925" lvl="1" indent="-285750"/>
            <a:r>
              <a:rPr lang="en-US" sz="1400" b="1" dirty="0">
                <a:solidFill>
                  <a:schemeClr val="bg1"/>
                </a:solidFill>
              </a:rPr>
              <a:t>Susceptible (S)</a:t>
            </a:r>
          </a:p>
          <a:p>
            <a:pPr marL="1050925" lvl="1" indent="-285750"/>
            <a:r>
              <a:rPr lang="en-US" sz="1400" b="1" dirty="0">
                <a:solidFill>
                  <a:srgbClr val="C00000"/>
                </a:solidFill>
              </a:rPr>
              <a:t>Infected (I)</a:t>
            </a:r>
          </a:p>
          <a:p>
            <a:pPr marL="1050925" lvl="1" indent="-285750"/>
            <a:r>
              <a:rPr lang="en-US" sz="1400" b="1" dirty="0"/>
              <a:t>Recovered (R)</a:t>
            </a:r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5FD0E8-7FDF-4B15-4A54-0AB89493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6166517" cy="257774"/>
          </a:xfrm>
        </p:spPr>
        <p:txBody>
          <a:bodyPr/>
          <a:lstStyle/>
          <a:p>
            <a:r>
              <a:rPr lang="en-US"/>
              <a:t>Isabella Nunes Grieser, Institute for the Protection of Terrestrial Infrastructures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3EB5EF1E-3FEB-4AAB-7673-EE3996595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cd48d8-921c-4259-8a3d-b0781ba679a3">RJR4FMAMASVY-255725602-1772</_dlc_DocId>
    <_dlc_DocIdUrl xmlns="2acd48d8-921c-4259-8a3d-b0781ba679a3">
      <Url>https://teamsites.dlr.de/sites/corporatedesign/_layouts/15/DocIdRedir.aspx?ID=RJR4FMAMASVY-255725602-1772</Url>
      <Description>RJR4FMAMASVY-255725602-1772</Description>
    </_dlc_DocIdUrl>
    <SharedWithUsers xmlns="2acd48d8-921c-4259-8a3d-b0781ba679a3">
      <UserInfo>
        <DisplayName>Blomqvist, Tor Adrian</DisplayName>
        <AccountId>5300</AccountId>
        <AccountType/>
      </UserInfo>
      <UserInfo>
        <DisplayName>La Torre, Gianluca</DisplayName>
        <AccountId>2417</AccountId>
        <AccountType/>
      </UserInfo>
      <UserInfo>
        <DisplayName>Osenberg, Hendrik</DisplayName>
        <AccountId>1361</AccountId>
        <AccountType/>
      </UserInfo>
      <UserInfo>
        <DisplayName>Wimmer, Christian</DisplayName>
        <AccountId>1963</AccountId>
        <AccountType/>
      </UserInfo>
      <UserInfo>
        <DisplayName>Le Floch, Arnaud</DisplayName>
        <AccountId>6015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8CC32A056AE47942682173C0DE9CE" ma:contentTypeVersion="7" ma:contentTypeDescription="Ein neues Dokument erstellen." ma:contentTypeScope="" ma:versionID="805142680efd2dff13456da6ca9dfc7f">
  <xsd:schema xmlns:xsd="http://www.w3.org/2001/XMLSchema" xmlns:xs="http://www.w3.org/2001/XMLSchema" xmlns:p="http://schemas.microsoft.com/office/2006/metadata/properties" xmlns:ns2="2acd48d8-921c-4259-8a3d-b0781ba679a3" targetNamespace="http://schemas.microsoft.com/office/2006/metadata/properties" ma:root="true" ma:fieldsID="e8b519347e20ca2acbfa3ff94d80d67f" ns2:_="">
    <xsd:import namespace="2acd48d8-921c-4259-8a3d-b0781ba679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d48d8-921c-4259-8a3d-b0781ba679a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BA8962-683A-4A36-A5FA-5617615EE93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C56DC1D-8C29-4E09-9061-8C6A68F9DD7E}">
  <ds:schemaRefs>
    <ds:schemaRef ds:uri="http://schemas.microsoft.com/office/2006/metadata/properties"/>
    <ds:schemaRef ds:uri="http://schemas.microsoft.com/office/infopath/2007/PartnerControls"/>
    <ds:schemaRef ds:uri="2acd48d8-921c-4259-8a3d-b0781ba679a3"/>
  </ds:schemaRefs>
</ds:datastoreItem>
</file>

<file path=customXml/itemProps3.xml><?xml version="1.0" encoding="utf-8"?>
<ds:datastoreItem xmlns:ds="http://schemas.openxmlformats.org/officeDocument/2006/customXml" ds:itemID="{AED4F249-DFAE-4EA4-8B55-FABE37AF6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cd48d8-921c-4259-8a3d-b0781ba67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FEEEE37-D3B8-4832-B4D5-4A0C9FA3D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Microsoft Office PowerPoint</Application>
  <PresentationFormat>Breitbild</PresentationFormat>
  <Paragraphs>276</Paragraphs>
  <Slides>24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</vt:lpstr>
      <vt:lpstr>PowerPoint-Präsentation</vt:lpstr>
      <vt:lpstr>Contents</vt:lpstr>
      <vt:lpstr>Motivation</vt:lpstr>
      <vt:lpstr>Panic Buying and Overconsumption became a  prominent topic during the COVID-19 Pandemic</vt:lpstr>
      <vt:lpstr>One Example Scenario where Information on Social Media could affect Power Demand</vt:lpstr>
      <vt:lpstr>Proposal for a Monitoring Framework</vt:lpstr>
      <vt:lpstr>Modeling the Impact of Social Media on Power Consumption</vt:lpstr>
      <vt:lpstr>The Model is divided into three Components</vt:lpstr>
      <vt:lpstr>Graph-Based Social Network Modelling and Information Propagation</vt:lpstr>
      <vt:lpstr>Rule-Based Calculation of the Power Consumption</vt:lpstr>
      <vt:lpstr>The Model is divided into three Components</vt:lpstr>
      <vt:lpstr>Rule-Based Calculation of the Power Consumption</vt:lpstr>
      <vt:lpstr>Estimation Algorithm for the Information Spread with Social Media Data</vt:lpstr>
      <vt:lpstr>Social Media Data can be used to estimate Model Parameters</vt:lpstr>
      <vt:lpstr>CASE STudy</vt:lpstr>
      <vt:lpstr>One Example Scenario where Information on Social Media could affect Power Demand</vt:lpstr>
      <vt:lpstr>Idea: Use similar, but unrelated information propagation event dataset to estimate realistic model parameters</vt:lpstr>
      <vt:lpstr>Idea: Use similar, but unrelated information propagation event dataset to estimate realistic model parameters</vt:lpstr>
      <vt:lpstr>Simulated Infection Process and Power Consumption</vt:lpstr>
      <vt:lpstr>Changes in Power Consumption with a variable adoption rate for EVs</vt:lpstr>
      <vt:lpstr>Conclusion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danyel</dc:creator>
  <cp:lastModifiedBy>Isabella Nunes Grieser</cp:lastModifiedBy>
  <cp:revision>399</cp:revision>
  <dcterms:created xsi:type="dcterms:W3CDTF">2022-03-24T21:12:41Z</dcterms:created>
  <dcterms:modified xsi:type="dcterms:W3CDTF">2024-01-23T18:54:23Z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0x010100E3A8CC32A056AE47942682173C0DE9CE</vt:lpwstr>
  </property>
  <property fmtid="{D5CDD505-2E9C-101B-9397-08002B2CF9AE}" pid="3" name="_dlc_DocIdItemGuid">
    <vt:lpwstr>8de79048-9082-493e-82a4-e3972f463411</vt:lpwstr>
  </property>
</Properties>
</file>