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64" r:id="rId3"/>
    <p:sldId id="395" r:id="rId4"/>
    <p:sldId id="388" r:id="rId5"/>
    <p:sldId id="367" r:id="rId6"/>
    <p:sldId id="376" r:id="rId7"/>
    <p:sldId id="393" r:id="rId8"/>
    <p:sldId id="378" r:id="rId9"/>
    <p:sldId id="383" r:id="rId10"/>
    <p:sldId id="375" r:id="rId11"/>
    <p:sldId id="384" r:id="rId12"/>
    <p:sldId id="394" r:id="rId13"/>
    <p:sldId id="389" r:id="rId14"/>
    <p:sldId id="386" r:id="rId15"/>
    <p:sldId id="390" r:id="rId16"/>
    <p:sldId id="387" r:id="rId17"/>
    <p:sldId id="391" r:id="rId18"/>
    <p:sldId id="392" r:id="rId19"/>
    <p:sldId id="382" r:id="rId20"/>
    <p:sldId id="371" r:id="rId21"/>
  </p:sldIdLst>
  <p:sldSz cx="12192000" cy="6858000"/>
  <p:notesSz cx="6799263" cy="9929813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95"/>
            <p14:sldId id="388"/>
            <p14:sldId id="367"/>
            <p14:sldId id="376"/>
            <p14:sldId id="393"/>
            <p14:sldId id="378"/>
            <p14:sldId id="383"/>
            <p14:sldId id="375"/>
            <p14:sldId id="384"/>
            <p14:sldId id="394"/>
            <p14:sldId id="389"/>
            <p14:sldId id="386"/>
            <p14:sldId id="390"/>
            <p14:sldId id="387"/>
            <p14:sldId id="391"/>
            <p14:sldId id="392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14. Januar 2024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14. Januar 2024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wegmachen :(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98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3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 genauer erklären -&gt; was ist meine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Gif</a:t>
            </a:r>
            <a:r>
              <a:rPr lang="de-DE" dirty="0"/>
              <a:t> von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sir</a:t>
            </a:r>
            <a:endParaRPr lang="de-DE" dirty="0"/>
          </a:p>
          <a:p>
            <a:r>
              <a:rPr lang="de-DE" dirty="0"/>
              <a:t>Betonen: </a:t>
            </a:r>
            <a:r>
              <a:rPr lang="de-DE" dirty="0" err="1"/>
              <a:t>epidemologisches</a:t>
            </a:r>
            <a:r>
              <a:rPr lang="de-DE" dirty="0"/>
              <a:t> Modell -&gt; </a:t>
            </a:r>
            <a:r>
              <a:rPr lang="de-DE" dirty="0" err="1"/>
              <a:t>information</a:t>
            </a:r>
            <a:r>
              <a:rPr lang="de-DE" dirty="0"/>
              <a:t> ist eine </a:t>
            </a:r>
            <a:r>
              <a:rPr lang="de-DE" dirty="0" err="1"/>
              <a:t>infektion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Graphbasiertes</a:t>
            </a:r>
            <a:r>
              <a:rPr lang="de-DE" dirty="0"/>
              <a:t> </a:t>
            </a:r>
            <a:r>
              <a:rPr lang="de-DE" dirty="0" err="1"/>
              <a:t>sir</a:t>
            </a:r>
            <a:r>
              <a:rPr lang="de-DE" dirty="0"/>
              <a:t>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8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2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51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11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Prediction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Studies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110DCA3-FC31-510C-09A8-0B196149E5B9}"/>
              </a:ext>
            </a:extLst>
          </p:cNvPr>
          <p:cNvSpPr/>
          <p:nvPr/>
        </p:nvSpPr>
        <p:spPr>
          <a:xfrm>
            <a:off x="5159896" y="1988840"/>
            <a:ext cx="64087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Many people believe and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have a delayed response, acting after the time specified in the social media message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will turn on many energy-intensive appliances (dishwasher, washing machine, …) in their households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entities: 1000, time resolution: 15 minutes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Social media data is used to estimate the information propagation parameters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9479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B00DB0-7FA5-8472-3F6E-5EBFA508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267389" y="1857577"/>
            <a:ext cx="4605998" cy="229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8AB990-FF26-09C9-59FB-A864E6F28C25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8673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283E-B13C-D7A0-C0E6-63BAA8F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F42D3F5-D53F-F6CD-6ADA-CF9D5693B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9231" r="8572" b="3333"/>
          <a:stretch/>
        </p:blipFill>
        <p:spPr>
          <a:xfrm>
            <a:off x="463914" y="1484784"/>
            <a:ext cx="11233248" cy="49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5E0953-4E25-0D41-E6C8-74F693087FBF}"/>
              </a:ext>
            </a:extLst>
          </p:cNvPr>
          <p:cNvSpPr/>
          <p:nvPr/>
        </p:nvSpPr>
        <p:spPr>
          <a:xfrm>
            <a:off x="464433" y="1988840"/>
            <a:ext cx="28083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disconnecting all electrical appliances by a specified time.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9B16054-6120-FD99-2D9F-843C459BEAAA}"/>
              </a:ext>
            </a:extLst>
          </p:cNvPr>
          <p:cNvSpPr/>
          <p:nvPr/>
        </p:nvSpPr>
        <p:spPr>
          <a:xfrm>
            <a:off x="3950703" y="1988840"/>
            <a:ext cx="7617905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Not many entities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have a delayed response to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disconnect all devices, e.g., their power consumption is 0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do not recover from the information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4AF3C7E-F4EF-1BCC-A136-236DD39BAA5B}"/>
              </a:ext>
            </a:extLst>
          </p:cNvPr>
          <p:cNvSpPr/>
          <p:nvPr/>
        </p:nvSpPr>
        <p:spPr>
          <a:xfrm>
            <a:off x="3359696" y="3714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pic>
        <p:nvPicPr>
          <p:cNvPr id="3" name="scen2">
            <a:hlinkClick r:id="" action="ppaction://media"/>
            <a:extLst>
              <a:ext uri="{FF2B5EF4-FFF2-40B4-BE49-F238E27FC236}">
                <a16:creationId xmlns:a16="http://schemas.microsoft.com/office/drawing/2014/main" id="{7EA74010-13E5-06A2-FD9E-848C118447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77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337" y="1484784"/>
            <a:ext cx="11797311" cy="5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12BC4CE-0C9A-D874-7542-A612713AD40E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/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0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sz="1800" b="1" dirty="0"/>
                  <a:t>Assumptions: 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Many people believe and will act on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People will act immediately upon hearing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entities will load their electric cars for one hour and leave the city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all households have an electric car. </a:t>
                </a:r>
                <a:r>
                  <a:rPr lang="en-US"/>
                  <a:t>Load: 1,75kWh per 15 mins</a:t>
                </a:r>
                <a:endParaRPr lang="en-US" dirty="0"/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Number of entities: 1000, time resolution: 15 minutes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dirty="0"/>
                  <a:t>Social media data is used to estimate the information propagation parameters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2890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712F28D-6A85-A74C-0015-4D5E949F9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255793" y="1857724"/>
            <a:ext cx="4616071" cy="227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06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5D10C6E-29A1-FF01-72CA-A40FB6A1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10049" r="8455" b="3365"/>
          <a:stretch/>
        </p:blipFill>
        <p:spPr>
          <a:xfrm>
            <a:off x="335360" y="1517566"/>
            <a:ext cx="11449272" cy="4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Scenario: change the adoption rate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73E50-3142-9817-0731-2510AA00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1703512" y="1632118"/>
            <a:ext cx="8566813" cy="51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could be critical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could increase the peak power demand caused by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315496" y="2075697"/>
            <a:ext cx="7358963" cy="4205121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Could Social Media affect Power Demand?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9F853-D6E3-A263-AE8E-1B5EA371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66131" y="1612575"/>
            <a:ext cx="4632145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C01CE59-15DC-CAAE-6208-3A4B5E449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5879976" y="1612575"/>
            <a:ext cx="4632144" cy="2282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Grafik 1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44A2065-6BDB-6F36-0CC6-B4087A5F52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0"/>
          <a:stretch/>
        </p:blipFill>
        <p:spPr>
          <a:xfrm>
            <a:off x="5911552" y="4240179"/>
            <a:ext cx="4248472" cy="2324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E1999E9-352E-1400-FE79-6609B6649D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57133" y="4144929"/>
            <a:ext cx="4632144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20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3600400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4127477" y="1687366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switching off all electrical appliances by a specified time.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805264"/>
            <a:ext cx="11040618" cy="5637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BE02112-E17B-71A5-F9C3-33532DEA8646}"/>
              </a:ext>
            </a:extLst>
          </p:cNvPr>
          <p:cNvSpPr/>
          <p:nvPr/>
        </p:nvSpPr>
        <p:spPr>
          <a:xfrm>
            <a:off x="7847586" y="1677738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3415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en-US" dirty="0"/>
              <a:t>Idea: Analyze the Effects of Information Flow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Information Diffusion Model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Power Demand Simulation Rules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5378B4CC-E8A3-CC00-A753-51DEFF2BE0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4511824" y="2191139"/>
            <a:ext cx="3360062" cy="38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2098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789039"/>
            <a:ext cx="8856156" cy="2438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CB7D189-4D61-F942-9D1A-A1B61FB9A304}"/>
              </a:ext>
            </a:extLst>
          </p:cNvPr>
          <p:cNvSpPr/>
          <p:nvPr/>
        </p:nvSpPr>
        <p:spPr>
          <a:xfrm>
            <a:off x="459229" y="1526055"/>
            <a:ext cx="8779840" cy="3243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State Chart: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of the SIR model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B8BFAB4-42EB-F363-4E3D-940777AC794C}"/>
              </a:ext>
            </a:extLst>
          </p:cNvPr>
          <p:cNvSpPr/>
          <p:nvPr/>
        </p:nvSpPr>
        <p:spPr>
          <a:xfrm>
            <a:off x="1989881" y="3474773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9AA309-136D-2EBB-E665-565910C6EA56}"/>
              </a:ext>
            </a:extLst>
          </p:cNvPr>
          <p:cNvSpPr/>
          <p:nvPr/>
        </p:nvSpPr>
        <p:spPr>
          <a:xfrm>
            <a:off x="5839106" y="3474772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CEE0C86-3CFA-8A29-E219-8E9966E8E966}"/>
              </a:ext>
            </a:extLst>
          </p:cNvPr>
          <p:cNvSpPr/>
          <p:nvPr/>
        </p:nvSpPr>
        <p:spPr>
          <a:xfrm>
            <a:off x="4036220" y="2344090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DA360-A527-CFA3-B285-8C5F244EF2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82509" y="2950579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/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blipFill>
                <a:blip r:embed="rId8"/>
                <a:stretch>
                  <a:fillRect l="-4511" r="-3008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27C170-4914-8708-A70D-F2AEA0ABCC3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25771" y="2953286"/>
            <a:ext cx="1205963" cy="5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3448360-CF42-EE7C-091E-6371DBC93DC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75137" y="3778017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/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blipFill>
                <a:blip r:embed="rId9"/>
                <a:stretch>
                  <a:fillRect l="-7609" r="-3261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A63D097-0CD5-3737-68E7-97F7383D2D80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5400000" flipH="1">
            <a:off x="2284573" y="3483326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/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blipFill>
                <a:blip r:embed="rId10"/>
                <a:stretch>
                  <a:fillRect l="-7031" r="-2344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/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9475066-16B1-97A5-2CFF-3D49F056AB48}"/>
              </a:ext>
            </a:extLst>
          </p:cNvPr>
          <p:cNvCxnSpPr>
            <a:stCxn id="9" idx="1"/>
            <a:endCxn id="9" idx="0"/>
          </p:cNvCxnSpPr>
          <p:nvPr/>
        </p:nvCxnSpPr>
        <p:spPr>
          <a:xfrm rot="10800000" flipH="1">
            <a:off x="4036220" y="2344091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DCC9BB9-110C-87A4-9428-51031A5941CF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6731734" y="3778017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/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blipFill>
                <a:blip r:embed="rId12"/>
                <a:stretch>
                  <a:fillRect l="-1466" r="-587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/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blipFill>
                <a:blip r:embed="rId13"/>
                <a:stretch>
                  <a:fillRect l="-4138" r="-2069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0275421-97A8-F4ED-0C4F-90681A10BFED}"/>
              </a:ext>
            </a:extLst>
          </p:cNvPr>
          <p:cNvSpPr/>
          <p:nvPr/>
        </p:nvSpPr>
        <p:spPr>
          <a:xfrm>
            <a:off x="459229" y="4863846"/>
            <a:ext cx="8779840" cy="1492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/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/>
                        <m:t> 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b="1" dirty="0"/>
              <a:t>Simulation </a:t>
            </a:r>
            <a:r>
              <a:rPr lang="de-DE" b="1" dirty="0" err="1"/>
              <a:t>Steps</a:t>
            </a:r>
            <a:endParaRPr lang="de-DE" sz="18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Assumptions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represents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AFB44CE1-7793-FCB6-BBBD-6CBDF7DF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9599" r="8041"/>
          <a:stretch/>
        </p:blipFill>
        <p:spPr>
          <a:xfrm>
            <a:off x="6744072" y="3024248"/>
            <a:ext cx="4718322" cy="3538668"/>
          </a:xfrm>
          <a:prstGeom prst="rect">
            <a:avLst/>
          </a:prstGeom>
        </p:spPr>
      </p:pic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Office PowerPoint</Application>
  <PresentationFormat>Breitbild</PresentationFormat>
  <Paragraphs>278</Paragraphs>
  <Slides>20</Slides>
  <Notes>12</Notes>
  <HiddenSlides>2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Could Social Media affect Power Demand?</vt:lpstr>
      <vt:lpstr>Some example Scenarios for changes in Electricity Consumption lead by Social Media</vt:lpstr>
      <vt:lpstr>Idea: Analyze the Effects of Information Flow on the Power Grid</vt:lpstr>
      <vt:lpstr>The Social Media Network Graph is modelled via Random Graph Algorithms</vt:lpstr>
      <vt:lpstr>Formulas of the SIR model</vt:lpstr>
      <vt:lpstr>Simulation Rules to analyze the Effects on the Power Grid</vt:lpstr>
      <vt:lpstr>Social Media Data can be used to estimate Simulation Parameters</vt:lpstr>
      <vt:lpstr>Proposal for a Prediction Framework</vt:lpstr>
      <vt:lpstr> Case Studies </vt:lpstr>
      <vt:lpstr>Scenario 1: Demand Response Scenario </vt:lpstr>
      <vt:lpstr>Scenario 1: Demand Response Scenario </vt:lpstr>
      <vt:lpstr>Scenario 2: “Disconnect” Scenario</vt:lpstr>
      <vt:lpstr>Scenario 2: “Disconnect” Scenario</vt:lpstr>
      <vt:lpstr>Scenario 2: Wildfire Scenario</vt:lpstr>
      <vt:lpstr>Scenario 2: Wildfire Scenario</vt:lpstr>
      <vt:lpstr>Scenario 2: Wildfire Scenario: change the adoption rate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861</cp:revision>
  <cp:lastPrinted>2015-03-31T13:31:38Z</cp:lastPrinted>
  <dcterms:created xsi:type="dcterms:W3CDTF">2009-12-23T09:42:49Z</dcterms:created>
  <dcterms:modified xsi:type="dcterms:W3CDTF">2024-01-14T15:48:44Z</dcterms:modified>
</cp:coreProperties>
</file>