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787" y="-2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BA5EB-16FE-D6B0-93D5-817CFC58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D60A3-4FC5-A6D6-3D95-FA073905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B1EF7-B3C3-D830-3B14-7BEC0BD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2A2B4-09E2-A005-8EDB-C0613681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3191-E37A-D7FA-3556-212444CC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0D727-7E09-E171-B4BF-5F985D4D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3A41C-DDB1-0BC2-234A-BDE0BC455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52F9C-2E0B-A403-72AF-92BCD555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89A04-4DE5-F5BD-B6A3-1D7B06DC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C8B94-169A-BC60-CC88-3DAD9D40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B69091-E552-82BE-F221-8DDB96A7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D5DA02-D3EA-E956-13C5-D859EC52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86B75-C545-CDF3-3604-CF929ECF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050B-16BD-264E-07FA-0926A903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10EB5-D6D8-DFBD-3138-591689EA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8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C01E6-2152-AA78-5057-0739B9AB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08551-F670-9BB1-BDE1-513B4BA4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C7B78-BAE7-7A41-EF69-EB10B92D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F838B-3F57-2F15-BDFB-6897380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CA0BE-747A-F798-AFD3-699F6DC5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8279-8C8F-69E3-0CA1-0CB4004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12F4C-B602-8362-D731-D176E800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A21FB-E23F-FBCA-161D-E583A5E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CCC72-3B05-5DAF-C62A-6C8CD8C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078B1-0DB1-3E4D-1C19-C3745523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0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8FD97-E177-3DFC-5A01-941476AA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7A87-479C-6B66-15B2-5E3005F9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5471C6-EF1F-2FD5-BE4B-4FCA301D9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879A27-6432-2441-7BB6-910448C5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AA119-F0FF-D3A5-2EF7-5DDFB3D1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A38A00-F110-9C7F-91AE-38A8BF4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9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E3197-6FDB-5EA0-2E60-BCA3CB10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2FF70-4FB3-77ED-C2A1-A4520D86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7C0273-BFC8-B88C-1AC1-FAF989CF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8B1FE5-2EA1-ACF8-F835-8DEFF7A01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68D7FE-2C5D-876C-B0A5-2B568D0DB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DB10C0-5BF6-9368-2E05-DFFB6E7B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9A2638-943B-7EEF-5453-3CEB45E6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EE9343-960D-5A9F-5AB2-EA692558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1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8732D-6211-47F2-1077-6E33BFCC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C8BC8-F1A3-0748-4A25-BFEF1BD2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151304-AD52-CC38-2622-E56B1B7C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52B788-91D5-B742-971D-CBD1E48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65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7A605E-8884-5670-6A46-2907D1C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F252D7-7A54-4877-E6C6-A658EF03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A21691-5A00-DB1D-408B-9E14B1EF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F00A1-7C9E-D880-5C4C-7C92F7AB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ACFB8-74A9-E8E6-3EDC-D6CE965E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DECD6-A424-D1AC-E734-DC55C3725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8AE0C-8EA3-AC75-88C7-EC9082F3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F1630-954E-A425-7FE8-C15A45E8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2504F-F196-623D-C0A7-B4487BFC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4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E8028-557C-D484-3F09-1DF9CC9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B5C0A5-759D-286D-1EE9-4EBA3A8E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A27880-EE62-927D-69D8-C410A45D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9B8BF4-C2A2-A589-0F3F-68217DE4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7D8725-410F-893F-D79F-D0D82C6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B2C72-3F59-A63F-F42B-1D7DD04E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2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7CAB59-ACFF-5B1A-7897-848958AD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CD3F0A-C9FB-79C8-83F7-D750FB0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5C72D-22E3-4463-460D-3BE7A707A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AC87-6ADD-4255-8209-B0E6CC8A4267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915A6-02AC-12BF-8A1A-6A399D7D5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FF7D10-7C20-6153-FFC8-E8FA6F0EA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86615" y="264056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87691" y="264056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 the number of social media posts over a given amount of time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5032310" y="263421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Smoothen data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/>
              <p:nvPr/>
            </p:nvSpPr>
            <p:spPr>
              <a:xfrm>
                <a:off x="7476929" y="2640564"/>
                <a:ext cx="2108718" cy="110101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𝑝𝑜𝑠𝑡𝑠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929" y="2640564"/>
                <a:ext cx="2108718" cy="11010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B891BA-7090-6706-6C7F-B440B2C3CB45}"/>
              </a:ext>
            </a:extLst>
          </p:cNvPr>
          <p:cNvSpPr/>
          <p:nvPr/>
        </p:nvSpPr>
        <p:spPr>
          <a:xfrm>
            <a:off x="9822023" y="264056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5333" y="3191070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696409" y="318472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41028" y="318472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D2517E2-0016-9E7C-130F-FBE58693312B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9703835" y="1468017"/>
            <a:ext cx="12700" cy="2345094"/>
          </a:xfrm>
          <a:prstGeom prst="bentConnector3">
            <a:avLst>
              <a:gd name="adj1" fmla="val 38571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70D8484-1647-FD7A-E8BF-095DF167C14F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5400000">
            <a:off x="9703835" y="2569029"/>
            <a:ext cx="12700" cy="2345094"/>
          </a:xfrm>
          <a:prstGeom prst="bentConnector3">
            <a:avLst>
              <a:gd name="adj1" fmla="val 41510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2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9A3E5-88E6-858B-A118-DADD2EEF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66AF4-A336-3F12-18E4-56E21009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C087537-CF14-F790-E9E2-91D159F5DF5B}"/>
              </a:ext>
            </a:extLst>
          </p:cNvPr>
          <p:cNvSpPr/>
          <p:nvPr/>
        </p:nvSpPr>
        <p:spPr>
          <a:xfrm>
            <a:off x="3498980" y="2397966"/>
            <a:ext cx="2164702" cy="16515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E.OFF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8605E5C-47BD-DBE5-C1F9-C905C7083D84}"/>
              </a:ext>
            </a:extLst>
          </p:cNvPr>
          <p:cNvSpPr/>
          <p:nvPr/>
        </p:nvSpPr>
        <p:spPr>
          <a:xfrm>
            <a:off x="1511559" y="3079102"/>
            <a:ext cx="1259633" cy="13342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E.OFF</a:t>
            </a:r>
          </a:p>
        </p:txBody>
      </p:sp>
    </p:spTree>
    <p:extLst>
      <p:ext uri="{BB962C8B-B14F-4D97-AF65-F5344CB8AC3E}">
        <p14:creationId xmlns:p14="http://schemas.microsoft.com/office/powerpoint/2010/main" val="334344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362272" y="2780523"/>
            <a:ext cx="2108718" cy="6484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3763348" y="2780523"/>
            <a:ext cx="2108718" cy="6484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Estimate system parameters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6207967" y="2774173"/>
            <a:ext cx="2108718" cy="6548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simulation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7732CD-78BF-9AE9-2E0B-624FEB2E7D41}"/>
              </a:ext>
            </a:extLst>
          </p:cNvPr>
          <p:cNvSpPr/>
          <p:nvPr/>
        </p:nvSpPr>
        <p:spPr>
          <a:xfrm>
            <a:off x="8652585" y="2780523"/>
            <a:ext cx="2862081" cy="6484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critical peak electricity demand trends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70990" y="3104762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2066" y="3101587"/>
            <a:ext cx="335901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316685" y="3101587"/>
            <a:ext cx="33590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3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A379E40-7E59-9FEE-9886-46012A954383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7756CC12-E744-AC19-8EC1-1EBB65B6A8FD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223C3EF-F53E-54AA-6EC1-1083EB1EF05F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6A8F3D3-D071-EE1B-EF41-29AAF7F74131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81F4E6E-6180-69EB-0C34-09F93EDCCF07}"/>
              </a:ext>
            </a:extLst>
          </p:cNvPr>
          <p:cNvCxnSpPr/>
          <p:nvPr/>
        </p:nvCxnSpPr>
        <p:spPr>
          <a:xfrm flipV="1">
            <a:off x="4116494" y="2181587"/>
            <a:ext cx="1567543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/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blipFill>
                <a:blip r:embed="rId3"/>
                <a:stretch>
                  <a:fillRect l="-7368" r="-3158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EDDD0A5-62A1-8491-A4F3-9DF3DF6C3309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DEABD77-16C0-0802-BAFD-9DD6B81A5BC7}"/>
              </a:ext>
            </a:extLst>
          </p:cNvPr>
          <p:cNvCxnSpPr>
            <a:cxnSpLocks/>
          </p:cNvCxnSpPr>
          <p:nvPr/>
        </p:nvCxnSpPr>
        <p:spPr>
          <a:xfrm flipH="1" flipV="1">
            <a:off x="6150710" y="2170847"/>
            <a:ext cx="1457567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08AC044-99B7-A692-C4A7-0F4B74DA34D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4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B070634C-CA5B-E156-B330-D58D9108987D}"/>
              </a:ext>
            </a:extLst>
          </p:cNvPr>
          <p:cNvCxnSpPr>
            <a:stCxn id="20" idx="2"/>
            <a:endCxn id="20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5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blipFill>
                <a:blip r:embed="rId6"/>
                <a:stretch>
                  <a:fillRect l="-4082" r="-1361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DE077F33-3709-F6C0-3954-A587D2575B7B}"/>
              </a:ext>
            </a:extLst>
          </p:cNvPr>
          <p:cNvCxnSpPr>
            <a:stCxn id="22" idx="1"/>
            <a:endCxn id="22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9F2BDFA-24D9-6364-7FEC-6D0F9F913471}"/>
              </a:ext>
            </a:extLst>
          </p:cNvPr>
          <p:cNvCxnSpPr>
            <a:stCxn id="21" idx="3"/>
            <a:endCxn id="21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7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blipFill>
                <a:blip r:embed="rId8"/>
                <a:stretch>
                  <a:fillRect l="-1866" r="-746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6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45E8BF8-7448-3643-F7B4-5DD7720D4895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E7F642EF-E805-668D-2687-C95D5E9BB9F1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ACF0D6A-B850-6BCD-D5BF-ED0CD40DFC03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2736418-2B44-8518-10FE-9F0C94886403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AFF3747-58EF-4148-222F-305B49C35684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A149A1D-AA3F-91C7-9040-AA2B5D4BE80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3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263C789-BD18-D4FA-13C9-9A3EECB3D6C7}"/>
              </a:ext>
            </a:extLst>
          </p:cNvPr>
          <p:cNvCxnSpPr>
            <a:stCxn id="32" idx="2"/>
            <a:endCxn id="32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4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blipFill>
                <a:blip r:embed="rId5"/>
                <a:stretch>
                  <a:fillRect l="-31818" r="-31818"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0E69714-535B-34CA-1BB1-87BCE87793BC}"/>
              </a:ext>
            </a:extLst>
          </p:cNvPr>
          <p:cNvCxnSpPr>
            <a:stCxn id="36" idx="1"/>
            <a:endCxn id="36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156D7E0-670F-4A59-1B1F-AD83F463E143}"/>
              </a:ext>
            </a:extLst>
          </p:cNvPr>
          <p:cNvCxnSpPr>
            <a:stCxn id="34" idx="3"/>
            <a:endCxn id="34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6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blipFill>
                <a:blip r:embed="rId7"/>
                <a:stretch>
                  <a:fillRect l="-4167" r="-2083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7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212272" y="1338353"/>
            <a:ext cx="2108718" cy="4134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77353" y="2539958"/>
            <a:ext cx="5595256" cy="17314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Initialize the network graph with one node as a source of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</a:t>
            </a:r>
            <a:r>
              <a:rPr lang="en-US" dirty="0"/>
              <a:t>the simulation algorithm</a:t>
            </a:r>
          </a:p>
          <a:p>
            <a:pPr algn="ctr"/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20990" y="3405672"/>
            <a:ext cx="2563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fik 19" descr="Ein Bild, das Mond, Dunkelheit, Schwarz, Natur enthält.&#10;&#10;Automatisch generierte Beschreibung">
            <a:extLst>
              <a:ext uri="{FF2B5EF4-FFF2-40B4-BE49-F238E27FC236}">
                <a16:creationId xmlns:a16="http://schemas.microsoft.com/office/drawing/2014/main" id="{293B21F1-7199-DE47-E6B2-E0BFA934B6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1" r="30510"/>
          <a:stretch/>
        </p:blipFill>
        <p:spPr>
          <a:xfrm rot="18203354">
            <a:off x="885332" y="1801435"/>
            <a:ext cx="761162" cy="89893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1806AD9-95F6-4922-EA10-268AC03881F1}"/>
              </a:ext>
            </a:extLst>
          </p:cNvPr>
          <p:cNvSpPr txBox="1"/>
          <p:nvPr/>
        </p:nvSpPr>
        <p:spPr>
          <a:xfrm>
            <a:off x="587701" y="2604357"/>
            <a:ext cx="149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Social network graph</a:t>
            </a:r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AE27EE35-2996-74F7-6FFE-2A57C3C1D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85" y="4260023"/>
            <a:ext cx="948491" cy="955055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AB08F8B1-4D79-E7A2-3503-D7CA56C608BF}"/>
              </a:ext>
            </a:extLst>
          </p:cNvPr>
          <p:cNvSpPr txBox="1"/>
          <p:nvPr/>
        </p:nvSpPr>
        <p:spPr>
          <a:xfrm>
            <a:off x="886556" y="5173920"/>
            <a:ext cx="7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JSON file</a:t>
            </a:r>
            <a:endParaRPr lang="de-DE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5860AEC8-D72A-F69E-B8A6-04F4CF78350D}"/>
              </a:ext>
            </a:extLst>
          </p:cNvPr>
          <p:cNvSpPr/>
          <p:nvPr/>
        </p:nvSpPr>
        <p:spPr>
          <a:xfrm>
            <a:off x="8468310" y="1338353"/>
            <a:ext cx="3561184" cy="4134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B647D0B-E4FB-916B-603E-8BB270B78723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8172609" y="3405672"/>
            <a:ext cx="295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rafik 45">
            <a:extLst>
              <a:ext uri="{FF2B5EF4-FFF2-40B4-BE49-F238E27FC236}">
                <a16:creationId xmlns:a16="http://schemas.microsoft.com/office/drawing/2014/main" id="{253D059B-4C0F-B89F-BE7E-CCAFAC712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05" y="2902020"/>
            <a:ext cx="1377615" cy="1032213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1E4A0C9B-DB08-EF16-59C9-90947A237671}"/>
              </a:ext>
            </a:extLst>
          </p:cNvPr>
          <p:cNvSpPr txBox="1"/>
          <p:nvPr/>
        </p:nvSpPr>
        <p:spPr>
          <a:xfrm>
            <a:off x="527725" y="3927613"/>
            <a:ext cx="149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 power data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BCA446-136F-E75D-C213-E567B00CD8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272" r="50944"/>
          <a:stretch/>
        </p:blipFill>
        <p:spPr>
          <a:xfrm>
            <a:off x="8640146" y="1847940"/>
            <a:ext cx="3282863" cy="3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7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0D34231-0355-577A-CD73-113C29997352}"/>
              </a:ext>
            </a:extLst>
          </p:cNvPr>
          <p:cNvSpPr/>
          <p:nvPr/>
        </p:nvSpPr>
        <p:spPr>
          <a:xfrm>
            <a:off x="1216517" y="2873829"/>
            <a:ext cx="10409426" cy="18858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2A24CF-8DF6-AD05-ECE1-CC3DB63424C7}"/>
              </a:ext>
            </a:extLst>
          </p:cNvPr>
          <p:cNvSpPr/>
          <p:nvPr/>
        </p:nvSpPr>
        <p:spPr>
          <a:xfrm>
            <a:off x="7686320" y="2971800"/>
            <a:ext cx="1808305" cy="16336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4. Run Simulation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C8E8522-A677-0416-977D-E044B2AF1D36}"/>
              </a:ext>
            </a:extLst>
          </p:cNvPr>
          <p:cNvSpPr/>
          <p:nvPr/>
        </p:nvSpPr>
        <p:spPr>
          <a:xfrm>
            <a:off x="3460451" y="2971799"/>
            <a:ext cx="1934709" cy="1657372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2. Detect Social Media Events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4E8B555-D511-DD0C-F8FE-11A260C4D5D8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824310" y="3800486"/>
            <a:ext cx="53450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 descr="Ein Bild, das Symbol, Logo, Grafiken, Schrift enthält.&#10;&#10;Automatisch generierte Beschreibung">
            <a:extLst>
              <a:ext uri="{FF2B5EF4-FFF2-40B4-BE49-F238E27FC236}">
                <a16:creationId xmlns:a16="http://schemas.microsoft.com/office/drawing/2014/main" id="{33ED0036-55C1-9AAE-2704-6C7247EEA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3" y="3572917"/>
            <a:ext cx="463827" cy="455139"/>
          </a:xfrm>
          <a:prstGeom prst="rect">
            <a:avLst/>
          </a:prstGeom>
        </p:spPr>
      </p:pic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CED29197-3A7A-4DF8-AA24-F3126D348B4F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31337" y="3223994"/>
            <a:ext cx="527474" cy="57649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F4F488B-30AB-1941-E56F-98C71DB2F239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 flipV="1">
            <a:off x="819966" y="3800486"/>
            <a:ext cx="538845" cy="7315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fik 17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8774B53A-887D-39F7-E2F2-D47D41EB4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28" y="3029514"/>
            <a:ext cx="438809" cy="388960"/>
          </a:xfrm>
          <a:prstGeom prst="rect">
            <a:avLst/>
          </a:prstGeom>
        </p:spPr>
      </p:pic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3B2DA35-F34A-3C45-072B-637EE2713EE9}"/>
              </a:ext>
            </a:extLst>
          </p:cNvPr>
          <p:cNvSpPr/>
          <p:nvPr/>
        </p:nvSpPr>
        <p:spPr>
          <a:xfrm>
            <a:off x="1358811" y="2971801"/>
            <a:ext cx="1934709" cy="165737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1. Collect Social Media Posts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0EC5FC-86A7-6D86-21A5-962B246D6631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 flipV="1">
            <a:off x="3293520" y="3800485"/>
            <a:ext cx="16693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prechblase: rechteckig 62">
            <a:extLst>
              <a:ext uri="{FF2B5EF4-FFF2-40B4-BE49-F238E27FC236}">
                <a16:creationId xmlns:a16="http://schemas.microsoft.com/office/drawing/2014/main" id="{28E33E30-A592-1A1E-0B32-737CD306510D}"/>
              </a:ext>
            </a:extLst>
          </p:cNvPr>
          <p:cNvSpPr/>
          <p:nvPr/>
        </p:nvSpPr>
        <p:spPr>
          <a:xfrm>
            <a:off x="3591646" y="3562445"/>
            <a:ext cx="1683549" cy="922855"/>
          </a:xfrm>
          <a:prstGeom prst="wedgeRectCallout">
            <a:avLst>
              <a:gd name="adj1" fmla="val -54293"/>
              <a:gd name="adj2" fmla="val 3426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1EC4303-9DD1-0B62-6A87-D3A71622E4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3626814" y="3617462"/>
            <a:ext cx="1636100" cy="848416"/>
          </a:xfrm>
          <a:prstGeom prst="rect">
            <a:avLst/>
          </a:prstGeom>
        </p:spPr>
      </p:pic>
      <p:sp>
        <p:nvSpPr>
          <p:cNvPr id="84" name="Sprechblase: rechteckig 83">
            <a:extLst>
              <a:ext uri="{FF2B5EF4-FFF2-40B4-BE49-F238E27FC236}">
                <a16:creationId xmlns:a16="http://schemas.microsoft.com/office/drawing/2014/main" id="{58FD51FB-9B6B-6A78-03EB-5C92236382A7}"/>
              </a:ext>
            </a:extLst>
          </p:cNvPr>
          <p:cNvSpPr/>
          <p:nvPr/>
        </p:nvSpPr>
        <p:spPr>
          <a:xfrm>
            <a:off x="1554454" y="3709262"/>
            <a:ext cx="661831" cy="358746"/>
          </a:xfrm>
          <a:prstGeom prst="wedgeRectCallout">
            <a:avLst>
              <a:gd name="adj1" fmla="val -54293"/>
              <a:gd name="adj2" fmla="val 3426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3" name="Grafik 8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AD67FE-4238-1275-029F-B12C8F1A0B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1619351" y="3758159"/>
            <a:ext cx="539072" cy="279541"/>
          </a:xfrm>
          <a:prstGeom prst="rect">
            <a:avLst/>
          </a:prstGeom>
        </p:spPr>
      </p:pic>
      <p:sp>
        <p:nvSpPr>
          <p:cNvPr id="86" name="Sprechblase: rechteckig 85">
            <a:extLst>
              <a:ext uri="{FF2B5EF4-FFF2-40B4-BE49-F238E27FC236}">
                <a16:creationId xmlns:a16="http://schemas.microsoft.com/office/drawing/2014/main" id="{4CD6513E-3BCE-D8E7-4AEF-CDE31F69152B}"/>
              </a:ext>
            </a:extLst>
          </p:cNvPr>
          <p:cNvSpPr/>
          <p:nvPr/>
        </p:nvSpPr>
        <p:spPr>
          <a:xfrm>
            <a:off x="1803487" y="4332266"/>
            <a:ext cx="350217" cy="222073"/>
          </a:xfrm>
          <a:prstGeom prst="wedgeRectCallout">
            <a:avLst>
              <a:gd name="adj1" fmla="val -54293"/>
              <a:gd name="adj2" fmla="val 3426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/>
              <a:t>…</a:t>
            </a:r>
          </a:p>
        </p:txBody>
      </p:sp>
      <p:sp>
        <p:nvSpPr>
          <p:cNvPr id="87" name="Sprechblase: rechteckig 86">
            <a:extLst>
              <a:ext uri="{FF2B5EF4-FFF2-40B4-BE49-F238E27FC236}">
                <a16:creationId xmlns:a16="http://schemas.microsoft.com/office/drawing/2014/main" id="{92DA07E9-6F74-3F7C-3553-9114DEB34D84}"/>
              </a:ext>
            </a:extLst>
          </p:cNvPr>
          <p:cNvSpPr/>
          <p:nvPr/>
        </p:nvSpPr>
        <p:spPr>
          <a:xfrm>
            <a:off x="2801117" y="4391007"/>
            <a:ext cx="242851" cy="149743"/>
          </a:xfrm>
          <a:prstGeom prst="wedgeRectCallout">
            <a:avLst>
              <a:gd name="adj1" fmla="val -54293"/>
              <a:gd name="adj2" fmla="val 3426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/>
              <a:t>…</a:t>
            </a:r>
          </a:p>
        </p:txBody>
      </p:sp>
      <p:sp>
        <p:nvSpPr>
          <p:cNvPr id="116" name="Sprechblase: rechteckig 115">
            <a:extLst>
              <a:ext uri="{FF2B5EF4-FFF2-40B4-BE49-F238E27FC236}">
                <a16:creationId xmlns:a16="http://schemas.microsoft.com/office/drawing/2014/main" id="{4BB26879-40C1-952F-1589-DF9C8ACD7306}"/>
              </a:ext>
            </a:extLst>
          </p:cNvPr>
          <p:cNvSpPr/>
          <p:nvPr/>
        </p:nvSpPr>
        <p:spPr>
          <a:xfrm>
            <a:off x="2331069" y="4078600"/>
            <a:ext cx="414659" cy="287399"/>
          </a:xfrm>
          <a:prstGeom prst="wedgeRectCallout">
            <a:avLst>
              <a:gd name="adj1" fmla="val -54293"/>
              <a:gd name="adj2" fmla="val 3426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/>
              <a:t>…</a:t>
            </a:r>
          </a:p>
        </p:txBody>
      </p:sp>
      <p:sp>
        <p:nvSpPr>
          <p:cNvPr id="117" name="Sprechblase: rechteckig 116">
            <a:extLst>
              <a:ext uri="{FF2B5EF4-FFF2-40B4-BE49-F238E27FC236}">
                <a16:creationId xmlns:a16="http://schemas.microsoft.com/office/drawing/2014/main" id="{A9280E80-5C8F-EA24-F84A-A5395A6D1963}"/>
              </a:ext>
            </a:extLst>
          </p:cNvPr>
          <p:cNvSpPr/>
          <p:nvPr/>
        </p:nvSpPr>
        <p:spPr>
          <a:xfrm>
            <a:off x="2667826" y="3750941"/>
            <a:ext cx="320753" cy="256472"/>
          </a:xfrm>
          <a:prstGeom prst="wedgeRectCallout">
            <a:avLst>
              <a:gd name="adj1" fmla="val -54293"/>
              <a:gd name="adj2" fmla="val 3426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/>
              <a:t>…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F5D4B0-4FC6-4CE2-7E21-A20186BB1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827" y="4304498"/>
            <a:ext cx="455139" cy="455139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F71819C-3895-06BD-ED52-813EF22F429B}"/>
              </a:ext>
            </a:extLst>
          </p:cNvPr>
          <p:cNvSpPr/>
          <p:nvPr/>
        </p:nvSpPr>
        <p:spPr>
          <a:xfrm>
            <a:off x="5568440" y="2971801"/>
            <a:ext cx="1934708" cy="163363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3. Estimate Speed of  Information Spread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B1C526B-E952-15C7-8767-2CE5F0DFB2CC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5395160" y="3788620"/>
            <a:ext cx="173280" cy="118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0C45FE91-49AF-70F9-9C38-82CC485E5D17}"/>
              </a:ext>
            </a:extLst>
          </p:cNvPr>
          <p:cNvSpPr/>
          <p:nvPr/>
        </p:nvSpPr>
        <p:spPr>
          <a:xfrm>
            <a:off x="3896346" y="3928218"/>
            <a:ext cx="430249" cy="89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7BF6E25-3428-D5E9-EE37-946DC5DF6021}"/>
              </a:ext>
            </a:extLst>
          </p:cNvPr>
          <p:cNvSpPr/>
          <p:nvPr/>
        </p:nvSpPr>
        <p:spPr>
          <a:xfrm>
            <a:off x="4954897" y="3920864"/>
            <a:ext cx="217626" cy="89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D5AF0919-9592-1E7D-DCE8-F2C6F53B3B62}"/>
              </a:ext>
            </a:extLst>
          </p:cNvPr>
          <p:cNvSpPr/>
          <p:nvPr/>
        </p:nvSpPr>
        <p:spPr>
          <a:xfrm>
            <a:off x="3756152" y="4020504"/>
            <a:ext cx="389335" cy="62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8BB71FB1-C32C-F36A-2614-1CCD1D236186}"/>
              </a:ext>
            </a:extLst>
          </p:cNvPr>
          <p:cNvGrpSpPr/>
          <p:nvPr/>
        </p:nvGrpSpPr>
        <p:grpSpPr>
          <a:xfrm>
            <a:off x="5666594" y="3525289"/>
            <a:ext cx="2019726" cy="1005027"/>
            <a:chOff x="5653683" y="3525271"/>
            <a:chExt cx="2120989" cy="1103897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C087848-8C6D-A25B-D354-1018D10388EC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7582316" y="3814506"/>
              <a:ext cx="192356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3" name="Grafik 32" descr="Ein Bild, das Text, Diagramm, Reihe, Screenshot enthält.&#10;&#10;Automatisch generierte Beschreibung">
              <a:extLst>
                <a:ext uri="{FF2B5EF4-FFF2-40B4-BE49-F238E27FC236}">
                  <a16:creationId xmlns:a16="http://schemas.microsoft.com/office/drawing/2014/main" id="{AF0E9382-2878-8C8E-F56D-4A5795B9BE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8" t="10198" r="8824" b="3948"/>
            <a:stretch/>
          </p:blipFill>
          <p:spPr>
            <a:xfrm>
              <a:off x="5653683" y="3525271"/>
              <a:ext cx="1790861" cy="1103897"/>
            </a:xfrm>
            <a:prstGeom prst="rect">
              <a:avLst/>
            </a:prstGeom>
          </p:spPr>
        </p:pic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91068A6-B3FF-6129-1ED6-2C4E6BE86497}"/>
                </a:ext>
              </a:extLst>
            </p:cNvPr>
            <p:cNvSpPr/>
            <p:nvPr/>
          </p:nvSpPr>
          <p:spPr>
            <a:xfrm>
              <a:off x="6661971" y="3566082"/>
              <a:ext cx="741204" cy="24319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2" name="Grafik 1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929E0D6D-80DF-47A2-7C32-07578703F09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2" r="32878"/>
          <a:stretch/>
        </p:blipFill>
        <p:spPr>
          <a:xfrm rot="6966085">
            <a:off x="7892957" y="3217629"/>
            <a:ext cx="1339471" cy="161633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668967B-04DE-F695-4891-4F602DE0E328}"/>
              </a:ext>
            </a:extLst>
          </p:cNvPr>
          <p:cNvSpPr/>
          <p:nvPr/>
        </p:nvSpPr>
        <p:spPr>
          <a:xfrm>
            <a:off x="9677444" y="2959389"/>
            <a:ext cx="1808305" cy="1646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5. Assess Maximum Power Demand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B09BA28-4754-6568-E262-7CF65E8023CE}"/>
              </a:ext>
            </a:extLst>
          </p:cNvPr>
          <p:cNvCxnSpPr>
            <a:cxnSpLocks/>
          </p:cNvCxnSpPr>
          <p:nvPr/>
        </p:nvCxnSpPr>
        <p:spPr>
          <a:xfrm>
            <a:off x="9496459" y="3868150"/>
            <a:ext cx="173280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6EA3BD1A-B308-3108-44AF-E067AF71A8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5633" y="3452799"/>
            <a:ext cx="1542684" cy="10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84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Isabella Nunes Grieser</dc:creator>
  <cp:lastModifiedBy>Isabella Nunes Grieser</cp:lastModifiedBy>
  <cp:revision>32</cp:revision>
  <dcterms:created xsi:type="dcterms:W3CDTF">2023-08-03T13:34:14Z</dcterms:created>
  <dcterms:modified xsi:type="dcterms:W3CDTF">2024-05-20T11:26:15Z</dcterms:modified>
</cp:coreProperties>
</file>