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364" r:id="rId3"/>
    <p:sldId id="395" r:id="rId4"/>
    <p:sldId id="388" r:id="rId5"/>
    <p:sldId id="367" r:id="rId6"/>
    <p:sldId id="376" r:id="rId7"/>
    <p:sldId id="393" r:id="rId8"/>
    <p:sldId id="378" r:id="rId9"/>
    <p:sldId id="383" r:id="rId10"/>
    <p:sldId id="375" r:id="rId11"/>
    <p:sldId id="384" r:id="rId12"/>
    <p:sldId id="394" r:id="rId13"/>
    <p:sldId id="389" r:id="rId14"/>
    <p:sldId id="386" r:id="rId15"/>
    <p:sldId id="390" r:id="rId16"/>
    <p:sldId id="387" r:id="rId17"/>
    <p:sldId id="391" r:id="rId18"/>
    <p:sldId id="392" r:id="rId19"/>
    <p:sldId id="382" r:id="rId20"/>
    <p:sldId id="371" r:id="rId21"/>
  </p:sldIdLst>
  <p:sldSz cx="12192000" cy="6858000"/>
  <p:notesSz cx="6799263" cy="9929813"/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4"/>
            <p14:sldId id="395"/>
            <p14:sldId id="388"/>
            <p14:sldId id="367"/>
            <p14:sldId id="376"/>
            <p14:sldId id="393"/>
            <p14:sldId id="378"/>
            <p14:sldId id="383"/>
            <p14:sldId id="375"/>
            <p14:sldId id="384"/>
            <p14:sldId id="394"/>
            <p14:sldId id="389"/>
            <p14:sldId id="386"/>
            <p14:sldId id="390"/>
            <p14:sldId id="387"/>
            <p14:sldId id="391"/>
            <p14:sldId id="392"/>
            <p14:sldId id="38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3137" autoAdjust="0"/>
  </p:normalViewPr>
  <p:slideViewPr>
    <p:cSldViewPr snapToObjects="1">
      <p:cViewPr varScale="1">
        <p:scale>
          <a:sx n="68" d="100"/>
          <a:sy n="68" d="100"/>
        </p:scale>
        <p:origin x="125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15. Oktober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15. Oktober 2023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Animation wegmachen :(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98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Ladeleistung </a:t>
            </a:r>
            <a:r>
              <a:rPr lang="de-DE" dirty="0" err="1"/>
              <a:t>erlkären</a:t>
            </a:r>
            <a:endParaRPr lang="de-DE" dirty="0"/>
          </a:p>
          <a:p>
            <a:r>
              <a:rPr lang="de-DE" dirty="0"/>
              <a:t>Anzahl an </a:t>
            </a:r>
            <a:r>
              <a:rPr lang="de-DE" dirty="0" err="1"/>
              <a:t>entities</a:t>
            </a:r>
            <a:r>
              <a:rPr lang="de-DE" dirty="0"/>
              <a:t> nennen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</a:t>
            </a:r>
            <a:r>
              <a:rPr lang="de-DE" dirty="0" err="1"/>
              <a:t>storyline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9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Bessere </a:t>
            </a:r>
            <a:r>
              <a:rPr lang="de-DE" dirty="0" err="1"/>
              <a:t>storyline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83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2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Modell genauer erklären -&gt; was ist meine </a:t>
            </a:r>
            <a:r>
              <a:rPr lang="de-DE" dirty="0" err="1"/>
              <a:t>contribution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Gif</a:t>
            </a:r>
            <a:r>
              <a:rPr lang="de-DE" dirty="0"/>
              <a:t> von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sir</a:t>
            </a:r>
            <a:endParaRPr lang="de-DE" dirty="0"/>
          </a:p>
          <a:p>
            <a:r>
              <a:rPr lang="de-DE" dirty="0"/>
              <a:t>Betonen: </a:t>
            </a:r>
            <a:r>
              <a:rPr lang="de-DE" dirty="0" err="1"/>
              <a:t>epidemologisches</a:t>
            </a:r>
            <a:r>
              <a:rPr lang="de-DE" dirty="0"/>
              <a:t> Modell -&gt; </a:t>
            </a:r>
            <a:r>
              <a:rPr lang="de-DE" dirty="0" err="1"/>
              <a:t>information</a:t>
            </a:r>
            <a:r>
              <a:rPr lang="de-DE" dirty="0"/>
              <a:t> ist eine </a:t>
            </a:r>
            <a:r>
              <a:rPr lang="de-DE" dirty="0" err="1"/>
              <a:t>infektion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61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Graphbasiertes</a:t>
            </a:r>
            <a:r>
              <a:rPr lang="de-DE" dirty="0"/>
              <a:t> </a:t>
            </a:r>
            <a:r>
              <a:rPr lang="de-DE" dirty="0" err="1"/>
              <a:t>sir</a:t>
            </a:r>
            <a:r>
              <a:rPr lang="de-DE" dirty="0"/>
              <a:t>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8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Power </a:t>
            </a:r>
            <a:r>
              <a:rPr lang="de-DE" dirty="0" err="1"/>
              <a:t>calculation</a:t>
            </a:r>
            <a:r>
              <a:rPr lang="de-DE" dirty="0"/>
              <a:t> auch gut erklären</a:t>
            </a:r>
          </a:p>
          <a:p>
            <a:r>
              <a:rPr lang="de-DE" dirty="0"/>
              <a:t>Und </a:t>
            </a:r>
            <a:r>
              <a:rPr lang="de-DE" dirty="0" err="1"/>
              <a:t>assumption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Zweite </a:t>
            </a:r>
            <a:r>
              <a:rPr lang="de-DE" dirty="0" err="1"/>
              <a:t>assumption</a:t>
            </a:r>
            <a:r>
              <a:rPr lang="de-DE" dirty="0"/>
              <a:t> nicht erklären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2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83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Ladeleistung </a:t>
            </a:r>
            <a:r>
              <a:rPr lang="de-DE" dirty="0" err="1"/>
              <a:t>erlkären</a:t>
            </a:r>
            <a:endParaRPr lang="de-DE" dirty="0"/>
          </a:p>
          <a:p>
            <a:r>
              <a:rPr lang="de-DE" dirty="0"/>
              <a:t>Anzahl an </a:t>
            </a:r>
            <a:r>
              <a:rPr lang="de-DE" dirty="0" err="1"/>
              <a:t>entities</a:t>
            </a:r>
            <a:r>
              <a:rPr lang="de-DE" dirty="0"/>
              <a:t> nennen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15. Oktober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88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51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4" Type="http://schemas.openxmlformats.org/officeDocument/2006/relationships/image" Target="../media/image11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555750"/>
            <a:ext cx="8856156" cy="838200"/>
          </a:xfrm>
        </p:spPr>
        <p:txBody>
          <a:bodyPr/>
          <a:lstStyle/>
          <a:p>
            <a:r>
              <a:rPr lang="de-DE" dirty="0"/>
              <a:t>Master Thesis </a:t>
            </a:r>
            <a:r>
              <a:rPr lang="en-US" dirty="0"/>
              <a:t>of</a:t>
            </a:r>
            <a:r>
              <a:rPr lang="de-DE" dirty="0"/>
              <a:t> Isabella N. Grieser</a:t>
            </a:r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Modelling and Analysis of Human Behavior Impacts on Energy Systems during Crisis Events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06065" cy="838200"/>
          </a:xfrm>
        </p:spPr>
        <p:txBody>
          <a:bodyPr/>
          <a:lstStyle/>
          <a:p>
            <a:r>
              <a:rPr lang="en-US" dirty="0"/>
              <a:t>Proposal for a Prediction Framework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8EB07E-CC38-E24E-53EC-81F655433E4E}"/>
              </a:ext>
            </a:extLst>
          </p:cNvPr>
          <p:cNvSpPr/>
          <p:nvPr/>
        </p:nvSpPr>
        <p:spPr>
          <a:xfrm>
            <a:off x="3359696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Predict</a:t>
            </a:r>
            <a:r>
              <a:rPr lang="de-DE" dirty="0"/>
              <a:t> Model Parameters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B0B4EA5-878D-8271-7D1C-1A082934784C}"/>
              </a:ext>
            </a:extLst>
          </p:cNvPr>
          <p:cNvSpPr/>
          <p:nvPr/>
        </p:nvSpPr>
        <p:spPr>
          <a:xfrm>
            <a:off x="5935284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Run Simulation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49728B-672D-7AB6-C2EF-B996874FD672}"/>
              </a:ext>
            </a:extLst>
          </p:cNvPr>
          <p:cNvSpPr/>
          <p:nvPr/>
        </p:nvSpPr>
        <p:spPr>
          <a:xfrm>
            <a:off x="8510872" y="3163463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Demand </a:t>
            </a:r>
            <a:r>
              <a:rPr lang="de-DE" dirty="0" err="1"/>
              <a:t>critical</a:t>
            </a:r>
            <a:r>
              <a:rPr lang="de-DE" dirty="0"/>
              <a:t>?</a:t>
            </a:r>
          </a:p>
          <a:p>
            <a:pPr algn="ctr"/>
            <a:r>
              <a:rPr lang="de-DE" dirty="0"/>
              <a:t>Yes/</a:t>
            </a:r>
            <a:r>
              <a:rPr lang="de-DE" dirty="0" err="1"/>
              <a:t>No</a:t>
            </a:r>
            <a:r>
              <a:rPr lang="de-DE" dirty="0"/>
              <a:t>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07CD90-56BD-70A1-F07C-BAEB2EE1908E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591944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7012A44-74F4-634C-DE6C-BF6BEEF611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167532" y="3645326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CF21B9B-E3F0-3CAD-6880-898CD2388701}"/>
              </a:ext>
            </a:extLst>
          </p:cNvPr>
          <p:cNvSpPr/>
          <p:nvPr/>
        </p:nvSpPr>
        <p:spPr>
          <a:xfrm>
            <a:off x="784108" y="3163463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Posts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0F2CF7-B3EA-D2E6-B8EB-9E63240484B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016356" y="3645326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Case Studies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9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1: </a:t>
            </a:r>
            <a:r>
              <a:rPr lang="en-US" sz="2400" b="1" dirty="0"/>
              <a:t>Demand Response Scenario</a:t>
            </a:r>
            <a:r>
              <a:rPr lang="de-DE" dirty="0"/>
              <a:t> 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110DCA3-FC31-510C-09A8-0B196149E5B9}"/>
              </a:ext>
            </a:extLst>
          </p:cNvPr>
          <p:cNvSpPr/>
          <p:nvPr/>
        </p:nvSpPr>
        <p:spPr>
          <a:xfrm>
            <a:off x="5159896" y="1988840"/>
            <a:ext cx="6408712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Assumptions: 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Many people believe and will act on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have a delayed response, acting after the time specified in the social media message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will turn on many energy-intensive appliances (dishwasher, washing machine, …) in their households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 of entities: 1000, time resolution: 15 minutes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Social media data is used to estimate the information propagation parameters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CE2FE08-82E4-9D65-7C8A-815C99A49BCD}"/>
              </a:ext>
            </a:extLst>
          </p:cNvPr>
          <p:cNvSpPr/>
          <p:nvPr/>
        </p:nvSpPr>
        <p:spPr>
          <a:xfrm>
            <a:off x="4569479" y="477078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7" name="Grafik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23B00DB0-7FA5-8472-3F6E-5EBFA508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267389" y="1857577"/>
            <a:ext cx="4605998" cy="2291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8AB990-FF26-09C9-59FB-A864E6F28C25}"/>
              </a:ext>
            </a:extLst>
          </p:cNvPr>
          <p:cNvSpPr/>
          <p:nvPr/>
        </p:nvSpPr>
        <p:spPr>
          <a:xfrm>
            <a:off x="457843" y="4302962"/>
            <a:ext cx="4018686" cy="16732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media.</a:t>
            </a:r>
          </a:p>
          <a:p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8673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7283E-B13C-D7A0-C0E6-63BAA8FC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1: </a:t>
            </a:r>
            <a:r>
              <a:rPr lang="en-US" sz="2400" b="1" dirty="0"/>
              <a:t>Demand Response Scenario</a:t>
            </a:r>
            <a:r>
              <a:rPr lang="de-DE" dirty="0"/>
              <a:t> </a:t>
            </a:r>
          </a:p>
        </p:txBody>
      </p:sp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AF42D3F5-D53F-F6CD-6ADA-CF9D5693B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9231" r="8572" b="3333"/>
          <a:stretch/>
        </p:blipFill>
        <p:spPr>
          <a:xfrm>
            <a:off x="463914" y="1484784"/>
            <a:ext cx="11233248" cy="49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9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sz="2400" b="1" dirty="0"/>
              <a:t>“Disconnect” Scenario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15E0953-4E25-0D41-E6C8-74F693087FBF}"/>
              </a:ext>
            </a:extLst>
          </p:cNvPr>
          <p:cNvSpPr/>
          <p:nvPr/>
        </p:nvSpPr>
        <p:spPr>
          <a:xfrm>
            <a:off x="464433" y="1988840"/>
            <a:ext cx="2808312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message by disconnecting all electrical appliances by a specified time.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9B16054-6120-FD99-2D9F-843C459BEAAA}"/>
              </a:ext>
            </a:extLst>
          </p:cNvPr>
          <p:cNvSpPr/>
          <p:nvPr/>
        </p:nvSpPr>
        <p:spPr>
          <a:xfrm>
            <a:off x="3950703" y="1988840"/>
            <a:ext cx="7617905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Assumptions: 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Not many entities will act on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infected entities will have a delayed response to the information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infected entities will disconnect all devices, e.g., their power consumption is 0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Infected entities do not recover from the information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4AF3C7E-F4EF-1BCC-A136-236DD39BAA5B}"/>
              </a:ext>
            </a:extLst>
          </p:cNvPr>
          <p:cNvSpPr/>
          <p:nvPr/>
        </p:nvSpPr>
        <p:spPr>
          <a:xfrm>
            <a:off x="3359696" y="37140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2: </a:t>
            </a:r>
            <a:r>
              <a:rPr lang="en-US" sz="2400" b="1" dirty="0"/>
              <a:t>“Disconnect” Scenario</a:t>
            </a:r>
            <a:endParaRPr lang="de-DE" dirty="0"/>
          </a:p>
        </p:txBody>
      </p:sp>
      <p:pic>
        <p:nvPicPr>
          <p:cNvPr id="3" name="scen2">
            <a:hlinkClick r:id="" action="ppaction://media"/>
            <a:extLst>
              <a:ext uri="{FF2B5EF4-FFF2-40B4-BE49-F238E27FC236}">
                <a16:creationId xmlns:a16="http://schemas.microsoft.com/office/drawing/2014/main" id="{7EA74010-13E5-06A2-FD9E-848C1184475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77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337" y="1484784"/>
            <a:ext cx="11797311" cy="50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3: </a:t>
            </a:r>
            <a:r>
              <a:rPr lang="en-US" b="1" dirty="0"/>
              <a:t>Wildfire </a:t>
            </a:r>
            <a:r>
              <a:rPr lang="en-US" sz="2400" b="1" dirty="0"/>
              <a:t>Scenario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12BC4CE-0C9A-D874-7542-A612713AD40E}"/>
              </a:ext>
            </a:extLst>
          </p:cNvPr>
          <p:cNvSpPr/>
          <p:nvPr/>
        </p:nvSpPr>
        <p:spPr>
          <a:xfrm>
            <a:off x="457843" y="4302962"/>
            <a:ext cx="4018686" cy="16732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Wildfire </a:t>
            </a:r>
            <a:r>
              <a:rPr lang="en-US" sz="1800" b="1" dirty="0"/>
              <a:t>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Rumors of a wildfire lead to people leaving the city in masses. But, to leave the city, they need to charge their electric vehicles first.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110DCA3-FC31-510C-09A8-0B196149E5B9}"/>
                  </a:ext>
                </a:extLst>
              </p:cNvPr>
              <p:cNvSpPr/>
              <p:nvPr/>
            </p:nvSpPr>
            <p:spPr>
              <a:xfrm>
                <a:off x="5159896" y="1988840"/>
                <a:ext cx="6408712" cy="39873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0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sz="1800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r>
                  <a:rPr lang="en-US" sz="1800" b="1" dirty="0"/>
                  <a:t>Assumptions: 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Many people believe and will act on the information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People will act immediately upon hearing the information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entities will load their electric cars for one hour and leave the city</a:t>
                </a:r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of all households have an electric car. </a:t>
                </a:r>
                <a:r>
                  <a:rPr lang="en-US"/>
                  <a:t>Load: 1,75kWh per 15 mins</a:t>
                </a:r>
                <a:endParaRPr lang="en-US" dirty="0"/>
              </a:p>
              <a:p>
                <a:pPr marL="465750" indent="-285750">
                  <a:spcBef>
                    <a:spcPts val="200"/>
                  </a:spcBef>
                  <a:spcAft>
                    <a:spcPts val="23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Number of entities: 1000, time resolution: 15 minutes</a:t>
                </a:r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en-US" b="1" dirty="0"/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r>
                  <a:rPr lang="en-US" dirty="0"/>
                  <a:t>Social media data is used to estimate the information propagation parameters</a:t>
                </a:r>
              </a:p>
              <a:p>
                <a:pPr marL="180000">
                  <a:spcBef>
                    <a:spcPts val="200"/>
                  </a:spcBef>
                  <a:spcAft>
                    <a:spcPts val="230"/>
                  </a:spcAft>
                </a:pPr>
                <a:endParaRPr lang="de-DE" sz="1800" b="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sz="1800" b="0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de-DE" sz="1800" b="0" dirty="0"/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7110DCA3-FC31-510C-09A8-0B196149E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1988840"/>
                <a:ext cx="6408712" cy="39873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CE2FE08-82E4-9D65-7C8A-815C99A49BCD}"/>
              </a:ext>
            </a:extLst>
          </p:cNvPr>
          <p:cNvSpPr/>
          <p:nvPr/>
        </p:nvSpPr>
        <p:spPr>
          <a:xfrm>
            <a:off x="4562890" y="477078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712F28D-6A85-A74C-0015-4D5E949F96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99" r="488" b="19111"/>
          <a:stretch/>
        </p:blipFill>
        <p:spPr>
          <a:xfrm>
            <a:off x="255793" y="1857724"/>
            <a:ext cx="4616071" cy="2274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106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3: </a:t>
            </a:r>
            <a:r>
              <a:rPr lang="en-US" b="1" dirty="0"/>
              <a:t>Wildfire </a:t>
            </a:r>
            <a:r>
              <a:rPr lang="en-US" sz="2400" b="1" dirty="0"/>
              <a:t>Scenario</a:t>
            </a:r>
            <a:endParaRPr lang="de-DE" dirty="0"/>
          </a:p>
        </p:txBody>
      </p:sp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B5D10C6E-29A1-FF01-72CA-A40FB6A1E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" t="10049" r="8455" b="3365"/>
          <a:stretch/>
        </p:blipFill>
        <p:spPr>
          <a:xfrm>
            <a:off x="335360" y="1517566"/>
            <a:ext cx="11449272" cy="49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813E5-8118-30EB-C377-B19CF76B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3: </a:t>
            </a:r>
            <a:r>
              <a:rPr lang="en-US" b="1" dirty="0"/>
              <a:t>Wildfire </a:t>
            </a:r>
            <a:r>
              <a:rPr lang="en-US" sz="2400" b="1" dirty="0"/>
              <a:t>Scenario: change the adoption rate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B73E50-3142-9817-0731-2510AA00D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7"/>
          <a:stretch/>
        </p:blipFill>
        <p:spPr>
          <a:xfrm>
            <a:off x="1703512" y="1632118"/>
            <a:ext cx="8566813" cy="51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0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EFA9E-416B-B31D-8575-6210869D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383BB2-F0CA-F168-6FC5-E8BE885B968C}"/>
              </a:ext>
            </a:extLst>
          </p:cNvPr>
          <p:cNvSpPr/>
          <p:nvPr/>
        </p:nvSpPr>
        <p:spPr>
          <a:xfrm>
            <a:off x="1451898" y="2275654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Synchronization events caused by information on social media could be critical to the power grid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3984A7-4CAF-A4AF-DEFC-CB63D3CCF863}"/>
              </a:ext>
            </a:extLst>
          </p:cNvPr>
          <p:cNvSpPr/>
          <p:nvPr/>
        </p:nvSpPr>
        <p:spPr>
          <a:xfrm>
            <a:off x="5951984" y="2275653"/>
            <a:ext cx="4140046" cy="30255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Increasing adoption of new, highly power-consuming technologies could increase the peak power demand caused by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15935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Panic Buying and Overconsumption became a very prominent topic during the COVID-19 Pandemic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E5A1022-EAB9-03C1-F65A-25CCC6C196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8" t="6414" r="4538" b="1757"/>
          <a:stretch/>
        </p:blipFill>
        <p:spPr>
          <a:xfrm>
            <a:off x="315496" y="2075697"/>
            <a:ext cx="7358963" cy="4205121"/>
          </a:xfr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FFC95D3-DCE9-4AA3-011E-5FF272B4D781}"/>
              </a:ext>
            </a:extLst>
          </p:cNvPr>
          <p:cNvSpPr/>
          <p:nvPr/>
        </p:nvSpPr>
        <p:spPr>
          <a:xfrm>
            <a:off x="7896200" y="1673924"/>
            <a:ext cx="3888432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Panic Buying</a:t>
            </a:r>
            <a:r>
              <a:rPr lang="en-US" sz="1800" b="0" dirty="0"/>
              <a:t>: When consumers buy unusually large amounts of a product because of an unusual situation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During the COVID-19 Pandemic</a:t>
            </a:r>
            <a:r>
              <a:rPr lang="en-US" sz="1800" b="0" dirty="0"/>
              <a:t>: People bought much greater number of disinfectants and soap in fear of the infectious disease. 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Panic was amplified due to </a:t>
            </a:r>
            <a:r>
              <a:rPr lang="en-US" sz="1800" b="1" dirty="0"/>
              <a:t>Information on Social Media</a:t>
            </a:r>
            <a:endParaRPr lang="de-DE" sz="1800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256974" y="5698275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50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br>
              <a:rPr lang="de-DE" dirty="0"/>
            </a:br>
            <a:r>
              <a:rPr lang="de-DE" dirty="0"/>
              <a:t>Questions?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Could Social Media affect Power Demand?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B35637B-BF00-FF5A-55D9-1D8C33789625}"/>
              </a:ext>
            </a:extLst>
          </p:cNvPr>
          <p:cNvSpPr/>
          <p:nvPr/>
        </p:nvSpPr>
        <p:spPr>
          <a:xfrm>
            <a:off x="256974" y="5698275"/>
            <a:ext cx="3456384" cy="2160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8C9F853-D6E3-A263-AE8E-1B5EA3717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666131" y="1612575"/>
            <a:ext cx="4632145" cy="230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Grafik 10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C01CE59-15DC-CAAE-6208-3A4B5E4497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" t="99" r="488" b="19111"/>
          <a:stretch/>
        </p:blipFill>
        <p:spPr>
          <a:xfrm>
            <a:off x="5879976" y="1612575"/>
            <a:ext cx="4632144" cy="2282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Grafik 1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44A2065-6BDB-6F36-0CC6-B4087A5F52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40"/>
          <a:stretch/>
        </p:blipFill>
        <p:spPr>
          <a:xfrm>
            <a:off x="5911552" y="4240179"/>
            <a:ext cx="4248472" cy="2324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E1999E9-352E-1400-FE79-6609B6649D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31"/>
          <a:stretch/>
        </p:blipFill>
        <p:spPr>
          <a:xfrm>
            <a:off x="657133" y="4144929"/>
            <a:ext cx="4632144" cy="230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20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09439-EB36-1305-C4E3-DE20F45D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Scenarios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84F85-7EEE-FD9E-EF0B-6BE96FE99AE0}"/>
              </a:ext>
            </a:extLst>
          </p:cNvPr>
          <p:cNvSpPr/>
          <p:nvPr/>
        </p:nvSpPr>
        <p:spPr>
          <a:xfrm>
            <a:off x="407368" y="1673924"/>
            <a:ext cx="3600400" cy="3987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6C34D08-68E8-DA09-5D37-487A27421388}"/>
              </a:ext>
            </a:extLst>
          </p:cNvPr>
          <p:cNvSpPr/>
          <p:nvPr/>
        </p:nvSpPr>
        <p:spPr>
          <a:xfrm>
            <a:off x="4127477" y="1687366"/>
            <a:ext cx="3600400" cy="3973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message by switching off all electrical appliances by a specified time.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E96177-E08D-49E2-7D19-8146A4915A2F}"/>
              </a:ext>
            </a:extLst>
          </p:cNvPr>
          <p:cNvSpPr/>
          <p:nvPr/>
        </p:nvSpPr>
        <p:spPr>
          <a:xfrm>
            <a:off x="407368" y="5805264"/>
            <a:ext cx="11040618" cy="5637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But: other scenarios could be imagined ….</a:t>
            </a:r>
            <a:endParaRPr lang="de-DE" sz="24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BE02112-E17B-71A5-F9C3-33532DEA8646}"/>
              </a:ext>
            </a:extLst>
          </p:cNvPr>
          <p:cNvSpPr/>
          <p:nvPr/>
        </p:nvSpPr>
        <p:spPr>
          <a:xfrm>
            <a:off x="7847586" y="1677738"/>
            <a:ext cx="3600400" cy="39738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Wildfire </a:t>
            </a:r>
            <a:r>
              <a:rPr lang="en-US" sz="1800" b="1" dirty="0"/>
              <a:t>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b="1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Rumors of a wildfire lead to people leaving the city in masses. But, to leave the city, they need to charge their electric vehicles first.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34157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BDD1A-935E-37AF-0C22-F1B16316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78073" cy="838200"/>
          </a:xfrm>
        </p:spPr>
        <p:txBody>
          <a:bodyPr/>
          <a:lstStyle/>
          <a:p>
            <a:r>
              <a:rPr lang="en-US" dirty="0"/>
              <a:t>Idea: Analyze the Effects of Information Flow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0AAE69-6886-6A69-4679-A6FE5BA71844}"/>
              </a:ext>
            </a:extLst>
          </p:cNvPr>
          <p:cNvSpPr/>
          <p:nvPr/>
        </p:nvSpPr>
        <p:spPr>
          <a:xfrm>
            <a:off x="305587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Create Social Media Graph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79EB93-8530-8A99-6D9F-902E085E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461395" y="2492896"/>
            <a:ext cx="3352285" cy="339963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2AD926-08B6-8807-B84E-DF16E1F5AA44}"/>
              </a:ext>
            </a:extLst>
          </p:cNvPr>
          <p:cNvSpPr/>
          <p:nvPr/>
        </p:nvSpPr>
        <p:spPr>
          <a:xfrm>
            <a:off x="4299895" y="1545109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the</a:t>
            </a:r>
            <a:r>
              <a:rPr lang="de-DE" dirty="0"/>
              <a:t> Information Diffusion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2E600BE-E8BF-A2D7-0E0C-3A3A132ECA51}"/>
              </a:ext>
            </a:extLst>
          </p:cNvPr>
          <p:cNvSpPr/>
          <p:nvPr/>
        </p:nvSpPr>
        <p:spPr>
          <a:xfrm>
            <a:off x="8311076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Estimate the Power Demand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4171022-80BD-3A61-A6D2-1C4C5F1364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7440"/>
          <a:stretch/>
        </p:blipFill>
        <p:spPr>
          <a:xfrm>
            <a:off x="8400256" y="2564905"/>
            <a:ext cx="3354910" cy="2721402"/>
          </a:xfrm>
          <a:prstGeom prst="rect">
            <a:avLst/>
          </a:prstGeom>
        </p:spPr>
      </p:pic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5378B4CC-E8A3-CC00-A753-51DEFF2BE0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4511824" y="2191139"/>
            <a:ext cx="3360062" cy="38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Media Network Graph is modelled via Random Graph Algorithms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AA4862C-BC49-EBC0-36B1-DC7DD94D1D91}"/>
              </a:ext>
            </a:extLst>
          </p:cNvPr>
          <p:cNvSpPr/>
          <p:nvPr/>
        </p:nvSpPr>
        <p:spPr>
          <a:xfrm>
            <a:off x="478368" y="1546538"/>
            <a:ext cx="8856156" cy="16169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Graph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/>
              <a:t>Barabási</a:t>
            </a:r>
            <a:r>
              <a:rPr lang="de-DE" dirty="0"/>
              <a:t>–Albert </a:t>
            </a:r>
            <a:r>
              <a:rPr lang="de-DE" dirty="0" err="1"/>
              <a:t>model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Small </a:t>
            </a:r>
            <a:r>
              <a:rPr lang="de-DE" sz="1800" b="0" dirty="0" err="1"/>
              <a:t>world</a:t>
            </a:r>
            <a:r>
              <a:rPr lang="de-DE" sz="1800" b="0" dirty="0"/>
              <a:t> </a:t>
            </a:r>
            <a:r>
              <a:rPr lang="de-DE" dirty="0" err="1"/>
              <a:t>c</a:t>
            </a:r>
            <a:r>
              <a:rPr lang="de-DE" sz="1800" b="0" dirty="0" err="1"/>
              <a:t>haracteristic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Scale-free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Highly</a:t>
            </a:r>
            <a:r>
              <a:rPr lang="de-DE" sz="1800" b="0" dirty="0"/>
              <a:t> </a:t>
            </a:r>
            <a:r>
              <a:rPr lang="de-DE" sz="1800" b="0" dirty="0" err="1"/>
              <a:t>clustered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D0A52D9-2255-0C97-2367-73B8C4249C9D}"/>
              </a:ext>
            </a:extLst>
          </p:cNvPr>
          <p:cNvSpPr/>
          <p:nvPr/>
        </p:nvSpPr>
        <p:spPr>
          <a:xfrm>
            <a:off x="478368" y="3284985"/>
            <a:ext cx="8856156" cy="29430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propagation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: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</a:t>
            </a:r>
            <a:r>
              <a:rPr lang="de-DE" sz="1800" b="0" dirty="0" err="1"/>
              <a:t>states</a:t>
            </a:r>
            <a:r>
              <a:rPr lang="de-DE" sz="1800" b="0" dirty="0"/>
              <a:t>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Susceptible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>
                <a:solidFill>
                  <a:srgbClr val="FF0000"/>
                </a:solidFill>
              </a:rPr>
              <a:t>Infected</a:t>
            </a:r>
            <a:r>
              <a:rPr lang="de-DE" b="0" dirty="0">
                <a:solidFill>
                  <a:srgbClr val="FF0000"/>
                </a:solidFill>
              </a:rPr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Recovered</a:t>
            </a:r>
            <a:r>
              <a:rPr lang="de-DE" dirty="0">
                <a:solidFill>
                  <a:schemeClr val="tx1"/>
                </a:solidFill>
              </a:rPr>
              <a:t> (R)</a:t>
            </a:r>
            <a:endParaRPr lang="en-US" b="0" dirty="0">
              <a:solidFill>
                <a:schemeClr val="tx1"/>
              </a:solidFill>
            </a:endParaRP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infected </a:t>
            </a:r>
            <a:r>
              <a:rPr lang="en-US" sz="1800" b="0" dirty="0">
                <a:sym typeface="Wingdings" panose="05000000000000000000" pitchFamily="2" charset="2"/>
              </a:rPr>
              <a:t> node becomes infected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sz="1800" b="0" dirty="0"/>
              <a:t>eighbors are predominantly recovered </a:t>
            </a:r>
            <a:r>
              <a:rPr lang="en-US" sz="1800" b="0" dirty="0">
                <a:sym typeface="Wingdings" panose="05000000000000000000" pitchFamily="2" charset="2"/>
              </a:rPr>
              <a:t> node recovers</a:t>
            </a:r>
            <a:endParaRPr lang="en-US" sz="1800" b="0" dirty="0"/>
          </a:p>
          <a:p>
            <a:endParaRPr lang="de-DE" sz="1800" b="0" dirty="0"/>
          </a:p>
        </p:txBody>
      </p:sp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0A3ADAD-2BAD-0CE1-4D77-C44706132BB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9CB7D189-4D61-F942-9D1A-A1B61FB9A304}"/>
              </a:ext>
            </a:extLst>
          </p:cNvPr>
          <p:cNvSpPr/>
          <p:nvPr/>
        </p:nvSpPr>
        <p:spPr>
          <a:xfrm>
            <a:off x="459229" y="1526055"/>
            <a:ext cx="8779840" cy="32432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State Chart: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of the SIR model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pic>
        <p:nvPicPr>
          <p:cNvPr id="7" name="Grafik 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0A3ADAD-2BAD-0CE1-4D77-C44706132BB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B8BFAB4-42EB-F363-4E3D-940777AC794C}"/>
              </a:ext>
            </a:extLst>
          </p:cNvPr>
          <p:cNvSpPr/>
          <p:nvPr/>
        </p:nvSpPr>
        <p:spPr>
          <a:xfrm>
            <a:off x="1989881" y="3474773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9AA309-136D-2EBB-E665-565910C6EA56}"/>
              </a:ext>
            </a:extLst>
          </p:cNvPr>
          <p:cNvSpPr/>
          <p:nvPr/>
        </p:nvSpPr>
        <p:spPr>
          <a:xfrm>
            <a:off x="5839106" y="3474772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Infected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CEE0C86-3CFA-8A29-E219-8E9966E8E966}"/>
              </a:ext>
            </a:extLst>
          </p:cNvPr>
          <p:cNvSpPr/>
          <p:nvPr/>
        </p:nvSpPr>
        <p:spPr>
          <a:xfrm>
            <a:off x="4036220" y="2344090"/>
            <a:ext cx="1785256" cy="6064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Susceptible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6DA360-A527-CFA3-B285-8C5F244EF2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82509" y="2950579"/>
            <a:ext cx="1337345" cy="52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711E57-E807-6C4D-01B7-F80023CBF8EC}"/>
                  </a:ext>
                </a:extLst>
              </p:cNvPr>
              <p:cNvSpPr txBox="1"/>
              <p:nvPr/>
            </p:nvSpPr>
            <p:spPr>
              <a:xfrm>
                <a:off x="2596982" y="3020448"/>
                <a:ext cx="813492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711E57-E807-6C4D-01B7-F80023CBF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82" y="3020448"/>
                <a:ext cx="813492" cy="232949"/>
              </a:xfrm>
              <a:prstGeom prst="rect">
                <a:avLst/>
              </a:prstGeom>
              <a:blipFill>
                <a:blip r:embed="rId8"/>
                <a:stretch>
                  <a:fillRect l="-4511" r="-3008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D27C170-4914-8708-A70D-F2AEA0ABCC3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79040" y="2921164"/>
            <a:ext cx="1252694" cy="55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3448360-CF42-EE7C-091E-6371DBC93DC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75137" y="3778017"/>
            <a:ext cx="2063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1A5AAA6-4103-4D63-E5DA-9617B1295E99}"/>
                  </a:ext>
                </a:extLst>
              </p:cNvPr>
              <p:cNvSpPr txBox="1"/>
              <p:nvPr/>
            </p:nvSpPr>
            <p:spPr>
              <a:xfrm>
                <a:off x="4655077" y="3818685"/>
                <a:ext cx="565989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1A5AAA6-4103-4D63-E5DA-9617B129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77" y="3818685"/>
                <a:ext cx="565989" cy="232692"/>
              </a:xfrm>
              <a:prstGeom prst="rect">
                <a:avLst/>
              </a:prstGeom>
              <a:blipFill>
                <a:blip r:embed="rId9"/>
                <a:stretch>
                  <a:fillRect l="-7609" r="-3261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A63D097-0CD5-3737-68E7-97F7383D2D80}"/>
              </a:ext>
            </a:extLst>
          </p:cNvPr>
          <p:cNvCxnSpPr>
            <a:stCxn id="6" idx="2"/>
            <a:endCxn id="6" idx="1"/>
          </p:cNvCxnSpPr>
          <p:nvPr/>
        </p:nvCxnSpPr>
        <p:spPr>
          <a:xfrm rot="5400000" flipH="1">
            <a:off x="2284573" y="3483326"/>
            <a:ext cx="303244" cy="892628"/>
          </a:xfrm>
          <a:prstGeom prst="bentConnector4">
            <a:avLst>
              <a:gd name="adj1" fmla="val -75385"/>
              <a:gd name="adj2" fmla="val 125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B960D08-A23D-0E09-B7FD-9E85576127EE}"/>
                  </a:ext>
                </a:extLst>
              </p:cNvPr>
              <p:cNvSpPr txBox="1"/>
              <p:nvPr/>
            </p:nvSpPr>
            <p:spPr>
              <a:xfrm>
                <a:off x="6194781" y="2953286"/>
                <a:ext cx="780406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CB960D08-A23D-0E09-B7FD-9E8557612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81" y="2953286"/>
                <a:ext cx="780406" cy="232949"/>
              </a:xfrm>
              <a:prstGeom prst="rect">
                <a:avLst/>
              </a:prstGeom>
              <a:blipFill>
                <a:blip r:embed="rId10"/>
                <a:stretch>
                  <a:fillRect l="-7031" r="-2344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FC1D5D3-FE6A-01AA-76A1-A168B4134ED1}"/>
                  </a:ext>
                </a:extLst>
              </p:cNvPr>
              <p:cNvSpPr txBox="1"/>
              <p:nvPr/>
            </p:nvSpPr>
            <p:spPr>
              <a:xfrm>
                <a:off x="1793211" y="438450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FC1D5D3-FE6A-01AA-76A1-A168B4134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11" y="4384507"/>
                <a:ext cx="139461" cy="215444"/>
              </a:xfrm>
              <a:prstGeom prst="rect">
                <a:avLst/>
              </a:prstGeom>
              <a:blipFill>
                <a:blip r:embed="rId11"/>
                <a:stretch>
                  <a:fillRect l="-30435" r="-26087"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9475066-16B1-97A5-2CFF-3D49F056AB48}"/>
              </a:ext>
            </a:extLst>
          </p:cNvPr>
          <p:cNvCxnSpPr>
            <a:stCxn id="9" idx="1"/>
            <a:endCxn id="9" idx="0"/>
          </p:cNvCxnSpPr>
          <p:nvPr/>
        </p:nvCxnSpPr>
        <p:spPr>
          <a:xfrm rot="10800000" flipH="1">
            <a:off x="4036220" y="2344091"/>
            <a:ext cx="892628" cy="303245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9DCC9BB9-110C-87A4-9428-51031A5941CF}"/>
              </a:ext>
            </a:extLst>
          </p:cNvPr>
          <p:cNvCxnSpPr>
            <a:stCxn id="8" idx="3"/>
            <a:endCxn id="8" idx="2"/>
          </p:cNvCxnSpPr>
          <p:nvPr/>
        </p:nvCxnSpPr>
        <p:spPr>
          <a:xfrm flipH="1">
            <a:off x="6731734" y="3778017"/>
            <a:ext cx="892628" cy="303244"/>
          </a:xfrm>
          <a:prstGeom prst="bentConnector4">
            <a:avLst>
              <a:gd name="adj1" fmla="val -25610"/>
              <a:gd name="adj2" fmla="val 1753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9DB97AE-69E5-E8C2-F576-72D02A6299DB}"/>
                  </a:ext>
                </a:extLst>
              </p:cNvPr>
              <p:cNvSpPr txBox="1"/>
              <p:nvPr/>
            </p:nvSpPr>
            <p:spPr>
              <a:xfrm>
                <a:off x="3443726" y="1751907"/>
                <a:ext cx="2082045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9DB97AE-69E5-E8C2-F576-72D02A629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726" y="1751907"/>
                <a:ext cx="2082045" cy="232949"/>
              </a:xfrm>
              <a:prstGeom prst="rect">
                <a:avLst/>
              </a:prstGeom>
              <a:blipFill>
                <a:blip r:embed="rId12"/>
                <a:stretch>
                  <a:fillRect l="-1466" r="-587" b="-230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247341B-839A-22F3-1983-3AE426FD528C}"/>
                  </a:ext>
                </a:extLst>
              </p:cNvPr>
              <p:cNvSpPr txBox="1"/>
              <p:nvPr/>
            </p:nvSpPr>
            <p:spPr>
              <a:xfrm>
                <a:off x="6805964" y="4407833"/>
                <a:ext cx="879792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247341B-839A-22F3-1983-3AE426FD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64" y="4407833"/>
                <a:ext cx="879792" cy="232692"/>
              </a:xfrm>
              <a:prstGeom prst="rect">
                <a:avLst/>
              </a:prstGeom>
              <a:blipFill>
                <a:blip r:embed="rId13"/>
                <a:stretch>
                  <a:fillRect l="-4138" r="-2069" b="-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0275421-97A8-F4ED-0C4F-90681A10BFED}"/>
              </a:ext>
            </a:extLst>
          </p:cNvPr>
          <p:cNvSpPr/>
          <p:nvPr/>
        </p:nvSpPr>
        <p:spPr>
          <a:xfrm>
            <a:off x="459229" y="4863846"/>
            <a:ext cx="8779840" cy="14927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906AF7F-1A2B-5CF9-34CD-7EFDADA681BB}"/>
                  </a:ext>
                </a:extLst>
              </p:cNvPr>
              <p:cNvSpPr txBox="1"/>
              <p:nvPr/>
            </p:nvSpPr>
            <p:spPr>
              <a:xfrm>
                <a:off x="545416" y="5161510"/>
                <a:ext cx="4529450" cy="945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)+(1−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1600" dirty="0"/>
                        <m:t> </m:t>
                      </m:r>
                      <m:sSup>
                        <m:s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906AF7F-1A2B-5CF9-34CD-7EFDADA6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16" y="5161510"/>
                <a:ext cx="4529450" cy="9450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C9BE522-09E7-9FA3-EFCF-8A9EC102F0EA}"/>
                  </a:ext>
                </a:extLst>
              </p:cNvPr>
              <p:cNvSpPr txBox="1"/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CC9BE522-09E7-9FA3-EFCF-8A9EC102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349" y="4989918"/>
                <a:ext cx="4529450" cy="1248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15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Rules to analyze the Effects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F25529-0DCF-0E5C-80E0-91F2EC0F7A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9E4895-7403-330F-28C3-460E7CE9D992}"/>
              </a:ext>
            </a:extLst>
          </p:cNvPr>
          <p:cNvSpPr/>
          <p:nvPr/>
        </p:nvSpPr>
        <p:spPr>
          <a:xfrm>
            <a:off x="499161" y="3050404"/>
            <a:ext cx="8856156" cy="17507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b="1" dirty="0"/>
              <a:t>Simulation </a:t>
            </a:r>
            <a:r>
              <a:rPr lang="de-DE" b="1" dirty="0" err="1"/>
              <a:t>Steps</a:t>
            </a:r>
            <a:endParaRPr lang="de-DE" sz="1800" b="1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Start with one source of information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For each iteration step</a:t>
            </a:r>
          </a:p>
          <a:p>
            <a:pPr marL="1037250" lvl="1" indent="-40005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b="0" dirty="0"/>
              <a:t>Calculate the power used in the network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+mj-lt"/>
              <a:buAutoNum type="romanLcPeriod"/>
            </a:pPr>
            <a:r>
              <a:rPr lang="en-US" dirty="0"/>
              <a:t>Propagate the information in the graph</a:t>
            </a: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8E31EA-E9BE-BD70-9CF6-DFDD27944286}"/>
              </a:ext>
            </a:extLst>
          </p:cNvPr>
          <p:cNvSpPr/>
          <p:nvPr/>
        </p:nvSpPr>
        <p:spPr>
          <a:xfrm>
            <a:off x="495443" y="1551273"/>
            <a:ext cx="8856156" cy="14298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Assumptions 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Each node in the social media graph represents one (physical) household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effect of the information may have a delayed response on the electrical grid</a:t>
            </a:r>
            <a:endParaRPr lang="en-US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C4754F9-5F43-A7D2-DF12-7D4F378F7DB0}"/>
              </a:ext>
            </a:extLst>
          </p:cNvPr>
          <p:cNvSpPr/>
          <p:nvPr/>
        </p:nvSpPr>
        <p:spPr>
          <a:xfrm>
            <a:off x="499161" y="4870370"/>
            <a:ext cx="8856156" cy="13576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b="1" dirty="0"/>
              <a:t>Power Calculation</a:t>
            </a:r>
          </a:p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Each household may have electrical appliances and may activate them based on if they possess the specific appliances</a:t>
            </a:r>
          </a:p>
        </p:txBody>
      </p:sp>
      <p:pic>
        <p:nvPicPr>
          <p:cNvPr id="10" name="Grafik 9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3F4A91C1-6FA3-F748-0353-9DC0E15F79F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7" r="32036"/>
          <a:stretch/>
        </p:blipFill>
        <p:spPr>
          <a:xfrm>
            <a:off x="10178277" y="3229273"/>
            <a:ext cx="1208321" cy="13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5FEE8-82A8-9B1B-2428-945AF179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Data can be used to estimate Simulation Parameters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F0DEDF6-35BE-DDEE-FC52-852DA32AB035}"/>
              </a:ext>
            </a:extLst>
          </p:cNvPr>
          <p:cNvSpPr/>
          <p:nvPr/>
        </p:nvSpPr>
        <p:spPr>
          <a:xfrm>
            <a:off x="3359696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Smoothen Data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/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dirty="0"/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𝑝𝑜𝑠𝑡𝑠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3463ABD9-3567-2F10-E4DA-4E608D1EF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84" y="1735819"/>
                <a:ext cx="2232248" cy="96372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CAA224F-DD27-4612-E247-62EE1C01C286}"/>
              </a:ext>
            </a:extLst>
          </p:cNvPr>
          <p:cNvSpPr/>
          <p:nvPr/>
        </p:nvSpPr>
        <p:spPr>
          <a:xfrm>
            <a:off x="8510872" y="1735819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Solve Differential Equations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886E23C-55B5-BB32-8538-ED5E2249FC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591944" y="2217682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AB084F8-F251-B313-2574-B3B53E8150AB}"/>
              </a:ext>
            </a:extLst>
          </p:cNvPr>
          <p:cNvSpPr/>
          <p:nvPr/>
        </p:nvSpPr>
        <p:spPr>
          <a:xfrm>
            <a:off x="784108" y="1735819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Count Social Media Posts over a Timespan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0C80C1-87B2-3069-2247-5CDF659F10DA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016356" y="2217682"/>
            <a:ext cx="34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/>
              <p:nvPr/>
            </p:nvSpPr>
            <p:spPr>
              <a:xfrm>
                <a:off x="729606" y="3074389"/>
                <a:ext cx="5726434" cy="345095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Differential Equations:</a:t>
                </a:r>
              </a:p>
              <a:p>
                <a:pPr algn="ctr"/>
                <a:endParaRPr lang="de-D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de-DE" sz="16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𝑣𝑒𝑟𝑖𝑓𝑦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  <a:p>
                <a:pPr algn="ctr"/>
                <a:endParaRPr lang="de-DE" sz="1600" dirty="0"/>
              </a:p>
              <a:p>
                <a:pPr algn="ctr"/>
                <a:r>
                  <a:rPr lang="de-DE" sz="1600" dirty="0">
                    <a:sym typeface="Wingdings" panose="05000000000000000000" pitchFamily="2" charset="2"/>
                  </a:rPr>
                  <a:t> </a:t>
                </a:r>
                <a:r>
                  <a:rPr lang="de-DE" sz="1600" dirty="0" err="1">
                    <a:sym typeface="Wingdings" panose="05000000000000000000" pitchFamily="2" charset="2"/>
                  </a:rPr>
                  <a:t>Solve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:r>
                  <a:rPr lang="de-DE" sz="1600" dirty="0" err="1">
                    <a:sym typeface="Wingdings" panose="05000000000000000000" pitchFamily="2" charset="2"/>
                  </a:rPr>
                  <a:t>for</a:t>
                </a:r>
                <a:r>
                  <a:rPr lang="de-DE" sz="1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α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𝛽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𝑣𝑒𝑟𝑖𝑓𝑦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𝐼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(0)</m:t>
                    </m:r>
                  </m:oMath>
                </a14:m>
                <a:endParaRPr lang="de-DE" sz="1600" dirty="0"/>
              </a:p>
              <a:p>
                <a:pPr algn="ctr"/>
                <a:endParaRPr lang="de-DE" dirty="0"/>
              </a:p>
            </p:txBody>
          </p:sp>
        </mc:Choice>
        <mc:Fallback xmlns=""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FFEB050B-447F-6C61-BF01-C2D855D3A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06" y="3074389"/>
                <a:ext cx="5726434" cy="345095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Ein Bild, das Text, Diagramm, Reihe, Steigung enthält.&#10;&#10;Automatisch generierte Beschreibung">
            <a:extLst>
              <a:ext uri="{FF2B5EF4-FFF2-40B4-BE49-F238E27FC236}">
                <a16:creationId xmlns:a16="http://schemas.microsoft.com/office/drawing/2014/main" id="{AFB44CE1-7793-FCB6-BBBD-6CBDF7DFE0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9599" r="8041"/>
          <a:stretch/>
        </p:blipFill>
        <p:spPr>
          <a:xfrm>
            <a:off x="6744072" y="3024248"/>
            <a:ext cx="4718322" cy="3538668"/>
          </a:xfrm>
          <a:prstGeom prst="rect">
            <a:avLst/>
          </a:prstGeom>
        </p:spPr>
      </p:pic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0515DE2D-36FB-5C96-3E70-E306D7ECC8E8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8487393" y="1263560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37E28C6A-48A7-2F6C-8F98-BEE0FC8F911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8487393" y="299834"/>
            <a:ext cx="12700" cy="287197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3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1005</Words>
  <Application>Microsoft Office PowerPoint</Application>
  <PresentationFormat>Breitbild</PresentationFormat>
  <Paragraphs>281</Paragraphs>
  <Slides>20</Slides>
  <Notes>12</Notes>
  <HiddenSlides>2</HiddenSlides>
  <MMClips>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Bitstream Charter</vt:lpstr>
      <vt:lpstr>Charter</vt:lpstr>
      <vt:lpstr>Stafford</vt:lpstr>
      <vt:lpstr>Arial</vt:lpstr>
      <vt:lpstr>Cambria Math</vt:lpstr>
      <vt:lpstr>Tahoma</vt:lpstr>
      <vt:lpstr>Wingdings</vt:lpstr>
      <vt:lpstr>Präsentationsvorlage_BWL9</vt:lpstr>
      <vt:lpstr>Modelling and Analysis of Human Behavior Impacts on Energy Systems during Crisis Events</vt:lpstr>
      <vt:lpstr>Panic Buying and Overconsumption became a very prominent topic during the COVID-19 Pandemic</vt:lpstr>
      <vt:lpstr>Could Social Media affect Power Demand?</vt:lpstr>
      <vt:lpstr>Some example Scenarios for changes in Electricity Consumption lead by Social Media</vt:lpstr>
      <vt:lpstr>Idea: Analyze the Effects of Information Flow on the Power Grid</vt:lpstr>
      <vt:lpstr>The Social Media Network Graph is modelled via Random Graph Algorithms</vt:lpstr>
      <vt:lpstr>Formulas of the SIR model</vt:lpstr>
      <vt:lpstr>Simulation Rules to analyze the Effects on the Power Grid</vt:lpstr>
      <vt:lpstr>Social Media Data can be used to estimate Simulation Parameters</vt:lpstr>
      <vt:lpstr>Proposal for a Prediction Framework</vt:lpstr>
      <vt:lpstr> Case Studies </vt:lpstr>
      <vt:lpstr>Scenario 1: Demand Response Scenario </vt:lpstr>
      <vt:lpstr>Scenario 1: Demand Response Scenario </vt:lpstr>
      <vt:lpstr>Scenario 2: “Disconnect” Scenario</vt:lpstr>
      <vt:lpstr>Scenario 2: “Disconnect” Scenario</vt:lpstr>
      <vt:lpstr>Scenario 3: Wildfire Scenario</vt:lpstr>
      <vt:lpstr>Scenario 3: Wildfire Scenario</vt:lpstr>
      <vt:lpstr>Scenario 3: Wildfire Scenario: change the adoption rate</vt:lpstr>
      <vt:lpstr>Conclusion</vt:lpstr>
      <vt:lpstr>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854</cp:revision>
  <cp:lastPrinted>2015-03-31T13:31:38Z</cp:lastPrinted>
  <dcterms:created xsi:type="dcterms:W3CDTF">2009-12-23T09:42:49Z</dcterms:created>
  <dcterms:modified xsi:type="dcterms:W3CDTF">2023-10-15T12:45:58Z</dcterms:modified>
</cp:coreProperties>
</file>