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99" r:id="rId2"/>
    <p:sldId id="400" r:id="rId3"/>
    <p:sldId id="401" r:id="rId4"/>
    <p:sldId id="364" r:id="rId5"/>
    <p:sldId id="395" r:id="rId6"/>
    <p:sldId id="388" r:id="rId7"/>
    <p:sldId id="375" r:id="rId8"/>
    <p:sldId id="402" r:id="rId9"/>
    <p:sldId id="367" r:id="rId10"/>
    <p:sldId id="376" r:id="rId11"/>
    <p:sldId id="393" r:id="rId12"/>
    <p:sldId id="407" r:id="rId13"/>
    <p:sldId id="406" r:id="rId14"/>
    <p:sldId id="403" r:id="rId15"/>
    <p:sldId id="383" r:id="rId16"/>
    <p:sldId id="384" r:id="rId17"/>
    <p:sldId id="394" r:id="rId18"/>
    <p:sldId id="396" r:id="rId19"/>
    <p:sldId id="397" r:id="rId20"/>
    <p:sldId id="398" r:id="rId21"/>
    <p:sldId id="404" r:id="rId22"/>
    <p:sldId id="382" r:id="rId23"/>
    <p:sldId id="371" r:id="rId24"/>
  </p:sldIdLst>
  <p:sldSz cx="12192000" cy="6858000"/>
  <p:notesSz cx="6799263" cy="9929813"/>
  <p:custDataLst>
    <p:tags r:id="rId2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1D227AE-223C-41D3-84C6-F8BAD8CDC3C7}">
          <p14:sldIdLst>
            <p14:sldId id="399"/>
            <p14:sldId id="400"/>
            <p14:sldId id="401"/>
            <p14:sldId id="364"/>
            <p14:sldId id="395"/>
            <p14:sldId id="388"/>
            <p14:sldId id="375"/>
            <p14:sldId id="402"/>
            <p14:sldId id="367"/>
            <p14:sldId id="376"/>
            <p14:sldId id="393"/>
            <p14:sldId id="407"/>
            <p14:sldId id="406"/>
            <p14:sldId id="403"/>
            <p14:sldId id="383"/>
            <p14:sldId id="384"/>
            <p14:sldId id="394"/>
            <p14:sldId id="396"/>
            <p14:sldId id="397"/>
            <p14:sldId id="398"/>
            <p14:sldId id="404"/>
            <p14:sldId id="382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ebert" initials="s" lastIdx="2" clrIdx="0"/>
  <p:cmAuthor id="1" name="Tim Janke" initials="TJ" lastIdx="2" clrIdx="1">
    <p:extLst>
      <p:ext uri="{19B8F6BF-5375-455C-9EA6-DF929625EA0E}">
        <p15:presenceInfo xmlns:p15="http://schemas.microsoft.com/office/powerpoint/2012/main" userId="49c425d44c9d03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D"/>
    <a:srgbClr val="006256"/>
    <a:srgbClr val="008877"/>
    <a:srgbClr val="53B5FF"/>
    <a:srgbClr val="00CCB4"/>
    <a:srgbClr val="00F6D9"/>
    <a:srgbClr val="FFFF66"/>
    <a:srgbClr val="B90F22"/>
    <a:srgbClr val="C7E1FF"/>
    <a:srgbClr val="FFF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3137" autoAdjust="0"/>
  </p:normalViewPr>
  <p:slideViewPr>
    <p:cSldViewPr snapToObjects="1">
      <p:cViewPr varScale="1">
        <p:scale>
          <a:sx n="81" d="100"/>
          <a:sy n="81" d="100"/>
        </p:scale>
        <p:origin x="108" y="12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6"/>
    </p:cViewPr>
  </p:sorterViewPr>
  <p:notesViewPr>
    <p:cSldViewPr snapToObjects="1">
      <p:cViewPr varScale="1">
        <p:scale>
          <a:sx n="80" d="100"/>
          <a:sy n="80" d="100"/>
        </p:scale>
        <p:origin x="31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8870" y="420638"/>
            <a:ext cx="5357567" cy="42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994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8870" y="9304028"/>
            <a:ext cx="1318931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22. Januar 2024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07800" y="9304028"/>
            <a:ext cx="442581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7783" y="9304028"/>
            <a:ext cx="66418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1235" y="391332"/>
            <a:ext cx="920734" cy="45339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88869" y="9226451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7295" y="844724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3367" y="391332"/>
            <a:ext cx="927029" cy="45684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7295" y="9431600"/>
            <a:ext cx="1605382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22. Januar 2024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5450" y="1003300"/>
            <a:ext cx="5929313" cy="3335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8869" y="4652877"/>
            <a:ext cx="6421526" cy="465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792677" y="9431600"/>
            <a:ext cx="4070114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62791" y="9431600"/>
            <a:ext cx="93489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8870" y="420639"/>
            <a:ext cx="5357567" cy="42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94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8869" y="848172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88869" y="9431599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7295" y="4456349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916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Power </a:t>
            </a:r>
            <a:r>
              <a:rPr lang="de-DE" dirty="0" err="1"/>
              <a:t>calculation</a:t>
            </a:r>
            <a:r>
              <a:rPr lang="de-DE" dirty="0"/>
              <a:t> auch gut erklären</a:t>
            </a:r>
          </a:p>
          <a:p>
            <a:r>
              <a:rPr lang="de-DE" dirty="0"/>
              <a:t>Und </a:t>
            </a:r>
            <a:r>
              <a:rPr lang="de-DE" dirty="0" err="1"/>
              <a:t>assumption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Zweite </a:t>
            </a:r>
            <a:r>
              <a:rPr lang="de-DE" dirty="0" err="1"/>
              <a:t>assumption</a:t>
            </a:r>
            <a:r>
              <a:rPr lang="de-DE" dirty="0"/>
              <a:t> nicht erklären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337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Mean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831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Ladeleistung </a:t>
            </a:r>
            <a:r>
              <a:rPr lang="de-DE" dirty="0" err="1"/>
              <a:t>erlkären</a:t>
            </a:r>
            <a:endParaRPr lang="de-DE" dirty="0"/>
          </a:p>
          <a:p>
            <a:r>
              <a:rPr lang="de-DE" dirty="0"/>
              <a:t>Anzahl an </a:t>
            </a:r>
            <a:r>
              <a:rPr lang="de-DE" dirty="0" err="1"/>
              <a:t>entities</a:t>
            </a:r>
            <a:r>
              <a:rPr lang="de-DE" dirty="0"/>
              <a:t> nennen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889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491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5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p zu </a:t>
            </a:r>
            <a:r>
              <a:rPr lang="de-DE" dirty="0" err="1"/>
              <a:t>adoption</a:t>
            </a:r>
            <a:r>
              <a:rPr lang="de-DE" dirty="0"/>
              <a:t> rate ändern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90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COVID-19 </a:t>
            </a:r>
            <a:r>
              <a:rPr lang="de-DE" dirty="0" err="1"/>
              <a:t>pandemic</a:t>
            </a:r>
            <a:r>
              <a:rPr lang="de-DE" dirty="0"/>
              <a:t>, a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stockpiled</a:t>
            </a:r>
            <a:r>
              <a:rPr lang="de-DE" dirty="0"/>
              <a:t> on essential </a:t>
            </a:r>
            <a:r>
              <a:rPr lang="de-DE" dirty="0" err="1"/>
              <a:t>goods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disinfectant</a:t>
            </a:r>
            <a:r>
              <a:rPr lang="de-DE" dirty="0"/>
              <a:t>, </a:t>
            </a:r>
            <a:r>
              <a:rPr lang="de-DE" dirty="0" err="1"/>
              <a:t>soap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toilet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This was </a:t>
            </a:r>
            <a:r>
              <a:rPr lang="de-DE" dirty="0" err="1"/>
              <a:t>caused</a:t>
            </a:r>
            <a:r>
              <a:rPr lang="de-DE" dirty="0"/>
              <a:t> bz a </a:t>
            </a:r>
            <a:r>
              <a:rPr lang="de-DE" dirty="0" err="1"/>
              <a:t>phenomenom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panic</a:t>
            </a:r>
            <a:r>
              <a:rPr lang="de-DE" dirty="0"/>
              <a:t> </a:t>
            </a:r>
            <a:r>
              <a:rPr lang="de-DE" dirty="0" err="1"/>
              <a:t>buying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consumers</a:t>
            </a:r>
            <a:r>
              <a:rPr lang="de-DE" dirty="0"/>
              <a:t> </a:t>
            </a:r>
            <a:r>
              <a:rPr lang="de-DE" dirty="0" err="1"/>
              <a:t>buy</a:t>
            </a:r>
            <a:r>
              <a:rPr lang="de-DE" dirty="0"/>
              <a:t> an </a:t>
            </a:r>
            <a:r>
              <a:rPr lang="de-DE" dirty="0" err="1"/>
              <a:t>unusual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goods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crisis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imagined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</a:t>
            </a:r>
          </a:p>
          <a:p>
            <a:endParaRPr lang="de-DE" dirty="0"/>
          </a:p>
          <a:p>
            <a:r>
              <a:rPr lang="de-DE" dirty="0"/>
              <a:t>Panic </a:t>
            </a:r>
            <a:r>
              <a:rPr lang="de-DE" dirty="0" err="1"/>
              <a:t>buying</a:t>
            </a:r>
            <a:r>
              <a:rPr lang="de-DE" dirty="0"/>
              <a:t> </a:t>
            </a:r>
            <a:r>
              <a:rPr lang="de-DE" dirty="0" err="1"/>
              <a:t>occured</a:t>
            </a:r>
            <a:r>
              <a:rPr lang="de-DE" dirty="0"/>
              <a:t> dring </a:t>
            </a:r>
            <a:r>
              <a:rPr lang="de-DE" dirty="0" err="1"/>
              <a:t>the</a:t>
            </a:r>
            <a:r>
              <a:rPr lang="de-DE" dirty="0"/>
              <a:t> COVID 19 </a:t>
            </a:r>
            <a:r>
              <a:rPr lang="de-DE" dirty="0" err="1"/>
              <a:t>pandemic</a:t>
            </a:r>
            <a:r>
              <a:rPr lang="de-DE" dirty="0"/>
              <a:t>,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occuring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past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hurricanes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panic</a:t>
            </a:r>
            <a:r>
              <a:rPr lang="de-DE" dirty="0"/>
              <a:t> </a:t>
            </a:r>
            <a:r>
              <a:rPr lang="de-DE" dirty="0" err="1"/>
              <a:t>buying</a:t>
            </a:r>
            <a:r>
              <a:rPr lang="de-DE" dirty="0"/>
              <a:t> was social </a:t>
            </a:r>
            <a:r>
              <a:rPr lang="de-DE" dirty="0" err="1"/>
              <a:t>media</a:t>
            </a:r>
            <a:r>
              <a:rPr lang="de-DE" dirty="0"/>
              <a:t>. </a:t>
            </a:r>
            <a:r>
              <a:rPr lang="de-DE" dirty="0" err="1"/>
              <a:t>Consumers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articles</a:t>
            </a:r>
            <a:r>
              <a:rPr lang="de-DE" dirty="0"/>
              <a:t> from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shortages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posts</a:t>
            </a:r>
            <a:r>
              <a:rPr lang="de-DE" dirty="0"/>
              <a:t> from </a:t>
            </a:r>
            <a:r>
              <a:rPr lang="de-DE" dirty="0" err="1"/>
              <a:t>friends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own </a:t>
            </a:r>
            <a:r>
              <a:rPr lang="de-DE" dirty="0" err="1"/>
              <a:t>experiences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shortage</a:t>
            </a:r>
            <a:r>
              <a:rPr lang="de-DE" dirty="0"/>
              <a:t> and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, </a:t>
            </a:r>
            <a:r>
              <a:rPr lang="de-DE" dirty="0" err="1"/>
              <a:t>feeling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pressure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situation</a:t>
            </a:r>
            <a:r>
              <a:rPr lang="de-DE" dirty="0"/>
              <a:t> and </a:t>
            </a:r>
            <a:r>
              <a:rPr lang="de-DE" dirty="0" err="1"/>
              <a:t>forcing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</a:t>
            </a:r>
            <a:r>
              <a:rPr lang="de-DE" dirty="0"/>
              <a:t> and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stockpile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induced</a:t>
            </a:r>
            <a:r>
              <a:rPr lang="de-DE" dirty="0"/>
              <a:t> </a:t>
            </a:r>
            <a:r>
              <a:rPr lang="de-DE" dirty="0" err="1"/>
              <a:t>panic</a:t>
            </a:r>
            <a:r>
              <a:rPr lang="de-DE" dirty="0"/>
              <a:t> </a:t>
            </a:r>
            <a:r>
              <a:rPr lang="de-DE" dirty="0" err="1"/>
              <a:t>buying</a:t>
            </a:r>
            <a:r>
              <a:rPr lang="de-DE" dirty="0"/>
              <a:t> </a:t>
            </a:r>
            <a:r>
              <a:rPr lang="de-DE" dirty="0" err="1"/>
              <a:t>onlz</a:t>
            </a:r>
            <a:r>
              <a:rPr lang="de-DE" dirty="0"/>
              <a:t> </a:t>
            </a:r>
            <a:r>
              <a:rPr lang="de-DE" dirty="0" err="1"/>
              <a:t>occured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goods</a:t>
            </a:r>
            <a:r>
              <a:rPr lang="de-DE" dirty="0"/>
              <a:t>. But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Could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also </a:t>
            </a:r>
            <a:r>
              <a:rPr lang="de-DE" dirty="0" err="1">
                <a:sym typeface="Wingdings" panose="05000000000000000000" pitchFamily="2" charset="2"/>
              </a:rPr>
              <a:t>affect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critical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infrastruture</a:t>
            </a:r>
            <a:r>
              <a:rPr lang="de-DE" dirty="0">
                <a:sym typeface="Wingdings" panose="05000000000000000000" pitchFamily="2" charset="2"/>
              </a:rPr>
              <a:t> such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power </a:t>
            </a:r>
            <a:r>
              <a:rPr lang="de-DE" dirty="0" err="1">
                <a:sym typeface="Wingdings" panose="05000000000000000000" pitchFamily="2" charset="2"/>
              </a:rPr>
              <a:t>grid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Until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now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seems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mjor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incidents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where</a:t>
            </a:r>
            <a:r>
              <a:rPr lang="de-DE" dirty="0">
                <a:sym typeface="Wingdings" panose="05000000000000000000" pitchFamily="2" charset="2"/>
              </a:rPr>
              <a:t> social </a:t>
            </a:r>
            <a:r>
              <a:rPr lang="de-DE" dirty="0" err="1">
                <a:sym typeface="Wingdings" panose="05000000000000000000" pitchFamily="2" charset="2"/>
              </a:rPr>
              <a:t>media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significant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 in power </a:t>
            </a:r>
            <a:r>
              <a:rPr lang="de-DE" dirty="0" err="1">
                <a:sym typeface="Wingdings" panose="05000000000000000000" pitchFamily="2" charset="2"/>
              </a:rPr>
              <a:t>demand</a:t>
            </a:r>
            <a:r>
              <a:rPr lang="de-DE" dirty="0">
                <a:sym typeface="Wingdings" panose="05000000000000000000" pitchFamily="2" charset="2"/>
              </a:rPr>
              <a:t>.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However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some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scenarios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could</a:t>
            </a:r>
            <a:r>
              <a:rPr lang="de-DE" dirty="0">
                <a:sym typeface="Wingdings" panose="05000000000000000000" pitchFamily="2" charset="2"/>
              </a:rPr>
              <a:t> happen.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90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 nicht ob ich dieses </a:t>
            </a:r>
            <a:r>
              <a:rPr lang="de-DE" dirty="0" err="1"/>
              <a:t>slide</a:t>
            </a:r>
            <a:r>
              <a:rPr lang="de-DE" dirty="0"/>
              <a:t> zeigen soll 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83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 </a:t>
            </a:r>
            <a:r>
              <a:rPr lang="de-DE" dirty="0" err="1"/>
              <a:t>analysed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: </a:t>
            </a:r>
            <a:r>
              <a:rPr lang="de-DE" dirty="0" err="1"/>
              <a:t>utility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en-US" b="0" i="0" dirty="0">
                <a:effectLst/>
                <a:latin typeface="Arial" panose="020B0604020202020204" pitchFamily="34" charset="0"/>
              </a:rPr>
              <a:t> dynamic pricing to adapt energy prices to changes in energy supply.  They use social media to communicate price changes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But: if malicious actors take control of social media channels and spread the misinformation that the electricity prices will be significantly reduced for a certain amount of time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If consumers are encouraged to use more energy at a time where the demand is already high  risk of overstraining the grid  possible blackout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b="0" i="0" dirty="0">
              <a:effectLst/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This is the scenario that we </a:t>
            </a:r>
            <a:r>
              <a:rPr lang="en-US" b="0" i="0" dirty="0" err="1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analysed</a:t>
            </a:r>
            <a:r>
              <a:rPr lang="en-U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 in our work  but: other scenarios could be imagined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02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propose</a:t>
            </a:r>
            <a:r>
              <a:rPr lang="de-DE" dirty="0"/>
              <a:t> a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monitor and warn </a:t>
            </a:r>
            <a:r>
              <a:rPr lang="de-DE" dirty="0" err="1"/>
              <a:t>of</a:t>
            </a:r>
            <a:r>
              <a:rPr lang="de-DE" dirty="0"/>
              <a:t> such </a:t>
            </a:r>
            <a:r>
              <a:rPr lang="de-DE" dirty="0" err="1"/>
              <a:t>changes</a:t>
            </a:r>
            <a:r>
              <a:rPr lang="de-DE" dirty="0"/>
              <a:t> in power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social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posts</a:t>
            </a:r>
            <a:r>
              <a:rPr lang="de-DE" dirty="0"/>
              <a:t> in </a:t>
            </a:r>
            <a:r>
              <a:rPr lang="de-DE" dirty="0" err="1"/>
              <a:t>advance</a:t>
            </a:r>
            <a:endParaRPr lang="de-DE" dirty="0"/>
          </a:p>
          <a:p>
            <a:endParaRPr lang="de-DE" dirty="0"/>
          </a:p>
          <a:p>
            <a:r>
              <a:rPr lang="de-DE" dirty="0"/>
              <a:t>Framework </a:t>
            </a:r>
            <a:r>
              <a:rPr lang="de-DE" dirty="0" err="1"/>
              <a:t>has</a:t>
            </a:r>
            <a:r>
              <a:rPr lang="de-DE" dirty="0"/>
              <a:t> 4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r>
              <a:rPr lang="de-DE" dirty="0"/>
              <a:t>1.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676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I am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social </a:t>
            </a:r>
            <a:r>
              <a:rPr lang="de-DE" dirty="0" err="1"/>
              <a:t>media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grid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2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Modell genauer erklären -&gt; was ist meine </a:t>
            </a:r>
            <a:r>
              <a:rPr lang="de-DE" dirty="0" err="1"/>
              <a:t>contribution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Gif</a:t>
            </a:r>
            <a:r>
              <a:rPr lang="de-DE" dirty="0"/>
              <a:t> von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sir</a:t>
            </a:r>
            <a:endParaRPr lang="de-DE" dirty="0"/>
          </a:p>
          <a:p>
            <a:r>
              <a:rPr lang="de-DE" dirty="0"/>
              <a:t>Betonen: </a:t>
            </a:r>
            <a:r>
              <a:rPr lang="de-DE" dirty="0" err="1"/>
              <a:t>epidemologisches</a:t>
            </a:r>
            <a:r>
              <a:rPr lang="de-DE" dirty="0"/>
              <a:t> Modell -&gt; </a:t>
            </a:r>
            <a:r>
              <a:rPr lang="de-DE" dirty="0" err="1"/>
              <a:t>information</a:t>
            </a:r>
            <a:r>
              <a:rPr lang="de-DE" dirty="0"/>
              <a:t> ist eine </a:t>
            </a:r>
            <a:r>
              <a:rPr lang="de-DE" dirty="0" err="1"/>
              <a:t>infektion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61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Graphbasiertes</a:t>
            </a:r>
            <a:r>
              <a:rPr lang="de-DE" dirty="0"/>
              <a:t> </a:t>
            </a:r>
            <a:r>
              <a:rPr lang="de-DE" dirty="0" err="1"/>
              <a:t>sir</a:t>
            </a:r>
            <a:r>
              <a:rPr lang="de-DE" dirty="0"/>
              <a:t> erklären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87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Power </a:t>
            </a:r>
            <a:r>
              <a:rPr lang="de-DE" dirty="0" err="1"/>
              <a:t>calculation</a:t>
            </a:r>
            <a:r>
              <a:rPr lang="de-DE" dirty="0"/>
              <a:t> auch gut erklären</a:t>
            </a:r>
          </a:p>
          <a:p>
            <a:r>
              <a:rPr lang="de-DE" dirty="0"/>
              <a:t>Und </a:t>
            </a:r>
            <a:r>
              <a:rPr lang="de-DE" dirty="0" err="1"/>
              <a:t>assumption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Zweite </a:t>
            </a:r>
            <a:r>
              <a:rPr lang="de-DE" dirty="0" err="1"/>
              <a:t>assumption</a:t>
            </a:r>
            <a:r>
              <a:rPr lang="de-DE" dirty="0"/>
              <a:t> nicht erklären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86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34436" y="368300"/>
            <a:ext cx="11523133" cy="2089150"/>
          </a:xfrm>
          <a:prstGeom prst="rect">
            <a:avLst/>
          </a:prstGeom>
          <a:solidFill>
            <a:srgbClr val="0088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latin typeface="Tahoma" pitchFamily="34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449388"/>
            <a:ext cx="885615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pic>
        <p:nvPicPr>
          <p:cNvPr id="87049" name="Picture 9" descr="tud_logo"/>
          <p:cNvPicPr>
            <a:picLocks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10031683" y="628162"/>
            <a:ext cx="1837944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336551" y="6357958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334437" y="36036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334437" y="2457450"/>
            <a:ext cx="1152101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336551" y="6489705"/>
            <a:ext cx="96012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TU Darmstadt | Energy Information Networks &amp; Systems | Prof. Dr. Florian Steinke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10019623" y="1596514"/>
            <a:ext cx="1837944" cy="7772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51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rter" pitchFamily="2" charset="0"/>
              <a:cs typeface="Arial" charset="0"/>
            </a:endParaRPr>
          </a:p>
        </p:txBody>
      </p:sp>
      <p:pic>
        <p:nvPicPr>
          <p:cNvPr id="18" name="Picture 18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0555" y="1729697"/>
            <a:ext cx="1600200" cy="52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3493" y="1620000"/>
            <a:ext cx="6667547" cy="468932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8368" y="1620000"/>
            <a:ext cx="4142317" cy="468932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78367" y="488950"/>
            <a:ext cx="91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21787" y="1412875"/>
            <a:ext cx="10943167" cy="44505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extLst>
      <p:ext uri="{BB962C8B-B14F-4D97-AF65-F5344CB8AC3E}">
        <p14:creationId xmlns:p14="http://schemas.microsoft.com/office/powerpoint/2010/main" val="5206064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5396F-25C9-3D93-2DCC-05109927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2907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CEEAE-5F11-27C0-91C5-AB4E3819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5872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5360" y="1620000"/>
            <a:ext cx="11521280" cy="4689320"/>
          </a:xfrm>
        </p:spPr>
        <p:txBody>
          <a:bodyPr/>
          <a:lstStyle>
            <a:lvl1pPr marL="180000" indent="0">
              <a:defRPr b="1"/>
            </a:lvl1pPr>
            <a:lvl2pPr marL="444500" indent="-261938">
              <a:buSzPct val="125000"/>
              <a:buFont typeface="Arial" pitchFamily="34" charset="0"/>
              <a:buChar char="•"/>
              <a:defRPr/>
            </a:lvl2pPr>
            <a:lvl3pPr marL="576000" indent="-216000">
              <a:buFont typeface="Arial" pitchFamily="34" charset="0"/>
              <a:buChar char="•"/>
              <a:defRPr/>
            </a:lvl3pPr>
            <a:lvl4pPr marL="756000" indent="-173038">
              <a:buFont typeface="Arial" pitchFamily="34" charset="0"/>
              <a:buChar char="•"/>
              <a:defRPr/>
            </a:lvl4pPr>
            <a:lvl5pPr marL="972000" indent="-188913">
              <a:buFont typeface="Arial" pitchFamily="34" charset="0"/>
              <a:buChar char="•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7" y="4406905"/>
            <a:ext cx="856194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7" y="2906713"/>
            <a:ext cx="856194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8368" y="1592268"/>
            <a:ext cx="5513917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3" y="1592268"/>
            <a:ext cx="5473699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48683" y="554"/>
            <a:ext cx="122406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4436" y="368300"/>
            <a:ext cx="1152313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488950"/>
            <a:ext cx="88561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0001" y="1620000"/>
            <a:ext cx="1137545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rrowheads="1"/>
          </p:cNvPicPr>
          <p:nvPr/>
        </p:nvPicPr>
        <p:blipFill>
          <a:blip r:embed="rId13" cstate="print"/>
          <a:srcRect r="5453"/>
          <a:stretch>
            <a:fillRect/>
          </a:stretch>
        </p:blipFill>
        <p:spPr bwMode="auto">
          <a:xfrm>
            <a:off x="9980931" y="488950"/>
            <a:ext cx="187452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334437" y="1449388"/>
            <a:ext cx="1152101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34437" y="36671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017D4F87-CB5E-435E-ADBB-D22E197AE94C}"/>
              </a:ext>
            </a:extLst>
          </p:cNvPr>
          <p:cNvSpPr txBox="1">
            <a:spLocks/>
          </p:cNvSpPr>
          <p:nvPr userDrawn="1"/>
        </p:nvSpPr>
        <p:spPr>
          <a:xfrm>
            <a:off x="2254251" y="6491516"/>
            <a:ext cx="9601200" cy="231775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0" r:id="rId2"/>
    <p:sldLayoutId id="214748370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0" r:id="rId9"/>
    <p:sldLayoutId id="2147483656" r:id="rId10"/>
    <p:sldLayoutId id="214748369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7.png"/><Relationship Id="rId3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1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image" Target="../media/image140.png"/><Relationship Id="rId4" Type="http://schemas.openxmlformats.org/officeDocument/2006/relationships/image" Target="../media/image11.svg"/><Relationship Id="rId9" Type="http://schemas.openxmlformats.org/officeDocument/2006/relationships/image" Target="../media/image130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BCB1775A-D26D-6ECA-6DBD-5572CE257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116" y="4293096"/>
            <a:ext cx="8856156" cy="944562"/>
          </a:xfrm>
        </p:spPr>
        <p:txBody>
          <a:bodyPr/>
          <a:lstStyle/>
          <a:p>
            <a:r>
              <a:rPr lang="de-DE" sz="1600" b="0" dirty="0">
                <a:solidFill>
                  <a:schemeClr val="tx1"/>
                </a:solidFill>
              </a:rPr>
              <a:t>Isabella Grieser, T. Gebhard, A. </a:t>
            </a:r>
            <a:r>
              <a:rPr lang="de-DE" sz="1600" b="0" dirty="0" err="1">
                <a:solidFill>
                  <a:schemeClr val="tx1"/>
                </a:solidFill>
              </a:rPr>
              <a:t>Tundis</a:t>
            </a:r>
            <a:r>
              <a:rPr lang="de-DE" sz="1600" b="0" dirty="0">
                <a:solidFill>
                  <a:schemeClr val="tx1"/>
                </a:solidFill>
              </a:rPr>
              <a:t>, J. Kersten, T. </a:t>
            </a:r>
            <a:r>
              <a:rPr lang="de-DE" sz="1600" b="0" dirty="0" err="1">
                <a:solidFill>
                  <a:schemeClr val="tx1"/>
                </a:solidFill>
              </a:rPr>
              <a:t>Elßner</a:t>
            </a:r>
            <a:r>
              <a:rPr lang="de-DE" sz="1600" b="0" dirty="0">
                <a:solidFill>
                  <a:schemeClr val="tx1"/>
                </a:solidFill>
              </a:rPr>
              <a:t>, F. Steinke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9CB7716-04DA-2ACD-9C12-E9A52B19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16" y="2852936"/>
            <a:ext cx="11385524" cy="1224136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Modeling and Monitoring social media dynamics to predict short-term peak electricity demand</a:t>
            </a:r>
            <a:endParaRPr lang="de-DE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89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Media Network Graph is modelled via Random Graph Algorithms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AA4862C-BC49-EBC0-36B1-DC7DD94D1D91}"/>
              </a:ext>
            </a:extLst>
          </p:cNvPr>
          <p:cNvSpPr/>
          <p:nvPr/>
        </p:nvSpPr>
        <p:spPr>
          <a:xfrm>
            <a:off x="478368" y="1546538"/>
            <a:ext cx="8856156" cy="20984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Graph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social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/>
              <a:t>Barabási</a:t>
            </a:r>
            <a:r>
              <a:rPr lang="de-DE" dirty="0"/>
              <a:t>–Albert </a:t>
            </a:r>
            <a:r>
              <a:rPr lang="de-DE" dirty="0" err="1"/>
              <a:t>model</a:t>
            </a:r>
            <a:endParaRPr lang="de-DE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/>
              <a:t>Small </a:t>
            </a:r>
            <a:r>
              <a:rPr lang="de-DE" sz="1800" b="0" dirty="0" err="1"/>
              <a:t>world</a:t>
            </a:r>
            <a:endParaRPr lang="de-DE" sz="1800" b="0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Scale-free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 err="1"/>
              <a:t>Highly</a:t>
            </a:r>
            <a:r>
              <a:rPr lang="de-DE" sz="1800" b="0" dirty="0"/>
              <a:t> </a:t>
            </a:r>
            <a:r>
              <a:rPr lang="de-DE" sz="1800" b="0" dirty="0" err="1"/>
              <a:t>clustered</a:t>
            </a:r>
            <a:endParaRPr lang="de-DE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D0A52D9-2255-0C97-2367-73B8C4249C9D}"/>
              </a:ext>
            </a:extLst>
          </p:cNvPr>
          <p:cNvSpPr/>
          <p:nvPr/>
        </p:nvSpPr>
        <p:spPr>
          <a:xfrm>
            <a:off x="478368" y="3789039"/>
            <a:ext cx="8856156" cy="2438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The SIR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propagation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:</a:t>
            </a:r>
            <a:endParaRPr lang="de-DE" sz="1800" b="0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 err="1"/>
              <a:t>Three</a:t>
            </a:r>
            <a:r>
              <a:rPr lang="de-DE" sz="1800" b="0" dirty="0"/>
              <a:t> </a:t>
            </a:r>
            <a:r>
              <a:rPr lang="de-DE" sz="1800" b="0" dirty="0" err="1"/>
              <a:t>states</a:t>
            </a:r>
            <a:r>
              <a:rPr lang="de-DE" sz="1800" b="0" dirty="0"/>
              <a:t>: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Susceptible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(S)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b="0" dirty="0" err="1">
                <a:solidFill>
                  <a:srgbClr val="FF0000"/>
                </a:solidFill>
              </a:rPr>
              <a:t>Infected</a:t>
            </a:r>
            <a:r>
              <a:rPr lang="de-DE" b="0" dirty="0">
                <a:solidFill>
                  <a:srgbClr val="FF0000"/>
                </a:solidFill>
              </a:rPr>
              <a:t> (I)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Recovered</a:t>
            </a:r>
            <a:r>
              <a:rPr lang="de-DE" dirty="0">
                <a:solidFill>
                  <a:schemeClr val="tx1"/>
                </a:solidFill>
              </a:rPr>
              <a:t> (R)</a:t>
            </a:r>
            <a:endParaRPr lang="en-US" b="0" dirty="0">
              <a:solidFill>
                <a:schemeClr val="tx1"/>
              </a:solidFill>
            </a:endParaRPr>
          </a:p>
          <a:p>
            <a:endParaRPr lang="de-DE" sz="1800" b="0" dirty="0"/>
          </a:p>
        </p:txBody>
      </p:sp>
      <p:pic>
        <p:nvPicPr>
          <p:cNvPr id="7" name="Grafik 6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20A3ADAD-2BAD-0CE1-4D77-C44706132BB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7" r="32036"/>
          <a:stretch/>
        </p:blipFill>
        <p:spPr>
          <a:xfrm>
            <a:off x="10178277" y="3229273"/>
            <a:ext cx="1208321" cy="1373169"/>
          </a:xfrm>
          <a:prstGeom prst="rect">
            <a:avLst/>
          </a:prstGeom>
        </p:spPr>
      </p:pic>
      <p:pic>
        <p:nvPicPr>
          <p:cNvPr id="6" name="Grafik 5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DCC9A79-3104-9963-1225-B49E97D9F9D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t="10645" r="8397" b="2988"/>
          <a:stretch/>
        </p:blipFill>
        <p:spPr>
          <a:xfrm>
            <a:off x="9858988" y="4876758"/>
            <a:ext cx="1558867" cy="128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5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9CB7D189-4D61-F942-9D1A-A1B61FB9A304}"/>
              </a:ext>
            </a:extLst>
          </p:cNvPr>
          <p:cNvSpPr/>
          <p:nvPr/>
        </p:nvSpPr>
        <p:spPr>
          <a:xfrm>
            <a:off x="459229" y="1526055"/>
            <a:ext cx="8779840" cy="32432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2000" b="1" dirty="0"/>
              <a:t>State Chart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of the SIR model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7" name="Grafik 6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20A3ADAD-2BAD-0CE1-4D77-C44706132BB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7" r="32036"/>
          <a:stretch/>
        </p:blipFill>
        <p:spPr>
          <a:xfrm>
            <a:off x="10178277" y="3229273"/>
            <a:ext cx="1208321" cy="1373169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B8BFAB4-42EB-F363-4E3D-940777AC794C}"/>
              </a:ext>
            </a:extLst>
          </p:cNvPr>
          <p:cNvSpPr/>
          <p:nvPr/>
        </p:nvSpPr>
        <p:spPr>
          <a:xfrm>
            <a:off x="1989881" y="3474773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Recovered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79AA309-136D-2EBB-E665-565910C6EA56}"/>
              </a:ext>
            </a:extLst>
          </p:cNvPr>
          <p:cNvSpPr/>
          <p:nvPr/>
        </p:nvSpPr>
        <p:spPr>
          <a:xfrm>
            <a:off x="5839106" y="3474772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Infected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CEE0C86-3CFA-8A29-E219-8E9966E8E966}"/>
              </a:ext>
            </a:extLst>
          </p:cNvPr>
          <p:cNvSpPr/>
          <p:nvPr/>
        </p:nvSpPr>
        <p:spPr>
          <a:xfrm>
            <a:off x="4036220" y="2344090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Susceptible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C6DA360-A527-CFA3-B285-8C5F244EF2C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882509" y="2950579"/>
            <a:ext cx="1337345" cy="52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D711E57-E807-6C4D-01B7-F80023CBF8EC}"/>
                  </a:ext>
                </a:extLst>
              </p:cNvPr>
              <p:cNvSpPr txBox="1"/>
              <p:nvPr/>
            </p:nvSpPr>
            <p:spPr>
              <a:xfrm>
                <a:off x="2596982" y="3020448"/>
                <a:ext cx="81349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D711E57-E807-6C4D-01B7-F80023CBF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982" y="3020448"/>
                <a:ext cx="813492" cy="232949"/>
              </a:xfrm>
              <a:prstGeom prst="rect">
                <a:avLst/>
              </a:prstGeom>
              <a:blipFill>
                <a:blip r:embed="rId8"/>
                <a:stretch>
                  <a:fillRect l="-4511" r="-3008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D27C170-4914-8708-A70D-F2AEA0ABCC3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525771" y="2953286"/>
            <a:ext cx="1205963" cy="52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3448360-CF42-EE7C-091E-6371DBC93DC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775137" y="3778017"/>
            <a:ext cx="2063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1A5AAA6-4103-4D63-E5DA-9617B1295E99}"/>
                  </a:ext>
                </a:extLst>
              </p:cNvPr>
              <p:cNvSpPr txBox="1"/>
              <p:nvPr/>
            </p:nvSpPr>
            <p:spPr>
              <a:xfrm>
                <a:off x="4655077" y="3818685"/>
                <a:ext cx="565989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1A5AAA6-4103-4D63-E5DA-9617B1295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077" y="3818685"/>
                <a:ext cx="565989" cy="232692"/>
              </a:xfrm>
              <a:prstGeom prst="rect">
                <a:avLst/>
              </a:prstGeom>
              <a:blipFill>
                <a:blip r:embed="rId9"/>
                <a:stretch>
                  <a:fillRect l="-7609" r="-3261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5A63D097-0CD5-3737-68E7-97F7383D2D80}"/>
              </a:ext>
            </a:extLst>
          </p:cNvPr>
          <p:cNvCxnSpPr>
            <a:stCxn id="6" idx="2"/>
            <a:endCxn id="6" idx="1"/>
          </p:cNvCxnSpPr>
          <p:nvPr/>
        </p:nvCxnSpPr>
        <p:spPr>
          <a:xfrm rot="5400000" flipH="1">
            <a:off x="2284573" y="3483326"/>
            <a:ext cx="303244" cy="892628"/>
          </a:xfrm>
          <a:prstGeom prst="bentConnector4">
            <a:avLst>
              <a:gd name="adj1" fmla="val -75385"/>
              <a:gd name="adj2" fmla="val 125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CB960D08-A23D-0E09-B7FD-9E85576127EE}"/>
                  </a:ext>
                </a:extLst>
              </p:cNvPr>
              <p:cNvSpPr txBox="1"/>
              <p:nvPr/>
            </p:nvSpPr>
            <p:spPr>
              <a:xfrm>
                <a:off x="6194781" y="2953286"/>
                <a:ext cx="78040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CB960D08-A23D-0E09-B7FD-9E8557612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781" y="2953286"/>
                <a:ext cx="780406" cy="232949"/>
              </a:xfrm>
              <a:prstGeom prst="rect">
                <a:avLst/>
              </a:prstGeom>
              <a:blipFill>
                <a:blip r:embed="rId10"/>
                <a:stretch>
                  <a:fillRect l="-7031" r="-2344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CFC1D5D3-FE6A-01AA-76A1-A168B4134ED1}"/>
                  </a:ext>
                </a:extLst>
              </p:cNvPr>
              <p:cNvSpPr txBox="1"/>
              <p:nvPr/>
            </p:nvSpPr>
            <p:spPr>
              <a:xfrm>
                <a:off x="1793211" y="4384507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CFC1D5D3-FE6A-01AA-76A1-A168B4134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11" y="4384507"/>
                <a:ext cx="139461" cy="215444"/>
              </a:xfrm>
              <a:prstGeom prst="rect">
                <a:avLst/>
              </a:prstGeom>
              <a:blipFill>
                <a:blip r:embed="rId11"/>
                <a:stretch>
                  <a:fillRect l="-30435" r="-26087" b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39475066-16B1-97A5-2CFF-3D49F056AB48}"/>
              </a:ext>
            </a:extLst>
          </p:cNvPr>
          <p:cNvCxnSpPr>
            <a:stCxn id="9" idx="1"/>
            <a:endCxn id="9" idx="0"/>
          </p:cNvCxnSpPr>
          <p:nvPr/>
        </p:nvCxnSpPr>
        <p:spPr>
          <a:xfrm rot="10800000" flipH="1">
            <a:off x="4036220" y="2344091"/>
            <a:ext cx="892628" cy="303245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9DCC9BB9-110C-87A4-9428-51031A5941CF}"/>
              </a:ext>
            </a:extLst>
          </p:cNvPr>
          <p:cNvCxnSpPr>
            <a:stCxn id="8" idx="3"/>
            <a:endCxn id="8" idx="2"/>
          </p:cNvCxnSpPr>
          <p:nvPr/>
        </p:nvCxnSpPr>
        <p:spPr>
          <a:xfrm flipH="1">
            <a:off x="6731734" y="3778017"/>
            <a:ext cx="892628" cy="303244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9DB97AE-69E5-E8C2-F576-72D02A6299DB}"/>
                  </a:ext>
                </a:extLst>
              </p:cNvPr>
              <p:cNvSpPr txBox="1"/>
              <p:nvPr/>
            </p:nvSpPr>
            <p:spPr>
              <a:xfrm>
                <a:off x="3443726" y="1751907"/>
                <a:ext cx="208204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9DB97AE-69E5-E8C2-F576-72D02A629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726" y="1751907"/>
                <a:ext cx="2082045" cy="232949"/>
              </a:xfrm>
              <a:prstGeom prst="rect">
                <a:avLst/>
              </a:prstGeom>
              <a:blipFill>
                <a:blip r:embed="rId12"/>
                <a:stretch>
                  <a:fillRect l="-1466" r="-587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247341B-839A-22F3-1983-3AE426FD528C}"/>
                  </a:ext>
                </a:extLst>
              </p:cNvPr>
              <p:cNvSpPr txBox="1"/>
              <p:nvPr/>
            </p:nvSpPr>
            <p:spPr>
              <a:xfrm>
                <a:off x="6805964" y="4407833"/>
                <a:ext cx="879792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247341B-839A-22F3-1983-3AE426FD5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964" y="4407833"/>
                <a:ext cx="879792" cy="232692"/>
              </a:xfrm>
              <a:prstGeom prst="rect">
                <a:avLst/>
              </a:prstGeom>
              <a:blipFill>
                <a:blip r:embed="rId13"/>
                <a:stretch>
                  <a:fillRect l="-4138" r="-2069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C0275421-97A8-F4ED-0C4F-90681A10BFED}"/>
              </a:ext>
            </a:extLst>
          </p:cNvPr>
          <p:cNvSpPr/>
          <p:nvPr/>
        </p:nvSpPr>
        <p:spPr>
          <a:xfrm>
            <a:off x="459229" y="4863846"/>
            <a:ext cx="8779840" cy="14927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906AF7F-1A2B-5CF9-34CD-7EFDADA681BB}"/>
                  </a:ext>
                </a:extLst>
              </p:cNvPr>
              <p:cNvSpPr txBox="1"/>
              <p:nvPr/>
            </p:nvSpPr>
            <p:spPr>
              <a:xfrm>
                <a:off x="545416" y="5161510"/>
                <a:ext cx="4529450" cy="945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)+(1−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a:rPr lang="de-DE" sz="160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1600" dirty="0"/>
                        <m:t> </m:t>
                      </m:r>
                      <m:sSup>
                        <m:s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906AF7F-1A2B-5CF9-34CD-7EFDADA68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16" y="5161510"/>
                <a:ext cx="4529450" cy="94506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C9BE522-09E7-9FA3-EFCF-8A9EC102F0EA}"/>
                  </a:ext>
                </a:extLst>
              </p:cNvPr>
              <p:cNvSpPr txBox="1"/>
              <p:nvPr/>
            </p:nvSpPr>
            <p:spPr>
              <a:xfrm>
                <a:off x="4835349" y="4989918"/>
                <a:ext cx="4529450" cy="1248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C9BE522-09E7-9FA3-EFCF-8A9EC102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349" y="4989918"/>
                <a:ext cx="4529450" cy="12485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D7186B1F-0917-5B16-B64F-1A248EB6625E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t="10645" r="8397" b="2988"/>
          <a:stretch/>
        </p:blipFill>
        <p:spPr>
          <a:xfrm>
            <a:off x="9858988" y="4876758"/>
            <a:ext cx="1558867" cy="128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5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Rules to analyze the Effects on the Power Grid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B8E31EA-E9BE-BD70-9CF6-DFDD27944286}"/>
              </a:ext>
            </a:extLst>
          </p:cNvPr>
          <p:cNvSpPr/>
          <p:nvPr/>
        </p:nvSpPr>
        <p:spPr>
          <a:xfrm>
            <a:off x="495443" y="1551273"/>
            <a:ext cx="8856156" cy="22377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sz="2000" b="1" dirty="0"/>
              <a:t>Assumptions</a:t>
            </a:r>
            <a:r>
              <a:rPr lang="en-US" b="1" dirty="0"/>
              <a:t> </a:t>
            </a:r>
          </a:p>
          <a:p>
            <a:pPr marL="342900" indent="-342900">
              <a:spcBef>
                <a:spcPts val="200"/>
              </a:spcBef>
              <a:spcAft>
                <a:spcPts val="230"/>
              </a:spcAft>
              <a:buFont typeface="+mj-lt"/>
              <a:buAutoNum type="arabicPeriod"/>
            </a:pPr>
            <a:r>
              <a:rPr lang="en-US" dirty="0"/>
              <a:t>Each node in the social media graph represents one (physical) household</a:t>
            </a:r>
          </a:p>
          <a:p>
            <a:pPr marL="342900" indent="-342900">
              <a:spcBef>
                <a:spcPts val="200"/>
              </a:spcBef>
              <a:spcAft>
                <a:spcPts val="230"/>
              </a:spcAft>
              <a:buFont typeface="+mj-lt"/>
              <a:buAutoNum type="arabicPeriod"/>
            </a:pPr>
            <a:r>
              <a:rPr lang="en-US" dirty="0"/>
              <a:t>Only infected entities change their electricity demand</a:t>
            </a:r>
          </a:p>
          <a:p>
            <a:pPr marL="342900" indent="-342900">
              <a:spcBef>
                <a:spcPts val="200"/>
              </a:spcBef>
              <a:spcAft>
                <a:spcPts val="230"/>
              </a:spcAft>
              <a:buFont typeface="+mj-lt"/>
              <a:buAutoNum type="arabicPeriod"/>
            </a:pPr>
            <a:r>
              <a:rPr lang="en-US" dirty="0"/>
              <a:t>The effect of the information may have a delayed response on the electrical grid</a:t>
            </a:r>
            <a:endParaRPr lang="en-US" sz="1800" b="0" dirty="0"/>
          </a:p>
        </p:txBody>
      </p:sp>
      <p:pic>
        <p:nvPicPr>
          <p:cNvPr id="10" name="Grafik 9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3F4A91C1-6FA3-F748-0353-9DC0E15F79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7" r="32036"/>
          <a:stretch/>
        </p:blipFill>
        <p:spPr>
          <a:xfrm>
            <a:off x="10178277" y="3229273"/>
            <a:ext cx="1208321" cy="1373169"/>
          </a:xfrm>
          <a:prstGeom prst="rect">
            <a:avLst/>
          </a:prstGeom>
        </p:spPr>
      </p:pic>
      <p:pic>
        <p:nvPicPr>
          <p:cNvPr id="3" name="Grafik 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21E2DB38-C2D6-1060-3877-A9035E01438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t="10645" r="8397" b="2988"/>
          <a:stretch/>
        </p:blipFill>
        <p:spPr>
          <a:xfrm>
            <a:off x="9858988" y="4876758"/>
            <a:ext cx="1558867" cy="1282903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FBE5BB3-B7D2-AE78-ADA0-8861BFCE7C8B}"/>
              </a:ext>
            </a:extLst>
          </p:cNvPr>
          <p:cNvSpPr/>
          <p:nvPr/>
        </p:nvSpPr>
        <p:spPr>
          <a:xfrm>
            <a:off x="499161" y="3990262"/>
            <a:ext cx="8856156" cy="22377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sz="2000" b="1" dirty="0"/>
              <a:t>Simulation </a:t>
            </a:r>
            <a:r>
              <a:rPr lang="de-DE" sz="2000" b="1" dirty="0" err="1"/>
              <a:t>Steps</a:t>
            </a:r>
            <a:endParaRPr lang="de-DE" sz="2000" b="1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+mj-lt"/>
              <a:buAutoNum type="arabicPeriod"/>
            </a:pPr>
            <a:r>
              <a:rPr lang="en-US" sz="1800" b="0" dirty="0"/>
              <a:t>Start with one source of information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+mj-lt"/>
              <a:buAutoNum type="arabicPeriod"/>
            </a:pPr>
            <a:r>
              <a:rPr lang="en-US" sz="1800" b="0" dirty="0"/>
              <a:t>For each iteration step</a:t>
            </a:r>
          </a:p>
          <a:p>
            <a:pPr marL="1037250" lvl="1" indent="-400050">
              <a:spcBef>
                <a:spcPts val="200"/>
              </a:spcBef>
              <a:spcAft>
                <a:spcPts val="230"/>
              </a:spcAft>
              <a:buFont typeface="+mj-lt"/>
              <a:buAutoNum type="romanLcPeriod"/>
            </a:pPr>
            <a:r>
              <a:rPr lang="en-US" b="0" dirty="0"/>
              <a:t>Calculate the power used in the network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+mj-lt"/>
              <a:buAutoNum type="romanLcPeriod"/>
            </a:pPr>
            <a:r>
              <a:rPr lang="en-US" dirty="0"/>
              <a:t> Spread the information in the graph</a:t>
            </a:r>
            <a:endParaRPr 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53584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Rules to analyze the Effects on the Power Grid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C4754F9-5F43-A7D2-DF12-7D4F378F7DB0}"/>
              </a:ext>
            </a:extLst>
          </p:cNvPr>
          <p:cNvSpPr/>
          <p:nvPr/>
        </p:nvSpPr>
        <p:spPr>
          <a:xfrm>
            <a:off x="560505" y="1557625"/>
            <a:ext cx="8856156" cy="46704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sz="2000" b="1" dirty="0"/>
              <a:t>Power Calculation</a:t>
            </a:r>
          </a:p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dirty="0"/>
              <a:t>Power usage is computed as the normal power consumption + the additional demand: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Reference power consumption defined with standard load profiles 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Each household may have specific electrical appliances given their adoption rate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Households turn on all relevant electrical appliances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Each appliance consumes a constant amount of energy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Grafik 9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3F4A91C1-6FA3-F748-0353-9DC0E15F79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7" r="32036"/>
          <a:stretch/>
        </p:blipFill>
        <p:spPr>
          <a:xfrm>
            <a:off x="10178277" y="3229273"/>
            <a:ext cx="1208321" cy="1373169"/>
          </a:xfrm>
          <a:prstGeom prst="rect">
            <a:avLst/>
          </a:prstGeom>
        </p:spPr>
      </p:pic>
      <p:pic>
        <p:nvPicPr>
          <p:cNvPr id="3" name="Grafik 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21E2DB38-C2D6-1060-3877-A9035E01438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t="10645" r="8397" b="2988"/>
          <a:stretch/>
        </p:blipFill>
        <p:spPr>
          <a:xfrm>
            <a:off x="9858988" y="4876758"/>
            <a:ext cx="1558867" cy="128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2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AAFB6E87-19B0-CC55-ED8E-FFB63F56BC08}"/>
              </a:ext>
            </a:extLst>
          </p:cNvPr>
          <p:cNvSpPr txBox="1">
            <a:spLocks/>
          </p:cNvSpPr>
          <p:nvPr/>
        </p:nvSpPr>
        <p:spPr bwMode="auto">
          <a:xfrm>
            <a:off x="839416" y="3044830"/>
            <a:ext cx="10513168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cap="all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br>
              <a:rPr lang="de-DE" kern="0" dirty="0"/>
            </a:br>
            <a:r>
              <a:rPr lang="de-DE" kern="0" dirty="0" err="1"/>
              <a:t>Methodology</a:t>
            </a:r>
            <a:br>
              <a:rPr lang="de-DE" kern="0" dirty="0"/>
            </a:br>
            <a:r>
              <a:rPr lang="de-DE" kern="0" dirty="0"/>
              <a:t> </a:t>
            </a:r>
            <a:r>
              <a:rPr lang="en-US" sz="1800" b="0" kern="0" dirty="0"/>
              <a:t>-  Estimation Algorithm for the Information Spread with Social Media Data</a:t>
            </a:r>
          </a:p>
          <a:p>
            <a:br>
              <a:rPr lang="en-US" kern="0" dirty="0"/>
            </a:br>
            <a:br>
              <a:rPr lang="de-DE" kern="0" dirty="0"/>
            </a:br>
            <a:br>
              <a:rPr lang="de-DE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19454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5FEE8-82A8-9B1B-2428-945AF179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Data can be used to estimate Simulation Parameters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F0DEDF6-35BE-DDEE-FC52-852DA32AB035}"/>
              </a:ext>
            </a:extLst>
          </p:cNvPr>
          <p:cNvSpPr/>
          <p:nvPr/>
        </p:nvSpPr>
        <p:spPr>
          <a:xfrm>
            <a:off x="3359696" y="1735819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Smooth Data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3463ABD9-3567-2F10-E4DA-4E608D1EF8D3}"/>
                  </a:ext>
                </a:extLst>
              </p:cNvPr>
              <p:cNvSpPr/>
              <p:nvPr/>
            </p:nvSpPr>
            <p:spPr>
              <a:xfrm>
                <a:off x="5935284" y="1735819"/>
                <a:ext cx="2232248" cy="96372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dirty="0"/>
                  <a:t>Minimize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𝑝𝑜𝑠𝑡𝑠</m:t>
                              </m:r>
                            </m:sub>
                          </m:sSub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3463ABD9-3567-2F10-E4DA-4E608D1EF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284" y="1735819"/>
                <a:ext cx="2232248" cy="96372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CAA224F-DD27-4612-E247-62EE1C01C286}"/>
              </a:ext>
            </a:extLst>
          </p:cNvPr>
          <p:cNvSpPr/>
          <p:nvPr/>
        </p:nvSpPr>
        <p:spPr>
          <a:xfrm>
            <a:off x="8510872" y="1735819"/>
            <a:ext cx="2825012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Solve Differential Equations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886E23C-55B5-BB32-8538-ED5E2249FCE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591944" y="2217682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AB084F8-F251-B313-2574-B3B53E8150AB}"/>
              </a:ext>
            </a:extLst>
          </p:cNvPr>
          <p:cNvSpPr/>
          <p:nvPr/>
        </p:nvSpPr>
        <p:spPr>
          <a:xfrm>
            <a:off x="784108" y="1735819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Count Social Media Posts over a Timespan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50C80C1-87B2-3069-2247-5CDF659F10DA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3016356" y="2217682"/>
            <a:ext cx="34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FFEB050B-447F-6C61-BF01-C2D855D3A81C}"/>
                  </a:ext>
                </a:extLst>
              </p:cNvPr>
              <p:cNvSpPr/>
              <p:nvPr/>
            </p:nvSpPr>
            <p:spPr>
              <a:xfrm>
                <a:off x="729606" y="3108215"/>
                <a:ext cx="10606278" cy="341712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Differential Equations:</a:t>
                </a:r>
              </a:p>
              <a:p>
                <a:pPr algn="ctr"/>
                <a:endParaRPr lang="de-DE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sz="1600" dirty="0"/>
              </a:p>
              <a:p>
                <a:pPr algn="ctr"/>
                <a:r>
                  <a:rPr lang="de-DE" sz="1600" dirty="0">
                    <a:sym typeface="Wingdings" panose="05000000000000000000" pitchFamily="2" charset="2"/>
                  </a:rPr>
                  <a:t> </a:t>
                </a:r>
                <a:r>
                  <a:rPr lang="de-DE" sz="1600" dirty="0" err="1">
                    <a:sym typeface="Wingdings" panose="05000000000000000000" pitchFamily="2" charset="2"/>
                  </a:rPr>
                  <a:t>Solve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for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α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𝑣𝑒𝑟𝑖𝑓𝑦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(0),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(0)</m:t>
                    </m:r>
                  </m:oMath>
                </a14:m>
                <a:endParaRPr lang="de-DE" sz="1600" dirty="0"/>
              </a:p>
              <a:p>
                <a:pPr algn="ctr"/>
                <a:endParaRPr lang="de-DE" dirty="0"/>
              </a:p>
            </p:txBody>
          </p:sp>
        </mc:Choice>
        <mc:Fallback xmlns=""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FFEB050B-447F-6C61-BF01-C2D855D3A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06" y="3108215"/>
                <a:ext cx="10606278" cy="3417126"/>
              </a:xfrm>
              <a:prstGeom prst="roundRect">
                <a:avLst/>
              </a:prstGeom>
              <a:blipFill>
                <a:blip r:embed="rId4"/>
                <a:stretch>
                  <a:fillRect t="-1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0515DE2D-36FB-5C96-3E70-E306D7ECC8E8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8487393" y="1263560"/>
            <a:ext cx="12700" cy="287197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37E28C6A-48A7-2F6C-8F98-BEE0FC8F9118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5400000" flipH="1" flipV="1">
            <a:off x="8487393" y="299834"/>
            <a:ext cx="12700" cy="287197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E87CA-8FA7-CF05-AD3F-6B6FF624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3044830"/>
            <a:ext cx="8561940" cy="1362075"/>
          </a:xfrm>
        </p:spPr>
        <p:txBody>
          <a:bodyPr/>
          <a:lstStyle/>
          <a:p>
            <a:br>
              <a:rPr lang="de-DE" dirty="0"/>
            </a:br>
            <a:r>
              <a:rPr lang="de-DE" dirty="0"/>
              <a:t>Case Study</a:t>
            </a:r>
            <a:br>
              <a:rPr lang="de-D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96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1: </a:t>
            </a:r>
            <a:r>
              <a:rPr lang="en-US" sz="2400" b="1" dirty="0"/>
              <a:t>Demand Response Scenario</a:t>
            </a:r>
            <a:r>
              <a:rPr lang="de-DE" dirty="0"/>
              <a:t> 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110DCA3-FC31-510C-09A8-0B196149E5B9}"/>
              </a:ext>
            </a:extLst>
          </p:cNvPr>
          <p:cNvSpPr/>
          <p:nvPr/>
        </p:nvSpPr>
        <p:spPr>
          <a:xfrm>
            <a:off x="5159896" y="1988840"/>
            <a:ext cx="6408712" cy="3987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2000" b="1" dirty="0"/>
              <a:t>Assumptions</a:t>
            </a:r>
            <a:r>
              <a:rPr lang="en-US" sz="1800" b="1" dirty="0"/>
              <a:t> 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Many people believe and will act on the information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Infected entities have a delayed response, acting after the time specified in the social media message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Infected entities will turn on many energy-intensive appliances (dishwasher, washing machine, …) in their households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Number of entities: 1000, time resolution: 30 minutes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CE2FE08-82E4-9D65-7C8A-815C99A49BCD}"/>
              </a:ext>
            </a:extLst>
          </p:cNvPr>
          <p:cNvSpPr/>
          <p:nvPr/>
        </p:nvSpPr>
        <p:spPr>
          <a:xfrm>
            <a:off x="4569479" y="4770786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7" name="Grafik 6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23B00DB0-7FA5-8472-3F6E-5EBFA5085A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1"/>
          <a:stretch/>
        </p:blipFill>
        <p:spPr>
          <a:xfrm>
            <a:off x="267389" y="1857577"/>
            <a:ext cx="4605998" cy="2291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08AB990-FF26-09C9-59FB-A864E6F28C25}"/>
              </a:ext>
            </a:extLst>
          </p:cNvPr>
          <p:cNvSpPr/>
          <p:nvPr/>
        </p:nvSpPr>
        <p:spPr>
          <a:xfrm>
            <a:off x="267389" y="4302962"/>
            <a:ext cx="4209140" cy="16732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2000" b="1" dirty="0"/>
              <a:t>Demand Response Scenario </a:t>
            </a:r>
            <a:endParaRPr lang="en-US" sz="200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A false advertisement for reduced electricity price for a limited time </a:t>
            </a:r>
            <a:r>
              <a:rPr lang="en-US" dirty="0"/>
              <a:t>spreads through social media.</a:t>
            </a:r>
          </a:p>
          <a:p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86737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75283-8886-871F-805B-C634D0E3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Propagation Parameter </a:t>
            </a:r>
            <a:r>
              <a:rPr lang="de-DE" dirty="0" err="1"/>
              <a:t>Estimation</a:t>
            </a:r>
            <a:endParaRPr lang="de-DE" dirty="0"/>
          </a:p>
        </p:txBody>
      </p:sp>
      <p:pic>
        <p:nvPicPr>
          <p:cNvPr id="11" name="Grafik 10" descr="Ein Bild, das Text, Diagramm, Reihe, Steigung enthält.&#10;&#10;Automatisch generierte Beschreibung">
            <a:extLst>
              <a:ext uri="{FF2B5EF4-FFF2-40B4-BE49-F238E27FC236}">
                <a16:creationId xmlns:a16="http://schemas.microsoft.com/office/drawing/2014/main" id="{8B7405EA-494F-BA09-28F3-7A8D7DAF41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" t="8924" r="6766"/>
          <a:stretch/>
        </p:blipFill>
        <p:spPr>
          <a:xfrm>
            <a:off x="4223792" y="1561722"/>
            <a:ext cx="7344816" cy="5079111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1A2DC75-DF7A-3108-B6A4-1FB78CB0DDAB}"/>
              </a:ext>
            </a:extLst>
          </p:cNvPr>
          <p:cNvSpPr/>
          <p:nvPr/>
        </p:nvSpPr>
        <p:spPr>
          <a:xfrm>
            <a:off x="478367" y="1844824"/>
            <a:ext cx="3745425" cy="4392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Social Media Dataset </a:t>
            </a:r>
            <a:endParaRPr lang="en-US" dirty="0"/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sz="1800" b="0" dirty="0"/>
              <a:t>Grunewald fire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Tweets gathered between August 4</a:t>
            </a:r>
            <a:r>
              <a:rPr lang="en-US" baseline="30000" dirty="0"/>
              <a:t>th</a:t>
            </a:r>
            <a:r>
              <a:rPr lang="en-US" dirty="0"/>
              <a:t>, 2022, and August 5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Tweets contained the keywords ”</a:t>
            </a:r>
            <a:r>
              <a:rPr lang="en-US" sz="1800" b="0" dirty="0"/>
              <a:t> Grunewald</a:t>
            </a:r>
            <a:r>
              <a:rPr lang="en-US" dirty="0"/>
              <a:t>”, ”fire”, ”explosion”, or ”bomb”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In total 1759 tweets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210719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B61B6-5F4F-ADC3-6D1F-6B2E5FED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Infection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and Power </a:t>
            </a:r>
            <a:r>
              <a:rPr lang="de-DE" dirty="0" err="1"/>
              <a:t>Consumption</a:t>
            </a:r>
            <a:endParaRPr lang="de-DE" dirty="0"/>
          </a:p>
        </p:txBody>
      </p:sp>
      <p:pic>
        <p:nvPicPr>
          <p:cNvPr id="5" name="Inhaltsplatzhalter 4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257A42A3-1D5A-9211-2689-E9C1E1CC5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3" r="7406" b="3385"/>
          <a:stretch/>
        </p:blipFill>
        <p:spPr>
          <a:xfrm>
            <a:off x="335360" y="1503985"/>
            <a:ext cx="5760640" cy="4865065"/>
          </a:xfrm>
        </p:spPr>
      </p:pic>
      <p:pic>
        <p:nvPicPr>
          <p:cNvPr id="7" name="Grafik 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12FE3F78-FBD9-B3E2-8EB1-3197A61BF5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" t="8990" r="7631" b="2640"/>
          <a:stretch/>
        </p:blipFill>
        <p:spPr>
          <a:xfrm>
            <a:off x="6240015" y="1697717"/>
            <a:ext cx="5544617" cy="46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5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61D99-D625-2C5E-5D87-6DA1BDF4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326DC9-848E-730F-E022-C0815C9EC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2900" indent="-342900">
              <a:buFont typeface="Arial" panose="020B0604020202020204" pitchFamily="34" charset="0"/>
              <a:buChar char="•"/>
            </a:pPr>
            <a:r>
              <a:rPr lang="de-DE" dirty="0"/>
              <a:t>Motivation</a:t>
            </a: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de-DE" dirty="0" err="1"/>
              <a:t>Methodology</a:t>
            </a:r>
            <a:endParaRPr lang="de-DE" dirty="0"/>
          </a:p>
          <a:p>
            <a:pPr marL="787400" lvl="1" indent="-342900"/>
            <a:r>
              <a:rPr lang="en-US" dirty="0"/>
              <a:t>Modeling the Impact of Social Media on Power Demand</a:t>
            </a:r>
          </a:p>
          <a:p>
            <a:pPr marL="787400" lvl="1" indent="-342900"/>
            <a:r>
              <a:rPr lang="en-US" dirty="0"/>
              <a:t>Estimation Algorithm for the Information Spread with Social Media Data</a:t>
            </a: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dirty="0"/>
              <a:t>Case Study: Social Media Misinformation Risks in Dynamic Energy Pricing</a:t>
            </a: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6208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668B3-7465-E949-8B76-7310EA69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Changes</a:t>
            </a:r>
            <a:r>
              <a:rPr lang="de-DE" dirty="0"/>
              <a:t> in Power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variable </a:t>
            </a:r>
            <a:r>
              <a:rPr lang="de-DE" dirty="0" err="1"/>
              <a:t>adoption</a:t>
            </a:r>
            <a:r>
              <a:rPr lang="de-DE" dirty="0"/>
              <a:t> rate </a:t>
            </a:r>
            <a:r>
              <a:rPr lang="de-DE" dirty="0" err="1"/>
              <a:t>for</a:t>
            </a:r>
            <a:r>
              <a:rPr lang="de-DE" dirty="0"/>
              <a:t> EVs</a:t>
            </a:r>
          </a:p>
        </p:txBody>
      </p:sp>
      <p:pic>
        <p:nvPicPr>
          <p:cNvPr id="9" name="Inhaltsplatzhalter 8" descr="Ein Bild, das Text, Diagramm, Reihe, parallel enthält.&#10;&#10;Automatisch generierte Beschreibung">
            <a:extLst>
              <a:ext uri="{FF2B5EF4-FFF2-40B4-BE49-F238E27FC236}">
                <a16:creationId xmlns:a16="http://schemas.microsoft.com/office/drawing/2014/main" id="{8401FF35-34A2-54E4-244C-408D57A0D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t="9744" r="7923"/>
          <a:stretch/>
        </p:blipFill>
        <p:spPr>
          <a:xfrm>
            <a:off x="2328461" y="1628801"/>
            <a:ext cx="7535077" cy="4762414"/>
          </a:xfrm>
        </p:spPr>
      </p:pic>
    </p:spTree>
    <p:extLst>
      <p:ext uri="{BB962C8B-B14F-4D97-AF65-F5344CB8AC3E}">
        <p14:creationId xmlns:p14="http://schemas.microsoft.com/office/powerpoint/2010/main" val="2486119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E87CA-8FA7-CF05-AD3F-6B6FF624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3044830"/>
            <a:ext cx="8561940" cy="1362075"/>
          </a:xfrm>
        </p:spPr>
        <p:txBody>
          <a:bodyPr/>
          <a:lstStyle/>
          <a:p>
            <a:br>
              <a:rPr lang="de-DE" dirty="0"/>
            </a:br>
            <a:r>
              <a:rPr lang="de-DE" dirty="0" err="1"/>
              <a:t>Conclusion</a:t>
            </a:r>
            <a:br>
              <a:rPr lang="de-DE" dirty="0"/>
            </a:br>
            <a:br>
              <a:rPr lang="de-D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88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EFA9E-416B-B31D-8575-6210869D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4383BB2-F0CA-F168-6FC5-E8BE885B968C}"/>
              </a:ext>
            </a:extLst>
          </p:cNvPr>
          <p:cNvSpPr/>
          <p:nvPr/>
        </p:nvSpPr>
        <p:spPr>
          <a:xfrm>
            <a:off x="1451898" y="2275654"/>
            <a:ext cx="4140046" cy="30255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Synchronization events caused by information on social media could be critical to the power grid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63984A7-4CAF-A4AF-DEFC-CB63D3CCF863}"/>
              </a:ext>
            </a:extLst>
          </p:cNvPr>
          <p:cNvSpPr/>
          <p:nvPr/>
        </p:nvSpPr>
        <p:spPr>
          <a:xfrm>
            <a:off x="5951984" y="2275653"/>
            <a:ext cx="4140046" cy="30255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Increasing adoption of new, highly power-consuming technologies could increase the peak power demand caused by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159354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E87CA-8FA7-CF05-AD3F-6B6FF624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3044830"/>
            <a:ext cx="8561940" cy="1362075"/>
          </a:xfrm>
        </p:spPr>
        <p:txBody>
          <a:bodyPr/>
          <a:lstStyle/>
          <a:p>
            <a:br>
              <a:rPr lang="de-DE" dirty="0"/>
            </a:br>
            <a:r>
              <a:rPr lang="de-DE" dirty="0"/>
              <a:t>Questions?</a:t>
            </a:r>
            <a:br>
              <a:rPr lang="de-D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5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E87CA-8FA7-CF05-AD3F-6B6FF624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3044830"/>
            <a:ext cx="8561940" cy="1362075"/>
          </a:xfrm>
        </p:spPr>
        <p:txBody>
          <a:bodyPr/>
          <a:lstStyle/>
          <a:p>
            <a:br>
              <a:rPr lang="de-DE" dirty="0"/>
            </a:br>
            <a:r>
              <a:rPr lang="de-DE" dirty="0"/>
              <a:t>Motivation</a:t>
            </a:r>
            <a:br>
              <a:rPr lang="de-D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6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042D-D10F-65B9-7E07-2A8582B8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7" y="488950"/>
            <a:ext cx="8856156" cy="8382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Panic Buying and Overconsumption became a </a:t>
            </a:r>
            <a:br>
              <a:rPr lang="en-US" dirty="0"/>
            </a:br>
            <a:r>
              <a:rPr lang="en-US" dirty="0"/>
              <a:t>prominent topic during the COVID-19 Pandemic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E5A1022-EAB9-03C1-F65A-25CCC6C196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68" t="6414" r="4538" b="1757"/>
          <a:stretch/>
        </p:blipFill>
        <p:spPr>
          <a:xfrm>
            <a:off x="315496" y="2075697"/>
            <a:ext cx="7358963" cy="4205121"/>
          </a:xfr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FFC95D3-DCE9-4AA3-011E-5FF272B4D781}"/>
              </a:ext>
            </a:extLst>
          </p:cNvPr>
          <p:cNvSpPr/>
          <p:nvPr/>
        </p:nvSpPr>
        <p:spPr>
          <a:xfrm>
            <a:off x="7896200" y="1673924"/>
            <a:ext cx="3888432" cy="46085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Panic Buying</a:t>
            </a:r>
            <a:r>
              <a:rPr lang="en-US" sz="1800" b="0" dirty="0"/>
              <a:t>: When consumers buy unusually large amounts of a product due to a (perceived) crisis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During the COVID-19 Pandemic</a:t>
            </a:r>
            <a:r>
              <a:rPr lang="en-US" sz="1800" b="0" dirty="0"/>
              <a:t>: People bought much greater number of disinfectants and soap in fear of the infectious disease. 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Panic was amplified due to </a:t>
            </a:r>
            <a:r>
              <a:rPr lang="en-US" sz="1800" b="1" dirty="0"/>
              <a:t>Information on Social Media</a:t>
            </a:r>
            <a:endParaRPr lang="de-DE" sz="1800" b="1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B35637B-BF00-FF5A-55D9-1D8C33789625}"/>
              </a:ext>
            </a:extLst>
          </p:cNvPr>
          <p:cNvSpPr/>
          <p:nvPr/>
        </p:nvSpPr>
        <p:spPr>
          <a:xfrm>
            <a:off x="256974" y="5698275"/>
            <a:ext cx="345638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50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042D-D10F-65B9-7E07-2A8582B8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7" y="488950"/>
            <a:ext cx="8856156" cy="8382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Could Social Media affect Power Demand?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B35637B-BF00-FF5A-55D9-1D8C33789625}"/>
              </a:ext>
            </a:extLst>
          </p:cNvPr>
          <p:cNvSpPr/>
          <p:nvPr/>
        </p:nvSpPr>
        <p:spPr>
          <a:xfrm>
            <a:off x="256974" y="5698275"/>
            <a:ext cx="345638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8" name="Grafik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C8C9F853-D6E3-A263-AE8E-1B5EA3717B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1"/>
          <a:stretch/>
        </p:blipFill>
        <p:spPr>
          <a:xfrm>
            <a:off x="666131" y="1612575"/>
            <a:ext cx="4632145" cy="2304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Grafik 10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EC01CE59-15DC-CAAE-6208-3A4B5E4497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" t="99" r="488" b="19111"/>
          <a:stretch/>
        </p:blipFill>
        <p:spPr>
          <a:xfrm>
            <a:off x="5879976" y="1612575"/>
            <a:ext cx="4632144" cy="2282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Grafik 12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344A2065-6BDB-6F36-0CC6-B4087A5F52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40"/>
          <a:stretch/>
        </p:blipFill>
        <p:spPr>
          <a:xfrm>
            <a:off x="5911552" y="4240179"/>
            <a:ext cx="4248472" cy="2324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Grafik 1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3E1999E9-352E-1400-FE79-6609B6649D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1"/>
          <a:stretch/>
        </p:blipFill>
        <p:spPr>
          <a:xfrm>
            <a:off x="657133" y="4144929"/>
            <a:ext cx="4632144" cy="2304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206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09439-EB36-1305-C4E3-DE20F45D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theoretical</a:t>
            </a:r>
            <a:r>
              <a:rPr lang="de-DE" dirty="0"/>
              <a:t> Scenario </a:t>
            </a:r>
            <a:r>
              <a:rPr lang="de-DE" dirty="0" err="1"/>
              <a:t>where</a:t>
            </a:r>
            <a:r>
              <a:rPr lang="de-DE" dirty="0"/>
              <a:t> Information on </a:t>
            </a:r>
            <a:r>
              <a:rPr lang="de-DE" dirty="0" err="1"/>
              <a:t>Social</a:t>
            </a:r>
            <a:r>
              <a:rPr lang="de-DE" dirty="0"/>
              <a:t> Media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affect</a:t>
            </a:r>
            <a:r>
              <a:rPr lang="de-DE" dirty="0"/>
              <a:t> Power Demand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B784F85-7EEE-FD9E-EF0B-6BE96FE99AE0}"/>
              </a:ext>
            </a:extLst>
          </p:cNvPr>
          <p:cNvSpPr/>
          <p:nvPr/>
        </p:nvSpPr>
        <p:spPr>
          <a:xfrm>
            <a:off x="407368" y="1673924"/>
            <a:ext cx="11161240" cy="34112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 algn="ctr">
              <a:spcBef>
                <a:spcPts val="200"/>
              </a:spcBef>
              <a:spcAft>
                <a:spcPts val="230"/>
              </a:spcAft>
            </a:pPr>
            <a:r>
              <a:rPr lang="en-US" sz="2000" b="1" dirty="0">
                <a:solidFill>
                  <a:schemeClr val="tx1"/>
                </a:solidFill>
              </a:rPr>
              <a:t>Demand Response Scenario: </a:t>
            </a:r>
            <a:endParaRPr lang="en-US" sz="2000" dirty="0">
              <a:solidFill>
                <a:schemeClr val="tx1"/>
              </a:solidFill>
            </a:endParaRPr>
          </a:p>
          <a:p>
            <a:pPr marL="180000" algn="ctr">
              <a:spcBef>
                <a:spcPts val="200"/>
              </a:spcBef>
              <a:spcAft>
                <a:spcPts val="230"/>
              </a:spcAft>
            </a:pPr>
            <a:r>
              <a:rPr lang="en-US" sz="2000" b="0" dirty="0">
                <a:solidFill>
                  <a:schemeClr val="tx1"/>
                </a:solidFill>
              </a:rPr>
              <a:t>Malicious actors compromise the social media channels of an electricity company </a:t>
            </a:r>
          </a:p>
          <a:p>
            <a:pPr marL="180000" algn="ctr">
              <a:spcBef>
                <a:spcPts val="200"/>
              </a:spcBef>
              <a:spcAft>
                <a:spcPts val="230"/>
              </a:spcAft>
            </a:pPr>
            <a:r>
              <a:rPr lang="en-US" sz="2000" b="0" dirty="0">
                <a:solidFill>
                  <a:schemeClr val="tx1"/>
                </a:solidFill>
              </a:rPr>
              <a:t>and spread the false advertisement of reduced electricity prices for a limited time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0E96177-E08D-49E2-7D19-8146A4915A2F}"/>
              </a:ext>
            </a:extLst>
          </p:cNvPr>
          <p:cNvSpPr/>
          <p:nvPr/>
        </p:nvSpPr>
        <p:spPr>
          <a:xfrm>
            <a:off x="407368" y="5301208"/>
            <a:ext cx="11040618" cy="10678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/>
              <a:t>But: other scenarios could be imagined ….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34157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701A3-2404-A9B8-5FC9-0D63435E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488950"/>
            <a:ext cx="9506065" cy="838200"/>
          </a:xfrm>
        </p:spPr>
        <p:txBody>
          <a:bodyPr/>
          <a:lstStyle/>
          <a:p>
            <a:r>
              <a:rPr lang="en-US" dirty="0"/>
              <a:t>Proposal for a Monitoring Framework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28EB07E-CC38-E24E-53EC-81F655433E4E}"/>
              </a:ext>
            </a:extLst>
          </p:cNvPr>
          <p:cNvSpPr/>
          <p:nvPr/>
        </p:nvSpPr>
        <p:spPr>
          <a:xfrm>
            <a:off x="3359696" y="3163463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Predict</a:t>
            </a:r>
            <a:r>
              <a:rPr lang="de-DE" dirty="0"/>
              <a:t> Model Parameters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B0B4EA5-878D-8271-7D1C-1A082934784C}"/>
              </a:ext>
            </a:extLst>
          </p:cNvPr>
          <p:cNvSpPr/>
          <p:nvPr/>
        </p:nvSpPr>
        <p:spPr>
          <a:xfrm>
            <a:off x="5935284" y="3163463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Run Simulation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449728B-672D-7AB6-C2EF-B996874FD672}"/>
              </a:ext>
            </a:extLst>
          </p:cNvPr>
          <p:cNvSpPr/>
          <p:nvPr/>
        </p:nvSpPr>
        <p:spPr>
          <a:xfrm>
            <a:off x="8510872" y="3163463"/>
            <a:ext cx="3201752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Predict</a:t>
            </a:r>
            <a:r>
              <a:rPr lang="de-DE" dirty="0"/>
              <a:t> Critical Peak </a:t>
            </a:r>
            <a:r>
              <a:rPr lang="de-DE" dirty="0" err="1"/>
              <a:t>Electricity</a:t>
            </a:r>
            <a:r>
              <a:rPr lang="de-DE" dirty="0"/>
              <a:t> Demand Trend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107CD90-56BD-70A1-F07C-BAEB2EE1908E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5591944" y="3645326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7012A44-74F4-634C-DE6C-BF6BEEF6118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8167532" y="3645326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CF21B9B-E3F0-3CAD-6880-898CD2388701}"/>
              </a:ext>
            </a:extLst>
          </p:cNvPr>
          <p:cNvSpPr/>
          <p:nvPr/>
        </p:nvSpPr>
        <p:spPr>
          <a:xfrm>
            <a:off x="784108" y="3163463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Media Posts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0F2CF7-B3EA-D2E6-B8EB-9E63240484B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016356" y="3645326"/>
            <a:ext cx="34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1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E87CA-8FA7-CF05-AD3F-6B6FF624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3044830"/>
            <a:ext cx="10513168" cy="1362075"/>
          </a:xfrm>
        </p:spPr>
        <p:txBody>
          <a:bodyPr/>
          <a:lstStyle/>
          <a:p>
            <a:br>
              <a:rPr lang="de-DE" dirty="0"/>
            </a:br>
            <a:r>
              <a:rPr lang="de-DE" dirty="0" err="1"/>
              <a:t>Methodology</a:t>
            </a:r>
            <a:br>
              <a:rPr lang="de-DE" dirty="0"/>
            </a:br>
            <a:r>
              <a:rPr lang="de-DE" dirty="0"/>
              <a:t> </a:t>
            </a:r>
            <a:r>
              <a:rPr lang="en-US" sz="1800" b="0" dirty="0"/>
              <a:t>-  Modeling the Impact of Social Media on Power Demand</a:t>
            </a:r>
            <a:br>
              <a:rPr lang="en-US" dirty="0"/>
            </a:br>
            <a:br>
              <a:rPr lang="de-DE" dirty="0"/>
            </a:br>
            <a:br>
              <a:rPr lang="de-D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0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BDD1A-935E-37AF-0C22-F1B16316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488950"/>
            <a:ext cx="9578073" cy="838200"/>
          </a:xfrm>
        </p:spPr>
        <p:txBody>
          <a:bodyPr/>
          <a:lstStyle/>
          <a:p>
            <a:r>
              <a:rPr lang="en-US" dirty="0"/>
              <a:t>Idea: Analyze the Effects of Information Flow on the Power Grid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10AAE69-6886-6A69-4679-A6FE5BA71844}"/>
              </a:ext>
            </a:extLst>
          </p:cNvPr>
          <p:cNvSpPr/>
          <p:nvPr/>
        </p:nvSpPr>
        <p:spPr>
          <a:xfrm>
            <a:off x="305587" y="1544514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Social Media Graph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79EB93-8530-8A99-6D9F-902E085E08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71" r="32870"/>
          <a:stretch/>
        </p:blipFill>
        <p:spPr>
          <a:xfrm>
            <a:off x="461395" y="2492896"/>
            <a:ext cx="3352285" cy="3399631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92AD926-08B6-8807-B84E-DF16E1F5AA44}"/>
              </a:ext>
            </a:extLst>
          </p:cNvPr>
          <p:cNvSpPr/>
          <p:nvPr/>
        </p:nvSpPr>
        <p:spPr>
          <a:xfrm>
            <a:off x="4299895" y="1545109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Information Diffusion Model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2E600BE-E8BF-A2D7-0E0C-3A3A132ECA51}"/>
              </a:ext>
            </a:extLst>
          </p:cNvPr>
          <p:cNvSpPr/>
          <p:nvPr/>
        </p:nvSpPr>
        <p:spPr>
          <a:xfrm>
            <a:off x="8311076" y="1544514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Power Demand Simulation Rules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7" name="Grafik 6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5378B4CC-E8A3-CC00-A753-51DEFF2BE0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7" r="32036"/>
          <a:stretch/>
        </p:blipFill>
        <p:spPr>
          <a:xfrm>
            <a:off x="4511824" y="2191139"/>
            <a:ext cx="3360062" cy="3818465"/>
          </a:xfrm>
          <a:prstGeom prst="rect">
            <a:avLst/>
          </a:prstGeom>
        </p:spPr>
      </p:pic>
      <p:pic>
        <p:nvPicPr>
          <p:cNvPr id="5" name="Grafik 4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0E05BDF2-BCEA-F077-F395-F1A53400FF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t="10645" r="8397" b="2988"/>
          <a:stretch/>
        </p:blipFill>
        <p:spPr>
          <a:xfrm>
            <a:off x="8444833" y="2996952"/>
            <a:ext cx="3223212" cy="265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097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fontSizeAuto=&quot;1&quot; startTime=&quot;540&quot; timeFormatId=&quot;1&quot; startItemNo=&quot;1&quot; createSingleAgendaSlide=&quot;0&quot; createSeparatingSlides=&quot;0&quot; createBackupSlide=&quot;0&quot; layoutId=&quot;1_1&quot; createSections=&quot;0&quot; singleSlideId=&quot;&quot; backupSlideId=&quot;&quot; hideSeparatingSlides=&quot;0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434.0899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1&quot; leftSpacing=&quot;10&quot; rightSpacing=&quot;6&quot; dock=&quot;2&quot; /&gt;&lt;/columns&gt;&lt;items /&gt;&lt;/agenda&gt;&lt;/contents&gt;&lt;/ee4p&gt;"/>
</p:tagLst>
</file>

<file path=ppt/theme/theme1.xml><?xml version="1.0" encoding="utf-8"?>
<a:theme xmlns:a="http://schemas.openxmlformats.org/drawingml/2006/main" name="Präsentationsvorlage_BWL9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87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1275</Words>
  <Application>Microsoft Office PowerPoint</Application>
  <PresentationFormat>Breitbild</PresentationFormat>
  <Paragraphs>299</Paragraphs>
  <Slides>23</Slides>
  <Notes>15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1" baseType="lpstr">
      <vt:lpstr>Bitstream Charter</vt:lpstr>
      <vt:lpstr>Charter</vt:lpstr>
      <vt:lpstr>Stafford</vt:lpstr>
      <vt:lpstr>Arial</vt:lpstr>
      <vt:lpstr>Cambria Math</vt:lpstr>
      <vt:lpstr>Tahoma</vt:lpstr>
      <vt:lpstr>Wingdings</vt:lpstr>
      <vt:lpstr>Präsentationsvorlage_BWL9</vt:lpstr>
      <vt:lpstr>Modeling and Monitoring social media dynamics to predict short-term peak electricity demand</vt:lpstr>
      <vt:lpstr>Contents</vt:lpstr>
      <vt:lpstr> Motivation </vt:lpstr>
      <vt:lpstr>Panic Buying and Overconsumption became a  prominent topic during the COVID-19 Pandemic</vt:lpstr>
      <vt:lpstr>Could Social Media affect Power Demand?</vt:lpstr>
      <vt:lpstr>One theoretical Scenario where Information on Social Media could affect Power Demand</vt:lpstr>
      <vt:lpstr>Proposal for a Monitoring Framework</vt:lpstr>
      <vt:lpstr> Methodology  -  Modeling the Impact of Social Media on Power Demand   </vt:lpstr>
      <vt:lpstr>Idea: Analyze the Effects of Information Flow on the Power Grid</vt:lpstr>
      <vt:lpstr>The Social Media Network Graph is modelled via Random Graph Algorithms</vt:lpstr>
      <vt:lpstr>Formulas of the SIR model</vt:lpstr>
      <vt:lpstr>Simulation Rules to analyze the Effects on the Power Grid</vt:lpstr>
      <vt:lpstr>Simulation Rules to analyze the Effects on the Power Grid</vt:lpstr>
      <vt:lpstr>PowerPoint-Präsentation</vt:lpstr>
      <vt:lpstr>Social Media Data can be used to estimate Simulation Parameters</vt:lpstr>
      <vt:lpstr> Case Study </vt:lpstr>
      <vt:lpstr>Scenario 1: Demand Response Scenario </vt:lpstr>
      <vt:lpstr>Information Propagation Parameter Estimation</vt:lpstr>
      <vt:lpstr>Simulated Infection Process and Power Consumption</vt:lpstr>
      <vt:lpstr>Changes in Power Consumption with a variable adoption rate for EVs</vt:lpstr>
      <vt:lpstr> Conclusion  </vt:lpstr>
      <vt:lpstr>Conclusion</vt:lpstr>
      <vt:lpstr>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Isabella Nunes Grieser</cp:lastModifiedBy>
  <cp:revision>900</cp:revision>
  <cp:lastPrinted>2015-03-31T13:31:38Z</cp:lastPrinted>
  <dcterms:created xsi:type="dcterms:W3CDTF">2009-12-23T09:42:49Z</dcterms:created>
  <dcterms:modified xsi:type="dcterms:W3CDTF">2024-01-22T20:34:54Z</dcterms:modified>
</cp:coreProperties>
</file>