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363" r:id="rId3"/>
    <p:sldId id="364" r:id="rId4"/>
    <p:sldId id="366" r:id="rId5"/>
    <p:sldId id="367" r:id="rId6"/>
    <p:sldId id="368" r:id="rId7"/>
    <p:sldId id="365" r:id="rId8"/>
    <p:sldId id="369" r:id="rId9"/>
    <p:sldId id="380" r:id="rId10"/>
    <p:sldId id="379" r:id="rId11"/>
    <p:sldId id="371" r:id="rId12"/>
    <p:sldId id="372" r:id="rId13"/>
    <p:sldId id="373" r:id="rId14"/>
    <p:sldId id="376" r:id="rId15"/>
    <p:sldId id="374" r:id="rId16"/>
    <p:sldId id="377" r:id="rId17"/>
    <p:sldId id="378" r:id="rId18"/>
    <p:sldId id="375" r:id="rId19"/>
  </p:sldIdLst>
  <p:sldSz cx="12192000" cy="6858000"/>
  <p:notesSz cx="6799263" cy="9929813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3"/>
            <p14:sldId id="364"/>
            <p14:sldId id="366"/>
            <p14:sldId id="367"/>
            <p14:sldId id="368"/>
            <p14:sldId id="365"/>
            <p14:sldId id="369"/>
            <p14:sldId id="380"/>
            <p14:sldId id="379"/>
            <p14:sldId id="371"/>
            <p14:sldId id="372"/>
            <p14:sldId id="373"/>
            <p14:sldId id="376"/>
            <p14:sldId id="374"/>
            <p14:sldId id="377"/>
            <p14:sldId id="378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Object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11. September 2021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10. September 2021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bella-grieser/VNR-optimization-for-VPP" TargetMode="External"/><Relationship Id="rId2" Type="http://schemas.openxmlformats.org/officeDocument/2006/relationships/hyperlink" Target="https://jump.dev/JuMP.jl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2204864"/>
            <a:ext cx="8856156" cy="944562"/>
          </a:xfrm>
        </p:spPr>
        <p:txBody>
          <a:bodyPr/>
          <a:lstStyle/>
          <a:p>
            <a:r>
              <a:rPr lang="en-US" sz="1400" dirty="0"/>
              <a:t>Isabella Nunes Grieser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Extension of the Virtual Network Embedding formulation for Virtual Power Plants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838080-012A-4CA6-B5E9-C9F078AE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11628" r="8463"/>
          <a:stretch/>
        </p:blipFill>
        <p:spPr>
          <a:xfrm>
            <a:off x="2639616" y="1495856"/>
            <a:ext cx="6120680" cy="45817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E866A7-A03B-4F46-AEFE-E95338CA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</a:t>
            </a:r>
            <a:r>
              <a:rPr lang="de-DE" dirty="0" err="1"/>
              <a:t>amounts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3">
                <a:extLst>
                  <a:ext uri="{FF2B5EF4-FFF2-40B4-BE49-F238E27FC236}">
                    <a16:creationId xmlns:a16="http://schemas.microsoft.com/office/drawing/2014/main" id="{05F69DE2-820F-4AF1-A9D1-709637B7E9F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8733" y="6184644"/>
                <a:ext cx="4680519" cy="54027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dirty="0">
                    <a:ea typeface="Cambria Math" panose="02040503050406030204" pitchFamily="18" charset="0"/>
                  </a:rPr>
                  <a:t>Scenario </a:t>
                </a:r>
                <a:r>
                  <a:rPr lang="de-DE" sz="1800" dirty="0" err="1">
                    <a:ea typeface="Cambria Math" panose="02040503050406030204" pitchFamily="18" charset="0"/>
                  </a:rPr>
                  <a:t>amount</a:t>
                </a:r>
                <a:r>
                  <a:rPr lang="de-DE" sz="18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𝒍𝒆𝒗𝒆𝒍𝒔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de-DE" sz="1800" b="0" kern="0" dirty="0"/>
              </a:p>
            </p:txBody>
          </p:sp>
        </mc:Choice>
        <mc:Fallback>
          <p:sp>
            <p:nvSpPr>
              <p:cNvPr id="5" name="Inhaltsplatzhalter 3">
                <a:extLst>
                  <a:ext uri="{FF2B5EF4-FFF2-40B4-BE49-F238E27FC236}">
                    <a16:creationId xmlns:a16="http://schemas.microsoft.com/office/drawing/2014/main" id="{05F69DE2-820F-4AF1-A9D1-709637B7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8733" y="6184644"/>
                <a:ext cx="4680519" cy="540276"/>
              </a:xfrm>
              <a:prstGeom prst="roundRect">
                <a:avLst/>
              </a:prstGeom>
              <a:blipFill>
                <a:blip r:embed="rId3"/>
                <a:stretch>
                  <a:fillRect b="-5435"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4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2EF90-A004-4788-9056-5138F9BE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scenarios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CB4C1C-7000-41D5-B76E-518B4C11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23" y="2492896"/>
            <a:ext cx="4561145" cy="4032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Power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scenario</a:t>
            </a:r>
            <a:r>
              <a:rPr lang="de-DE" sz="1800" dirty="0"/>
              <a:t> 1: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endParaRPr lang="de-DE" sz="16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64EC2B2-4C0F-4FE6-BCB3-849B6F164729}"/>
                  </a:ext>
                </a:extLst>
              </p:cNvPr>
              <p:cNvSpPr txBox="1"/>
              <p:nvPr/>
            </p:nvSpPr>
            <p:spPr>
              <a:xfrm>
                <a:off x="1343472" y="5313674"/>
                <a:ext cx="134297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64EC2B2-4C0F-4FE6-BCB3-849B6F164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5313674"/>
                <a:ext cx="1342974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2BE0E53-FA66-49B7-8A2D-21ED2569769E}"/>
                  </a:ext>
                </a:extLst>
              </p:cNvPr>
              <p:cNvSpPr txBox="1"/>
              <p:nvPr/>
            </p:nvSpPr>
            <p:spPr>
              <a:xfrm>
                <a:off x="3587570" y="5396689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2BE0E53-FA66-49B7-8A2D-21ED2569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570" y="5396689"/>
                <a:ext cx="1324846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3CF8083-E1FC-4908-B5EA-0CD613BAAF40}"/>
                  </a:ext>
                </a:extLst>
              </p:cNvPr>
              <p:cNvSpPr txBox="1"/>
              <p:nvPr/>
            </p:nvSpPr>
            <p:spPr>
              <a:xfrm>
                <a:off x="4033794" y="3229080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3CF8083-E1FC-4908-B5EA-0CD613BA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794" y="3229080"/>
                <a:ext cx="1324846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5AF32A52-6085-409F-9C80-298C97EB044F}"/>
              </a:ext>
            </a:extLst>
          </p:cNvPr>
          <p:cNvSpPr txBox="1">
            <a:spLocks/>
          </p:cNvSpPr>
          <p:nvPr/>
        </p:nvSpPr>
        <p:spPr bwMode="auto">
          <a:xfrm>
            <a:off x="6120641" y="2492896"/>
            <a:ext cx="4561145" cy="4032448"/>
          </a:xfrm>
          <a:prstGeom prst="roundRect">
            <a:avLst/>
          </a:prstGeom>
          <a:ln w="25400" cap="flat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8000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SzPct val="125000"/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6000" indent="-216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600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7200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kern="0" dirty="0"/>
              <a:t>Power </a:t>
            </a:r>
            <a:r>
              <a:rPr lang="de-DE" sz="1800" kern="0" dirty="0" err="1"/>
              <a:t>output</a:t>
            </a:r>
            <a:r>
              <a:rPr lang="de-DE" sz="1800" kern="0" dirty="0"/>
              <a:t> </a:t>
            </a:r>
            <a:r>
              <a:rPr lang="de-DE" sz="1800" kern="0" dirty="0" err="1"/>
              <a:t>scenario</a:t>
            </a:r>
            <a:r>
              <a:rPr lang="de-DE" sz="1800" kern="0" dirty="0"/>
              <a:t> 2:</a:t>
            </a:r>
          </a:p>
          <a:p>
            <a:endParaRPr lang="de-DE" kern="0" dirty="0"/>
          </a:p>
          <a:p>
            <a:endParaRPr lang="de-DE" kern="0" dirty="0"/>
          </a:p>
          <a:p>
            <a:endParaRPr lang="de-DE" sz="1600" kern="0" dirty="0"/>
          </a:p>
          <a:p>
            <a:endParaRPr lang="de-DE" sz="1600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  <a:p>
            <a:endParaRPr lang="de-DE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5303FB9-406A-4844-9D7B-D973ED45FF6E}"/>
                  </a:ext>
                </a:extLst>
              </p:cNvPr>
              <p:cNvSpPr txBox="1"/>
              <p:nvPr/>
            </p:nvSpPr>
            <p:spPr>
              <a:xfrm>
                <a:off x="1460247" y="6010011"/>
                <a:ext cx="410717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=0.015</m:t>
                    </m:r>
                  </m:oMath>
                </a14:m>
                <a:r>
                  <a:rPr lang="de-DE" sz="2000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de-DE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d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=60</m:t>
                        </m:r>
                      </m:e>
                    </m:nary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5303FB9-406A-4844-9D7B-D973ED4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7" y="6010011"/>
                <a:ext cx="4107174" cy="439736"/>
              </a:xfrm>
              <a:prstGeom prst="rect">
                <a:avLst/>
              </a:prstGeom>
              <a:blipFill>
                <a:blip r:embed="rId5"/>
                <a:stretch>
                  <a:fillRect t="-106944" b="-163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97AF218E-91D1-4298-8C9E-D242BEEEA3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0" t="7543" r="69288" b="29477"/>
          <a:stretch/>
        </p:blipFill>
        <p:spPr>
          <a:xfrm>
            <a:off x="1862153" y="3113244"/>
            <a:ext cx="2664296" cy="23911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970945-A2C2-48AD-8A4A-33B8395EE6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6" t="8276" r="69490" b="14922"/>
          <a:stretch/>
        </p:blipFill>
        <p:spPr>
          <a:xfrm>
            <a:off x="6800435" y="3177106"/>
            <a:ext cx="2592518" cy="2915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E843C2A-C36C-408B-A032-B63D878C9003}"/>
                  </a:ext>
                </a:extLst>
              </p:cNvPr>
              <p:cNvSpPr txBox="1"/>
              <p:nvPr/>
            </p:nvSpPr>
            <p:spPr>
              <a:xfrm>
                <a:off x="8959435" y="3238242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de-DE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E843C2A-C36C-408B-A032-B63D878C9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435" y="3238242"/>
                <a:ext cx="1324846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68A2995-3CE6-4F95-8878-82F1BD8330AC}"/>
                  </a:ext>
                </a:extLst>
              </p:cNvPr>
              <p:cNvSpPr txBox="1"/>
              <p:nvPr/>
            </p:nvSpPr>
            <p:spPr>
              <a:xfrm>
                <a:off x="8832304" y="5380133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de-DE" dirty="0"/>
                  <a:t>9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68A2995-3CE6-4F95-8878-82F1BD83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5380133"/>
                <a:ext cx="1324846" cy="381515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1702E16-5165-4E90-82A1-CF13771F881F}"/>
                  </a:ext>
                </a:extLst>
              </p:cNvPr>
              <p:cNvSpPr txBox="1"/>
              <p:nvPr/>
            </p:nvSpPr>
            <p:spPr>
              <a:xfrm>
                <a:off x="6254849" y="5438092"/>
                <a:ext cx="132484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de-DE" dirty="0"/>
                  <a:t>5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1702E16-5165-4E90-82A1-CF13771F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49" y="5438092"/>
                <a:ext cx="1324846" cy="381515"/>
              </a:xfrm>
              <a:prstGeom prst="rect">
                <a:avLst/>
              </a:prstGeom>
              <a:blipFill>
                <a:blip r:embed="rId10"/>
                <a:stretch>
                  <a:fillRect t="-7937" b="-206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98462F4-8731-40B7-A18C-BB6841BA3283}"/>
                  </a:ext>
                </a:extLst>
              </p:cNvPr>
              <p:cNvSpPr txBox="1"/>
              <p:nvPr/>
            </p:nvSpPr>
            <p:spPr>
              <a:xfrm>
                <a:off x="6574612" y="6011968"/>
                <a:ext cx="410717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𝛼𝜋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r>
                  <a:rPr lang="de-DE" sz="2000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de-DE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2000" i="1" ker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  <m:r>
                          <a:rPr lang="de-DE" sz="2000" b="0" i="1" dirty="0" smtClean="0">
                            <a:latin typeface="Cambria Math" panose="02040503050406030204" pitchFamily="18" charset="0"/>
                          </a:rPr>
                          <m:t>=160</m:t>
                        </m:r>
                      </m:e>
                    </m:nary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98462F4-8731-40B7-A18C-BB6841BA3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12" y="6011968"/>
                <a:ext cx="4107174" cy="439736"/>
              </a:xfrm>
              <a:prstGeom prst="rect">
                <a:avLst/>
              </a:prstGeom>
              <a:blipFill>
                <a:blip r:embed="rId11"/>
                <a:stretch>
                  <a:fillRect t="-106944" b="-163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7EE068B1-F894-42AA-A61E-3ACACBD1BFC7}"/>
              </a:ext>
            </a:extLst>
          </p:cNvPr>
          <p:cNvSpPr/>
          <p:nvPr/>
        </p:nvSpPr>
        <p:spPr>
          <a:xfrm>
            <a:off x="3090250" y="4226637"/>
            <a:ext cx="208102" cy="296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E1A6653-3744-4AC1-9390-F09AF46396FE}"/>
              </a:ext>
            </a:extLst>
          </p:cNvPr>
          <p:cNvSpPr/>
          <p:nvPr/>
        </p:nvSpPr>
        <p:spPr>
          <a:xfrm>
            <a:off x="7992643" y="4273678"/>
            <a:ext cx="208102" cy="296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nhaltsplatzhalter 3">
                <a:extLst>
                  <a:ext uri="{FF2B5EF4-FFF2-40B4-BE49-F238E27FC236}">
                    <a16:creationId xmlns:a16="http://schemas.microsoft.com/office/drawing/2014/main" id="{46BE01FA-4CDE-436F-8494-EE3EF778B55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16175" y="1571348"/>
                <a:ext cx="4680519" cy="711741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kern="0" dirty="0"/>
                  <a:t>VPP: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=99%</m:t>
                    </m:r>
                  </m:oMath>
                </a14:m>
                <a:r>
                  <a:rPr lang="de-DE" sz="1800" b="0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de-DE" sz="1800" b="0" kern="0" dirty="0"/>
                  <a:t> </a:t>
                </a:r>
              </a:p>
            </p:txBody>
          </p:sp>
        </mc:Choice>
        <mc:Fallback xmlns="">
          <p:sp>
            <p:nvSpPr>
              <p:cNvPr id="19" name="Inhaltsplatzhalter 3">
                <a:extLst>
                  <a:ext uri="{FF2B5EF4-FFF2-40B4-BE49-F238E27FC236}">
                    <a16:creationId xmlns:a16="http://schemas.microsoft.com/office/drawing/2014/main" id="{46BE01FA-4CDE-436F-8494-EE3EF778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175" y="1571348"/>
                <a:ext cx="4680519" cy="7117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31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9CEB3-88FB-4170-813D-A4A41E0D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scenario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ignoring</a:t>
            </a:r>
            <a:r>
              <a:rPr lang="de-DE" dirty="0"/>
              <a:t> high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scenarios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F17C8CE-E7EE-42DA-8304-25C5F05CE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Heuristic:</a:t>
                </a:r>
              </a:p>
              <a:p>
                <a:pPr marL="637200" indent="-457200">
                  <a:buFont typeface="+mj-lt"/>
                  <a:buAutoNum type="arabicPeriod"/>
                </a:pPr>
                <a:r>
                  <a:rPr lang="de-DE" b="0" dirty="0"/>
                  <a:t>Create all power </a:t>
                </a:r>
                <a:r>
                  <a:rPr lang="de-DE" b="0" dirty="0" err="1"/>
                  <a:t>output</a:t>
                </a:r>
                <a:r>
                  <a:rPr lang="de-DE" b="0" dirty="0"/>
                  <a:t> </a:t>
                </a:r>
                <a:r>
                  <a:rPr lang="de-DE" b="0" dirty="0" err="1"/>
                  <a:t>scenarios</a:t>
                </a:r>
                <a:endParaRPr lang="de-DE" b="0" dirty="0"/>
              </a:p>
              <a:p>
                <a:pPr marL="637200" indent="-457200">
                  <a:buFont typeface="+mj-lt"/>
                  <a:buAutoNum type="arabicPeriod"/>
                </a:pPr>
                <a:r>
                  <a:rPr lang="de-DE" b="0" dirty="0" err="1"/>
                  <a:t>Sort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scenarios</a:t>
                </a:r>
                <a:r>
                  <a:rPr lang="de-DE" b="0" dirty="0"/>
                  <a:t> </a:t>
                </a:r>
                <a:r>
                  <a:rPr lang="de-DE" b="0" dirty="0" err="1"/>
                  <a:t>by</a:t>
                </a:r>
                <a:r>
                  <a:rPr lang="de-DE" b="0" dirty="0"/>
                  <a:t> </a:t>
                </a:r>
                <a:r>
                  <a:rPr lang="de-DE" b="0" dirty="0" err="1"/>
                  <a:t>their</a:t>
                </a:r>
                <a:r>
                  <a:rPr lang="de-DE" b="0" dirty="0"/>
                  <a:t> </a:t>
                </a:r>
                <a:r>
                  <a:rPr lang="de-DE" b="0" dirty="0" err="1"/>
                  <a:t>probability</a:t>
                </a:r>
                <a:endParaRPr lang="de-DE" b="0" dirty="0"/>
              </a:p>
              <a:p>
                <a:pPr marL="637200" indent="-457200">
                  <a:buFont typeface="+mj-lt"/>
                  <a:buAutoNum type="arabicPeriod"/>
                </a:pPr>
                <a:r>
                  <a:rPr lang="de-DE" b="0" dirty="0" err="1"/>
                  <a:t>Calculate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minimum</a:t>
                </a:r>
                <a:r>
                  <a:rPr lang="de-DE" b="0" dirty="0"/>
                  <a:t> </a:t>
                </a:r>
                <a:r>
                  <a:rPr lang="de-DE" b="0" dirty="0" err="1"/>
                  <a:t>factor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marL="637200" indent="-457200">
                  <a:buFont typeface="+mj-lt"/>
                  <a:buAutoNum type="arabicPeriod"/>
                </a:pPr>
                <a:r>
                  <a:rPr lang="de-DE" b="0" dirty="0"/>
                  <a:t>Find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subset</a:t>
                </a:r>
                <a:r>
                  <a:rPr lang="de-DE" b="0" dirty="0"/>
                  <a:t>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scenarios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lower</a:t>
                </a:r>
                <a:r>
                  <a:rPr lang="de-DE" b="0" dirty="0"/>
                  <a:t> </a:t>
                </a:r>
                <a:r>
                  <a:rPr lang="de-DE" b="0" dirty="0" err="1"/>
                  <a:t>bound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de-DE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lim>
                    </m:limLow>
                    <m:r>
                      <a:rPr lang="de-DE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de-DE" b="0" dirty="0"/>
                  <a:t>                                                            and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upper</a:t>
                </a:r>
                <a:r>
                  <a:rPr lang="de-DE" b="0" dirty="0"/>
                  <a:t> </a:t>
                </a:r>
                <a:r>
                  <a:rPr lang="de-DE" b="0" dirty="0" err="1"/>
                  <a:t>bound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de-DE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lim>
                    </m:limLow>
                    <m:r>
                      <a:rPr lang="de-DE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𝛼𝜋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b="0" dirty="0"/>
                  <a:t> </a:t>
                </a:r>
              </a:p>
              <a:p>
                <a:pPr marL="637200" indent="-457200">
                  <a:buFont typeface="+mj-lt"/>
                  <a:buAutoNum type="arabicPeriod"/>
                </a:pPr>
                <a:endParaRPr lang="de-DE" b="0" dirty="0"/>
              </a:p>
              <a:p>
                <a:pPr marL="637200" indent="-457200">
                  <a:buFont typeface="+mj-lt"/>
                  <a:buAutoNum type="arabicPeriod"/>
                </a:pPr>
                <a:endParaRPr lang="de-DE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F17C8CE-E7EE-42DA-8304-25C5F05CE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46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26C24-901E-4D46-A588-2EEFB34B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578073" cy="8382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was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simpler </a:t>
            </a:r>
            <a:r>
              <a:rPr lang="de-DE" dirty="0" err="1"/>
              <a:t>approaches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31DC686-0632-4F0F-9101-6E27F197264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74187" y="1631642"/>
                <a:ext cx="3771054" cy="483408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kern="0" dirty="0"/>
                  <a:t>Heuristic </a:t>
                </a:r>
                <a:r>
                  <a:rPr lang="de-DE" sz="1800" kern="0" dirty="0" err="1"/>
                  <a:t>approach</a:t>
                </a:r>
                <a:r>
                  <a:rPr lang="de-DE" sz="1800" kern="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80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0" kern="0" dirty="0"/>
                  <a:t>power </a:t>
                </a:r>
                <a:r>
                  <a:rPr lang="de-DE" sz="1600" b="0" kern="0" dirty="0" err="1"/>
                  <a:t>output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scenarios</a:t>
                </a:r>
                <a:r>
                  <a:rPr lang="de-DE" sz="1600" b="0" kern="0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𝛺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nary>
                      </m:den>
                    </m:f>
                    <m:d>
                      <m:d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≤1−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600" b="0" kern="0" dirty="0"/>
              </a:p>
              <a:p>
                <a:r>
                  <a:rPr lang="de-DE" sz="1400" b="0" kern="0" dirty="0" err="1"/>
                  <a:t>Where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when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sSubSup>
                      <m:sSubSup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400" b="0" kern="0" dirty="0"/>
              </a:p>
              <a:p>
                <a:endParaRPr lang="de-DE" sz="1600" b="0" kern="0" dirty="0"/>
              </a:p>
              <a:p>
                <a:r>
                  <a:rPr lang="de-DE" sz="1600" b="0" kern="0" dirty="0"/>
                  <a:t>Link </a:t>
                </a:r>
                <a:r>
                  <a:rPr lang="de-DE" sz="1600" b="0" kern="0" dirty="0" err="1"/>
                  <a:t>failure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scenarios</a:t>
                </a:r>
                <a:r>
                  <a:rPr lang="de-DE" sz="1600" b="0" kern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d>
                      <m:d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≤1−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600" b="0" kern="0" dirty="0"/>
              </a:p>
              <a:p>
                <a:r>
                  <a:rPr lang="de-DE" sz="1400" b="0" kern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400" b="0" kern="0" dirty="0"/>
                  <a:t> when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4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de-DE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4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400" b="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D31DC686-0632-4F0F-9101-6E27F197264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74187" y="1631642"/>
                <a:ext cx="3771054" cy="4834086"/>
              </a:xfrm>
              <a:prstGeom prst="roundRect">
                <a:avLst/>
              </a:prstGeom>
              <a:blipFill>
                <a:blip r:embed="rId2"/>
                <a:stretch>
                  <a:fillRect b="-2008"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A71DD8FE-1CC4-4EBB-8059-4D4A00172C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10473" y="1619250"/>
                <a:ext cx="3771054" cy="483408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kern="0" dirty="0"/>
                  <a:t>Simple </a:t>
                </a:r>
                <a:r>
                  <a:rPr lang="de-DE" sz="1800" kern="0" dirty="0" err="1"/>
                  <a:t>approach</a:t>
                </a:r>
                <a:r>
                  <a:rPr lang="de-DE" sz="1800" kern="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80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0" kern="0" dirty="0" err="1"/>
                  <a:t>mean</a:t>
                </a:r>
                <a:r>
                  <a:rPr lang="de-DE" sz="1600" b="0" kern="0" dirty="0"/>
                  <a:t> power </a:t>
                </a:r>
                <a:r>
                  <a:rPr lang="de-DE" sz="1600" b="0" kern="0" dirty="0" err="1"/>
                  <a:t>output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constraint</a:t>
                </a:r>
                <a:r>
                  <a:rPr lang="de-DE" sz="1600" b="0" kern="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600" b="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600" b="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6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600" b="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de-DE" sz="16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600" b="0" i="1" ker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600" b="0" kern="0" dirty="0"/>
              </a:p>
              <a:p>
                <a:endParaRPr lang="de-DE" sz="1600" b="0" kern="0" dirty="0"/>
              </a:p>
              <a:p>
                <a:endParaRPr lang="de-DE" sz="1600" b="0" kern="0" dirty="0"/>
              </a:p>
              <a:p>
                <a:endParaRPr lang="de-DE" sz="1600" b="0" kern="0" dirty="0"/>
              </a:p>
              <a:p>
                <a:r>
                  <a:rPr lang="de-DE" sz="1600" b="0" kern="0" dirty="0"/>
                  <a:t>Link </a:t>
                </a:r>
                <a:r>
                  <a:rPr lang="de-DE" sz="1600" b="0" kern="0" dirty="0" err="1"/>
                  <a:t>failure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scenarios</a:t>
                </a:r>
                <a:r>
                  <a:rPr lang="de-DE" sz="1600" b="0" kern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d>
                      <m:d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16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de-DE" sz="16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≤1−</m:t>
                    </m:r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600" b="0" kern="0" dirty="0"/>
              </a:p>
              <a:p>
                <a:endParaRPr lang="de-DE" sz="1600" b="0" kern="0" dirty="0"/>
              </a:p>
              <a:p>
                <a:endParaRPr lang="de-DE" sz="1600" b="0" kern="0" dirty="0"/>
              </a:p>
            </p:txBody>
          </p:sp>
        </mc:Choice>
        <mc:Fallback xmlns=""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A71DD8FE-1CC4-4EBB-8059-4D4A00172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0473" y="1619250"/>
                <a:ext cx="3771054" cy="48340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B8F76FE2-B66F-4A7C-ADDF-BAAC70EB86F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184232" y="1619250"/>
                <a:ext cx="3699047" cy="483408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800" kern="0" dirty="0"/>
                  <a:t>No-link-</a:t>
                </a:r>
                <a:r>
                  <a:rPr lang="de-DE" sz="1800" kern="0" dirty="0" err="1"/>
                  <a:t>failure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approach</a:t>
                </a:r>
                <a:r>
                  <a:rPr lang="de-DE" sz="1800" kern="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80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b="0" kern="0" dirty="0" err="1"/>
                  <a:t>mean</a:t>
                </a:r>
                <a:r>
                  <a:rPr lang="de-DE" sz="1600" b="0" kern="0" dirty="0"/>
                  <a:t> power </a:t>
                </a:r>
                <a:r>
                  <a:rPr lang="de-DE" sz="1600" b="0" kern="0" dirty="0" err="1"/>
                  <a:t>output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constraint</a:t>
                </a:r>
                <a:r>
                  <a:rPr lang="de-DE" sz="1600" b="0" kern="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800" b="0" i="1" ker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800" b="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8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800" b="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de-DE" sz="18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18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ker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8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600" b="0" kern="0" dirty="0"/>
              </a:p>
            </p:txBody>
          </p:sp>
        </mc:Choice>
        <mc:Fallback xmlns="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B8F76FE2-B66F-4A7C-ADDF-BAAC70EB8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4232" y="1619250"/>
                <a:ext cx="3699047" cy="48340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0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E4811-F8FE-4C21-9463-84184661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testbench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3FA986-8F55-42E1-B2A2-931F27415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22900" indent="-342900">
                  <a:buFont typeface="Arial" panose="020B0604020202020204" pitchFamily="34" charset="0"/>
                  <a:buChar char="•"/>
                </a:pPr>
                <a:r>
                  <a:rPr lang="de-DE" b="0" dirty="0"/>
                  <a:t>The </a:t>
                </a:r>
                <a:r>
                  <a:rPr lang="de-DE" b="0" dirty="0" err="1"/>
                  <a:t>approaches</a:t>
                </a:r>
                <a:r>
                  <a:rPr lang="de-DE" b="0" dirty="0"/>
                  <a:t> </a:t>
                </a:r>
                <a:r>
                  <a:rPr lang="de-DE" b="0" dirty="0" err="1"/>
                  <a:t>were</a:t>
                </a:r>
                <a:r>
                  <a:rPr lang="de-DE" b="0" dirty="0"/>
                  <a:t> </a:t>
                </a:r>
                <a:r>
                  <a:rPr lang="de-DE" b="0" dirty="0" err="1"/>
                  <a:t>compared</a:t>
                </a:r>
                <a:r>
                  <a:rPr lang="de-DE" b="0" dirty="0"/>
                  <a:t> </a:t>
                </a:r>
                <a:r>
                  <a:rPr lang="de-DE" b="0" dirty="0" err="1"/>
                  <a:t>using</a:t>
                </a:r>
                <a:r>
                  <a:rPr lang="de-DE" b="0" dirty="0"/>
                  <a:t> </a:t>
                </a:r>
                <a:r>
                  <a:rPr lang="de-DE" b="0" dirty="0" err="1"/>
                  <a:t>randomly</a:t>
                </a:r>
                <a:r>
                  <a:rPr lang="de-DE" b="0" dirty="0"/>
                  <a:t> </a:t>
                </a:r>
                <a:r>
                  <a:rPr lang="de-DE" b="0" dirty="0" err="1"/>
                  <a:t>generated</a:t>
                </a:r>
                <a:r>
                  <a:rPr lang="de-DE" b="0" dirty="0"/>
                  <a:t> </a:t>
                </a:r>
                <a:r>
                  <a:rPr lang="de-DE" b="0" dirty="0" err="1"/>
                  <a:t>models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</a:t>
                </a:r>
                <a:r>
                  <a:rPr lang="de-DE" b="0" dirty="0" err="1"/>
                  <a:t>changing</a:t>
                </a:r>
                <a:r>
                  <a:rPr lang="de-DE" b="0" dirty="0"/>
                  <a:t> </a:t>
                </a:r>
                <a:r>
                  <a:rPr lang="de-DE" b="0" dirty="0" err="1"/>
                  <a:t>model</a:t>
                </a:r>
                <a:r>
                  <a:rPr lang="de-DE" b="0" dirty="0"/>
                  <a:t> </a:t>
                </a:r>
                <a:r>
                  <a:rPr lang="de-DE" b="0" dirty="0" err="1"/>
                  <a:t>sizes</a:t>
                </a:r>
                <a:endParaRPr lang="de-DE" b="0" dirty="0"/>
              </a:p>
              <a:p>
                <a:pPr marL="522900" indent="-342900">
                  <a:buFont typeface="Arial" panose="020B0604020202020204" pitchFamily="34" charset="0"/>
                  <a:buChar char="•"/>
                </a:pPr>
                <a:r>
                  <a:rPr lang="de-DE" b="0" dirty="0"/>
                  <a:t>Parameters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models</a:t>
                </a:r>
                <a:r>
                  <a:rPr lang="de-DE" b="0" dirty="0"/>
                  <a:t>:</a:t>
                </a:r>
              </a:p>
              <a:p>
                <a:pPr marL="787400" lvl="1" indent="-342900"/>
                <a:r>
                  <a:rPr lang="de-DE" sz="1600" dirty="0"/>
                  <a:t>DER power </a:t>
                </a:r>
                <a:r>
                  <a:rPr lang="de-DE" sz="1600" dirty="0" err="1"/>
                  <a:t>output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mean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[70,90]</m:t>
                    </m:r>
                  </m:oMath>
                </a14:m>
                <a:r>
                  <a:rPr lang="de-DE" sz="1600" b="0" dirty="0"/>
                  <a:t> and </a:t>
                </a:r>
                <a:r>
                  <a:rPr lang="de-DE" sz="1600" b="0" dirty="0" err="1"/>
                  <a:t>variance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[5,15]</m:t>
                    </m:r>
                  </m:oMath>
                </a14:m>
                <a:endParaRPr lang="de-DE" sz="1600" b="0" dirty="0"/>
              </a:p>
              <a:p>
                <a:pPr marL="787400" lvl="1" indent="-342900"/>
                <a:r>
                  <a:rPr lang="de-DE" sz="1600" dirty="0"/>
                  <a:t>Link </a:t>
                </a:r>
                <a:r>
                  <a:rPr lang="de-DE" sz="1600" dirty="0" err="1"/>
                  <a:t>reliability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[90%, 100%]</m:t>
                    </m:r>
                  </m:oMath>
                </a14:m>
                <a:endParaRPr lang="de-DE" sz="1600" b="0" dirty="0"/>
              </a:p>
              <a:p>
                <a:pPr marL="522900" indent="-342900">
                  <a:buFont typeface="Arial" panose="020B0604020202020204" pitchFamily="34" charset="0"/>
                  <a:buChar char="•"/>
                </a:pPr>
                <a:r>
                  <a:rPr lang="de-DE" b="0" dirty="0"/>
                  <a:t>Parameters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testbench</a:t>
                </a:r>
                <a:r>
                  <a:rPr lang="de-DE" b="0" dirty="0"/>
                  <a:t>:</a:t>
                </a:r>
              </a:p>
              <a:p>
                <a:pPr marL="787400" lvl="1" indent="-342900"/>
                <a:r>
                  <a:rPr lang="de-DE" sz="1600" dirty="0" err="1"/>
                  <a:t>Iterations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each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model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size</a:t>
                </a:r>
                <a:r>
                  <a:rPr lang="de-DE" sz="1600" dirty="0"/>
                  <a:t> = 15</a:t>
                </a:r>
              </a:p>
              <a:p>
                <a:pPr marL="78740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sz="1600" dirty="0"/>
                  <a:t>= 95%</a:t>
                </a:r>
              </a:p>
              <a:p>
                <a:pPr marL="787400" lvl="1" indent="-342900"/>
                <a:r>
                  <a:rPr lang="de-DE" sz="1600" dirty="0"/>
                  <a:t>Different </a:t>
                </a:r>
                <a:r>
                  <a:rPr lang="de-DE" sz="1600" dirty="0" err="1"/>
                  <a:t>reliability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levels</a:t>
                </a:r>
                <a:r>
                  <a:rPr lang="de-DE" sz="1600" dirty="0"/>
                  <a:t> and </a:t>
                </a:r>
                <a:r>
                  <a:rPr lang="de-DE" sz="1600" b="0" dirty="0"/>
                  <a:t>VPP power </a:t>
                </a:r>
                <a:r>
                  <a:rPr lang="de-DE" sz="1600" b="0" dirty="0" err="1"/>
                  <a:t>output</a:t>
                </a:r>
                <a:r>
                  <a:rPr lang="de-DE" sz="1600" b="0" dirty="0"/>
                  <a:t> </a:t>
                </a:r>
                <a:r>
                  <a:rPr lang="de-DE" sz="1600" b="0" dirty="0" err="1"/>
                  <a:t>deman</a:t>
                </a:r>
                <a:r>
                  <a:rPr lang="de-DE" sz="1600" dirty="0" err="1"/>
                  <a:t>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levels</a:t>
                </a:r>
                <a:endParaRPr lang="de-DE" sz="1600" dirty="0"/>
              </a:p>
              <a:p>
                <a:pPr marL="465750" indent="-285750">
                  <a:buFont typeface="Arial" panose="020B0604020202020204" pitchFamily="34" charset="0"/>
                  <a:buChar char="•"/>
                </a:pPr>
                <a:r>
                  <a:rPr lang="de-DE" b="0" dirty="0" err="1"/>
                  <a:t>Reliability</a:t>
                </a:r>
                <a:r>
                  <a:rPr lang="de-DE" b="0" dirty="0"/>
                  <a:t> was </a:t>
                </a:r>
                <a:r>
                  <a:rPr lang="de-DE" b="0" dirty="0" err="1"/>
                  <a:t>calculated</a:t>
                </a:r>
                <a:r>
                  <a:rPr lang="de-DE" b="0" dirty="0"/>
                  <a:t> </a:t>
                </a:r>
                <a:r>
                  <a:rPr lang="de-DE" b="0" dirty="0" err="1"/>
                  <a:t>using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reliability</a:t>
                </a:r>
                <a:r>
                  <a:rPr lang="de-DE" b="0" dirty="0"/>
                  <a:t> </a:t>
                </a:r>
                <a:r>
                  <a:rPr lang="de-DE" b="0" dirty="0" err="1"/>
                  <a:t>constraint</a:t>
                </a:r>
                <a:r>
                  <a:rPr lang="de-DE" b="0" dirty="0"/>
                  <a:t> </a:t>
                </a:r>
                <a:r>
                  <a:rPr lang="de-DE" b="0" dirty="0" err="1"/>
                  <a:t>of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exact</a:t>
                </a:r>
                <a:r>
                  <a:rPr lang="de-DE" b="0" dirty="0"/>
                  <a:t> </a:t>
                </a:r>
                <a:r>
                  <a:rPr lang="de-DE" b="0" dirty="0" err="1"/>
                  <a:t>approach</a:t>
                </a:r>
                <a:r>
                  <a:rPr lang="de-DE" b="0" dirty="0"/>
                  <a:t>                                 </a:t>
                </a:r>
                <a:r>
                  <a:rPr lang="de-DE" sz="20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sz="2000" b="0" i="1" kern="0" smtClean="0">
                        <a:latin typeface="Cambria Math" panose="02040503050406030204" pitchFamily="18" charset="0"/>
                      </a:rPr>
                      <m:t>=1− </m:t>
                    </m:r>
                    <m:f>
                      <m:fPr>
                        <m:ctrlPr>
                          <a:rPr lang="de-DE" sz="20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d>
                      <m:dPr>
                        <m:ctrlPr>
                          <a:rPr lang="de-DE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𝛺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de-DE" sz="20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b="0" i="1" kern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000" b="0" i="1" kern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sz="20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3FA986-8F55-42E1-B2A2-931F27415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9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72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B4DBB-E1EB-49A3-9F7C-8CC92AA8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reliable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5A263A-C63F-4035-AB21-3C9C1E7D4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r="8455"/>
          <a:stretch/>
        </p:blipFill>
        <p:spPr>
          <a:xfrm>
            <a:off x="32542" y="1628799"/>
            <a:ext cx="11968113" cy="40205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98E32357-DE07-4CB2-9A48-C775A249E9D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3552" y="5798286"/>
                <a:ext cx="7515819" cy="54027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𝑙𝑒𝑣𝑒𝑙𝑠</m:t>
                        </m:r>
                      </m:sub>
                    </m:sSub>
                    <m:r>
                      <a:rPr lang="de-DE" sz="1800" b="0" i="1">
                        <a:latin typeface="Cambria Math" panose="02040503050406030204" pitchFamily="18" charset="0"/>
                      </a:rPr>
                      <m:t>=[0.4 0.5 0.6]</m:t>
                    </m:r>
                  </m:oMath>
                </a14:m>
                <a:r>
                  <a:rPr lang="de-DE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sz="1800" b="0" i="1">
                        <a:latin typeface="Cambria Math" panose="02040503050406030204" pitchFamily="18" charset="0"/>
                      </a:rPr>
                      <m:t>=0.2</m:t>
                    </m:r>
                    <m:nary>
                      <m:naryPr>
                        <m:chr m:val="∑"/>
                        <m:sup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de-DE" sz="1800" dirty="0"/>
              </a:p>
            </p:txBody>
          </p:sp>
        </mc:Choice>
        <mc:Fallback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98E32357-DE07-4CB2-9A48-C775A249E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5798286"/>
                <a:ext cx="7515819" cy="540276"/>
              </a:xfrm>
              <a:prstGeom prst="roundRect">
                <a:avLst/>
              </a:prstGeom>
              <a:blipFill>
                <a:blip r:embed="rId3"/>
                <a:stretch>
                  <a:fillRect t="-54839" b="-109677"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87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77D388B-2D8B-46A8-97A5-4BA47C5B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extreme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simpler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5315BC0-23FD-425E-AF30-1E800A887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r="9381"/>
          <a:stretch/>
        </p:blipFill>
        <p:spPr>
          <a:xfrm>
            <a:off x="322214" y="1700808"/>
            <a:ext cx="11462420" cy="394009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51D807BB-5408-40AD-97F0-754716AE22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3552" y="5798286"/>
                <a:ext cx="7515819" cy="54027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𝑙𝑒𝑣𝑒𝑙𝑠</m:t>
                        </m:r>
                      </m:sub>
                    </m:sSub>
                    <m:r>
                      <a:rPr lang="de-DE" sz="1800" b="0" i="1">
                        <a:latin typeface="Cambria Math" panose="02040503050406030204" pitchFamily="18" charset="0"/>
                      </a:rPr>
                      <m:t>=[0.3 0.5 0.7]</m:t>
                    </m:r>
                  </m:oMath>
                </a14:m>
                <a:r>
                  <a:rPr lang="de-DE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sz="1800" b="0" i="1">
                        <a:latin typeface="Cambria Math" panose="02040503050406030204" pitchFamily="18" charset="0"/>
                      </a:rPr>
                      <m:t>=0.2</m:t>
                    </m:r>
                    <m:nary>
                      <m:naryPr>
                        <m:chr m:val="∑"/>
                        <m:sup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de-DE" sz="1800" dirty="0"/>
              </a:p>
            </p:txBody>
          </p:sp>
        </mc:Choice>
        <mc:Fallback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51D807BB-5408-40AD-97F0-754716AE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5798286"/>
                <a:ext cx="7515819" cy="540276"/>
              </a:xfrm>
              <a:prstGeom prst="roundRect">
                <a:avLst/>
              </a:prstGeom>
              <a:blipFill>
                <a:blip r:embed="rId3"/>
                <a:stretch>
                  <a:fillRect t="-54839" b="-109677"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EB5A9-8F61-4CAB-BAFE-305F8FA1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290041" cy="838200"/>
          </a:xfrm>
        </p:spPr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high,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heuristic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D8F790-3770-41DC-8512-40CF30239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r="9248"/>
          <a:stretch/>
        </p:blipFill>
        <p:spPr>
          <a:xfrm>
            <a:off x="300208" y="1700808"/>
            <a:ext cx="11412416" cy="3915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D1FC9ACD-7A25-40D6-B646-E380FDDA2D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63552" y="5798286"/>
                <a:ext cx="7515819" cy="923330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𝑙𝑒𝑣𝑒𝑙𝑠</m:t>
                        </m:r>
                      </m:sub>
                    </m:sSub>
                    <m:r>
                      <a:rPr lang="de-DE" sz="1800" b="0" i="1">
                        <a:latin typeface="Cambria Math" panose="02040503050406030204" pitchFamily="18" charset="0"/>
                      </a:rPr>
                      <m:t>=[0.4 0.5 0.6]</m:t>
                    </m:r>
                  </m:oMath>
                </a14:m>
                <a:r>
                  <a:rPr lang="de-DE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  <m:r>
                      <a:rPr lang="de-DE" sz="1800" b="0" i="1">
                        <a:latin typeface="Cambria Math" panose="02040503050406030204" pitchFamily="18" charset="0"/>
                      </a:rPr>
                      <m:t>=0.2</m:t>
                    </m:r>
                    <m:nary>
                      <m:naryPr>
                        <m:chr m:val="∑"/>
                        <m:sup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1600" b="0" dirty="0"/>
                  <a:t>Link </a:t>
                </a:r>
                <a:r>
                  <a:rPr lang="de-DE" sz="1600" b="0" dirty="0" err="1"/>
                  <a:t>reliability</a:t>
                </a:r>
                <a:r>
                  <a:rPr lang="de-DE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∈[98%, 100%]</m:t>
                    </m:r>
                  </m:oMath>
                </a14:m>
                <a:endParaRPr lang="de-DE" sz="1600" dirty="0"/>
              </a:p>
            </p:txBody>
          </p:sp>
        </mc:Choice>
        <mc:Fallback>
          <p:sp>
            <p:nvSpPr>
              <p:cNvPr id="7" name="Inhaltsplatzhalter 3">
                <a:extLst>
                  <a:ext uri="{FF2B5EF4-FFF2-40B4-BE49-F238E27FC236}">
                    <a16:creationId xmlns:a16="http://schemas.microsoft.com/office/drawing/2014/main" id="{D1FC9ACD-7A25-40D6-B646-E380FDDA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3552" y="5798286"/>
                <a:ext cx="7515819" cy="923330"/>
              </a:xfrm>
              <a:prstGeom prst="roundRect">
                <a:avLst/>
              </a:prstGeom>
              <a:blipFill>
                <a:blip r:embed="rId3"/>
                <a:stretch>
                  <a:fillRect t="-32051" b="-25641"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768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E019D-4AB4-4631-92E5-A46FC6E4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3600" dirty="0" err="1"/>
              <a:t>Thank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</a:t>
            </a:r>
            <a:r>
              <a:rPr lang="de-DE" sz="3600" dirty="0" err="1"/>
              <a:t>attention</a:t>
            </a:r>
            <a:r>
              <a:rPr lang="de-DE" sz="3600" dirty="0"/>
              <a:t> </a:t>
            </a:r>
          </a:p>
          <a:p>
            <a:pPr algn="ctr"/>
            <a:endParaRPr lang="de-DE" sz="3600" dirty="0"/>
          </a:p>
          <a:p>
            <a:pPr algn="ctr"/>
            <a:r>
              <a:rPr lang="de-DE" sz="6600" dirty="0"/>
              <a:t>Questions?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3433D-E337-4401-976F-01F6233E0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3736765"/>
            <a:ext cx="2783632" cy="31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79BC370-D0B4-44A5-8ADB-AC1E1D996844}"/>
              </a:ext>
            </a:extLst>
          </p:cNvPr>
          <p:cNvSpPr/>
          <p:nvPr/>
        </p:nvSpPr>
        <p:spPr>
          <a:xfrm>
            <a:off x="842088" y="4115485"/>
            <a:ext cx="9865096" cy="25144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01802A-1550-4DF8-984A-2F353FB2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Virtual Power Plant (VPP)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distributed</a:t>
            </a:r>
            <a:r>
              <a:rPr lang="de-DE" dirty="0"/>
              <a:t> power plant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5A5B5D-D3D2-4B3E-AEB1-E5DB7E7FE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 r="53750"/>
          <a:stretch/>
        </p:blipFill>
        <p:spPr>
          <a:xfrm>
            <a:off x="908664" y="4115485"/>
            <a:ext cx="3744416" cy="25386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27CD5-B34E-444B-BC1E-E23A9132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1" r="13423"/>
          <a:stretch/>
        </p:blipFill>
        <p:spPr>
          <a:xfrm>
            <a:off x="7453027" y="4021970"/>
            <a:ext cx="3172414" cy="251805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300AD1DA-3F5D-40AF-8EAA-47F285112499}"/>
              </a:ext>
            </a:extLst>
          </p:cNvPr>
          <p:cNvSpPr/>
          <p:nvPr/>
        </p:nvSpPr>
        <p:spPr>
          <a:xfrm>
            <a:off x="4997337" y="4868671"/>
            <a:ext cx="233842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B61E6EC4-3773-4140-8C03-A07FB0456852}"/>
              </a:ext>
            </a:extLst>
          </p:cNvPr>
          <p:cNvSpPr txBox="1">
            <a:spLocks/>
          </p:cNvSpPr>
          <p:nvPr/>
        </p:nvSpPr>
        <p:spPr bwMode="auto">
          <a:xfrm>
            <a:off x="335360" y="1619999"/>
            <a:ext cx="11161240" cy="249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18000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444500" indent="-2619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SzPct val="125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576000" indent="-216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75600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97200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Virtual Power Plant: </a:t>
            </a:r>
            <a:r>
              <a:rPr lang="de-DE" b="0" kern="0" dirty="0" err="1"/>
              <a:t>is</a:t>
            </a:r>
            <a:r>
              <a:rPr lang="de-DE" b="0" kern="0" dirty="0"/>
              <a:t> </a:t>
            </a:r>
            <a:r>
              <a:rPr lang="de-DE" b="0" kern="0" dirty="0" err="1"/>
              <a:t>made</a:t>
            </a:r>
            <a:r>
              <a:rPr lang="de-DE" b="0" kern="0" dirty="0"/>
              <a:t> </a:t>
            </a:r>
            <a:r>
              <a:rPr lang="de-DE" b="0" kern="0" dirty="0" err="1"/>
              <a:t>of</a:t>
            </a:r>
            <a:r>
              <a:rPr lang="de-DE" b="0" kern="0" dirty="0"/>
              <a:t> multiple </a:t>
            </a:r>
            <a:r>
              <a:rPr lang="de-DE" b="0" kern="0" dirty="0" err="1"/>
              <a:t>distributed</a:t>
            </a:r>
            <a:r>
              <a:rPr lang="de-DE" b="0" kern="0" dirty="0"/>
              <a:t> </a:t>
            </a:r>
            <a:r>
              <a:rPr lang="de-DE" b="0" kern="0" dirty="0" err="1"/>
              <a:t>energy</a:t>
            </a:r>
            <a:r>
              <a:rPr lang="de-DE" b="0" kern="0" dirty="0"/>
              <a:t> </a:t>
            </a:r>
            <a:r>
              <a:rPr lang="de-DE" b="0" kern="0" dirty="0" err="1"/>
              <a:t>resources</a:t>
            </a:r>
            <a:r>
              <a:rPr lang="de-DE" b="0" kern="0" dirty="0"/>
              <a:t> (DERs) but </a:t>
            </a:r>
            <a:r>
              <a:rPr lang="de-DE" b="0" kern="0" dirty="0" err="1"/>
              <a:t>can</a:t>
            </a:r>
            <a:r>
              <a:rPr lang="de-DE" b="0" kern="0" dirty="0"/>
              <a:t> </a:t>
            </a:r>
            <a:r>
              <a:rPr lang="de-DE" b="0" kern="0" dirty="0" err="1"/>
              <a:t>be</a:t>
            </a:r>
            <a:r>
              <a:rPr lang="de-DE" b="0" kern="0" dirty="0"/>
              <a:t> </a:t>
            </a:r>
            <a:r>
              <a:rPr lang="de-DE" b="0" kern="0" dirty="0" err="1"/>
              <a:t>seen</a:t>
            </a:r>
            <a:r>
              <a:rPr lang="de-DE" b="0" kern="0" dirty="0"/>
              <a:t> </a:t>
            </a:r>
            <a:r>
              <a:rPr lang="de-DE" b="0" kern="0" dirty="0" err="1"/>
              <a:t>as</a:t>
            </a:r>
            <a:r>
              <a:rPr lang="de-DE" b="0" kern="0" dirty="0"/>
              <a:t> a </a:t>
            </a:r>
            <a:r>
              <a:rPr lang="de-DE" b="0" kern="0" dirty="0" err="1"/>
              <a:t>regular</a:t>
            </a:r>
            <a:r>
              <a:rPr lang="de-DE" b="0" kern="0" dirty="0"/>
              <a:t> power plant </a:t>
            </a:r>
            <a:r>
              <a:rPr lang="de-DE" b="0" kern="0" dirty="0" err="1"/>
              <a:t>to</a:t>
            </a:r>
            <a:r>
              <a:rPr lang="de-DE" b="0" kern="0" dirty="0"/>
              <a:t> an outside </a:t>
            </a:r>
            <a:r>
              <a:rPr lang="de-DE" b="0" kern="0" dirty="0" err="1"/>
              <a:t>observer</a:t>
            </a:r>
            <a:endParaRPr lang="de-DE" b="0" kern="0" dirty="0"/>
          </a:p>
          <a:p>
            <a:r>
              <a:rPr lang="de-DE" kern="0" dirty="0"/>
              <a:t>A VPP </a:t>
            </a:r>
            <a:r>
              <a:rPr lang="de-DE" kern="0" dirty="0" err="1"/>
              <a:t>contains</a:t>
            </a:r>
            <a:r>
              <a:rPr lang="de-DE" kern="0" dirty="0"/>
              <a:t>:</a:t>
            </a:r>
          </a:p>
          <a:p>
            <a:pPr marL="787400" lvl="1" indent="-342900">
              <a:buFont typeface="Wingdings" panose="05000000000000000000" pitchFamily="2" charset="2"/>
              <a:buChar char="Ø"/>
            </a:pPr>
            <a:r>
              <a:rPr lang="de-DE" sz="1600" kern="0" dirty="0"/>
              <a:t>Multiple DERs</a:t>
            </a:r>
          </a:p>
          <a:p>
            <a:pPr marL="787400" lvl="1" indent="-342900">
              <a:buFont typeface="Wingdings" panose="05000000000000000000" pitchFamily="2" charset="2"/>
              <a:buChar char="Ø"/>
            </a:pPr>
            <a:r>
              <a:rPr lang="de-DE" sz="1600" b="0" kern="0" dirty="0"/>
              <a:t>A </a:t>
            </a:r>
            <a:r>
              <a:rPr lang="de-DE" sz="1600" b="0" kern="0" dirty="0" err="1"/>
              <a:t>management</a:t>
            </a:r>
            <a:r>
              <a:rPr lang="de-DE" sz="1600" b="0" kern="0" dirty="0"/>
              <a:t> </a:t>
            </a:r>
            <a:r>
              <a:rPr lang="de-DE" sz="1600" b="0" kern="0" dirty="0" err="1"/>
              <a:t>office</a:t>
            </a:r>
            <a:endParaRPr lang="de-DE" sz="1600" b="0" kern="0" dirty="0"/>
          </a:p>
          <a:p>
            <a:pPr marL="787400" lvl="1" indent="-342900">
              <a:buFont typeface="Wingdings" panose="05000000000000000000" pitchFamily="2" charset="2"/>
              <a:buChar char="Ø"/>
            </a:pPr>
            <a:r>
              <a:rPr lang="de-DE" sz="1600" b="0" kern="0" dirty="0"/>
              <a:t>A </a:t>
            </a:r>
            <a:r>
              <a:rPr lang="de-DE" sz="1600" b="0" kern="0" dirty="0" err="1"/>
              <a:t>communication</a:t>
            </a:r>
            <a:r>
              <a:rPr lang="de-DE" sz="1600" b="0" kern="0" dirty="0"/>
              <a:t> network </a:t>
            </a:r>
            <a:r>
              <a:rPr lang="de-DE" sz="1600" b="0" kern="0" dirty="0" err="1"/>
              <a:t>between</a:t>
            </a:r>
            <a:r>
              <a:rPr lang="de-DE" sz="1600" b="0" kern="0" dirty="0"/>
              <a:t> </a:t>
            </a:r>
            <a:r>
              <a:rPr lang="de-DE" sz="1600" b="0" kern="0" dirty="0" err="1"/>
              <a:t>the</a:t>
            </a:r>
            <a:r>
              <a:rPr lang="de-DE" sz="1600" b="0" kern="0" dirty="0"/>
              <a:t> </a:t>
            </a:r>
            <a:r>
              <a:rPr lang="de-DE" sz="1600" b="0" kern="0" dirty="0" err="1"/>
              <a:t>management</a:t>
            </a:r>
            <a:r>
              <a:rPr lang="de-DE" sz="1600" b="0" kern="0" dirty="0"/>
              <a:t> </a:t>
            </a:r>
            <a:r>
              <a:rPr lang="de-DE" sz="1600" b="0" kern="0" dirty="0" err="1"/>
              <a:t>office</a:t>
            </a:r>
            <a:r>
              <a:rPr lang="de-DE" sz="1600" b="0" kern="0" dirty="0"/>
              <a:t> and </a:t>
            </a:r>
            <a:r>
              <a:rPr lang="de-DE" sz="1600" b="0" kern="0" dirty="0" err="1"/>
              <a:t>the</a:t>
            </a:r>
            <a:r>
              <a:rPr lang="de-DE" sz="1600" b="0" kern="0" dirty="0"/>
              <a:t> DERs</a:t>
            </a:r>
          </a:p>
        </p:txBody>
      </p:sp>
    </p:spTree>
    <p:extLst>
      <p:ext uri="{BB962C8B-B14F-4D97-AF65-F5344CB8AC3E}">
        <p14:creationId xmlns:p14="http://schemas.microsoft.com/office/powerpoint/2010/main" val="64343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3616038-969C-49CC-A960-EA9C9DD681BD}"/>
              </a:ext>
            </a:extLst>
          </p:cNvPr>
          <p:cNvSpPr/>
          <p:nvPr/>
        </p:nvSpPr>
        <p:spPr>
          <a:xfrm>
            <a:off x="1127448" y="4173763"/>
            <a:ext cx="9865096" cy="2447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585637F-E304-44BA-9D5F-DB9BD8EC7386}"/>
              </a:ext>
            </a:extLst>
          </p:cNvPr>
          <p:cNvSpPr/>
          <p:nvPr/>
        </p:nvSpPr>
        <p:spPr>
          <a:xfrm>
            <a:off x="1127448" y="1549984"/>
            <a:ext cx="9865096" cy="24472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DCD731-4A22-4664-B70D-8B7D95F9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Generating a </a:t>
            </a:r>
            <a:r>
              <a:rPr lang="de-DE" dirty="0" err="1"/>
              <a:t>stable</a:t>
            </a:r>
            <a:r>
              <a:rPr lang="de-DE" dirty="0"/>
              <a:t>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renewable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A8F67F-3021-4B0A-835A-F41967887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t="8000" r="9680" b="13041"/>
          <a:stretch/>
        </p:blipFill>
        <p:spPr>
          <a:xfrm>
            <a:off x="1784249" y="1660264"/>
            <a:ext cx="2007495" cy="2144370"/>
          </a:xfrm>
          <a:prstGeom prst="rect">
            <a:avLst/>
          </a:prstGeo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7F1713C7-3422-4740-AB7B-AD806A8D8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17" y="4362397"/>
            <a:ext cx="1084337" cy="1891237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77809CA-1727-423B-90D7-D38E6BDD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727" y="5199547"/>
            <a:ext cx="1659053" cy="1171457"/>
          </a:xfrm>
          <a:prstGeom prst="rect">
            <a:avLst/>
          </a:prstGeom>
        </p:spPr>
      </p:pic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B34CE688-23C6-458B-8A14-3A56BE6DDB2E}"/>
              </a:ext>
            </a:extLst>
          </p:cNvPr>
          <p:cNvSpPr/>
          <p:nvPr/>
        </p:nvSpPr>
        <p:spPr>
          <a:xfrm>
            <a:off x="4295800" y="2633507"/>
            <a:ext cx="25202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E0F09171-7FD3-45B6-8D2E-06CD20EA5A53}"/>
              </a:ext>
            </a:extLst>
          </p:cNvPr>
          <p:cNvSpPr/>
          <p:nvPr/>
        </p:nvSpPr>
        <p:spPr>
          <a:xfrm>
            <a:off x="4305328" y="5007555"/>
            <a:ext cx="25202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065D1AE-9906-4CAD-8BAB-6E8A34BA54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68" y="1650425"/>
            <a:ext cx="3032518" cy="229430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0B5D1AA-2C99-44A7-AC5B-85761578C2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4" r="7796"/>
          <a:stretch/>
        </p:blipFill>
        <p:spPr>
          <a:xfrm>
            <a:off x="7085073" y="4220112"/>
            <a:ext cx="3143442" cy="23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4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D73A6B9-0CB0-4ABB-B890-D1BCDB5D8467}"/>
              </a:ext>
            </a:extLst>
          </p:cNvPr>
          <p:cNvSpPr/>
          <p:nvPr/>
        </p:nvSpPr>
        <p:spPr>
          <a:xfrm>
            <a:off x="911424" y="3501008"/>
            <a:ext cx="9865096" cy="28863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DEC624-EE4E-4B45-B5B1-9660D6BA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6" y="488950"/>
            <a:ext cx="9290042" cy="838200"/>
          </a:xfrm>
        </p:spPr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assign</a:t>
            </a:r>
            <a:r>
              <a:rPr lang="de-DE" dirty="0"/>
              <a:t> DERs </a:t>
            </a:r>
            <a:r>
              <a:rPr lang="de-DE" dirty="0" err="1"/>
              <a:t>to</a:t>
            </a:r>
            <a:r>
              <a:rPr lang="de-DE" dirty="0"/>
              <a:t> a VPP </a:t>
            </a:r>
            <a:r>
              <a:rPr lang="de-DE" dirty="0" err="1"/>
              <a:t>by</a:t>
            </a:r>
            <a:r>
              <a:rPr lang="de-DE" dirty="0"/>
              <a:t> virtual network </a:t>
            </a:r>
            <a:r>
              <a:rPr lang="de-DE" dirty="0" err="1"/>
              <a:t>embedding</a:t>
            </a:r>
            <a:r>
              <a:rPr lang="de-DE" dirty="0"/>
              <a:t> (VNE)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2AF51-5E74-465D-85D1-E6400FBD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20000"/>
            <a:ext cx="11521280" cy="1928519"/>
          </a:xfrm>
        </p:spPr>
        <p:txBody>
          <a:bodyPr/>
          <a:lstStyle/>
          <a:p>
            <a:r>
              <a:rPr lang="de-DE" dirty="0"/>
              <a:t>Problem: </a:t>
            </a:r>
            <a:r>
              <a:rPr lang="de-DE" b="0" dirty="0" err="1"/>
              <a:t>How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assign</a:t>
            </a:r>
            <a:r>
              <a:rPr lang="de-DE" b="0" dirty="0"/>
              <a:t> DERs </a:t>
            </a:r>
            <a:r>
              <a:rPr lang="de-DE" b="0" dirty="0" err="1"/>
              <a:t>to</a:t>
            </a:r>
            <a:r>
              <a:rPr lang="de-DE" b="0" dirty="0"/>
              <a:t> a VPP?</a:t>
            </a:r>
          </a:p>
          <a:p>
            <a:r>
              <a:rPr lang="en-US" dirty="0"/>
              <a:t>Answer</a:t>
            </a:r>
            <a:r>
              <a:rPr lang="de-DE" dirty="0"/>
              <a:t>: </a:t>
            </a:r>
            <a:r>
              <a:rPr lang="de-DE" b="0" dirty="0"/>
              <a:t>By </a:t>
            </a:r>
            <a:r>
              <a:rPr lang="de-DE" b="0" dirty="0" err="1"/>
              <a:t>using</a:t>
            </a:r>
            <a:r>
              <a:rPr lang="de-DE" b="0" dirty="0"/>
              <a:t> VNE </a:t>
            </a:r>
            <a:r>
              <a:rPr lang="de-DE" b="0" dirty="0" err="1"/>
              <a:t>algorithms</a:t>
            </a:r>
            <a:endParaRPr lang="de-DE" b="0" dirty="0"/>
          </a:p>
          <a:p>
            <a:pPr marL="1708150" lvl="5" indent="-342900">
              <a:buFont typeface="Wingdings" panose="05000000000000000000" pitchFamily="2" charset="2"/>
              <a:buChar char="Ø"/>
            </a:pPr>
            <a:r>
              <a:rPr lang="de-DE" dirty="0"/>
              <a:t>Mapping a virtual network (</a:t>
            </a:r>
            <a:r>
              <a:rPr lang="de-DE" dirty="0" err="1"/>
              <a:t>the</a:t>
            </a:r>
            <a:r>
              <a:rPr lang="de-DE" dirty="0"/>
              <a:t> VPP) </a:t>
            </a:r>
            <a:r>
              <a:rPr lang="de-DE" dirty="0" err="1"/>
              <a:t>onto</a:t>
            </a:r>
            <a:r>
              <a:rPr lang="de-DE" dirty="0"/>
              <a:t> a </a:t>
            </a:r>
            <a:r>
              <a:rPr lang="en-US" dirty="0"/>
              <a:t>physical</a:t>
            </a:r>
            <a:r>
              <a:rPr lang="de-DE" dirty="0"/>
              <a:t> network</a:t>
            </a:r>
          </a:p>
          <a:p>
            <a:pPr marL="1708150" lvl="5" indent="-342900">
              <a:buFont typeface="Wingdings" panose="05000000000000000000" pitchFamily="2" charset="2"/>
              <a:buChar char="Ø"/>
            </a:pPr>
            <a:r>
              <a:rPr lang="de-DE" b="0" dirty="0"/>
              <a:t>Find optimal </a:t>
            </a:r>
            <a:r>
              <a:rPr lang="de-DE" b="0" dirty="0" err="1"/>
              <a:t>embedding</a:t>
            </a:r>
            <a:r>
              <a:rPr lang="de-DE" b="0" dirty="0"/>
              <a:t> </a:t>
            </a:r>
            <a:r>
              <a:rPr lang="de-DE" b="0" dirty="0" err="1"/>
              <a:t>while</a:t>
            </a:r>
            <a:r>
              <a:rPr lang="de-DE" b="0" dirty="0"/>
              <a:t> </a:t>
            </a:r>
            <a:r>
              <a:rPr lang="de-DE" b="0" dirty="0" err="1"/>
              <a:t>considering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power </a:t>
            </a:r>
            <a:r>
              <a:rPr lang="de-DE" b="0" dirty="0" err="1"/>
              <a:t>output</a:t>
            </a:r>
            <a:r>
              <a:rPr lang="de-DE" b="0" dirty="0"/>
              <a:t>,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reliability</a:t>
            </a:r>
            <a:r>
              <a:rPr lang="de-DE" b="0" dirty="0"/>
              <a:t> and </a:t>
            </a:r>
            <a:r>
              <a:rPr lang="de-DE" b="0" dirty="0" err="1"/>
              <a:t>the</a:t>
            </a:r>
            <a:r>
              <a:rPr lang="de-DE" b="0" dirty="0"/>
              <a:t> DER </a:t>
            </a:r>
            <a:r>
              <a:rPr lang="de-DE" b="0" dirty="0" err="1"/>
              <a:t>activation</a:t>
            </a:r>
            <a:r>
              <a:rPr lang="de-DE" b="0" dirty="0"/>
              <a:t> </a:t>
            </a:r>
            <a:r>
              <a:rPr lang="de-DE" b="0" dirty="0" err="1"/>
              <a:t>cost</a:t>
            </a:r>
            <a:r>
              <a:rPr lang="de-DE" b="0" dirty="0"/>
              <a:t> </a:t>
            </a: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4A537828-9497-44D1-8AA0-0B6ACD15A4D6}"/>
              </a:ext>
            </a:extLst>
          </p:cNvPr>
          <p:cNvSpPr/>
          <p:nvPr/>
        </p:nvSpPr>
        <p:spPr>
          <a:xfrm>
            <a:off x="5663952" y="4941168"/>
            <a:ext cx="144016" cy="14401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DFE63B-5DB9-4305-92EF-7C74C7E5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3861048"/>
            <a:ext cx="957236" cy="6759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91A1FAF-29AD-4948-9F99-2F73C1C1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5590125"/>
            <a:ext cx="957236" cy="6759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11F4262-C97A-421E-A2E4-3EDCEF8A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248" y="3626707"/>
            <a:ext cx="957237" cy="6759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5FC834-8F5A-4018-A4ED-0A68C408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54" y="5693146"/>
            <a:ext cx="957236" cy="675904"/>
          </a:xfrm>
          <a:prstGeom prst="rect">
            <a:avLst/>
          </a:prstGeom>
        </p:spPr>
      </p:pic>
      <p:pic>
        <p:nvPicPr>
          <p:cNvPr id="10" name="Inhaltsplatzhalter 14">
            <a:extLst>
              <a:ext uri="{FF2B5EF4-FFF2-40B4-BE49-F238E27FC236}">
                <a16:creationId xmlns:a16="http://schemas.microsoft.com/office/drawing/2014/main" id="{03E6C0E4-B5AE-4493-9D21-8500DACAA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1682" y="3726548"/>
            <a:ext cx="66057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Inhaltsplatzhalter 14">
            <a:extLst>
              <a:ext uri="{FF2B5EF4-FFF2-40B4-BE49-F238E27FC236}">
                <a16:creationId xmlns:a16="http://schemas.microsoft.com/office/drawing/2014/main" id="{B195548C-6AF8-4768-8763-7F68C22FD6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9716" y="5202657"/>
            <a:ext cx="463500" cy="80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Inhaltsplatzhalter 14">
            <a:extLst>
              <a:ext uri="{FF2B5EF4-FFF2-40B4-BE49-F238E27FC236}">
                <a16:creationId xmlns:a16="http://schemas.microsoft.com/office/drawing/2014/main" id="{BD9194CC-A930-457E-9630-FFAFD09C70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1562" y="3626707"/>
            <a:ext cx="669929" cy="11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nhaltsplatzhalter 14">
            <a:extLst>
              <a:ext uri="{FF2B5EF4-FFF2-40B4-BE49-F238E27FC236}">
                <a16:creationId xmlns:a16="http://schemas.microsoft.com/office/drawing/2014/main" id="{FF8C8E86-DEE4-4D20-8D86-1C5BE9D9E0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8760" y="3656534"/>
            <a:ext cx="504786" cy="880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6B18ABCA-4D43-446E-B94F-1235598A8D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4799" y="4199000"/>
            <a:ext cx="669929" cy="11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DA7C3134-B7B9-413E-8E15-D0D35F529638}"/>
              </a:ext>
            </a:extLst>
          </p:cNvPr>
          <p:cNvSpPr/>
          <p:nvPr/>
        </p:nvSpPr>
        <p:spPr>
          <a:xfrm flipH="1">
            <a:off x="8692308" y="5122231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1D5076D-2B17-4B73-B188-8DB8DF0F0B0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296527" y="4795157"/>
            <a:ext cx="418640" cy="327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E237DBB-D5C5-44B8-990E-03CB5CBE3B59}"/>
              </a:ext>
            </a:extLst>
          </p:cNvPr>
          <p:cNvCxnSpPr>
            <a:cxnSpLocks/>
            <a:endCxn id="16" idx="2"/>
          </p:cNvCxnSpPr>
          <p:nvPr/>
        </p:nvCxnSpPr>
        <p:spPr>
          <a:xfrm flipH="1">
            <a:off x="8738027" y="4850681"/>
            <a:ext cx="493597" cy="29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8309064-4F41-4119-A542-C3CC6338E36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8731332" y="5161255"/>
            <a:ext cx="253493" cy="849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2DDF00-F18A-40E3-B764-D9253B51CFF7}"/>
              </a:ext>
            </a:extLst>
          </p:cNvPr>
          <p:cNvCxnSpPr>
            <a:cxnSpLocks/>
            <a:stCxn id="5" idx="6"/>
            <a:endCxn id="16" idx="6"/>
          </p:cNvCxnSpPr>
          <p:nvPr/>
        </p:nvCxnSpPr>
        <p:spPr>
          <a:xfrm>
            <a:off x="5807968" y="5013176"/>
            <a:ext cx="2884340" cy="131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DA596B4-EFA8-435A-AD0B-00C75D9E3593}"/>
              </a:ext>
            </a:extLst>
          </p:cNvPr>
          <p:cNvCxnSpPr>
            <a:cxnSpLocks/>
          </p:cNvCxnSpPr>
          <p:nvPr/>
        </p:nvCxnSpPr>
        <p:spPr>
          <a:xfrm flipH="1" flipV="1">
            <a:off x="5725470" y="4988479"/>
            <a:ext cx="393778" cy="926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99B612B-0439-402B-B620-CC685F11E19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5786877" y="4234079"/>
            <a:ext cx="632159" cy="728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B645DB4-1414-44C3-A4D1-6078A90D5360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5191153" y="4536952"/>
            <a:ext cx="492118" cy="451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8196D31-95C0-4A51-96B8-D914D2198B8E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flipH="1" flipV="1">
            <a:off x="3982330" y="4536952"/>
            <a:ext cx="1681622" cy="47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81514BA-F78A-4D6C-BF7E-9A8F1DAC1B5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5281735" y="5064093"/>
            <a:ext cx="403308" cy="574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38A4859-FE19-47D9-ACBE-6D938FEFDA60}"/>
              </a:ext>
            </a:extLst>
          </p:cNvPr>
          <p:cNvCxnSpPr>
            <a:cxnSpLocks/>
            <a:stCxn id="5" idx="2"/>
            <a:endCxn id="15" idx="2"/>
          </p:cNvCxnSpPr>
          <p:nvPr/>
        </p:nvCxnSpPr>
        <p:spPr>
          <a:xfrm flipH="1">
            <a:off x="2469764" y="5013176"/>
            <a:ext cx="3194188" cy="354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271404C-149C-426A-8CA9-26697B941168}"/>
              </a:ext>
            </a:extLst>
          </p:cNvPr>
          <p:cNvCxnSpPr>
            <a:cxnSpLocks/>
          </p:cNvCxnSpPr>
          <p:nvPr/>
        </p:nvCxnSpPr>
        <p:spPr>
          <a:xfrm flipH="1">
            <a:off x="2458334" y="5014957"/>
            <a:ext cx="3194188" cy="3542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C2B1C70-9160-47E3-93A9-1B6D0781AD18}"/>
              </a:ext>
            </a:extLst>
          </p:cNvPr>
          <p:cNvCxnSpPr>
            <a:cxnSpLocks/>
          </p:cNvCxnSpPr>
          <p:nvPr/>
        </p:nvCxnSpPr>
        <p:spPr>
          <a:xfrm flipV="1">
            <a:off x="5795543" y="4229594"/>
            <a:ext cx="632159" cy="728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E6C531D-2203-4A11-B5B8-F9A00CF52467}"/>
              </a:ext>
            </a:extLst>
          </p:cNvPr>
          <p:cNvCxnSpPr>
            <a:cxnSpLocks/>
          </p:cNvCxnSpPr>
          <p:nvPr/>
        </p:nvCxnSpPr>
        <p:spPr>
          <a:xfrm flipH="1" flipV="1">
            <a:off x="5767542" y="5086208"/>
            <a:ext cx="351706" cy="816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DAAA3B27-53DB-4B7F-AE0B-85500B7065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588" t="16322" r="7781" b="11762"/>
          <a:stretch/>
        </p:blipFill>
        <p:spPr>
          <a:xfrm>
            <a:off x="7346412" y="5409685"/>
            <a:ext cx="867957" cy="593131"/>
          </a:xfrm>
          <a:prstGeom prst="rect">
            <a:avLst/>
          </a:prstGeom>
        </p:spPr>
      </p:pic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C120AAB-A041-4DE2-A475-5B06E32EE7A8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5786877" y="5064093"/>
            <a:ext cx="1559535" cy="642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0F58C22-1F3E-4C16-ACC1-2C9FB0D465FE}"/>
              </a:ext>
            </a:extLst>
          </p:cNvPr>
          <p:cNvCxnSpPr>
            <a:cxnSpLocks/>
          </p:cNvCxnSpPr>
          <p:nvPr/>
        </p:nvCxnSpPr>
        <p:spPr>
          <a:xfrm>
            <a:off x="5798246" y="5075544"/>
            <a:ext cx="1559535" cy="642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15312-E09B-434C-A76A-80A5BB9B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Mixed Integer Linear </a:t>
            </a:r>
            <a:r>
              <a:rPr lang="de-DE" dirty="0" err="1"/>
              <a:t>Programming</a:t>
            </a:r>
            <a:r>
              <a:rPr lang="de-DE" dirty="0"/>
              <a:t> (MILP)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VNE </a:t>
            </a:r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68A62-7851-4EE6-BBA5-56DD2C6F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620000"/>
            <a:ext cx="7776864" cy="4689320"/>
          </a:xfrm>
        </p:spPr>
        <p:txBody>
          <a:bodyPr/>
          <a:lstStyle/>
          <a:p>
            <a:pPr marL="522900" indent="-342900">
              <a:buFont typeface="Symbol" panose="05050102010706020507" pitchFamily="18" charset="2"/>
              <a:buChar char="-"/>
            </a:pPr>
            <a:r>
              <a:rPr lang="de-DE" b="0" dirty="0"/>
              <a:t>The </a:t>
            </a:r>
            <a:r>
              <a:rPr lang="de-DE" b="0" dirty="0" err="1"/>
              <a:t>mapping</a:t>
            </a:r>
            <a:r>
              <a:rPr lang="de-DE" b="0" dirty="0"/>
              <a:t> </a:t>
            </a:r>
            <a:r>
              <a:rPr lang="de-DE" b="0" dirty="0" err="1"/>
              <a:t>algorithm</a:t>
            </a:r>
            <a:r>
              <a:rPr lang="de-DE" b="0" dirty="0"/>
              <a:t> was </a:t>
            </a:r>
            <a:r>
              <a:rPr lang="de-DE" b="0" dirty="0" err="1"/>
              <a:t>implemented</a:t>
            </a:r>
            <a:r>
              <a:rPr lang="de-DE" b="0" dirty="0"/>
              <a:t> </a:t>
            </a:r>
            <a:r>
              <a:rPr lang="de-DE" b="0" dirty="0" err="1"/>
              <a:t>using</a:t>
            </a:r>
            <a:r>
              <a:rPr lang="de-DE" b="0" dirty="0"/>
              <a:t> </a:t>
            </a:r>
            <a:r>
              <a:rPr lang="de-DE" b="0" dirty="0" err="1">
                <a:hlinkClick r:id="rId2"/>
              </a:rPr>
              <a:t>JuMP</a:t>
            </a:r>
            <a:endParaRPr lang="de-DE" b="0" dirty="0"/>
          </a:p>
          <a:p>
            <a:pPr marL="522900" indent="-342900">
              <a:buFont typeface="Symbol" panose="05050102010706020507" pitchFamily="18" charset="2"/>
              <a:buChar char="-"/>
            </a:pPr>
            <a:r>
              <a:rPr lang="de-DE" b="0" dirty="0" err="1"/>
              <a:t>JuMP</a:t>
            </a:r>
            <a:r>
              <a:rPr lang="de-DE" b="0" dirty="0"/>
              <a:t> </a:t>
            </a:r>
            <a:r>
              <a:rPr lang="de-DE" b="0" dirty="0" err="1"/>
              <a:t>is</a:t>
            </a:r>
            <a:r>
              <a:rPr lang="de-DE" b="0" dirty="0"/>
              <a:t> a Julia </a:t>
            </a:r>
            <a:r>
              <a:rPr lang="de-DE" b="0" dirty="0" err="1"/>
              <a:t>library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</a:t>
            </a:r>
            <a:r>
              <a:rPr lang="de-DE" b="0" dirty="0" err="1"/>
              <a:t>mathematical</a:t>
            </a:r>
            <a:r>
              <a:rPr lang="de-DE" b="0" dirty="0"/>
              <a:t> </a:t>
            </a:r>
            <a:r>
              <a:rPr lang="de-DE" b="0" dirty="0" err="1"/>
              <a:t>optimization</a:t>
            </a:r>
            <a:r>
              <a:rPr lang="de-DE" b="0" dirty="0"/>
              <a:t> </a:t>
            </a:r>
            <a:r>
              <a:rPr lang="de-DE" b="0" dirty="0" err="1"/>
              <a:t>problems</a:t>
            </a:r>
            <a:r>
              <a:rPr lang="de-DE" b="0" dirty="0"/>
              <a:t> (such </a:t>
            </a:r>
            <a:r>
              <a:rPr lang="de-DE" b="0" dirty="0" err="1"/>
              <a:t>as</a:t>
            </a:r>
            <a:r>
              <a:rPr lang="de-DE" b="0" dirty="0"/>
              <a:t> MILP)</a:t>
            </a:r>
          </a:p>
          <a:p>
            <a:pPr marL="522900" indent="-342900">
              <a:buFont typeface="Symbol" panose="05050102010706020507" pitchFamily="18" charset="2"/>
              <a:buChar char="-"/>
            </a:pPr>
            <a:r>
              <a:rPr lang="de-DE" b="0" dirty="0" err="1"/>
              <a:t>Results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documented</a:t>
            </a:r>
            <a:r>
              <a:rPr lang="de-DE" b="0" dirty="0"/>
              <a:t> in a </a:t>
            </a:r>
            <a:r>
              <a:rPr lang="de-DE" b="0" dirty="0" err="1">
                <a:hlinkClick r:id="rId3"/>
              </a:rPr>
              <a:t>Jupyter</a:t>
            </a:r>
            <a:r>
              <a:rPr lang="de-DE" b="0" dirty="0">
                <a:hlinkClick r:id="rId3"/>
              </a:rPr>
              <a:t> Notebook</a:t>
            </a:r>
            <a:endParaRPr lang="de-DE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5CA16D-A676-4998-AE91-59ED7C2897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1588690"/>
            <a:ext cx="2623358" cy="177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010D5CCA-F5B7-40D3-83E3-3390D0988D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367" y="1674020"/>
                <a:ext cx="3697050" cy="2160239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600" kern="0" dirty="0"/>
                  <a:t>The</a:t>
                </a:r>
                <a:r>
                  <a:rPr lang="de-DE" sz="1800" kern="0" dirty="0"/>
                  <a:t> VPP virtual network:</a:t>
                </a:r>
              </a:p>
              <a:p>
                <a:endParaRPr lang="de-DE" sz="1600" b="0" kern="0" dirty="0"/>
              </a:p>
              <a:p>
                <a:endParaRPr lang="de-DE" kern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sz="1600" b="0" kern="0" dirty="0"/>
                  <a:t>: </a:t>
                </a:r>
                <a:r>
                  <a:rPr lang="de-DE" sz="1600" b="0" kern="0" dirty="0" err="1"/>
                  <a:t>reliability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VPP</a:t>
                </a:r>
                <a:r>
                  <a:rPr lang="de-DE" sz="1600" b="0" i="1" kern="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r>
                  <a:rPr lang="de-DE" sz="1600" b="0" kern="0" dirty="0"/>
                  <a:t>: power </a:t>
                </a:r>
                <a:r>
                  <a:rPr lang="de-DE" sz="1600" b="0" kern="0" dirty="0" err="1"/>
                  <a:t>output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VPP</a:t>
                </a:r>
                <a:r>
                  <a:rPr lang="de-DE" sz="1600" b="0" i="1" kern="0" dirty="0"/>
                  <a:t> </a:t>
                </a:r>
              </a:p>
            </p:txBody>
          </p:sp>
        </mc:Choice>
        <mc:Fallback xmlns=""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010D5CCA-F5B7-40D3-83E3-3390D098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367" y="1674020"/>
                <a:ext cx="3697050" cy="216023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2C219220-57FE-4688-9D10-EE10EBB0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VPP virtual network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3">
                <a:extLst>
                  <a:ext uri="{FF2B5EF4-FFF2-40B4-BE49-F238E27FC236}">
                    <a16:creationId xmlns:a16="http://schemas.microsoft.com/office/drawing/2014/main" id="{D3CE92AB-AB86-4405-AFF8-E39730E113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87888" y="1628800"/>
                <a:ext cx="5400600" cy="4740250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kern="0" dirty="0" err="1"/>
                  <a:t>Node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mapping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constraints</a:t>
                </a:r>
                <a:r>
                  <a:rPr lang="de-DE" sz="1800" kern="0" dirty="0"/>
                  <a:t>:</a:t>
                </a:r>
              </a:p>
              <a:p>
                <a:r>
                  <a:rPr lang="de-DE" sz="1600" b="0" kern="0" dirty="0"/>
                  <a:t>A VPP </a:t>
                </a:r>
                <a:r>
                  <a:rPr lang="de-DE" sz="1600" b="0" kern="0" dirty="0" err="1"/>
                  <a:t>needs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exactly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management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office</a:t>
                </a:r>
                <a:r>
                  <a:rPr lang="de-DE" sz="1600" b="0" kern="0" dirty="0"/>
                  <a:t>:</a:t>
                </a:r>
              </a:p>
              <a:p>
                <a:r>
                  <a:rPr lang="de-DE" sz="1800" b="0" kern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bSup>
                        <m: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e>
                    </m:nary>
                  </m:oMath>
                </a14:m>
                <a:endParaRPr lang="de-DE" sz="1800" b="0" kern="0" dirty="0"/>
              </a:p>
              <a:p>
                <a:r>
                  <a:rPr lang="de-DE" sz="1600" b="0" kern="0" dirty="0"/>
                  <a:t>The virtual DER </a:t>
                </a:r>
                <a:r>
                  <a:rPr lang="de-DE" sz="1600" b="0" kern="0" dirty="0" err="1"/>
                  <a:t>node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can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be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mapped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onto</a:t>
                </a:r>
                <a:r>
                  <a:rPr lang="de-DE" sz="1600" b="0" kern="0" dirty="0"/>
                  <a:t> multiple </a:t>
                </a:r>
                <a:r>
                  <a:rPr lang="de-DE" sz="1600" b="0" kern="0" dirty="0" err="1"/>
                  <a:t>physical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nodes</a:t>
                </a:r>
                <a:r>
                  <a:rPr lang="de-DE" sz="1600" b="0" kern="0" dirty="0"/>
                  <a:t>:</a:t>
                </a:r>
              </a:p>
              <a:p>
                <a:r>
                  <a:rPr lang="de-DE" sz="1800" b="0" kern="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𝐷𝐸𝑅</m:t>
                            </m:r>
                          </m:sup>
                        </m:sSubSup>
                        <m:r>
                          <a:rPr lang="de-DE" sz="1800" b="0" i="1" kern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≥1</m:t>
                        </m:r>
                      </m:e>
                    </m:nary>
                  </m:oMath>
                </a14:m>
                <a:endParaRPr lang="de-DE" sz="1800" b="0" kern="0" dirty="0"/>
              </a:p>
              <a:p>
                <a:r>
                  <a:rPr lang="de-DE" sz="1800" kern="0" dirty="0"/>
                  <a:t>Link </a:t>
                </a:r>
                <a:r>
                  <a:rPr lang="de-DE" sz="1800" kern="0" dirty="0" err="1"/>
                  <a:t>mapping</a:t>
                </a:r>
                <a:r>
                  <a:rPr lang="de-DE" sz="1800" kern="0" dirty="0"/>
                  <a:t> </a:t>
                </a:r>
                <a:r>
                  <a:rPr lang="de-DE" sz="1800" kern="0" dirty="0" err="1"/>
                  <a:t>constraints</a:t>
                </a:r>
                <a:r>
                  <a:rPr lang="de-DE" sz="1800" kern="0" dirty="0"/>
                  <a:t>:</a:t>
                </a:r>
              </a:p>
              <a:p>
                <a:r>
                  <a:rPr lang="de-DE" sz="1600" b="0" kern="0" dirty="0"/>
                  <a:t>The multi-</a:t>
                </a:r>
                <a:r>
                  <a:rPr lang="de-DE" sz="1600" b="0" kern="0" dirty="0" err="1"/>
                  <a:t>commodity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flow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constraints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are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used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to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ensure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that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DERs and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management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office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are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connected</a:t>
                </a:r>
                <a:endParaRPr lang="de-DE" sz="1600" b="0" kern="0" dirty="0"/>
              </a:p>
              <a:p>
                <a:endParaRPr lang="de-DE" sz="1600" b="0" kern="0" dirty="0"/>
              </a:p>
            </p:txBody>
          </p:sp>
        </mc:Choice>
        <mc:Fallback xmlns="">
          <p:sp>
            <p:nvSpPr>
              <p:cNvPr id="14" name="Inhaltsplatzhalter 3">
                <a:extLst>
                  <a:ext uri="{FF2B5EF4-FFF2-40B4-BE49-F238E27FC236}">
                    <a16:creationId xmlns:a16="http://schemas.microsoft.com/office/drawing/2014/main" id="{D3CE92AB-AB86-4405-AFF8-E39730E1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7888" y="1628800"/>
                <a:ext cx="5400600" cy="47402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nhaltsplatzhalter 3">
                <a:extLst>
                  <a:ext uri="{FF2B5EF4-FFF2-40B4-BE49-F238E27FC236}">
                    <a16:creationId xmlns:a16="http://schemas.microsoft.com/office/drawing/2014/main" id="{FA5A620C-4002-4C3F-BE0B-4B5E0036D6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1584" y="4181129"/>
                <a:ext cx="3697050" cy="2304256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kern="0" dirty="0"/>
                  <a:t>Node </a:t>
                </a:r>
                <a:r>
                  <a:rPr lang="de-DE" sz="1800" kern="0" dirty="0" err="1"/>
                  <a:t>activation</a:t>
                </a:r>
                <a:r>
                  <a:rPr lang="de-DE" sz="1800" kern="0" dirty="0"/>
                  <a:t> variables: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de-DE" sz="1600" b="0" kern="0" dirty="0"/>
                  <a:t> : </a:t>
                </a:r>
                <a:r>
                  <a:rPr lang="de-DE" sz="1600" b="0" kern="0" dirty="0" err="1"/>
                  <a:t>defines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if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virtual </a:t>
                </a:r>
                <a:r>
                  <a:rPr lang="de-DE" sz="1600" b="0" kern="0" dirty="0" err="1"/>
                  <a:t>node</a:t>
                </a:r>
                <a:r>
                  <a:rPr lang="de-DE" sz="1600" b="0" kern="0" dirty="0"/>
                  <a:t> </a:t>
                </a:r>
                <a:r>
                  <a:rPr lang="de-DE" sz="1600" b="0" i="1" kern="0" dirty="0"/>
                  <a:t>u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is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mapped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onto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physical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node</a:t>
                </a:r>
                <a:r>
                  <a:rPr lang="de-DE" sz="1600" b="0" kern="0" dirty="0"/>
                  <a:t> </a:t>
                </a:r>
                <a:r>
                  <a:rPr lang="de-DE" sz="1600" b="0" i="1" kern="0" dirty="0"/>
                  <a:t>i</a:t>
                </a:r>
                <a:endParaRPr lang="de-DE" sz="1600" b="0" kern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600" b="0" kern="0" dirty="0"/>
                  <a:t>: </a:t>
                </a:r>
                <a:r>
                  <a:rPr lang="de-DE" sz="1600" b="0" kern="0" dirty="0" err="1"/>
                  <a:t>defines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if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virtual link </a:t>
                </a:r>
                <a:r>
                  <a:rPr lang="de-DE" sz="1600" b="0" kern="0" dirty="0" err="1"/>
                  <a:t>is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mapped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onto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physical</a:t>
                </a:r>
                <a:r>
                  <a:rPr lang="de-DE" sz="1600" b="0" kern="0" dirty="0"/>
                  <a:t> link </a:t>
                </a:r>
                <a:r>
                  <a:rPr lang="de-DE" sz="1600" b="0" i="1" kern="0" dirty="0"/>
                  <a:t>(</a:t>
                </a:r>
                <a:r>
                  <a:rPr lang="de-DE" sz="1600" b="0" i="1" kern="0" dirty="0" err="1"/>
                  <a:t>i,j</a:t>
                </a:r>
                <a:r>
                  <a:rPr lang="de-DE" sz="1600" b="0" i="1" kern="0" dirty="0"/>
                  <a:t>)</a:t>
                </a:r>
                <a:endParaRPr lang="de-DE" kern="0" dirty="0"/>
              </a:p>
            </p:txBody>
          </p:sp>
        </mc:Choice>
        <mc:Fallback xmlns="">
          <p:sp>
            <p:nvSpPr>
              <p:cNvPr id="15" name="Inhaltsplatzhalter 3">
                <a:extLst>
                  <a:ext uri="{FF2B5EF4-FFF2-40B4-BE49-F238E27FC236}">
                    <a16:creationId xmlns:a16="http://schemas.microsoft.com/office/drawing/2014/main" id="{FA5A620C-4002-4C3F-BE0B-4B5E0036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584" y="4181129"/>
                <a:ext cx="3697050" cy="23042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AC0E0EC6-ABCC-419B-A6EF-408DB5D08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31" b="10269"/>
          <a:stretch/>
        </p:blipFill>
        <p:spPr>
          <a:xfrm>
            <a:off x="808833" y="2132856"/>
            <a:ext cx="2495600" cy="9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63C44334-6841-42A2-99C9-D12F3B4A838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8748" y="1568084"/>
                <a:ext cx="6569825" cy="5059604"/>
              </a:xfrm>
              <a:prstGeom prst="roundRect">
                <a:avLst/>
              </a:prstGeom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180000" indent="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Wingdings" pitchFamily="2" charset="2"/>
                  <a:buNone/>
                  <a:defRPr sz="2000" b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44500" indent="-2619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SzPct val="125000"/>
                  <a:buFont typeface="Arial" pitchFamily="34" charset="0"/>
                  <a:buChar char="•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576000" indent="-216000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756000" indent="-173038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972000" indent="-188913" algn="l" rtl="0" eaLnBrk="1" fontAlgn="base" hangingPunct="1">
                  <a:lnSpc>
                    <a:spcPct val="130000"/>
                  </a:lnSpc>
                  <a:spcBef>
                    <a:spcPts val="200"/>
                  </a:spcBef>
                  <a:spcAft>
                    <a:spcPts val="230"/>
                  </a:spcAft>
                  <a:buFont typeface="Arial" pitchFamily="34" charset="0"/>
                  <a:buChar char="•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3652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18224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22796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2736850" indent="-188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kern="0" dirty="0"/>
                  <a:t>Power </a:t>
                </a:r>
                <a:r>
                  <a:rPr lang="de-DE" kern="0" dirty="0" err="1"/>
                  <a:t>output</a:t>
                </a:r>
                <a:r>
                  <a:rPr lang="de-DE" kern="0" dirty="0"/>
                  <a:t>: </a:t>
                </a:r>
                <a:r>
                  <a:rPr lang="de-DE" sz="1800" b="0" kern="0" dirty="0" err="1"/>
                  <a:t>analyzed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given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pre-defined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reliability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levels</a:t>
                </a:r>
                <a:r>
                  <a:rPr lang="de-DE" sz="1800" b="0" kern="0" dirty="0"/>
                  <a:t> (</a:t>
                </a:r>
                <a:r>
                  <a:rPr lang="de-DE" sz="1800" b="0" kern="0" dirty="0" err="1"/>
                  <a:t>e.g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𝑙𝑒𝑣𝑒𝑙𝑠</m:t>
                        </m:r>
                      </m:sub>
                    </m:sSub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=[0.4 0.5 0.6]</m:t>
                    </m:r>
                  </m:oMath>
                </a14:m>
                <a:r>
                  <a:rPr lang="de-DE" sz="1800" b="0" kern="0" dirty="0"/>
                  <a:t>) </a:t>
                </a:r>
                <a:endParaRPr lang="de-DE" kern="0" dirty="0"/>
              </a:p>
              <a:p>
                <a:endParaRPr lang="de-DE" kern="0" dirty="0"/>
              </a:p>
              <a:p>
                <a:endParaRPr lang="de-DE" kern="0" dirty="0"/>
              </a:p>
              <a:p>
                <a:endParaRPr lang="de-DE" kern="0" dirty="0"/>
              </a:p>
              <a:p>
                <a:pPr>
                  <a:spcAft>
                    <a:spcPts val="0"/>
                  </a:spcAft>
                </a:pPr>
                <a:endParaRPr lang="de-DE" b="0" kern="0" dirty="0"/>
              </a:p>
              <a:p>
                <a:endParaRPr lang="de-DE" b="0" kern="0" dirty="0"/>
              </a:p>
              <a:p>
                <a:endParaRPr lang="de-DE" b="0" kern="0" dirty="0"/>
              </a:p>
              <a:p>
                <a:endParaRPr lang="de-DE" b="0" kern="0" dirty="0"/>
              </a:p>
              <a:p>
                <a:endParaRPr lang="de-DE" b="0" kern="0" dirty="0"/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63C44334-6841-42A2-99C9-D12F3B4A8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748" y="1568084"/>
                <a:ext cx="6569825" cy="505960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6B0488C6-9A01-4D4E-9FAE-EB2B8133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VPP‘s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B72707-3C94-4A9F-8D53-9F21E871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598420"/>
            <a:ext cx="4057090" cy="5029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Power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DERs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sz="1600" dirty="0"/>
          </a:p>
          <a:p>
            <a:endParaRPr lang="de-DE" sz="1600" dirty="0"/>
          </a:p>
          <a:p>
            <a:r>
              <a:rPr lang="de-DE" sz="1800" dirty="0"/>
              <a:t>Communication link </a:t>
            </a:r>
            <a:r>
              <a:rPr lang="de-DE" sz="1800" dirty="0" err="1"/>
              <a:t>reliability</a:t>
            </a:r>
            <a:endParaRPr lang="de-DE" sz="1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205174-0200-4859-A008-09A20B5C5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1" y="5135875"/>
            <a:ext cx="952500" cy="952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90A0B6-D2CB-4729-B8CC-4B505588F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5299975"/>
            <a:ext cx="1047173" cy="739409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05CE6D5-38A9-4E9B-BC7E-2DF8ED7A5537}"/>
              </a:ext>
            </a:extLst>
          </p:cNvPr>
          <p:cNvCxnSpPr>
            <a:cxnSpLocks/>
          </p:cNvCxnSpPr>
          <p:nvPr/>
        </p:nvCxnSpPr>
        <p:spPr>
          <a:xfrm>
            <a:off x="1640452" y="5594855"/>
            <a:ext cx="11431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53CF05A7-60C0-41A9-AE68-B76251F59E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2325">
            <a:off x="1994751" y="5382744"/>
            <a:ext cx="353227" cy="4019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2A89C-64EE-4D6D-A1A2-B63BB757B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27" y="2990599"/>
            <a:ext cx="1047173" cy="739409"/>
          </a:xfrm>
          <a:prstGeom prst="rect">
            <a:avLst/>
          </a:prstGeom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BB24DE7E-0E87-4189-8667-B24184512F03}"/>
              </a:ext>
            </a:extLst>
          </p:cNvPr>
          <p:cNvSpPr/>
          <p:nvPr/>
        </p:nvSpPr>
        <p:spPr>
          <a:xfrm>
            <a:off x="3974912" y="2474826"/>
            <a:ext cx="189734" cy="17571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4974BCD-F0F3-4972-B10C-91746D3621CB}"/>
              </a:ext>
            </a:extLst>
          </p:cNvPr>
          <p:cNvCxnSpPr>
            <a:cxnSpLocks/>
          </p:cNvCxnSpPr>
          <p:nvPr/>
        </p:nvCxnSpPr>
        <p:spPr>
          <a:xfrm>
            <a:off x="4151784" y="3360303"/>
            <a:ext cx="996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6C548CF3-13EE-465F-872E-089409FA6B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11423" r="8164"/>
          <a:stretch/>
        </p:blipFill>
        <p:spPr>
          <a:xfrm>
            <a:off x="1483620" y="2499696"/>
            <a:ext cx="2405960" cy="182956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85818C0-581A-4F2A-9620-C2958984AD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11423" r="8164"/>
          <a:stretch/>
        </p:blipFill>
        <p:spPr>
          <a:xfrm>
            <a:off x="7043254" y="2564571"/>
            <a:ext cx="3401855" cy="258687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0B46A196-4F46-4271-8A2D-A62CE73B1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209" y="3483119"/>
            <a:ext cx="1047173" cy="739409"/>
          </a:xfrm>
          <a:prstGeom prst="rect">
            <a:avLst/>
          </a:prstGeom>
        </p:spPr>
      </p:pic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6B196C01-F83C-4DC5-8A93-7E21C8B2FDC3}"/>
              </a:ext>
            </a:extLst>
          </p:cNvPr>
          <p:cNvSpPr txBox="1">
            <a:spLocks/>
          </p:cNvSpPr>
          <p:nvPr/>
        </p:nvSpPr>
        <p:spPr bwMode="auto">
          <a:xfrm>
            <a:off x="5335731" y="5892006"/>
            <a:ext cx="6195857" cy="511851"/>
          </a:xfrm>
          <a:custGeom>
            <a:avLst/>
            <a:gdLst>
              <a:gd name="connsiteX0" fmla="*/ 0 w 6569825"/>
              <a:gd name="connsiteY0" fmla="*/ 153892 h 923331"/>
              <a:gd name="connsiteX1" fmla="*/ 153892 w 6569825"/>
              <a:gd name="connsiteY1" fmla="*/ 0 h 923331"/>
              <a:gd name="connsiteX2" fmla="*/ 6415933 w 6569825"/>
              <a:gd name="connsiteY2" fmla="*/ 0 h 923331"/>
              <a:gd name="connsiteX3" fmla="*/ 6569825 w 6569825"/>
              <a:gd name="connsiteY3" fmla="*/ 153892 h 923331"/>
              <a:gd name="connsiteX4" fmla="*/ 6569825 w 6569825"/>
              <a:gd name="connsiteY4" fmla="*/ 769439 h 923331"/>
              <a:gd name="connsiteX5" fmla="*/ 6415933 w 6569825"/>
              <a:gd name="connsiteY5" fmla="*/ 923331 h 923331"/>
              <a:gd name="connsiteX6" fmla="*/ 153892 w 6569825"/>
              <a:gd name="connsiteY6" fmla="*/ 923331 h 923331"/>
              <a:gd name="connsiteX7" fmla="*/ 0 w 6569825"/>
              <a:gd name="connsiteY7" fmla="*/ 769439 h 923331"/>
              <a:gd name="connsiteX8" fmla="*/ 0 w 6569825"/>
              <a:gd name="connsiteY8" fmla="*/ 153892 h 923331"/>
              <a:gd name="connsiteX0" fmla="*/ 731 w 6570556"/>
              <a:gd name="connsiteY0" fmla="*/ 153892 h 923331"/>
              <a:gd name="connsiteX1" fmla="*/ 154623 w 6570556"/>
              <a:gd name="connsiteY1" fmla="*/ 0 h 923331"/>
              <a:gd name="connsiteX2" fmla="*/ 6416664 w 6570556"/>
              <a:gd name="connsiteY2" fmla="*/ 0 h 923331"/>
              <a:gd name="connsiteX3" fmla="*/ 6570556 w 6570556"/>
              <a:gd name="connsiteY3" fmla="*/ 153892 h 923331"/>
              <a:gd name="connsiteX4" fmla="*/ 6570556 w 6570556"/>
              <a:gd name="connsiteY4" fmla="*/ 769439 h 923331"/>
              <a:gd name="connsiteX5" fmla="*/ 6416664 w 6570556"/>
              <a:gd name="connsiteY5" fmla="*/ 923331 h 923331"/>
              <a:gd name="connsiteX6" fmla="*/ 154623 w 6570556"/>
              <a:gd name="connsiteY6" fmla="*/ 923331 h 923331"/>
              <a:gd name="connsiteX7" fmla="*/ 731 w 6570556"/>
              <a:gd name="connsiteY7" fmla="*/ 769439 h 923331"/>
              <a:gd name="connsiteX8" fmla="*/ 731 w 6570556"/>
              <a:gd name="connsiteY8" fmla="*/ 153892 h 923331"/>
              <a:gd name="connsiteX0" fmla="*/ 195 w 6570020"/>
              <a:gd name="connsiteY0" fmla="*/ 153892 h 923331"/>
              <a:gd name="connsiteX1" fmla="*/ 154087 w 6570020"/>
              <a:gd name="connsiteY1" fmla="*/ 0 h 923331"/>
              <a:gd name="connsiteX2" fmla="*/ 6416128 w 6570020"/>
              <a:gd name="connsiteY2" fmla="*/ 0 h 923331"/>
              <a:gd name="connsiteX3" fmla="*/ 6570020 w 6570020"/>
              <a:gd name="connsiteY3" fmla="*/ 153892 h 923331"/>
              <a:gd name="connsiteX4" fmla="*/ 6570020 w 6570020"/>
              <a:gd name="connsiteY4" fmla="*/ 769439 h 923331"/>
              <a:gd name="connsiteX5" fmla="*/ 6416128 w 6570020"/>
              <a:gd name="connsiteY5" fmla="*/ 923331 h 923331"/>
              <a:gd name="connsiteX6" fmla="*/ 391831 w 6570020"/>
              <a:gd name="connsiteY6" fmla="*/ 649011 h 923331"/>
              <a:gd name="connsiteX7" fmla="*/ 195 w 6570020"/>
              <a:gd name="connsiteY7" fmla="*/ 769439 h 923331"/>
              <a:gd name="connsiteX8" fmla="*/ 195 w 6570020"/>
              <a:gd name="connsiteY8" fmla="*/ 153892 h 923331"/>
              <a:gd name="connsiteX0" fmla="*/ 228795 w 6570020"/>
              <a:gd name="connsiteY0" fmla="*/ 89884 h 923331"/>
              <a:gd name="connsiteX1" fmla="*/ 154087 w 6570020"/>
              <a:gd name="connsiteY1" fmla="*/ 0 h 923331"/>
              <a:gd name="connsiteX2" fmla="*/ 6416128 w 6570020"/>
              <a:gd name="connsiteY2" fmla="*/ 0 h 923331"/>
              <a:gd name="connsiteX3" fmla="*/ 6570020 w 6570020"/>
              <a:gd name="connsiteY3" fmla="*/ 153892 h 923331"/>
              <a:gd name="connsiteX4" fmla="*/ 6570020 w 6570020"/>
              <a:gd name="connsiteY4" fmla="*/ 769439 h 923331"/>
              <a:gd name="connsiteX5" fmla="*/ 6416128 w 6570020"/>
              <a:gd name="connsiteY5" fmla="*/ 923331 h 923331"/>
              <a:gd name="connsiteX6" fmla="*/ 391831 w 6570020"/>
              <a:gd name="connsiteY6" fmla="*/ 649011 h 923331"/>
              <a:gd name="connsiteX7" fmla="*/ 195 w 6570020"/>
              <a:gd name="connsiteY7" fmla="*/ 769439 h 923331"/>
              <a:gd name="connsiteX8" fmla="*/ 228795 w 6570020"/>
              <a:gd name="connsiteY8" fmla="*/ 89884 h 923331"/>
              <a:gd name="connsiteX0" fmla="*/ 99626 w 6440851"/>
              <a:gd name="connsiteY0" fmla="*/ 89884 h 923331"/>
              <a:gd name="connsiteX1" fmla="*/ 24918 w 6440851"/>
              <a:gd name="connsiteY1" fmla="*/ 0 h 923331"/>
              <a:gd name="connsiteX2" fmla="*/ 6286959 w 6440851"/>
              <a:gd name="connsiteY2" fmla="*/ 0 h 923331"/>
              <a:gd name="connsiteX3" fmla="*/ 6440851 w 6440851"/>
              <a:gd name="connsiteY3" fmla="*/ 153892 h 923331"/>
              <a:gd name="connsiteX4" fmla="*/ 6440851 w 6440851"/>
              <a:gd name="connsiteY4" fmla="*/ 769439 h 923331"/>
              <a:gd name="connsiteX5" fmla="*/ 6286959 w 6440851"/>
              <a:gd name="connsiteY5" fmla="*/ 923331 h 923331"/>
              <a:gd name="connsiteX6" fmla="*/ 262662 w 6440851"/>
              <a:gd name="connsiteY6" fmla="*/ 649011 h 923331"/>
              <a:gd name="connsiteX7" fmla="*/ 127058 w 6440851"/>
              <a:gd name="connsiteY7" fmla="*/ 604847 h 923331"/>
              <a:gd name="connsiteX8" fmla="*/ 99626 w 6440851"/>
              <a:gd name="connsiteY8" fmla="*/ 89884 h 923331"/>
              <a:gd name="connsiteX0" fmla="*/ 45887 w 6387112"/>
              <a:gd name="connsiteY0" fmla="*/ 89884 h 923331"/>
              <a:gd name="connsiteX1" fmla="*/ 35187 w 6387112"/>
              <a:gd name="connsiteY1" fmla="*/ 0 h 923331"/>
              <a:gd name="connsiteX2" fmla="*/ 6233220 w 6387112"/>
              <a:gd name="connsiteY2" fmla="*/ 0 h 923331"/>
              <a:gd name="connsiteX3" fmla="*/ 6387112 w 6387112"/>
              <a:gd name="connsiteY3" fmla="*/ 153892 h 923331"/>
              <a:gd name="connsiteX4" fmla="*/ 6387112 w 6387112"/>
              <a:gd name="connsiteY4" fmla="*/ 769439 h 923331"/>
              <a:gd name="connsiteX5" fmla="*/ 6233220 w 6387112"/>
              <a:gd name="connsiteY5" fmla="*/ 923331 h 923331"/>
              <a:gd name="connsiteX6" fmla="*/ 208923 w 6387112"/>
              <a:gd name="connsiteY6" fmla="*/ 649011 h 923331"/>
              <a:gd name="connsiteX7" fmla="*/ 73319 w 6387112"/>
              <a:gd name="connsiteY7" fmla="*/ 604847 h 923331"/>
              <a:gd name="connsiteX8" fmla="*/ 45887 w 6387112"/>
              <a:gd name="connsiteY8" fmla="*/ 89884 h 923331"/>
              <a:gd name="connsiteX0" fmla="*/ 45887 w 6387881"/>
              <a:gd name="connsiteY0" fmla="*/ 89884 h 791577"/>
              <a:gd name="connsiteX1" fmla="*/ 35187 w 6387881"/>
              <a:gd name="connsiteY1" fmla="*/ 0 h 791577"/>
              <a:gd name="connsiteX2" fmla="*/ 6233220 w 6387881"/>
              <a:gd name="connsiteY2" fmla="*/ 0 h 791577"/>
              <a:gd name="connsiteX3" fmla="*/ 6387112 w 6387881"/>
              <a:gd name="connsiteY3" fmla="*/ 153892 h 791577"/>
              <a:gd name="connsiteX4" fmla="*/ 6387112 w 6387881"/>
              <a:gd name="connsiteY4" fmla="*/ 769439 h 791577"/>
              <a:gd name="connsiteX5" fmla="*/ 6315516 w 6387881"/>
              <a:gd name="connsiteY5" fmla="*/ 667299 h 791577"/>
              <a:gd name="connsiteX6" fmla="*/ 208923 w 6387881"/>
              <a:gd name="connsiteY6" fmla="*/ 649011 h 791577"/>
              <a:gd name="connsiteX7" fmla="*/ 73319 w 6387881"/>
              <a:gd name="connsiteY7" fmla="*/ 604847 h 791577"/>
              <a:gd name="connsiteX8" fmla="*/ 45887 w 6387881"/>
              <a:gd name="connsiteY8" fmla="*/ 89884 h 791577"/>
              <a:gd name="connsiteX0" fmla="*/ 45887 w 6387881"/>
              <a:gd name="connsiteY0" fmla="*/ 92591 h 794284"/>
              <a:gd name="connsiteX1" fmla="*/ 35187 w 6387881"/>
              <a:gd name="connsiteY1" fmla="*/ 2707 h 794284"/>
              <a:gd name="connsiteX2" fmla="*/ 6233220 w 6387881"/>
              <a:gd name="connsiteY2" fmla="*/ 2707 h 794284"/>
              <a:gd name="connsiteX3" fmla="*/ 6304816 w 6387881"/>
              <a:gd name="connsiteY3" fmla="*/ 65159 h 794284"/>
              <a:gd name="connsiteX4" fmla="*/ 6387112 w 6387881"/>
              <a:gd name="connsiteY4" fmla="*/ 772146 h 794284"/>
              <a:gd name="connsiteX5" fmla="*/ 6315516 w 6387881"/>
              <a:gd name="connsiteY5" fmla="*/ 670006 h 794284"/>
              <a:gd name="connsiteX6" fmla="*/ 208923 w 6387881"/>
              <a:gd name="connsiteY6" fmla="*/ 651718 h 794284"/>
              <a:gd name="connsiteX7" fmla="*/ 73319 w 6387881"/>
              <a:gd name="connsiteY7" fmla="*/ 607554 h 794284"/>
              <a:gd name="connsiteX8" fmla="*/ 45887 w 6387881"/>
              <a:gd name="connsiteY8" fmla="*/ 92591 h 794284"/>
              <a:gd name="connsiteX0" fmla="*/ 45887 w 6341520"/>
              <a:gd name="connsiteY0" fmla="*/ 92591 h 670006"/>
              <a:gd name="connsiteX1" fmla="*/ 35187 w 6341520"/>
              <a:gd name="connsiteY1" fmla="*/ 2707 h 670006"/>
              <a:gd name="connsiteX2" fmla="*/ 6233220 w 6341520"/>
              <a:gd name="connsiteY2" fmla="*/ 2707 h 670006"/>
              <a:gd name="connsiteX3" fmla="*/ 6304816 w 6341520"/>
              <a:gd name="connsiteY3" fmla="*/ 65159 h 670006"/>
              <a:gd name="connsiteX4" fmla="*/ 6249952 w 6341520"/>
              <a:gd name="connsiteY4" fmla="*/ 351522 h 670006"/>
              <a:gd name="connsiteX5" fmla="*/ 6315516 w 6341520"/>
              <a:gd name="connsiteY5" fmla="*/ 670006 h 670006"/>
              <a:gd name="connsiteX6" fmla="*/ 208923 w 6341520"/>
              <a:gd name="connsiteY6" fmla="*/ 651718 h 670006"/>
              <a:gd name="connsiteX7" fmla="*/ 73319 w 6341520"/>
              <a:gd name="connsiteY7" fmla="*/ 607554 h 670006"/>
              <a:gd name="connsiteX8" fmla="*/ 45887 w 6341520"/>
              <a:gd name="connsiteY8" fmla="*/ 92591 h 670006"/>
              <a:gd name="connsiteX0" fmla="*/ 45887 w 6358175"/>
              <a:gd name="connsiteY0" fmla="*/ 92591 h 670006"/>
              <a:gd name="connsiteX1" fmla="*/ 35187 w 6358175"/>
              <a:gd name="connsiteY1" fmla="*/ 2707 h 670006"/>
              <a:gd name="connsiteX2" fmla="*/ 6233220 w 6358175"/>
              <a:gd name="connsiteY2" fmla="*/ 2707 h 670006"/>
              <a:gd name="connsiteX3" fmla="*/ 6304816 w 6358175"/>
              <a:gd name="connsiteY3" fmla="*/ 65159 h 670006"/>
              <a:gd name="connsiteX4" fmla="*/ 6332248 w 6358175"/>
              <a:gd name="connsiteY4" fmla="*/ 424674 h 670006"/>
              <a:gd name="connsiteX5" fmla="*/ 6315516 w 6358175"/>
              <a:gd name="connsiteY5" fmla="*/ 670006 h 670006"/>
              <a:gd name="connsiteX6" fmla="*/ 208923 w 6358175"/>
              <a:gd name="connsiteY6" fmla="*/ 651718 h 670006"/>
              <a:gd name="connsiteX7" fmla="*/ 73319 w 6358175"/>
              <a:gd name="connsiteY7" fmla="*/ 607554 h 670006"/>
              <a:gd name="connsiteX8" fmla="*/ 45887 w 6358175"/>
              <a:gd name="connsiteY8" fmla="*/ 92591 h 670006"/>
              <a:gd name="connsiteX0" fmla="*/ 45887 w 6338028"/>
              <a:gd name="connsiteY0" fmla="*/ 92591 h 653069"/>
              <a:gd name="connsiteX1" fmla="*/ 35187 w 6338028"/>
              <a:gd name="connsiteY1" fmla="*/ 2707 h 653069"/>
              <a:gd name="connsiteX2" fmla="*/ 6233220 w 6338028"/>
              <a:gd name="connsiteY2" fmla="*/ 2707 h 653069"/>
              <a:gd name="connsiteX3" fmla="*/ 6304816 w 6338028"/>
              <a:gd name="connsiteY3" fmla="*/ 65159 h 653069"/>
              <a:gd name="connsiteX4" fmla="*/ 6332248 w 6338028"/>
              <a:gd name="connsiteY4" fmla="*/ 424674 h 653069"/>
              <a:gd name="connsiteX5" fmla="*/ 6278940 w 6338028"/>
              <a:gd name="connsiteY5" fmla="*/ 505414 h 653069"/>
              <a:gd name="connsiteX6" fmla="*/ 208923 w 6338028"/>
              <a:gd name="connsiteY6" fmla="*/ 651718 h 653069"/>
              <a:gd name="connsiteX7" fmla="*/ 73319 w 6338028"/>
              <a:gd name="connsiteY7" fmla="*/ 607554 h 653069"/>
              <a:gd name="connsiteX8" fmla="*/ 45887 w 6338028"/>
              <a:gd name="connsiteY8" fmla="*/ 92591 h 653069"/>
              <a:gd name="connsiteX0" fmla="*/ 45887 w 6338028"/>
              <a:gd name="connsiteY0" fmla="*/ 92591 h 651718"/>
              <a:gd name="connsiteX1" fmla="*/ 35187 w 6338028"/>
              <a:gd name="connsiteY1" fmla="*/ 2707 h 651718"/>
              <a:gd name="connsiteX2" fmla="*/ 6233220 w 6338028"/>
              <a:gd name="connsiteY2" fmla="*/ 2707 h 651718"/>
              <a:gd name="connsiteX3" fmla="*/ 6304816 w 6338028"/>
              <a:gd name="connsiteY3" fmla="*/ 65159 h 651718"/>
              <a:gd name="connsiteX4" fmla="*/ 6332248 w 6338028"/>
              <a:gd name="connsiteY4" fmla="*/ 424674 h 651718"/>
              <a:gd name="connsiteX5" fmla="*/ 6278940 w 6338028"/>
              <a:gd name="connsiteY5" fmla="*/ 505414 h 651718"/>
              <a:gd name="connsiteX6" fmla="*/ 208923 w 6338028"/>
              <a:gd name="connsiteY6" fmla="*/ 651718 h 651718"/>
              <a:gd name="connsiteX7" fmla="*/ 73319 w 6338028"/>
              <a:gd name="connsiteY7" fmla="*/ 525258 h 651718"/>
              <a:gd name="connsiteX8" fmla="*/ 45887 w 6338028"/>
              <a:gd name="connsiteY8" fmla="*/ 92591 h 651718"/>
              <a:gd name="connsiteX0" fmla="*/ 45887 w 6338028"/>
              <a:gd name="connsiteY0" fmla="*/ 92591 h 548333"/>
              <a:gd name="connsiteX1" fmla="*/ 35187 w 6338028"/>
              <a:gd name="connsiteY1" fmla="*/ 2707 h 548333"/>
              <a:gd name="connsiteX2" fmla="*/ 6233220 w 6338028"/>
              <a:gd name="connsiteY2" fmla="*/ 2707 h 548333"/>
              <a:gd name="connsiteX3" fmla="*/ 6304816 w 6338028"/>
              <a:gd name="connsiteY3" fmla="*/ 65159 h 548333"/>
              <a:gd name="connsiteX4" fmla="*/ 6332248 w 6338028"/>
              <a:gd name="connsiteY4" fmla="*/ 424674 h 548333"/>
              <a:gd name="connsiteX5" fmla="*/ 6278940 w 6338028"/>
              <a:gd name="connsiteY5" fmla="*/ 505414 h 548333"/>
              <a:gd name="connsiteX6" fmla="*/ 181491 w 6338028"/>
              <a:gd name="connsiteY6" fmla="*/ 514558 h 548333"/>
              <a:gd name="connsiteX7" fmla="*/ 73319 w 6338028"/>
              <a:gd name="connsiteY7" fmla="*/ 525258 h 548333"/>
              <a:gd name="connsiteX8" fmla="*/ 45887 w 6338028"/>
              <a:gd name="connsiteY8" fmla="*/ 92591 h 548333"/>
              <a:gd name="connsiteX0" fmla="*/ 45887 w 6338028"/>
              <a:gd name="connsiteY0" fmla="*/ 92591 h 514558"/>
              <a:gd name="connsiteX1" fmla="*/ 35187 w 6338028"/>
              <a:gd name="connsiteY1" fmla="*/ 2707 h 514558"/>
              <a:gd name="connsiteX2" fmla="*/ 6233220 w 6338028"/>
              <a:gd name="connsiteY2" fmla="*/ 2707 h 514558"/>
              <a:gd name="connsiteX3" fmla="*/ 6304816 w 6338028"/>
              <a:gd name="connsiteY3" fmla="*/ 65159 h 514558"/>
              <a:gd name="connsiteX4" fmla="*/ 6332248 w 6338028"/>
              <a:gd name="connsiteY4" fmla="*/ 424674 h 514558"/>
              <a:gd name="connsiteX5" fmla="*/ 6278940 w 6338028"/>
              <a:gd name="connsiteY5" fmla="*/ 505414 h 514558"/>
              <a:gd name="connsiteX6" fmla="*/ 181491 w 6338028"/>
              <a:gd name="connsiteY6" fmla="*/ 514558 h 514558"/>
              <a:gd name="connsiteX7" fmla="*/ 100751 w 6338028"/>
              <a:gd name="connsiteY7" fmla="*/ 360666 h 514558"/>
              <a:gd name="connsiteX8" fmla="*/ 45887 w 6338028"/>
              <a:gd name="connsiteY8" fmla="*/ 92591 h 514558"/>
              <a:gd name="connsiteX0" fmla="*/ 45887 w 6332248"/>
              <a:gd name="connsiteY0" fmla="*/ 92591 h 514558"/>
              <a:gd name="connsiteX1" fmla="*/ 35187 w 6332248"/>
              <a:gd name="connsiteY1" fmla="*/ 2707 h 514558"/>
              <a:gd name="connsiteX2" fmla="*/ 6233220 w 6332248"/>
              <a:gd name="connsiteY2" fmla="*/ 2707 h 514558"/>
              <a:gd name="connsiteX3" fmla="*/ 6304816 w 6332248"/>
              <a:gd name="connsiteY3" fmla="*/ 65159 h 514558"/>
              <a:gd name="connsiteX4" fmla="*/ 6332248 w 6332248"/>
              <a:gd name="connsiteY4" fmla="*/ 424674 h 514558"/>
              <a:gd name="connsiteX5" fmla="*/ 6178356 w 6332248"/>
              <a:gd name="connsiteY5" fmla="*/ 514558 h 514558"/>
              <a:gd name="connsiteX6" fmla="*/ 181491 w 6332248"/>
              <a:gd name="connsiteY6" fmla="*/ 514558 h 514558"/>
              <a:gd name="connsiteX7" fmla="*/ 100751 w 6332248"/>
              <a:gd name="connsiteY7" fmla="*/ 360666 h 514558"/>
              <a:gd name="connsiteX8" fmla="*/ 45887 w 6332248"/>
              <a:gd name="connsiteY8" fmla="*/ 92591 h 514558"/>
              <a:gd name="connsiteX0" fmla="*/ 45887 w 6305585"/>
              <a:gd name="connsiteY0" fmla="*/ 92591 h 514558"/>
              <a:gd name="connsiteX1" fmla="*/ 35187 w 6305585"/>
              <a:gd name="connsiteY1" fmla="*/ 2707 h 514558"/>
              <a:gd name="connsiteX2" fmla="*/ 6233220 w 6305585"/>
              <a:gd name="connsiteY2" fmla="*/ 2707 h 514558"/>
              <a:gd name="connsiteX3" fmla="*/ 6304816 w 6305585"/>
              <a:gd name="connsiteY3" fmla="*/ 65159 h 514558"/>
              <a:gd name="connsiteX4" fmla="*/ 6259096 w 6305585"/>
              <a:gd name="connsiteY4" fmla="*/ 351522 h 514558"/>
              <a:gd name="connsiteX5" fmla="*/ 6178356 w 6305585"/>
              <a:gd name="connsiteY5" fmla="*/ 514558 h 514558"/>
              <a:gd name="connsiteX6" fmla="*/ 181491 w 6305585"/>
              <a:gd name="connsiteY6" fmla="*/ 514558 h 514558"/>
              <a:gd name="connsiteX7" fmla="*/ 100751 w 6305585"/>
              <a:gd name="connsiteY7" fmla="*/ 360666 h 514558"/>
              <a:gd name="connsiteX8" fmla="*/ 45887 w 6305585"/>
              <a:gd name="connsiteY8" fmla="*/ 92591 h 514558"/>
              <a:gd name="connsiteX0" fmla="*/ 45887 w 6305585"/>
              <a:gd name="connsiteY0" fmla="*/ 92591 h 514558"/>
              <a:gd name="connsiteX1" fmla="*/ 35187 w 6305585"/>
              <a:gd name="connsiteY1" fmla="*/ 2707 h 514558"/>
              <a:gd name="connsiteX2" fmla="*/ 6233220 w 6305585"/>
              <a:gd name="connsiteY2" fmla="*/ 2707 h 514558"/>
              <a:gd name="connsiteX3" fmla="*/ 6304816 w 6305585"/>
              <a:gd name="connsiteY3" fmla="*/ 65159 h 514558"/>
              <a:gd name="connsiteX4" fmla="*/ 6259096 w 6305585"/>
              <a:gd name="connsiteY4" fmla="*/ 351522 h 514558"/>
              <a:gd name="connsiteX5" fmla="*/ 6032052 w 6305585"/>
              <a:gd name="connsiteY5" fmla="*/ 487126 h 514558"/>
              <a:gd name="connsiteX6" fmla="*/ 181491 w 6305585"/>
              <a:gd name="connsiteY6" fmla="*/ 514558 h 514558"/>
              <a:gd name="connsiteX7" fmla="*/ 100751 w 6305585"/>
              <a:gd name="connsiteY7" fmla="*/ 360666 h 514558"/>
              <a:gd name="connsiteX8" fmla="*/ 45887 w 6305585"/>
              <a:gd name="connsiteY8" fmla="*/ 92591 h 514558"/>
              <a:gd name="connsiteX0" fmla="*/ 45887 w 6305585"/>
              <a:gd name="connsiteY0" fmla="*/ 92591 h 487126"/>
              <a:gd name="connsiteX1" fmla="*/ 35187 w 6305585"/>
              <a:gd name="connsiteY1" fmla="*/ 2707 h 487126"/>
              <a:gd name="connsiteX2" fmla="*/ 6233220 w 6305585"/>
              <a:gd name="connsiteY2" fmla="*/ 2707 h 487126"/>
              <a:gd name="connsiteX3" fmla="*/ 6304816 w 6305585"/>
              <a:gd name="connsiteY3" fmla="*/ 65159 h 487126"/>
              <a:gd name="connsiteX4" fmla="*/ 6259096 w 6305585"/>
              <a:gd name="connsiteY4" fmla="*/ 351522 h 487126"/>
              <a:gd name="connsiteX5" fmla="*/ 6032052 w 6305585"/>
              <a:gd name="connsiteY5" fmla="*/ 487126 h 487126"/>
              <a:gd name="connsiteX6" fmla="*/ 355227 w 6305585"/>
              <a:gd name="connsiteY6" fmla="*/ 487126 h 487126"/>
              <a:gd name="connsiteX7" fmla="*/ 100751 w 6305585"/>
              <a:gd name="connsiteY7" fmla="*/ 360666 h 487126"/>
              <a:gd name="connsiteX8" fmla="*/ 45887 w 6305585"/>
              <a:gd name="connsiteY8" fmla="*/ 92591 h 487126"/>
              <a:gd name="connsiteX0" fmla="*/ 45887 w 6305585"/>
              <a:gd name="connsiteY0" fmla="*/ 92591 h 487126"/>
              <a:gd name="connsiteX1" fmla="*/ 35187 w 6305585"/>
              <a:gd name="connsiteY1" fmla="*/ 2707 h 487126"/>
              <a:gd name="connsiteX2" fmla="*/ 6233220 w 6305585"/>
              <a:gd name="connsiteY2" fmla="*/ 2707 h 487126"/>
              <a:gd name="connsiteX3" fmla="*/ 6304816 w 6305585"/>
              <a:gd name="connsiteY3" fmla="*/ 65159 h 487126"/>
              <a:gd name="connsiteX4" fmla="*/ 6259096 w 6305585"/>
              <a:gd name="connsiteY4" fmla="*/ 351522 h 487126"/>
              <a:gd name="connsiteX5" fmla="*/ 6032052 w 6305585"/>
              <a:gd name="connsiteY5" fmla="*/ 487126 h 487126"/>
              <a:gd name="connsiteX6" fmla="*/ 355227 w 6305585"/>
              <a:gd name="connsiteY6" fmla="*/ 487126 h 487126"/>
              <a:gd name="connsiteX7" fmla="*/ 173903 w 6305585"/>
              <a:gd name="connsiteY7" fmla="*/ 360666 h 487126"/>
              <a:gd name="connsiteX8" fmla="*/ 45887 w 6305585"/>
              <a:gd name="connsiteY8" fmla="*/ 92591 h 487126"/>
              <a:gd name="connsiteX0" fmla="*/ 45887 w 6305585"/>
              <a:gd name="connsiteY0" fmla="*/ 92591 h 487126"/>
              <a:gd name="connsiteX1" fmla="*/ 35187 w 6305585"/>
              <a:gd name="connsiteY1" fmla="*/ 2707 h 487126"/>
              <a:gd name="connsiteX2" fmla="*/ 6233220 w 6305585"/>
              <a:gd name="connsiteY2" fmla="*/ 2707 h 487126"/>
              <a:gd name="connsiteX3" fmla="*/ 6304816 w 6305585"/>
              <a:gd name="connsiteY3" fmla="*/ 65159 h 487126"/>
              <a:gd name="connsiteX4" fmla="*/ 6259096 w 6305585"/>
              <a:gd name="connsiteY4" fmla="*/ 351522 h 487126"/>
              <a:gd name="connsiteX5" fmla="*/ 6032052 w 6305585"/>
              <a:gd name="connsiteY5" fmla="*/ 487126 h 487126"/>
              <a:gd name="connsiteX6" fmla="*/ 355227 w 6305585"/>
              <a:gd name="connsiteY6" fmla="*/ 487126 h 487126"/>
              <a:gd name="connsiteX7" fmla="*/ 173903 w 6305585"/>
              <a:gd name="connsiteY7" fmla="*/ 360666 h 487126"/>
              <a:gd name="connsiteX8" fmla="*/ 45887 w 6305585"/>
              <a:gd name="connsiteY8" fmla="*/ 92591 h 487126"/>
              <a:gd name="connsiteX0" fmla="*/ 0 w 6259698"/>
              <a:gd name="connsiteY0" fmla="*/ 117316 h 511851"/>
              <a:gd name="connsiteX1" fmla="*/ 99028 w 6259698"/>
              <a:gd name="connsiteY1" fmla="*/ 0 h 511851"/>
              <a:gd name="connsiteX2" fmla="*/ 6187333 w 6259698"/>
              <a:gd name="connsiteY2" fmla="*/ 27432 h 511851"/>
              <a:gd name="connsiteX3" fmla="*/ 6258929 w 6259698"/>
              <a:gd name="connsiteY3" fmla="*/ 89884 h 511851"/>
              <a:gd name="connsiteX4" fmla="*/ 6213209 w 6259698"/>
              <a:gd name="connsiteY4" fmla="*/ 376247 h 511851"/>
              <a:gd name="connsiteX5" fmla="*/ 5986165 w 6259698"/>
              <a:gd name="connsiteY5" fmla="*/ 511851 h 511851"/>
              <a:gd name="connsiteX6" fmla="*/ 309340 w 6259698"/>
              <a:gd name="connsiteY6" fmla="*/ 511851 h 511851"/>
              <a:gd name="connsiteX7" fmla="*/ 128016 w 6259698"/>
              <a:gd name="connsiteY7" fmla="*/ 385391 h 511851"/>
              <a:gd name="connsiteX8" fmla="*/ 0 w 6259698"/>
              <a:gd name="connsiteY8" fmla="*/ 117316 h 511851"/>
              <a:gd name="connsiteX0" fmla="*/ 45887 w 6195857"/>
              <a:gd name="connsiteY0" fmla="*/ 153892 h 511851"/>
              <a:gd name="connsiteX1" fmla="*/ 35187 w 6195857"/>
              <a:gd name="connsiteY1" fmla="*/ 0 h 511851"/>
              <a:gd name="connsiteX2" fmla="*/ 6123492 w 6195857"/>
              <a:gd name="connsiteY2" fmla="*/ 27432 h 511851"/>
              <a:gd name="connsiteX3" fmla="*/ 6195088 w 6195857"/>
              <a:gd name="connsiteY3" fmla="*/ 89884 h 511851"/>
              <a:gd name="connsiteX4" fmla="*/ 6149368 w 6195857"/>
              <a:gd name="connsiteY4" fmla="*/ 376247 h 511851"/>
              <a:gd name="connsiteX5" fmla="*/ 5922324 w 6195857"/>
              <a:gd name="connsiteY5" fmla="*/ 511851 h 511851"/>
              <a:gd name="connsiteX6" fmla="*/ 245499 w 6195857"/>
              <a:gd name="connsiteY6" fmla="*/ 511851 h 511851"/>
              <a:gd name="connsiteX7" fmla="*/ 64175 w 6195857"/>
              <a:gd name="connsiteY7" fmla="*/ 385391 h 511851"/>
              <a:gd name="connsiteX8" fmla="*/ 45887 w 6195857"/>
              <a:gd name="connsiteY8" fmla="*/ 153892 h 51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95857" h="511851">
                <a:moveTo>
                  <a:pt x="45887" y="153892"/>
                </a:moveTo>
                <a:cubicBezTo>
                  <a:pt x="45887" y="68900"/>
                  <a:pt x="-49805" y="0"/>
                  <a:pt x="35187" y="0"/>
                </a:cubicBezTo>
                <a:lnTo>
                  <a:pt x="6123492" y="27432"/>
                </a:lnTo>
                <a:cubicBezTo>
                  <a:pt x="6208484" y="27432"/>
                  <a:pt x="6195088" y="4892"/>
                  <a:pt x="6195088" y="89884"/>
                </a:cubicBezTo>
                <a:lnTo>
                  <a:pt x="6149368" y="376247"/>
                </a:lnTo>
                <a:cubicBezTo>
                  <a:pt x="6149368" y="461239"/>
                  <a:pt x="6007316" y="511851"/>
                  <a:pt x="5922324" y="511851"/>
                </a:cubicBezTo>
                <a:lnTo>
                  <a:pt x="245499" y="511851"/>
                </a:lnTo>
                <a:cubicBezTo>
                  <a:pt x="160507" y="511851"/>
                  <a:pt x="55031" y="442951"/>
                  <a:pt x="64175" y="385391"/>
                </a:cubicBezTo>
                <a:lnTo>
                  <a:pt x="45887" y="15389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80000" indent="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SzPct val="125000"/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76000" indent="-2160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5600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7200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Arial" pitchFamily="34" charset="0"/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kern="0" dirty="0"/>
              <a:t>The power </a:t>
            </a:r>
            <a:r>
              <a:rPr lang="de-DE" b="0" kern="0" dirty="0" err="1"/>
              <a:t>output</a:t>
            </a:r>
            <a:r>
              <a:rPr lang="de-DE" b="0" kern="0" dirty="0"/>
              <a:t> </a:t>
            </a:r>
            <a:r>
              <a:rPr lang="de-DE" b="0" kern="0" dirty="0" err="1"/>
              <a:t>scenarios</a:t>
            </a:r>
            <a:r>
              <a:rPr lang="de-DE" b="0" kern="0" dirty="0"/>
              <a:t> </a:t>
            </a:r>
            <a:r>
              <a:rPr lang="de-DE" b="0" kern="0" dirty="0" err="1"/>
              <a:t>are</a:t>
            </a:r>
            <a:r>
              <a:rPr lang="de-DE" b="0" kern="0" dirty="0"/>
              <a:t> </a:t>
            </a:r>
            <a:r>
              <a:rPr lang="de-DE" b="0" kern="0" dirty="0" err="1"/>
              <a:t>the</a:t>
            </a:r>
            <a:r>
              <a:rPr lang="de-DE" b="0" kern="0" dirty="0"/>
              <a:t> </a:t>
            </a:r>
            <a:r>
              <a:rPr lang="de-DE" b="0" kern="0" dirty="0" err="1"/>
              <a:t>cartesian</a:t>
            </a:r>
            <a:r>
              <a:rPr lang="de-DE" b="0" kern="0" dirty="0"/>
              <a:t> </a:t>
            </a:r>
            <a:r>
              <a:rPr lang="de-DE" b="0" kern="0" dirty="0" err="1"/>
              <a:t>product</a:t>
            </a:r>
            <a:r>
              <a:rPr lang="de-DE" b="0" kern="0" dirty="0"/>
              <a:t> </a:t>
            </a:r>
            <a:r>
              <a:rPr lang="de-DE" b="0" kern="0" dirty="0" err="1"/>
              <a:t>of</a:t>
            </a:r>
            <a:r>
              <a:rPr lang="de-DE" b="0" kern="0" dirty="0"/>
              <a:t> </a:t>
            </a:r>
            <a:r>
              <a:rPr lang="de-DE" b="0" kern="0" dirty="0" err="1"/>
              <a:t>the</a:t>
            </a:r>
            <a:r>
              <a:rPr lang="de-DE" b="0" kern="0" dirty="0"/>
              <a:t> </a:t>
            </a:r>
            <a:r>
              <a:rPr lang="de-DE" b="0" kern="0" dirty="0" err="1"/>
              <a:t>output</a:t>
            </a:r>
            <a:r>
              <a:rPr lang="de-DE" b="0" kern="0" dirty="0"/>
              <a:t> </a:t>
            </a:r>
            <a:r>
              <a:rPr lang="de-DE" b="0" kern="0" dirty="0" err="1"/>
              <a:t>levels</a:t>
            </a:r>
            <a:r>
              <a:rPr lang="de-DE" b="0" kern="0" dirty="0"/>
              <a:t> </a:t>
            </a:r>
            <a:r>
              <a:rPr lang="de-DE" b="0" kern="0" dirty="0" err="1"/>
              <a:t>of</a:t>
            </a:r>
            <a:r>
              <a:rPr lang="de-DE" b="0" kern="0" dirty="0"/>
              <a:t> all individual DERs</a:t>
            </a:r>
          </a:p>
          <a:p>
            <a:endParaRPr lang="de-DE" kern="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1CB53C6-223F-473E-B3E4-BB96CF0CF4F9}"/>
              </a:ext>
            </a:extLst>
          </p:cNvPr>
          <p:cNvSpPr/>
          <p:nvPr/>
        </p:nvSpPr>
        <p:spPr>
          <a:xfrm>
            <a:off x="8544272" y="317525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C3796F0B-5C9D-4B56-B71D-5533CF3C6B67}"/>
              </a:ext>
            </a:extLst>
          </p:cNvPr>
          <p:cNvSpPr/>
          <p:nvPr/>
        </p:nvSpPr>
        <p:spPr>
          <a:xfrm>
            <a:off x="8832304" y="2659771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1862D37D-1414-48E7-814E-4D042159420F}"/>
              </a:ext>
            </a:extLst>
          </p:cNvPr>
          <p:cNvSpPr/>
          <p:nvPr/>
        </p:nvSpPr>
        <p:spPr>
          <a:xfrm>
            <a:off x="9145152" y="3175259"/>
            <a:ext cx="4571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839B544-2F62-4A4B-B215-9A66621387AF}"/>
                  </a:ext>
                </a:extLst>
              </p:cNvPr>
              <p:cNvSpPr txBox="1"/>
              <p:nvPr/>
            </p:nvSpPr>
            <p:spPr>
              <a:xfrm>
                <a:off x="7441739" y="3075007"/>
                <a:ext cx="11177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&lt;45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839B544-2F62-4A4B-B215-9A6662138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39" y="3075007"/>
                <a:ext cx="1117749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807A66D-76DE-4223-B163-2553EAA3BB76}"/>
                  </a:ext>
                </a:extLst>
              </p:cNvPr>
              <p:cNvSpPr txBox="1"/>
              <p:nvPr/>
            </p:nvSpPr>
            <p:spPr>
              <a:xfrm>
                <a:off x="7714555" y="2585209"/>
                <a:ext cx="11177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&lt;50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807A66D-76DE-4223-B163-2553EAA3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555" y="2585209"/>
                <a:ext cx="111774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EB756EF-5A0F-4463-B66F-1EFD39FDD9A3}"/>
                  </a:ext>
                </a:extLst>
              </p:cNvPr>
              <p:cNvSpPr txBox="1"/>
              <p:nvPr/>
            </p:nvSpPr>
            <p:spPr>
              <a:xfrm>
                <a:off x="9172095" y="3075007"/>
                <a:ext cx="11177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&lt;55</m:t>
                          </m:r>
                        </m:e>
                      </m:d>
                      <m:r>
                        <a:rPr lang="de-DE" sz="1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7EB756EF-5A0F-4463-B66F-1EFD39FD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095" y="3075007"/>
                <a:ext cx="1117749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23" grpId="0" animBg="1"/>
      <p:bldP spid="24" grpId="0" animBg="1"/>
      <p:bldP spid="25" grpId="0" animBg="1"/>
      <p:bldP spid="26" grpId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2962E-C2DE-4F5A-B7A5-45EDD0DE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DERs and </a:t>
            </a:r>
            <a:r>
              <a:rPr lang="de-DE" dirty="0" err="1"/>
              <a:t>the</a:t>
            </a:r>
            <a:r>
              <a:rPr lang="de-DE" dirty="0"/>
              <a:t> link </a:t>
            </a:r>
            <a:r>
              <a:rPr lang="de-DE" dirty="0" err="1"/>
              <a:t>reliability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E16869D6-0828-4ABA-A7A9-3F86B3302D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kern="0" dirty="0"/>
                  <a:t>Power </a:t>
                </a:r>
                <a:r>
                  <a:rPr lang="de-DE" kern="0" dirty="0" err="1"/>
                  <a:t>output</a:t>
                </a:r>
                <a:r>
                  <a:rPr lang="de-DE" kern="0" dirty="0"/>
                  <a:t> </a:t>
                </a:r>
                <a:r>
                  <a:rPr lang="de-DE" kern="0" dirty="0" err="1"/>
                  <a:t>scenario</a:t>
                </a:r>
                <a:r>
                  <a:rPr lang="de-DE" kern="0" dirty="0"/>
                  <a:t> </a:t>
                </a:r>
                <a:r>
                  <a:rPr lang="de-DE" kern="0" dirty="0" err="1"/>
                  <a:t>probability</a:t>
                </a:r>
                <a:r>
                  <a:rPr lang="de-DE" kern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DE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de-DE" sz="1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1800" b="0" kern="0" dirty="0"/>
              </a:p>
              <a:p>
                <a:r>
                  <a:rPr lang="de-DE" sz="1600" b="0" kern="0" dirty="0" err="1"/>
                  <a:t>For</a:t>
                </a:r>
                <a:r>
                  <a:rPr lang="de-DE" sz="1600" b="0" kern="0" dirty="0"/>
                  <a:t> all </a:t>
                </a:r>
                <a:r>
                  <a:rPr lang="de-DE" sz="1600" b="0" kern="0" dirty="0" err="1"/>
                  <a:t>nodes</a:t>
                </a:r>
                <a:r>
                  <a:rPr lang="de-DE" sz="1600" b="0" kern="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600" b="0" kern="0" dirty="0"/>
                  <a:t> in </a:t>
                </a:r>
                <a:r>
                  <a:rPr lang="de-DE" sz="1600" b="0" kern="0" dirty="0" err="1"/>
                  <a:t>the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nodeset</a:t>
                </a:r>
                <a:r>
                  <a:rPr lang="de-DE" sz="1600" b="0" kern="0" dirty="0"/>
                  <a:t> </a:t>
                </a:r>
                <a14:m>
                  <m:oMath xmlns:m="http://schemas.openxmlformats.org/officeDocument/2006/math">
                    <m:r>
                      <a:rPr lang="de-DE" sz="1600" b="0" i="1" kern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1600" b="0" kern="0" dirty="0"/>
                  <a:t> and </a:t>
                </a:r>
                <a:r>
                  <a:rPr lang="de-DE" sz="1600" b="0" kern="0" dirty="0" err="1"/>
                  <a:t>their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failure</a:t>
                </a:r>
                <a:r>
                  <a:rPr lang="de-DE" sz="1600" b="0" kern="0" dirty="0"/>
                  <a:t> </a:t>
                </a:r>
                <a:r>
                  <a:rPr lang="de-DE" sz="1600" b="0" kern="0" dirty="0" err="1"/>
                  <a:t>probability</a:t>
                </a:r>
                <a:r>
                  <a:rPr lang="de-DE" sz="16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600" b="0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endParaRPr lang="de-DE" sz="1600" b="0" i="1" kern="0" dirty="0"/>
              </a:p>
              <a:p>
                <a:r>
                  <a:rPr lang="de-DE" kern="0" dirty="0" err="1"/>
                  <a:t>For</a:t>
                </a:r>
                <a:r>
                  <a:rPr lang="de-DE" kern="0" dirty="0"/>
                  <a:t> </a:t>
                </a:r>
                <a:r>
                  <a:rPr lang="de-DE" kern="0" dirty="0" err="1"/>
                  <a:t>the</a:t>
                </a:r>
                <a:r>
                  <a:rPr lang="de-DE" kern="0" dirty="0"/>
                  <a:t> link </a:t>
                </a:r>
                <a:r>
                  <a:rPr lang="de-DE" kern="0" dirty="0" err="1"/>
                  <a:t>failure</a:t>
                </a:r>
                <a:r>
                  <a:rPr lang="de-DE" kern="0" dirty="0"/>
                  <a:t> </a:t>
                </a:r>
                <a:r>
                  <a:rPr lang="de-DE" kern="0" dirty="0" err="1"/>
                  <a:t>scenario</a:t>
                </a:r>
                <a:r>
                  <a:rPr lang="de-DE" dirty="0" err="1"/>
                  <a:t>s</a:t>
                </a:r>
                <a:r>
                  <a:rPr lang="de-DE" kern="0" dirty="0"/>
                  <a:t>:</a:t>
                </a:r>
              </a:p>
              <a:p>
                <a:r>
                  <a:rPr lang="de-DE" sz="1800" b="0" dirty="0"/>
                  <a:t>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1800" b="0" kern="0" dirty="0"/>
                  <a:t>: </a:t>
                </a:r>
                <a:r>
                  <a:rPr lang="de-DE" sz="1800" b="0" kern="0" dirty="0" err="1"/>
                  <a:t>defines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if</a:t>
                </a:r>
                <a:r>
                  <a:rPr lang="de-DE" sz="1800" b="0" kern="0" dirty="0"/>
                  <a:t> an </a:t>
                </a:r>
                <a:r>
                  <a:rPr lang="de-DE" sz="1800" b="0" kern="0" dirty="0" err="1"/>
                  <a:t>embedding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fails</a:t>
                </a:r>
                <a:r>
                  <a:rPr lang="de-DE" sz="1800" b="0" kern="0" dirty="0"/>
                  <a:t> in </a:t>
                </a:r>
                <a:r>
                  <a:rPr lang="de-DE" sz="1800" b="0" kern="0" dirty="0" err="1"/>
                  <a:t>the</a:t>
                </a:r>
                <a:r>
                  <a:rPr lang="de-DE" sz="1800" b="0" kern="0" dirty="0"/>
                  <a:t> power </a:t>
                </a:r>
                <a:r>
                  <a:rPr lang="de-DE" sz="1800" b="0" kern="0" dirty="0" err="1"/>
                  <a:t>output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scenario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with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the</a:t>
                </a:r>
                <a:r>
                  <a:rPr lang="de-DE" sz="1800" b="0" kern="0" dirty="0"/>
                  <a:t> link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1800" b="0" kern="0" dirty="0"/>
                  <a:t> failing</a:t>
                </a:r>
              </a:p>
              <a:p>
                <a:r>
                  <a:rPr lang="de-DE" sz="1800" b="0" dirty="0"/>
                  <a:t>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de-DE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de-DE" sz="1800" b="0" kern="0" dirty="0"/>
                  <a:t> if a </a:t>
                </a:r>
                <a:r>
                  <a:rPr lang="de-DE" sz="1800" b="0" kern="0" dirty="0" err="1"/>
                  <a:t>node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can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be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contacted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when</a:t>
                </a:r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the</a:t>
                </a:r>
                <a:r>
                  <a:rPr lang="de-DE" sz="1800" b="0" kern="0" dirty="0"/>
                  <a:t> link </a:t>
                </a:r>
                <a14:m>
                  <m:oMath xmlns:m="http://schemas.openxmlformats.org/officeDocument/2006/math"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fails</a:t>
                </a:r>
                <a:r>
                  <a:rPr lang="de-DE" sz="1800" b="0" kern="0" dirty="0"/>
                  <a:t>;</a:t>
                </a:r>
              </a:p>
              <a:p>
                <a:r>
                  <a:rPr lang="de-DE" sz="1800" b="0" dirty="0"/>
                  <a:t>	          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de-DE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de-DE" sz="1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)→1 ∀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1800" b="0" kern="0" dirty="0"/>
                  <a:t> is </a:t>
                </a:r>
                <a:r>
                  <a:rPr lang="de-DE" sz="1800" b="0" kern="0" dirty="0" err="1"/>
                  <a:t>the</a:t>
                </a:r>
                <a:r>
                  <a:rPr lang="de-DE" sz="1800" b="0" kern="0" dirty="0"/>
                  <a:t> „</a:t>
                </a:r>
                <a:r>
                  <a:rPr lang="de-DE" sz="1800" b="0" kern="0" dirty="0" err="1"/>
                  <a:t>no</a:t>
                </a:r>
                <a:r>
                  <a:rPr lang="de-DE" sz="1800" b="0" kern="0" dirty="0"/>
                  <a:t>-link-</a:t>
                </a:r>
                <a:r>
                  <a:rPr lang="de-DE" sz="1800" b="0" kern="0" dirty="0" err="1"/>
                  <a:t>failure</a:t>
                </a:r>
                <a:r>
                  <a:rPr lang="de-DE" sz="1800" b="0" dirty="0"/>
                  <a:t>“ </a:t>
                </a:r>
                <a:r>
                  <a:rPr lang="de-DE" sz="1800" b="0" dirty="0" err="1"/>
                  <a:t>scenario</a:t>
                </a:r>
                <a:endParaRPr lang="de-DE" sz="1800" b="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800" b="0" kern="0" dirty="0"/>
                  <a:t> </a:t>
                </a:r>
                <a:r>
                  <a:rPr lang="de-DE" sz="1800" b="0" kern="0" dirty="0" err="1"/>
                  <a:t>when</a:t>
                </a:r>
                <a:r>
                  <a:rPr lang="de-DE" sz="1800" b="0" kern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de-DE" sz="1800" b="0" i="1" kern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Sup>
                      <m:sSubSup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p>
                    </m:sSubSup>
                    <m:r>
                      <a:rPr lang="de-DE" sz="1800" b="0" i="1" kern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18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𝑉𝑃𝑃</m:t>
                        </m:r>
                      </m:sub>
                    </m:sSub>
                  </m:oMath>
                </a14:m>
                <a:endParaRPr lang="de-DE" sz="1800" b="0" kern="0" dirty="0"/>
              </a:p>
              <a:p>
                <a:pPr marL="314062" lvl="2" indent="0">
                  <a:buNone/>
                </a:pPr>
                <a:r>
                  <a:rPr lang="de-DE" sz="1400" kern="0" dirty="0" err="1"/>
                  <a:t>w</a:t>
                </a:r>
                <a:r>
                  <a:rPr lang="de-DE" sz="1400" b="0" kern="0" dirty="0" err="1"/>
                  <a:t>here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de-DE" sz="14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is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the</a:t>
                </a:r>
                <a:r>
                  <a:rPr lang="de-DE" sz="1400" b="0" kern="0" dirty="0"/>
                  <a:t> power </a:t>
                </a:r>
                <a:r>
                  <a:rPr lang="de-DE" sz="1400" b="0" kern="0" dirty="0" err="1"/>
                  <a:t>output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of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the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node</a:t>
                </a:r>
                <a:r>
                  <a:rPr lang="de-DE" sz="1400" b="0" kern="0" dirty="0"/>
                  <a:t> </a:t>
                </a:r>
                <a:r>
                  <a:rPr lang="de-DE" sz="1400" b="0" i="1" kern="0" dirty="0"/>
                  <a:t>n</a:t>
                </a:r>
                <a:r>
                  <a:rPr lang="de-DE" sz="1400" b="0" kern="0" dirty="0"/>
                  <a:t> </a:t>
                </a:r>
                <a:r>
                  <a:rPr lang="de-DE" sz="1400" b="0" kern="0" dirty="0" err="1"/>
                  <a:t>given</a:t>
                </a:r>
                <a:r>
                  <a:rPr lang="de-DE" sz="1400" b="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i="1" ker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40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1400" i="1" ker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de-DE" sz="1400" b="0" kern="0" dirty="0"/>
                  <a:t> </a:t>
                </a:r>
                <a:endParaRPr lang="de-DE" sz="1400" dirty="0"/>
              </a:p>
              <a:p>
                <a:endParaRPr lang="de-DE" sz="1800" b="0" kern="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E16869D6-0828-4ABA-A7A9-3F86B3302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1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29F7E-DD6B-4B43-B581-FE9BF5B7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ensures</a:t>
            </a:r>
            <a:r>
              <a:rPr lang="de-DE" dirty="0"/>
              <a:t> a reliable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possible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9D206B7-3807-4FE9-93DB-6C71A48DD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82562" lvl="1" indent="0">
                  <a:buNone/>
                </a:pPr>
                <a:r>
                  <a:rPr lang="de-DE" b="1" kern="0" dirty="0"/>
                  <a:t>Calculate </a:t>
                </a:r>
                <a:r>
                  <a:rPr lang="de-DE" b="1" kern="0" dirty="0" err="1"/>
                  <a:t>the</a:t>
                </a:r>
                <a:r>
                  <a:rPr lang="de-DE" b="1" kern="0" dirty="0"/>
                  <a:t> </a:t>
                </a:r>
                <a:r>
                  <a:rPr lang="de-DE" b="1" kern="0" dirty="0" err="1"/>
                  <a:t>reliability</a:t>
                </a:r>
                <a:r>
                  <a:rPr lang="de-DE" b="1" kern="0" dirty="0"/>
                  <a:t> </a:t>
                </a:r>
                <a:r>
                  <a:rPr lang="de-DE" b="1" kern="0" dirty="0" err="1"/>
                  <a:t>constraint</a:t>
                </a:r>
                <a:r>
                  <a:rPr lang="de-DE" b="1" kern="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d>
                        <m:d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18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8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de-DE" sz="1800" b="0" i="1" kern="0" smtClean="0">
                          <a:latin typeface="Cambria Math" panose="02040503050406030204" pitchFamily="18" charset="0"/>
                        </a:rPr>
                        <m:t>≤1−</m:t>
                      </m:r>
                      <m:sSub>
                        <m:sSubPr>
                          <m:ctrlP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800" b="0" i="1" kern="0" smtClean="0">
                              <a:latin typeface="Cambria Math" panose="02040503050406030204" pitchFamily="18" charset="0"/>
                            </a:rPr>
                            <m:t>𝑉𝑃𝑃</m:t>
                          </m:r>
                        </m:sub>
                      </m:sSub>
                    </m:oMath>
                  </m:oMathPara>
                </a14:m>
                <a:endParaRPr lang="de-DE" sz="180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400" b="0" dirty="0" err="1"/>
                  <a:t>where</a:t>
                </a:r>
                <a:r>
                  <a:rPr lang="de-DE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de-DE" sz="1400" b="0" dirty="0"/>
                  <a:t> </a:t>
                </a:r>
                <a:r>
                  <a:rPr lang="de-DE" sz="1400" b="0" dirty="0" err="1"/>
                  <a:t>is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reliability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of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link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de-DE" sz="1400" b="0" dirty="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400" b="0" dirty="0"/>
              </a:p>
              <a:p>
                <a:endParaRPr lang="de-DE" dirty="0"/>
              </a:p>
              <a:p>
                <a:r>
                  <a:rPr lang="de-DE" dirty="0" err="1"/>
                  <a:t>Optimize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 in </a:t>
                </a:r>
                <a:r>
                  <a:rPr lang="de-DE" dirty="0" err="1"/>
                  <a:t>regards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𝐷𝐸𝑅</m:t>
                              </m:r>
                            </m:sup>
                          </m:sSub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b="0" dirty="0"/>
              </a:p>
              <a:p>
                <a:r>
                  <a:rPr lang="de-DE" sz="1400" b="0" dirty="0" err="1"/>
                  <a:t>where</a:t>
                </a:r>
                <a:r>
                  <a:rPr lang="de-DE" sz="1400" b="0" dirty="0"/>
                  <a:t>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1400" b="0" dirty="0"/>
                  <a:t> </a:t>
                </a:r>
                <a:r>
                  <a:rPr lang="de-DE" sz="1400" b="0" dirty="0" err="1"/>
                  <a:t>is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unit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cost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for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electricity</a:t>
                </a:r>
                <a:r>
                  <a:rPr lang="de-DE" sz="14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𝑙𝑖𝑛𝑘</m:t>
                        </m:r>
                      </m:sub>
                    </m:sSub>
                  </m:oMath>
                </a14:m>
                <a:r>
                  <a:rPr lang="de-DE" sz="1400" b="0" dirty="0"/>
                  <a:t> </a:t>
                </a:r>
                <a:r>
                  <a:rPr lang="de-DE" sz="1400" b="0" dirty="0" err="1"/>
                  <a:t>is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price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to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activate</a:t>
                </a:r>
                <a:r>
                  <a:rPr lang="de-DE" sz="1400" b="0" dirty="0"/>
                  <a:t> a </a:t>
                </a:r>
                <a:r>
                  <a:rPr lang="de-DE" sz="1400" b="0" dirty="0" err="1"/>
                  <a:t>communication</a:t>
                </a:r>
                <a:r>
                  <a:rPr lang="de-DE" sz="1400" b="0" dirty="0"/>
                  <a:t> link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400" b="0" dirty="0" err="1"/>
                  <a:t>is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the</a:t>
                </a:r>
                <a:r>
                  <a:rPr lang="de-DE" sz="1400" b="0" dirty="0"/>
                  <a:t> </a:t>
                </a:r>
                <a:r>
                  <a:rPr lang="de-DE" sz="1400" b="0" dirty="0" err="1"/>
                  <a:t>mean</a:t>
                </a:r>
                <a:r>
                  <a:rPr lang="de-DE" sz="1400" b="0" dirty="0"/>
                  <a:t> power </a:t>
                </a:r>
                <a:r>
                  <a:rPr lang="de-DE" sz="1400" b="0" dirty="0" err="1"/>
                  <a:t>output</a:t>
                </a:r>
                <a:endParaRPr lang="de-DE" sz="1400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9D206B7-3807-4FE9-93DB-6C71A48DD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49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977</Words>
  <Application>Microsoft Office PowerPoint</Application>
  <PresentationFormat>Breitbild</PresentationFormat>
  <Paragraphs>154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Bitstream Charter</vt:lpstr>
      <vt:lpstr>Charter</vt:lpstr>
      <vt:lpstr>Stafford</vt:lpstr>
      <vt:lpstr>Arial</vt:lpstr>
      <vt:lpstr>Cambria Math</vt:lpstr>
      <vt:lpstr>Symbol</vt:lpstr>
      <vt:lpstr>Tahoma</vt:lpstr>
      <vt:lpstr>Wingdings</vt:lpstr>
      <vt:lpstr>Präsentationsvorlage_BWL9</vt:lpstr>
      <vt:lpstr>Extension of the Virtual Network Embedding formulation for Virtual Power Plants</vt:lpstr>
      <vt:lpstr>A Virtual Power Plant (VPP) is a distributed power plant </vt:lpstr>
      <vt:lpstr>Generating a stable power output is a problem for renewable energy resources</vt:lpstr>
      <vt:lpstr>Idea: assign DERs to a VPP by virtual network embedding (VNE)</vt:lpstr>
      <vt:lpstr>Mixed Integer Linear Programming (MILP) is used as basis for the VNE algorithm</vt:lpstr>
      <vt:lpstr>VPP virtual network model is mapped onto the physical network</vt:lpstr>
      <vt:lpstr>The VPP‘s reliability depends on two factors</vt:lpstr>
      <vt:lpstr>The reliability calculation constraints combine the power output of the DERs and the link reliability</vt:lpstr>
      <vt:lpstr>The reliability constraint ensures a reliable mapping for the lowest cost possible</vt:lpstr>
      <vt:lpstr>Scenario amounts increase exponentially with node size </vt:lpstr>
      <vt:lpstr>The power output scenarios are not independent of each other</vt:lpstr>
      <vt:lpstr>We can reduce the scenario constraint amount by ignoring high power output scenarios</vt:lpstr>
      <vt:lpstr>The exact approach was compared to three simpler approaches</vt:lpstr>
      <vt:lpstr>The evaluation results were calculated using a testbench</vt:lpstr>
      <vt:lpstr>The exact approach computes more reliable results than the other approaches</vt:lpstr>
      <vt:lpstr>When the power output levels are more extreme the reliability of the simpler approaches are lower</vt:lpstr>
      <vt:lpstr>When the link reliability is high, then the heuristic approach is similar to the exact approach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851</cp:revision>
  <cp:lastPrinted>2015-03-31T13:31:38Z</cp:lastPrinted>
  <dcterms:created xsi:type="dcterms:W3CDTF">2009-12-23T09:42:49Z</dcterms:created>
  <dcterms:modified xsi:type="dcterms:W3CDTF">2021-09-11T05:17:46Z</dcterms:modified>
</cp:coreProperties>
</file>