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363" r:id="rId3"/>
    <p:sldId id="364" r:id="rId4"/>
    <p:sldId id="366" r:id="rId5"/>
    <p:sldId id="367" r:id="rId6"/>
    <p:sldId id="368" r:id="rId7"/>
    <p:sldId id="365" r:id="rId8"/>
    <p:sldId id="369" r:id="rId9"/>
    <p:sldId id="370" r:id="rId10"/>
    <p:sldId id="371" r:id="rId11"/>
  </p:sldIdLst>
  <p:sldSz cx="12192000" cy="6858000"/>
  <p:notesSz cx="6799263" cy="9929813"/>
  <p:custDataLst>
    <p:tags r:id="rId1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1D227AE-223C-41D3-84C6-F8BAD8CDC3C7}">
          <p14:sldIdLst>
            <p14:sldId id="258"/>
            <p14:sldId id="363"/>
            <p14:sldId id="364"/>
            <p14:sldId id="366"/>
            <p14:sldId id="367"/>
            <p14:sldId id="368"/>
            <p14:sldId id="365"/>
            <p14:sldId id="369"/>
            <p14:sldId id="370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ebert" initials="s" lastIdx="2" clrIdx="0"/>
  <p:cmAuthor id="1" name="Tim Janke" initials="TJ" lastIdx="2" clrIdx="1">
    <p:extLst>
      <p:ext uri="{19B8F6BF-5375-455C-9EA6-DF929625EA0E}">
        <p15:presenceInfo xmlns:p15="http://schemas.microsoft.com/office/powerpoint/2012/main" userId="49c425d44c9d03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D"/>
    <a:srgbClr val="006256"/>
    <a:srgbClr val="008877"/>
    <a:srgbClr val="53B5FF"/>
    <a:srgbClr val="00CCB4"/>
    <a:srgbClr val="00F6D9"/>
    <a:srgbClr val="FFFF66"/>
    <a:srgbClr val="B90F22"/>
    <a:srgbClr val="C7E1FF"/>
    <a:srgbClr val="FFF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79" autoAdjust="0"/>
  </p:normalViewPr>
  <p:slideViewPr>
    <p:cSldViewPr snapToObjects="1">
      <p:cViewPr varScale="1">
        <p:scale>
          <a:sx n="84" d="100"/>
          <a:sy n="84" d="100"/>
        </p:scale>
        <p:origin x="96" y="1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6"/>
    </p:cViewPr>
  </p:sorterViewPr>
  <p:notesViewPr>
    <p:cSldViewPr snapToObjects="1">
      <p:cViewPr varScale="1">
        <p:scale>
          <a:sx n="80" d="100"/>
          <a:sy n="80" d="100"/>
        </p:scale>
        <p:origin x="31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8870" y="420638"/>
            <a:ext cx="5357567" cy="42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994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8870" y="9304028"/>
            <a:ext cx="1318931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28. August 2021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07800" y="9304028"/>
            <a:ext cx="442581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7783" y="9304028"/>
            <a:ext cx="66418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1235" y="391332"/>
            <a:ext cx="920734" cy="45339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88869" y="9226451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7295" y="844724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367" y="391332"/>
            <a:ext cx="927029" cy="45684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7295" y="9431600"/>
            <a:ext cx="1605382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28. August 2021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5450" y="1003300"/>
            <a:ext cx="5929313" cy="3335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869" y="4652877"/>
            <a:ext cx="6421526" cy="465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792677" y="9431600"/>
            <a:ext cx="4070114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62791" y="9431600"/>
            <a:ext cx="93489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8870" y="420639"/>
            <a:ext cx="5357567" cy="42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94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8869" y="848172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8869" y="9431599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7295" y="4456349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6. </a:t>
            </a:r>
            <a:r>
              <a:rPr lang="en-US" dirty="0" err="1">
                <a:latin typeface="Stafford" pitchFamily="2" charset="0"/>
              </a:rPr>
              <a:t>Juli</a:t>
            </a:r>
            <a:r>
              <a:rPr lang="en-US" dirty="0">
                <a:latin typeface="Stafford" pitchFamily="2" charset="0"/>
              </a:rPr>
              <a:t> 2012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r>
              <a:rPr lang="en-US" dirty="0" err="1">
                <a:latin typeface="Stafford" pitchFamily="2" charset="0"/>
              </a:rPr>
              <a:t>Fachbereich</a:t>
            </a:r>
            <a:r>
              <a:rPr lang="en-US" dirty="0">
                <a:latin typeface="Stafford" pitchFamily="2" charset="0"/>
              </a:rPr>
              <a:t>  -  </a:t>
            </a:r>
            <a:r>
              <a:rPr lang="en-US" dirty="0" err="1">
                <a:latin typeface="Stafford" pitchFamily="2" charset="0"/>
              </a:rPr>
              <a:t>Dekanat</a:t>
            </a:r>
            <a:r>
              <a:rPr lang="en-US" dirty="0">
                <a:latin typeface="Stafford" pitchFamily="2" charset="0"/>
              </a:rPr>
              <a:t> | </a:t>
            </a:r>
            <a:r>
              <a:rPr lang="en-US" dirty="0" err="1">
                <a:latin typeface="Stafford" pitchFamily="2" charset="0"/>
              </a:rPr>
              <a:t>Absolventenfeier</a:t>
            </a:r>
            <a:r>
              <a:rPr lang="en-US" dirty="0">
                <a:latin typeface="Stafford" pitchFamily="2" charset="0"/>
              </a:rPr>
              <a:t> SS 2012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fld id="{CB5420F2-BEFB-4935-ABB8-F884B5F216C1}" type="slidenum">
              <a:rPr lang="en-US" smtClean="0">
                <a:latin typeface="Stafford" pitchFamily="2" charset="0"/>
              </a:rPr>
              <a:pPr eaLnBrk="1" hangingPunct="1"/>
              <a:t>1</a:t>
            </a:fld>
            <a:endParaRPr lang="en-US" dirty="0">
              <a:latin typeface="Stafford" pitchFamily="2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1003300"/>
            <a:ext cx="5927725" cy="3335338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34436" y="368300"/>
            <a:ext cx="11523133" cy="2089150"/>
          </a:xfrm>
          <a:prstGeom prst="rect">
            <a:avLst/>
          </a:prstGeom>
          <a:solidFill>
            <a:srgbClr val="0088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latin typeface="Tahoma" pitchFamily="34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449388"/>
            <a:ext cx="885615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pic>
        <p:nvPicPr>
          <p:cNvPr id="87049" name="Picture 9" descr="tud_logo"/>
          <p:cNvPicPr>
            <a:picLocks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10031683" y="628162"/>
            <a:ext cx="1837944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336551" y="6357958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334437" y="36036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4437" y="2457450"/>
            <a:ext cx="1152101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336551" y="6489705"/>
            <a:ext cx="96012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TU Darmstadt | Energy Information Networks &amp; Systems | Prof. Dr. Florian Steinke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10019623" y="1596514"/>
            <a:ext cx="1837944" cy="777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51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rter" pitchFamily="2" charset="0"/>
              <a:cs typeface="Arial" charset="0"/>
            </a:endParaRPr>
          </a:p>
        </p:txBody>
      </p:sp>
      <p:pic>
        <p:nvPicPr>
          <p:cNvPr id="18" name="Picture 18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0555" y="1729697"/>
            <a:ext cx="1600200" cy="52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5360" y="1620000"/>
            <a:ext cx="11521280" cy="4689320"/>
          </a:xfrm>
        </p:spPr>
        <p:txBody>
          <a:bodyPr/>
          <a:lstStyle>
            <a:lvl1pPr marL="180000" indent="0">
              <a:defRPr b="1"/>
            </a:lvl1pPr>
            <a:lvl2pPr marL="444500" indent="-261938">
              <a:buSzPct val="125000"/>
              <a:buFont typeface="Arial" pitchFamily="34" charset="0"/>
              <a:buChar char="•"/>
              <a:defRPr/>
            </a:lvl2pPr>
            <a:lvl3pPr marL="576000" indent="-216000">
              <a:buFont typeface="Arial" pitchFamily="34" charset="0"/>
              <a:buChar char="•"/>
              <a:defRPr/>
            </a:lvl3pPr>
            <a:lvl4pPr marL="756000" indent="-173038">
              <a:buFont typeface="Arial" pitchFamily="34" charset="0"/>
              <a:buChar char="•"/>
              <a:defRPr/>
            </a:lvl4pPr>
            <a:lvl5pPr marL="972000" indent="-188913">
              <a:buFont typeface="Arial" pitchFamily="34" charset="0"/>
              <a:buChar char="•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7" y="4406905"/>
            <a:ext cx="856194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856194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8368" y="1592268"/>
            <a:ext cx="5513917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3" y="1592268"/>
            <a:ext cx="5473699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48683" y="554"/>
            <a:ext cx="122406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3493" y="1620000"/>
            <a:ext cx="6667547" cy="468932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368" y="1620000"/>
            <a:ext cx="4142317" cy="468932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78367" y="488950"/>
            <a:ext cx="91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21787" y="1412875"/>
            <a:ext cx="10943167" cy="44505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extLst>
      <p:ext uri="{BB962C8B-B14F-4D97-AF65-F5344CB8AC3E}">
        <p14:creationId xmlns:p14="http://schemas.microsoft.com/office/powerpoint/2010/main" val="5206064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4436" y="368300"/>
            <a:ext cx="1152313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488950"/>
            <a:ext cx="88561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0001" y="1620000"/>
            <a:ext cx="113754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9980931" y="488950"/>
            <a:ext cx="187452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334437" y="1449388"/>
            <a:ext cx="1152101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34437" y="36671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017D4F87-CB5E-435E-ADBB-D22E197AE94C}"/>
              </a:ext>
            </a:extLst>
          </p:cNvPr>
          <p:cNvSpPr txBox="1">
            <a:spLocks/>
          </p:cNvSpPr>
          <p:nvPr userDrawn="1"/>
        </p:nvSpPr>
        <p:spPr>
          <a:xfrm>
            <a:off x="2254251" y="6491516"/>
            <a:ext cx="9601200" cy="231775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0" r:id="rId7"/>
    <p:sldLayoutId id="2147483656" r:id="rId8"/>
    <p:sldLayoutId id="214748369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abella-grieser/VNR-optimization-for-VPP" TargetMode="External"/><Relationship Id="rId2" Type="http://schemas.openxmlformats.org/officeDocument/2006/relationships/hyperlink" Target="https://jump.dev/JuMP.jl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Extension of the Virtual Network Embedding formulation for Virtual Power Plants</a:t>
            </a:r>
          </a:p>
        </p:txBody>
      </p:sp>
    </p:spTree>
    <p:extLst>
      <p:ext uri="{BB962C8B-B14F-4D97-AF65-F5344CB8AC3E}">
        <p14:creationId xmlns:p14="http://schemas.microsoft.com/office/powerpoint/2010/main" val="206139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2EF90-A004-4788-9056-5138F9BE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ignoring</a:t>
            </a:r>
            <a:r>
              <a:rPr lang="de-DE" dirty="0"/>
              <a:t> irrelevant power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CB4C1C-7000-41D5-B76E-518B4C11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9" y="1598420"/>
            <a:ext cx="3204216" cy="5029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800" dirty="0"/>
              <a:t>power </a:t>
            </a:r>
            <a:r>
              <a:rPr lang="de-DE" sz="1800" dirty="0" err="1"/>
              <a:t>output</a:t>
            </a:r>
            <a:r>
              <a:rPr lang="de-DE" sz="1800" dirty="0"/>
              <a:t> </a:t>
            </a:r>
            <a:r>
              <a:rPr lang="de-DE" sz="1800" dirty="0" err="1"/>
              <a:t>scenario</a:t>
            </a:r>
            <a:r>
              <a:rPr lang="de-DE" sz="1800" dirty="0"/>
              <a:t>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1600" dirty="0"/>
          </a:p>
          <a:p>
            <a:endParaRPr lang="de-DE" sz="16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64EC2B2-4C0F-4FE6-BCB3-849B6F164729}"/>
                  </a:ext>
                </a:extLst>
              </p:cNvPr>
              <p:cNvSpPr txBox="1"/>
              <p:nvPr/>
            </p:nvSpPr>
            <p:spPr>
              <a:xfrm>
                <a:off x="201921" y="4819955"/>
                <a:ext cx="2020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&lt;10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64EC2B2-4C0F-4FE6-BCB3-849B6F164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21" y="4819955"/>
                <a:ext cx="20205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2BE0E53-FA66-49B7-8A2D-21ED2569769E}"/>
                  </a:ext>
                </a:extLst>
              </p:cNvPr>
              <p:cNvSpPr txBox="1"/>
              <p:nvPr/>
            </p:nvSpPr>
            <p:spPr>
              <a:xfrm>
                <a:off x="1616030" y="5775595"/>
                <a:ext cx="1898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&lt;60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de-DE" dirty="0"/>
                  <a:t>8</a:t>
                </a: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2BE0E53-FA66-49B7-8A2D-21ED25697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030" y="5775595"/>
                <a:ext cx="1898905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3CF8083-E1FC-4908-B5EA-0CD613BAAF40}"/>
                  </a:ext>
                </a:extLst>
              </p:cNvPr>
              <p:cNvSpPr txBox="1"/>
              <p:nvPr/>
            </p:nvSpPr>
            <p:spPr>
              <a:xfrm>
                <a:off x="1559496" y="2246652"/>
                <a:ext cx="1898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&lt;30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3CF8083-E1FC-4908-B5EA-0CD613BAA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2246652"/>
                <a:ext cx="18989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65DF2C21-677C-40FD-9BCF-CC90F3EEDC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4" t="5519" r="73523" b="8234"/>
          <a:stretch/>
        </p:blipFill>
        <p:spPr>
          <a:xfrm>
            <a:off x="669974" y="2501020"/>
            <a:ext cx="2214368" cy="32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1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79BC370-D0B4-44A5-8ADB-AC1E1D996844}"/>
              </a:ext>
            </a:extLst>
          </p:cNvPr>
          <p:cNvSpPr/>
          <p:nvPr/>
        </p:nvSpPr>
        <p:spPr>
          <a:xfrm>
            <a:off x="842088" y="4115485"/>
            <a:ext cx="9865096" cy="25144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01802A-1550-4DF8-984A-2F353FB2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Virtual Power Plant (VPP)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distributed</a:t>
            </a:r>
            <a:r>
              <a:rPr lang="de-DE" dirty="0"/>
              <a:t> power plant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F5A5B5D-D3D2-4B3E-AEB1-E5DB7E7FE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3" r="53750"/>
          <a:stretch/>
        </p:blipFill>
        <p:spPr>
          <a:xfrm>
            <a:off x="908664" y="4115485"/>
            <a:ext cx="3744416" cy="253868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EF27CD5-B34E-444B-BC1E-E23A9132E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31" r="13423"/>
          <a:stretch/>
        </p:blipFill>
        <p:spPr>
          <a:xfrm>
            <a:off x="7453027" y="4021970"/>
            <a:ext cx="3172414" cy="2518054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300AD1DA-3F5D-40AF-8EAA-47F285112499}"/>
              </a:ext>
            </a:extLst>
          </p:cNvPr>
          <p:cNvSpPr/>
          <p:nvPr/>
        </p:nvSpPr>
        <p:spPr>
          <a:xfrm>
            <a:off x="4997337" y="4868671"/>
            <a:ext cx="2338423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B61E6EC4-3773-4140-8C03-A07FB0456852}"/>
              </a:ext>
            </a:extLst>
          </p:cNvPr>
          <p:cNvSpPr txBox="1">
            <a:spLocks/>
          </p:cNvSpPr>
          <p:nvPr/>
        </p:nvSpPr>
        <p:spPr bwMode="auto">
          <a:xfrm>
            <a:off x="335360" y="1619999"/>
            <a:ext cx="11161240" cy="249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80000" indent="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44500" indent="-2619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SzPct val="12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576000" indent="-2160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75600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97200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/>
              <a:t>Virtual Power Plant: </a:t>
            </a:r>
            <a:r>
              <a:rPr lang="de-DE" b="0" kern="0" dirty="0" err="1"/>
              <a:t>is</a:t>
            </a:r>
            <a:r>
              <a:rPr lang="de-DE" b="0" kern="0" dirty="0"/>
              <a:t> </a:t>
            </a:r>
            <a:r>
              <a:rPr lang="de-DE" b="0" kern="0" dirty="0" err="1"/>
              <a:t>made</a:t>
            </a:r>
            <a:r>
              <a:rPr lang="de-DE" b="0" kern="0" dirty="0"/>
              <a:t> </a:t>
            </a:r>
            <a:r>
              <a:rPr lang="de-DE" b="0" kern="0" dirty="0" err="1"/>
              <a:t>of</a:t>
            </a:r>
            <a:r>
              <a:rPr lang="de-DE" b="0" kern="0" dirty="0"/>
              <a:t> multiple </a:t>
            </a:r>
            <a:r>
              <a:rPr lang="de-DE" b="0" kern="0" dirty="0" err="1"/>
              <a:t>distributed</a:t>
            </a:r>
            <a:r>
              <a:rPr lang="de-DE" b="0" kern="0" dirty="0"/>
              <a:t> </a:t>
            </a:r>
            <a:r>
              <a:rPr lang="de-DE" b="0" kern="0" dirty="0" err="1"/>
              <a:t>energy</a:t>
            </a:r>
            <a:r>
              <a:rPr lang="de-DE" b="0" kern="0" dirty="0"/>
              <a:t> </a:t>
            </a:r>
            <a:r>
              <a:rPr lang="de-DE" b="0" kern="0" dirty="0" err="1"/>
              <a:t>resources</a:t>
            </a:r>
            <a:r>
              <a:rPr lang="de-DE" b="0" kern="0" dirty="0"/>
              <a:t> (DERs) but </a:t>
            </a:r>
            <a:r>
              <a:rPr lang="de-DE" b="0" kern="0" dirty="0" err="1"/>
              <a:t>can</a:t>
            </a:r>
            <a:r>
              <a:rPr lang="de-DE" b="0" kern="0" dirty="0"/>
              <a:t> </a:t>
            </a:r>
            <a:r>
              <a:rPr lang="de-DE" b="0" kern="0" dirty="0" err="1"/>
              <a:t>be</a:t>
            </a:r>
            <a:r>
              <a:rPr lang="de-DE" b="0" kern="0" dirty="0"/>
              <a:t> </a:t>
            </a:r>
            <a:r>
              <a:rPr lang="de-DE" b="0" kern="0" dirty="0" err="1"/>
              <a:t>seen</a:t>
            </a:r>
            <a:r>
              <a:rPr lang="de-DE" b="0" kern="0" dirty="0"/>
              <a:t> </a:t>
            </a:r>
            <a:r>
              <a:rPr lang="de-DE" b="0" kern="0" dirty="0" err="1"/>
              <a:t>from</a:t>
            </a:r>
            <a:r>
              <a:rPr lang="de-DE" b="0" kern="0" dirty="0"/>
              <a:t> </a:t>
            </a:r>
            <a:r>
              <a:rPr lang="de-DE" b="0" kern="0" dirty="0" err="1"/>
              <a:t>the</a:t>
            </a:r>
            <a:r>
              <a:rPr lang="de-DE" b="0" kern="0" dirty="0"/>
              <a:t> outside </a:t>
            </a:r>
            <a:r>
              <a:rPr lang="de-DE" b="0" kern="0" dirty="0" err="1"/>
              <a:t>as</a:t>
            </a:r>
            <a:r>
              <a:rPr lang="de-DE" b="0" kern="0" dirty="0"/>
              <a:t> a </a:t>
            </a:r>
            <a:r>
              <a:rPr lang="de-DE" b="0" kern="0" dirty="0" err="1"/>
              <a:t>regular</a:t>
            </a:r>
            <a:r>
              <a:rPr lang="de-DE" b="0" kern="0" dirty="0"/>
              <a:t> power plant </a:t>
            </a:r>
          </a:p>
          <a:p>
            <a:r>
              <a:rPr lang="de-DE" kern="0" dirty="0"/>
              <a:t>A VPP </a:t>
            </a:r>
            <a:r>
              <a:rPr lang="de-DE" kern="0" dirty="0" err="1"/>
              <a:t>contains</a:t>
            </a:r>
            <a:r>
              <a:rPr lang="de-DE" kern="0" dirty="0"/>
              <a:t>:</a:t>
            </a:r>
          </a:p>
          <a:p>
            <a:pPr marL="787400" lvl="1" indent="-342900">
              <a:buFont typeface="Wingdings" panose="05000000000000000000" pitchFamily="2" charset="2"/>
              <a:buChar char="Ø"/>
            </a:pPr>
            <a:r>
              <a:rPr lang="de-DE" sz="1600" b="0" kern="0" dirty="0"/>
              <a:t>A </a:t>
            </a:r>
            <a:r>
              <a:rPr lang="de-DE" sz="1600" b="0" kern="0" dirty="0" err="1"/>
              <a:t>management</a:t>
            </a:r>
            <a:r>
              <a:rPr lang="de-DE" sz="1600" b="0" kern="0" dirty="0"/>
              <a:t> </a:t>
            </a:r>
            <a:r>
              <a:rPr lang="de-DE" sz="1600" b="0" kern="0" dirty="0" err="1"/>
              <a:t>office</a:t>
            </a:r>
            <a:endParaRPr lang="de-DE" sz="1600" b="0" kern="0" dirty="0"/>
          </a:p>
          <a:p>
            <a:pPr marL="787400" lvl="1" indent="-342900">
              <a:buFont typeface="Wingdings" panose="05000000000000000000" pitchFamily="2" charset="2"/>
              <a:buChar char="Ø"/>
            </a:pPr>
            <a:r>
              <a:rPr lang="de-DE" sz="1600" kern="0" dirty="0"/>
              <a:t>Multiple DERs</a:t>
            </a:r>
          </a:p>
          <a:p>
            <a:pPr marL="787400" lvl="1" indent="-342900">
              <a:buFont typeface="Wingdings" panose="05000000000000000000" pitchFamily="2" charset="2"/>
              <a:buChar char="Ø"/>
            </a:pPr>
            <a:r>
              <a:rPr lang="de-DE" sz="1600" b="0" kern="0" dirty="0"/>
              <a:t>A </a:t>
            </a:r>
            <a:r>
              <a:rPr lang="de-DE" sz="1600" b="0" kern="0" dirty="0" err="1"/>
              <a:t>communication</a:t>
            </a:r>
            <a:r>
              <a:rPr lang="de-DE" sz="1600" b="0" kern="0" dirty="0"/>
              <a:t> network </a:t>
            </a:r>
            <a:r>
              <a:rPr lang="de-DE" sz="1600" b="0" kern="0" dirty="0" err="1"/>
              <a:t>between</a:t>
            </a:r>
            <a:r>
              <a:rPr lang="de-DE" sz="1600" b="0" kern="0" dirty="0"/>
              <a:t> </a:t>
            </a:r>
            <a:r>
              <a:rPr lang="de-DE" sz="1600" b="0" kern="0" dirty="0" err="1"/>
              <a:t>the</a:t>
            </a:r>
            <a:r>
              <a:rPr lang="de-DE" sz="1600" b="0" kern="0" dirty="0"/>
              <a:t> </a:t>
            </a:r>
            <a:r>
              <a:rPr lang="de-DE" sz="1600" b="0" kern="0" dirty="0" err="1"/>
              <a:t>management</a:t>
            </a:r>
            <a:r>
              <a:rPr lang="de-DE" sz="1600" b="0" kern="0" dirty="0"/>
              <a:t> </a:t>
            </a:r>
            <a:r>
              <a:rPr lang="de-DE" sz="1600" b="0" kern="0" dirty="0" err="1"/>
              <a:t>office</a:t>
            </a:r>
            <a:r>
              <a:rPr lang="de-DE" sz="1600" b="0" kern="0" dirty="0"/>
              <a:t> and </a:t>
            </a:r>
            <a:r>
              <a:rPr lang="de-DE" sz="1600" b="0" kern="0" dirty="0" err="1"/>
              <a:t>the</a:t>
            </a:r>
            <a:r>
              <a:rPr lang="de-DE" sz="1600" b="0" kern="0" dirty="0"/>
              <a:t> DERs</a:t>
            </a:r>
          </a:p>
        </p:txBody>
      </p:sp>
    </p:spTree>
    <p:extLst>
      <p:ext uri="{BB962C8B-B14F-4D97-AF65-F5344CB8AC3E}">
        <p14:creationId xmlns:p14="http://schemas.microsoft.com/office/powerpoint/2010/main" val="64343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3616038-969C-49CC-A960-EA9C9DD681BD}"/>
              </a:ext>
            </a:extLst>
          </p:cNvPr>
          <p:cNvSpPr/>
          <p:nvPr/>
        </p:nvSpPr>
        <p:spPr>
          <a:xfrm>
            <a:off x="1127448" y="4173763"/>
            <a:ext cx="9865096" cy="24472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585637F-E304-44BA-9D5F-DB9BD8EC7386}"/>
              </a:ext>
            </a:extLst>
          </p:cNvPr>
          <p:cNvSpPr/>
          <p:nvPr/>
        </p:nvSpPr>
        <p:spPr>
          <a:xfrm>
            <a:off x="1127448" y="1549984"/>
            <a:ext cx="9865096" cy="24472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DCD731-4A22-4664-B70D-8B7D95F9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Generating a </a:t>
            </a:r>
            <a:r>
              <a:rPr lang="de-DE" dirty="0" err="1"/>
              <a:t>stable</a:t>
            </a:r>
            <a:r>
              <a:rPr lang="de-DE" dirty="0"/>
              <a:t> power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n-US" dirty="0"/>
              <a:t>renewable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A8F67F-3021-4B0A-835A-F41967887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1" t="8000" r="9680" b="13041"/>
          <a:stretch/>
        </p:blipFill>
        <p:spPr>
          <a:xfrm>
            <a:off x="1784249" y="1660264"/>
            <a:ext cx="2007495" cy="2144370"/>
          </a:xfrm>
          <a:prstGeom prst="rect">
            <a:avLst/>
          </a:prstGeom>
        </p:spPr>
      </p:pic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7F1713C7-3422-4740-AB7B-AD806A8D8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17" y="4362397"/>
            <a:ext cx="1084337" cy="1891237"/>
          </a:xfr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77809CA-1727-423B-90D7-D38E6BDDF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727" y="5199547"/>
            <a:ext cx="1659053" cy="1171457"/>
          </a:xfrm>
          <a:prstGeom prst="rect">
            <a:avLst/>
          </a:prstGeom>
        </p:spPr>
      </p:pic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B34CE688-23C6-458B-8A14-3A56BE6DDB2E}"/>
              </a:ext>
            </a:extLst>
          </p:cNvPr>
          <p:cNvSpPr/>
          <p:nvPr/>
        </p:nvSpPr>
        <p:spPr>
          <a:xfrm>
            <a:off x="4295800" y="2633507"/>
            <a:ext cx="25202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E0F09171-7FD3-45B6-8D2E-06CD20EA5A53}"/>
              </a:ext>
            </a:extLst>
          </p:cNvPr>
          <p:cNvSpPr/>
          <p:nvPr/>
        </p:nvSpPr>
        <p:spPr>
          <a:xfrm>
            <a:off x="4305328" y="5007555"/>
            <a:ext cx="25202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6065D1AE-9906-4CAD-8BAB-6E8A34BA54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68" y="1650425"/>
            <a:ext cx="3032518" cy="229430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70B5D1AA-2C99-44A7-AC5B-85761578C2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4" r="7796"/>
          <a:stretch/>
        </p:blipFill>
        <p:spPr>
          <a:xfrm>
            <a:off x="7085073" y="4220112"/>
            <a:ext cx="3143442" cy="2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4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D73A6B9-0CB0-4ABB-B890-D1BCDB5D8467}"/>
              </a:ext>
            </a:extLst>
          </p:cNvPr>
          <p:cNvSpPr/>
          <p:nvPr/>
        </p:nvSpPr>
        <p:spPr>
          <a:xfrm>
            <a:off x="911424" y="3501008"/>
            <a:ext cx="9865096" cy="2886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DEC624-EE4E-4B45-B5B1-9660D6BA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290042" cy="838200"/>
          </a:xfrm>
        </p:spPr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assign</a:t>
            </a:r>
            <a:r>
              <a:rPr lang="de-DE" dirty="0"/>
              <a:t> DERs </a:t>
            </a:r>
            <a:r>
              <a:rPr lang="de-DE" dirty="0" err="1"/>
              <a:t>to</a:t>
            </a:r>
            <a:r>
              <a:rPr lang="de-DE" dirty="0"/>
              <a:t> a VPP </a:t>
            </a:r>
            <a:r>
              <a:rPr lang="de-DE" dirty="0" err="1"/>
              <a:t>by</a:t>
            </a:r>
            <a:r>
              <a:rPr lang="de-DE" dirty="0"/>
              <a:t> virtual network </a:t>
            </a:r>
            <a:r>
              <a:rPr lang="de-DE" dirty="0" err="1"/>
              <a:t>embedding</a:t>
            </a:r>
            <a:r>
              <a:rPr lang="de-DE" dirty="0"/>
              <a:t> (VNE)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2AF51-5E74-465D-85D1-E6400FBD1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620000"/>
            <a:ext cx="11521280" cy="1928519"/>
          </a:xfrm>
        </p:spPr>
        <p:txBody>
          <a:bodyPr/>
          <a:lstStyle/>
          <a:p>
            <a:r>
              <a:rPr lang="de-DE" dirty="0"/>
              <a:t>Problem: </a:t>
            </a:r>
            <a:r>
              <a:rPr lang="de-DE" b="0" dirty="0" err="1"/>
              <a:t>How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</a:t>
            </a:r>
            <a:r>
              <a:rPr lang="de-DE" b="0" dirty="0" err="1"/>
              <a:t>assign</a:t>
            </a:r>
            <a:r>
              <a:rPr lang="de-DE" b="0" dirty="0"/>
              <a:t> DERs </a:t>
            </a:r>
            <a:r>
              <a:rPr lang="de-DE" b="0" dirty="0" err="1"/>
              <a:t>to</a:t>
            </a:r>
            <a:r>
              <a:rPr lang="de-DE" b="0" dirty="0"/>
              <a:t> a VPP?</a:t>
            </a:r>
          </a:p>
          <a:p>
            <a:r>
              <a:rPr lang="en-US" dirty="0"/>
              <a:t>Answer</a:t>
            </a:r>
            <a:r>
              <a:rPr lang="de-DE" dirty="0"/>
              <a:t>: </a:t>
            </a:r>
            <a:r>
              <a:rPr lang="de-DE" b="0" dirty="0"/>
              <a:t>By </a:t>
            </a:r>
            <a:r>
              <a:rPr lang="de-DE" b="0" dirty="0" err="1"/>
              <a:t>using</a:t>
            </a:r>
            <a:r>
              <a:rPr lang="de-DE" b="0" dirty="0"/>
              <a:t> VNE </a:t>
            </a:r>
            <a:r>
              <a:rPr lang="de-DE" b="0" dirty="0" err="1"/>
              <a:t>algorithms</a:t>
            </a:r>
            <a:endParaRPr lang="de-DE" b="0" dirty="0"/>
          </a:p>
          <a:p>
            <a:pPr marL="1708150" lvl="5" indent="-342900">
              <a:buFont typeface="Wingdings" panose="05000000000000000000" pitchFamily="2" charset="2"/>
              <a:buChar char="Ø"/>
            </a:pPr>
            <a:r>
              <a:rPr lang="de-DE" dirty="0"/>
              <a:t>Mapping a virtual network (</a:t>
            </a:r>
            <a:r>
              <a:rPr lang="de-DE" dirty="0" err="1"/>
              <a:t>the</a:t>
            </a:r>
            <a:r>
              <a:rPr lang="de-DE" dirty="0"/>
              <a:t> VPP) </a:t>
            </a:r>
            <a:r>
              <a:rPr lang="de-DE" dirty="0" err="1"/>
              <a:t>onto</a:t>
            </a:r>
            <a:r>
              <a:rPr lang="de-DE" dirty="0"/>
              <a:t> a </a:t>
            </a:r>
            <a:r>
              <a:rPr lang="en-US" dirty="0"/>
              <a:t>physical</a:t>
            </a:r>
            <a:r>
              <a:rPr lang="de-DE" dirty="0"/>
              <a:t> network</a:t>
            </a:r>
          </a:p>
          <a:p>
            <a:pPr marL="1708150" lvl="5" indent="-342900">
              <a:buFont typeface="Wingdings" panose="05000000000000000000" pitchFamily="2" charset="2"/>
              <a:buChar char="Ø"/>
            </a:pPr>
            <a:r>
              <a:rPr lang="de-DE" b="0" dirty="0"/>
              <a:t>Find optimal </a:t>
            </a:r>
            <a:r>
              <a:rPr lang="de-DE" b="0" dirty="0" err="1"/>
              <a:t>embedding</a:t>
            </a:r>
            <a:r>
              <a:rPr lang="de-DE" b="0" dirty="0"/>
              <a:t> </a:t>
            </a:r>
            <a:r>
              <a:rPr lang="de-DE" b="0" dirty="0" err="1"/>
              <a:t>while</a:t>
            </a:r>
            <a:r>
              <a:rPr lang="de-DE" b="0" dirty="0"/>
              <a:t> </a:t>
            </a:r>
            <a:r>
              <a:rPr lang="de-DE" b="0" dirty="0" err="1"/>
              <a:t>considering</a:t>
            </a:r>
            <a:r>
              <a:rPr lang="de-DE" b="0" dirty="0"/>
              <a:t> </a:t>
            </a:r>
            <a:r>
              <a:rPr lang="de-DE" b="0" dirty="0" err="1"/>
              <a:t>the</a:t>
            </a:r>
            <a:r>
              <a:rPr lang="de-DE" b="0" dirty="0"/>
              <a:t> power </a:t>
            </a:r>
            <a:r>
              <a:rPr lang="de-DE" b="0" dirty="0" err="1"/>
              <a:t>output</a:t>
            </a:r>
            <a:r>
              <a:rPr lang="de-DE" b="0" dirty="0"/>
              <a:t> </a:t>
            </a:r>
            <a:r>
              <a:rPr lang="de-DE" b="0" dirty="0" err="1"/>
              <a:t>reliability</a:t>
            </a:r>
            <a:r>
              <a:rPr lang="de-DE" b="0" dirty="0"/>
              <a:t> and </a:t>
            </a:r>
            <a:r>
              <a:rPr lang="de-DE" b="0" dirty="0" err="1"/>
              <a:t>the</a:t>
            </a:r>
            <a:r>
              <a:rPr lang="de-DE" b="0" dirty="0"/>
              <a:t> </a:t>
            </a:r>
            <a:r>
              <a:rPr lang="de-DE" b="0" dirty="0" err="1"/>
              <a:t>cost</a:t>
            </a:r>
            <a:r>
              <a:rPr lang="de-DE" b="0" dirty="0"/>
              <a:t> </a:t>
            </a:r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4A537828-9497-44D1-8AA0-0B6ACD15A4D6}"/>
              </a:ext>
            </a:extLst>
          </p:cNvPr>
          <p:cNvSpPr/>
          <p:nvPr/>
        </p:nvSpPr>
        <p:spPr>
          <a:xfrm>
            <a:off x="5663952" y="4941168"/>
            <a:ext cx="144016" cy="14401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DFE63B-5DB9-4305-92EF-7C74C7E5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3861048"/>
            <a:ext cx="957236" cy="67590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1A1FAF-29AD-4948-9F99-2F73C1C1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6" y="5590125"/>
            <a:ext cx="957236" cy="6759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11F4262-C97A-421E-A2E4-3EDCEF8AF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248" y="3626707"/>
            <a:ext cx="957237" cy="67590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5FC834-8F5A-4018-A4ED-0A68C408E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554" y="5693146"/>
            <a:ext cx="957236" cy="675904"/>
          </a:xfrm>
          <a:prstGeom prst="rect">
            <a:avLst/>
          </a:prstGeom>
        </p:spPr>
      </p:pic>
      <p:pic>
        <p:nvPicPr>
          <p:cNvPr id="10" name="Inhaltsplatzhalter 14">
            <a:extLst>
              <a:ext uri="{FF2B5EF4-FFF2-40B4-BE49-F238E27FC236}">
                <a16:creationId xmlns:a16="http://schemas.microsoft.com/office/drawing/2014/main" id="{03E6C0E4-B5AE-4493-9D21-8500DACAA8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1682" y="3726548"/>
            <a:ext cx="66057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Inhaltsplatzhalter 14">
            <a:extLst>
              <a:ext uri="{FF2B5EF4-FFF2-40B4-BE49-F238E27FC236}">
                <a16:creationId xmlns:a16="http://schemas.microsoft.com/office/drawing/2014/main" id="{B195548C-6AF8-4768-8763-7F68C22FD6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29716" y="5202657"/>
            <a:ext cx="463500" cy="80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Inhaltsplatzhalter 14">
            <a:extLst>
              <a:ext uri="{FF2B5EF4-FFF2-40B4-BE49-F238E27FC236}">
                <a16:creationId xmlns:a16="http://schemas.microsoft.com/office/drawing/2014/main" id="{BD9194CC-A930-457E-9630-FFAFD09C70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1562" y="3626707"/>
            <a:ext cx="669929" cy="11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Inhaltsplatzhalter 14">
            <a:extLst>
              <a:ext uri="{FF2B5EF4-FFF2-40B4-BE49-F238E27FC236}">
                <a16:creationId xmlns:a16="http://schemas.microsoft.com/office/drawing/2014/main" id="{FF8C8E86-DEE4-4D20-8D86-1C5BE9D9E0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8760" y="3656534"/>
            <a:ext cx="504786" cy="880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6B18ABCA-4D43-446E-B94F-1235598A8D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4799" y="4199000"/>
            <a:ext cx="669929" cy="11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DA7C3134-B7B9-413E-8E15-D0D35F529638}"/>
              </a:ext>
            </a:extLst>
          </p:cNvPr>
          <p:cNvSpPr/>
          <p:nvPr/>
        </p:nvSpPr>
        <p:spPr>
          <a:xfrm flipH="1">
            <a:off x="8692308" y="5122231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1D5076D-2B17-4B73-B188-8DB8DF0F0B0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296527" y="4795157"/>
            <a:ext cx="418640" cy="327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E237DBB-D5C5-44B8-990E-03CB5CBE3B59}"/>
              </a:ext>
            </a:extLst>
          </p:cNvPr>
          <p:cNvCxnSpPr>
            <a:cxnSpLocks/>
            <a:endCxn id="16" idx="2"/>
          </p:cNvCxnSpPr>
          <p:nvPr/>
        </p:nvCxnSpPr>
        <p:spPr>
          <a:xfrm flipH="1">
            <a:off x="8738027" y="4850681"/>
            <a:ext cx="493597" cy="294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8309064-4F41-4119-A542-C3CC6338E36F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8731332" y="5161255"/>
            <a:ext cx="253493" cy="849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2DDF00-F18A-40E3-B764-D9253B51CFF7}"/>
              </a:ext>
            </a:extLst>
          </p:cNvPr>
          <p:cNvCxnSpPr>
            <a:cxnSpLocks/>
            <a:stCxn id="5" idx="6"/>
            <a:endCxn id="16" idx="6"/>
          </p:cNvCxnSpPr>
          <p:nvPr/>
        </p:nvCxnSpPr>
        <p:spPr>
          <a:xfrm>
            <a:off x="5807968" y="5013176"/>
            <a:ext cx="2884340" cy="131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DA596B4-EFA8-435A-AD0B-00C75D9E3593}"/>
              </a:ext>
            </a:extLst>
          </p:cNvPr>
          <p:cNvCxnSpPr>
            <a:cxnSpLocks/>
          </p:cNvCxnSpPr>
          <p:nvPr/>
        </p:nvCxnSpPr>
        <p:spPr>
          <a:xfrm flipH="1" flipV="1">
            <a:off x="5725470" y="4988479"/>
            <a:ext cx="393778" cy="926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A99B612B-0439-402B-B620-CC685F11E197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5786877" y="4234079"/>
            <a:ext cx="632159" cy="728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B645DB4-1414-44C3-A4D1-6078A90D5360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5191153" y="4536952"/>
            <a:ext cx="492118" cy="451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8196D31-95C0-4A51-96B8-D914D2198B8E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flipH="1" flipV="1">
            <a:off x="3982330" y="4536952"/>
            <a:ext cx="1681622" cy="476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481514BA-F78A-4D6C-BF7E-9A8F1DAC1B51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5281735" y="5064093"/>
            <a:ext cx="403308" cy="574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38A4859-FE19-47D9-ACBE-6D938FEFDA60}"/>
              </a:ext>
            </a:extLst>
          </p:cNvPr>
          <p:cNvCxnSpPr>
            <a:cxnSpLocks/>
            <a:stCxn id="5" idx="2"/>
            <a:endCxn id="15" idx="2"/>
          </p:cNvCxnSpPr>
          <p:nvPr/>
        </p:nvCxnSpPr>
        <p:spPr>
          <a:xfrm flipH="1">
            <a:off x="2469764" y="5013176"/>
            <a:ext cx="3194188" cy="354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271404C-149C-426A-8CA9-26697B941168}"/>
              </a:ext>
            </a:extLst>
          </p:cNvPr>
          <p:cNvCxnSpPr>
            <a:cxnSpLocks/>
          </p:cNvCxnSpPr>
          <p:nvPr/>
        </p:nvCxnSpPr>
        <p:spPr>
          <a:xfrm flipH="1">
            <a:off x="2458334" y="5014957"/>
            <a:ext cx="3194188" cy="3542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5C2B1C70-9160-47E3-93A9-1B6D0781AD18}"/>
              </a:ext>
            </a:extLst>
          </p:cNvPr>
          <p:cNvCxnSpPr>
            <a:cxnSpLocks/>
          </p:cNvCxnSpPr>
          <p:nvPr/>
        </p:nvCxnSpPr>
        <p:spPr>
          <a:xfrm flipV="1">
            <a:off x="5795543" y="4229594"/>
            <a:ext cx="632159" cy="728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7E6C531D-2203-4A11-B5B8-F9A00CF52467}"/>
              </a:ext>
            </a:extLst>
          </p:cNvPr>
          <p:cNvCxnSpPr>
            <a:cxnSpLocks/>
          </p:cNvCxnSpPr>
          <p:nvPr/>
        </p:nvCxnSpPr>
        <p:spPr>
          <a:xfrm flipH="1" flipV="1">
            <a:off x="5767542" y="5086208"/>
            <a:ext cx="351706" cy="816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DAAA3B27-53DB-4B7F-AE0B-85500B70658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588" t="16322" r="7781" b="11762"/>
          <a:stretch/>
        </p:blipFill>
        <p:spPr>
          <a:xfrm>
            <a:off x="7346412" y="5409685"/>
            <a:ext cx="867957" cy="593131"/>
          </a:xfrm>
          <a:prstGeom prst="rect">
            <a:avLst/>
          </a:prstGeom>
        </p:spPr>
      </p:pic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C120AAB-A041-4DE2-A475-5B06E32EE7A8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5786877" y="5064093"/>
            <a:ext cx="1559535" cy="642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0F58C22-1F3E-4C16-ACC1-2C9FB0D465FE}"/>
              </a:ext>
            </a:extLst>
          </p:cNvPr>
          <p:cNvCxnSpPr>
            <a:cxnSpLocks/>
          </p:cNvCxnSpPr>
          <p:nvPr/>
        </p:nvCxnSpPr>
        <p:spPr>
          <a:xfrm>
            <a:off x="5798246" y="5075544"/>
            <a:ext cx="1559535" cy="642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70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15312-E09B-434C-A76A-80A5BB9B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Mixed Integer Linear </a:t>
            </a:r>
            <a:r>
              <a:rPr lang="de-DE" dirty="0" err="1"/>
              <a:t>Programming</a:t>
            </a:r>
            <a:r>
              <a:rPr lang="de-DE" dirty="0"/>
              <a:t> (MILP)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VNE </a:t>
            </a:r>
            <a:r>
              <a:rPr lang="en-US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68A62-7851-4EE6-BBA5-56DD2C6F1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620000"/>
            <a:ext cx="7776864" cy="4689320"/>
          </a:xfrm>
        </p:spPr>
        <p:txBody>
          <a:bodyPr/>
          <a:lstStyle/>
          <a:p>
            <a:pPr marL="522900" indent="-342900">
              <a:buFont typeface="Symbol" panose="05050102010706020507" pitchFamily="18" charset="2"/>
              <a:buChar char="-"/>
            </a:pPr>
            <a:r>
              <a:rPr lang="de-DE" b="0" dirty="0"/>
              <a:t>The </a:t>
            </a:r>
            <a:r>
              <a:rPr lang="de-DE" b="0" dirty="0" err="1"/>
              <a:t>mapping</a:t>
            </a:r>
            <a:r>
              <a:rPr lang="de-DE" b="0" dirty="0"/>
              <a:t> </a:t>
            </a:r>
            <a:r>
              <a:rPr lang="de-DE" b="0" dirty="0" err="1"/>
              <a:t>algorithm</a:t>
            </a:r>
            <a:r>
              <a:rPr lang="de-DE" b="0" dirty="0"/>
              <a:t> was </a:t>
            </a:r>
            <a:r>
              <a:rPr lang="de-DE" b="0" dirty="0" err="1"/>
              <a:t>implemented</a:t>
            </a:r>
            <a:r>
              <a:rPr lang="de-DE" b="0" dirty="0"/>
              <a:t> </a:t>
            </a:r>
            <a:r>
              <a:rPr lang="de-DE" b="0" dirty="0" err="1"/>
              <a:t>using</a:t>
            </a:r>
            <a:r>
              <a:rPr lang="de-DE" b="0" dirty="0"/>
              <a:t> </a:t>
            </a:r>
            <a:r>
              <a:rPr lang="de-DE" b="0" dirty="0" err="1">
                <a:hlinkClick r:id="rId2"/>
              </a:rPr>
              <a:t>JuMP</a:t>
            </a:r>
            <a:endParaRPr lang="de-DE" b="0" dirty="0"/>
          </a:p>
          <a:p>
            <a:pPr marL="522900" indent="-342900">
              <a:buFont typeface="Symbol" panose="05050102010706020507" pitchFamily="18" charset="2"/>
              <a:buChar char="-"/>
            </a:pPr>
            <a:r>
              <a:rPr lang="de-DE" b="0" dirty="0" err="1"/>
              <a:t>JuMP</a:t>
            </a:r>
            <a:r>
              <a:rPr lang="de-DE" b="0" dirty="0"/>
              <a:t> </a:t>
            </a:r>
            <a:r>
              <a:rPr lang="de-DE" b="0" dirty="0" err="1"/>
              <a:t>is</a:t>
            </a:r>
            <a:r>
              <a:rPr lang="de-DE" b="0" dirty="0"/>
              <a:t> a Julia </a:t>
            </a:r>
            <a:r>
              <a:rPr lang="de-DE" b="0" dirty="0" err="1"/>
              <a:t>library</a:t>
            </a:r>
            <a:r>
              <a:rPr lang="de-DE" b="0" dirty="0"/>
              <a:t> </a:t>
            </a:r>
            <a:r>
              <a:rPr lang="de-DE" b="0" dirty="0" err="1"/>
              <a:t>for</a:t>
            </a:r>
            <a:r>
              <a:rPr lang="de-DE" b="0" dirty="0"/>
              <a:t> </a:t>
            </a:r>
            <a:r>
              <a:rPr lang="de-DE" b="0" dirty="0" err="1"/>
              <a:t>mathematical</a:t>
            </a:r>
            <a:r>
              <a:rPr lang="de-DE" b="0" dirty="0"/>
              <a:t> </a:t>
            </a:r>
            <a:r>
              <a:rPr lang="de-DE" b="0" dirty="0" err="1"/>
              <a:t>optimization</a:t>
            </a:r>
            <a:r>
              <a:rPr lang="de-DE" b="0" dirty="0"/>
              <a:t> </a:t>
            </a:r>
            <a:r>
              <a:rPr lang="de-DE" b="0" dirty="0" err="1"/>
              <a:t>problems</a:t>
            </a:r>
            <a:r>
              <a:rPr lang="de-DE" b="0" dirty="0"/>
              <a:t> (such </a:t>
            </a:r>
            <a:r>
              <a:rPr lang="de-DE" b="0" dirty="0" err="1"/>
              <a:t>as</a:t>
            </a:r>
            <a:r>
              <a:rPr lang="de-DE" b="0" dirty="0"/>
              <a:t> MILP)</a:t>
            </a:r>
          </a:p>
          <a:p>
            <a:pPr marL="522900" indent="-342900">
              <a:buFont typeface="Symbol" panose="05050102010706020507" pitchFamily="18" charset="2"/>
              <a:buChar char="-"/>
            </a:pPr>
            <a:r>
              <a:rPr lang="de-DE" b="0" dirty="0" err="1"/>
              <a:t>Results</a:t>
            </a:r>
            <a:r>
              <a:rPr lang="de-DE" b="0" dirty="0"/>
              <a:t> </a:t>
            </a:r>
            <a:r>
              <a:rPr lang="de-DE" b="0" dirty="0" err="1"/>
              <a:t>are</a:t>
            </a:r>
            <a:r>
              <a:rPr lang="de-DE" b="0" dirty="0"/>
              <a:t> </a:t>
            </a:r>
            <a:r>
              <a:rPr lang="de-DE" b="0" dirty="0" err="1"/>
              <a:t>documented</a:t>
            </a:r>
            <a:r>
              <a:rPr lang="de-DE" b="0" dirty="0"/>
              <a:t> in a </a:t>
            </a:r>
            <a:r>
              <a:rPr lang="de-DE" b="0" dirty="0" err="1">
                <a:hlinkClick r:id="rId3"/>
              </a:rPr>
              <a:t>Jupyter</a:t>
            </a:r>
            <a:r>
              <a:rPr lang="de-DE" b="0" dirty="0">
                <a:hlinkClick r:id="rId3"/>
              </a:rPr>
              <a:t> Notebook</a:t>
            </a:r>
            <a:endParaRPr lang="de-DE" b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5CA16D-A676-4998-AE91-59ED7C2897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588690"/>
            <a:ext cx="2623358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6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3">
                <a:extLst>
                  <a:ext uri="{FF2B5EF4-FFF2-40B4-BE49-F238E27FC236}">
                    <a16:creationId xmlns:a16="http://schemas.microsoft.com/office/drawing/2014/main" id="{010D5CCA-F5B7-40D3-83E3-3390D0988DC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94391" y="1844825"/>
                <a:ext cx="3697050" cy="2160239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1600" kern="0" dirty="0"/>
                  <a:t>The</a:t>
                </a:r>
                <a:r>
                  <a:rPr lang="de-DE" sz="1800" kern="0" dirty="0"/>
                  <a:t> VPP virtual network:</a:t>
                </a:r>
              </a:p>
              <a:p>
                <a:endParaRPr lang="de-DE" sz="1600" b="0" kern="0" dirty="0"/>
              </a:p>
              <a:p>
                <a:endParaRPr lang="de-DE" kern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r>
                  <a:rPr lang="de-DE" sz="1600" b="0" kern="0" dirty="0"/>
                  <a:t>: </a:t>
                </a:r>
                <a:r>
                  <a:rPr lang="de-DE" sz="1600" b="0" kern="0" dirty="0" err="1"/>
                  <a:t>reliability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of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VPP</a:t>
                </a:r>
                <a:r>
                  <a:rPr lang="de-DE" sz="1600" b="0" i="1" kern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r>
                  <a:rPr lang="de-DE" sz="1600" b="0" kern="0" dirty="0"/>
                  <a:t>: power </a:t>
                </a:r>
                <a:r>
                  <a:rPr lang="de-DE" sz="1600" b="0" kern="0" dirty="0" err="1"/>
                  <a:t>output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of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VPP</a:t>
                </a:r>
                <a:r>
                  <a:rPr lang="de-DE" sz="1600" b="0" i="1" kern="0" dirty="0"/>
                  <a:t> </a:t>
                </a:r>
              </a:p>
            </p:txBody>
          </p:sp>
        </mc:Choice>
        <mc:Fallback>
          <p:sp>
            <p:nvSpPr>
              <p:cNvPr id="11" name="Inhaltsplatzhalter 3">
                <a:extLst>
                  <a:ext uri="{FF2B5EF4-FFF2-40B4-BE49-F238E27FC236}">
                    <a16:creationId xmlns:a16="http://schemas.microsoft.com/office/drawing/2014/main" id="{010D5CCA-F5B7-40D3-83E3-3390D098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391" y="1844825"/>
                <a:ext cx="3697050" cy="216023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2C219220-57FE-4688-9D10-EE10EBB0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VPP virtual network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physical</a:t>
            </a:r>
            <a:r>
              <a:rPr lang="de-DE" dirty="0"/>
              <a:t>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Inhaltsplatzhalter 3">
                <a:extLst>
                  <a:ext uri="{FF2B5EF4-FFF2-40B4-BE49-F238E27FC236}">
                    <a16:creationId xmlns:a16="http://schemas.microsoft.com/office/drawing/2014/main" id="{D3CE92AB-AB86-4405-AFF8-E39730E113B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19936" y="1844824"/>
                <a:ext cx="5112568" cy="4608511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1800" kern="0" dirty="0" err="1"/>
                  <a:t>Node</a:t>
                </a:r>
                <a:r>
                  <a:rPr lang="de-DE" sz="1800" kern="0" dirty="0"/>
                  <a:t> </a:t>
                </a:r>
                <a:r>
                  <a:rPr lang="de-DE" sz="1800" kern="0" dirty="0" err="1"/>
                  <a:t>mapping</a:t>
                </a:r>
                <a:r>
                  <a:rPr lang="de-DE" sz="1800" kern="0" dirty="0"/>
                  <a:t> </a:t>
                </a:r>
                <a:r>
                  <a:rPr lang="de-DE" sz="1800" kern="0" dirty="0" err="1"/>
                  <a:t>constraints</a:t>
                </a:r>
                <a:r>
                  <a:rPr lang="de-DE" sz="1800" kern="0" dirty="0"/>
                  <a:t>:</a:t>
                </a:r>
              </a:p>
              <a:p>
                <a:r>
                  <a:rPr lang="de-DE" sz="1600" b="0" kern="0" dirty="0"/>
                  <a:t>A VPP </a:t>
                </a:r>
                <a:r>
                  <a:rPr lang="de-DE" sz="1600" b="0" kern="0" dirty="0" err="1"/>
                  <a:t>needs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exactly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one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management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office</a:t>
                </a:r>
                <a:r>
                  <a:rPr lang="de-DE" sz="1600" b="0" kern="0" dirty="0"/>
                  <a:t>:</a:t>
                </a:r>
              </a:p>
              <a:p>
                <a:r>
                  <a:rPr lang="de-DE" sz="1800" b="0" kern="0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sz="1800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p>
                        </m:sSubSup>
                        <m:r>
                          <a:rPr lang="de-DE" sz="1800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e>
                    </m:nary>
                  </m:oMath>
                </a14:m>
                <a:endParaRPr lang="de-DE" sz="1800" b="0" kern="0" dirty="0"/>
              </a:p>
              <a:p>
                <a:r>
                  <a:rPr lang="de-DE" sz="1600" b="0" kern="0" dirty="0"/>
                  <a:t>The virtual DER </a:t>
                </a:r>
                <a:r>
                  <a:rPr lang="de-DE" sz="1600" b="0" kern="0" dirty="0" err="1"/>
                  <a:t>node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can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be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mapped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onto</a:t>
                </a:r>
                <a:r>
                  <a:rPr lang="de-DE" sz="1600" b="0" kern="0" dirty="0"/>
                  <a:t> multiple </a:t>
                </a:r>
                <a:r>
                  <a:rPr lang="de-DE" sz="1600" b="0" kern="0" dirty="0" err="1"/>
                  <a:t>physical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nodes</a:t>
                </a:r>
                <a:r>
                  <a:rPr lang="de-DE" sz="1600" b="0" kern="0" dirty="0"/>
                  <a:t>:</a:t>
                </a:r>
              </a:p>
              <a:p>
                <a:r>
                  <a:rPr lang="de-DE" sz="1800" b="0" kern="0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sz="1800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𝐷𝐸𝑅</m:t>
                            </m:r>
                          </m:sup>
                        </m:sSubSup>
                        <m:r>
                          <a:rPr lang="de-DE" sz="1800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≥1</m:t>
                        </m:r>
                      </m:e>
                    </m:nary>
                  </m:oMath>
                </a14:m>
                <a:endParaRPr lang="de-DE" sz="1800" b="0" kern="0" dirty="0"/>
              </a:p>
              <a:p>
                <a:r>
                  <a:rPr lang="de-DE" sz="1800" kern="0" dirty="0"/>
                  <a:t>Link </a:t>
                </a:r>
                <a:r>
                  <a:rPr lang="de-DE" sz="1800" kern="0" dirty="0" err="1"/>
                  <a:t>mapping</a:t>
                </a:r>
                <a:r>
                  <a:rPr lang="de-DE" sz="1800" kern="0" dirty="0"/>
                  <a:t> </a:t>
                </a:r>
                <a:r>
                  <a:rPr lang="de-DE" sz="1800" kern="0" dirty="0" err="1"/>
                  <a:t>constraints</a:t>
                </a:r>
                <a:r>
                  <a:rPr lang="de-DE" sz="1800" kern="0" dirty="0"/>
                  <a:t>:</a:t>
                </a:r>
              </a:p>
              <a:p>
                <a:r>
                  <a:rPr lang="de-DE" sz="1600" b="0" kern="0" dirty="0"/>
                  <a:t>The multi-</a:t>
                </a:r>
                <a:r>
                  <a:rPr lang="de-DE" sz="1600" b="0" kern="0" dirty="0" err="1"/>
                  <a:t>commodity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flow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constraints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are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used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to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ensure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that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DERs and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management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office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are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connected</a:t>
                </a:r>
                <a:endParaRPr lang="de-DE" sz="1600" b="0" kern="0" dirty="0"/>
              </a:p>
            </p:txBody>
          </p:sp>
        </mc:Choice>
        <mc:Fallback>
          <p:sp>
            <p:nvSpPr>
              <p:cNvPr id="14" name="Inhaltsplatzhalter 3">
                <a:extLst>
                  <a:ext uri="{FF2B5EF4-FFF2-40B4-BE49-F238E27FC236}">
                    <a16:creationId xmlns:a16="http://schemas.microsoft.com/office/drawing/2014/main" id="{D3CE92AB-AB86-4405-AFF8-E39730E11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9936" y="1844824"/>
                <a:ext cx="5112568" cy="460851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Inhaltsplatzhalter 3">
                <a:extLst>
                  <a:ext uri="{FF2B5EF4-FFF2-40B4-BE49-F238E27FC236}">
                    <a16:creationId xmlns:a16="http://schemas.microsoft.com/office/drawing/2014/main" id="{FA5A620C-4002-4C3F-BE0B-4B5E0036D6C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94391" y="4149080"/>
                <a:ext cx="3697050" cy="2304256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1800" kern="0" dirty="0"/>
                  <a:t>Node </a:t>
                </a:r>
                <a:r>
                  <a:rPr lang="de-DE" sz="1800" kern="0" dirty="0" err="1"/>
                  <a:t>activation</a:t>
                </a:r>
                <a:r>
                  <a:rPr lang="de-DE" sz="1800" kern="0" dirty="0"/>
                  <a:t> variables: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de-DE" sz="1600" b="0" kern="0" dirty="0"/>
                  <a:t> : </a:t>
                </a:r>
                <a:r>
                  <a:rPr lang="de-DE" sz="1600" b="0" kern="0" dirty="0" err="1"/>
                  <a:t>defines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if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virtual </a:t>
                </a:r>
                <a:r>
                  <a:rPr lang="de-DE" sz="1600" b="0" kern="0" dirty="0" err="1"/>
                  <a:t>node</a:t>
                </a:r>
                <a:r>
                  <a:rPr lang="de-DE" sz="1600" b="0" kern="0" dirty="0"/>
                  <a:t> </a:t>
                </a:r>
                <a:r>
                  <a:rPr lang="de-DE" sz="1600" b="0" i="1" kern="0" dirty="0"/>
                  <a:t>u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is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mapped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onto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physical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node</a:t>
                </a:r>
                <a:r>
                  <a:rPr lang="de-DE" sz="1600" b="0" kern="0" dirty="0"/>
                  <a:t> </a:t>
                </a:r>
                <a:r>
                  <a:rPr lang="de-DE" sz="1600" b="0" i="1" kern="0" dirty="0"/>
                  <a:t>i</a:t>
                </a:r>
                <a:endParaRPr lang="de-DE" sz="1600" b="0" kern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de-DE" sz="1600" b="0" kern="0" dirty="0"/>
                  <a:t> : </a:t>
                </a:r>
                <a:r>
                  <a:rPr lang="de-DE" sz="1600" b="0" kern="0" dirty="0" err="1"/>
                  <a:t>defines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if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virtual link </a:t>
                </a:r>
                <a:r>
                  <a:rPr lang="de-DE" sz="1600" b="0" i="1" kern="0" dirty="0"/>
                  <a:t>(</a:t>
                </a:r>
                <a:r>
                  <a:rPr lang="de-DE" sz="1600" b="0" i="1" kern="0" dirty="0" err="1"/>
                  <a:t>u,v</a:t>
                </a:r>
                <a:r>
                  <a:rPr lang="de-DE" sz="1600" b="0" i="1" kern="0" dirty="0"/>
                  <a:t>) </a:t>
                </a:r>
                <a:r>
                  <a:rPr lang="de-DE" sz="1600" b="0" kern="0" dirty="0" err="1"/>
                  <a:t>is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mapped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onto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physical</a:t>
                </a:r>
                <a:r>
                  <a:rPr lang="de-DE" sz="1600" b="0" kern="0" dirty="0"/>
                  <a:t> link </a:t>
                </a:r>
                <a:r>
                  <a:rPr lang="de-DE" sz="1600" b="0" i="1" kern="0" dirty="0"/>
                  <a:t>(</a:t>
                </a:r>
                <a:r>
                  <a:rPr lang="de-DE" sz="1600" b="0" i="1" kern="0" dirty="0" err="1"/>
                  <a:t>i,j</a:t>
                </a:r>
                <a:r>
                  <a:rPr lang="de-DE" sz="1600" b="0" i="1" kern="0" dirty="0"/>
                  <a:t>)</a:t>
                </a:r>
                <a:endParaRPr lang="de-DE" kern="0" dirty="0"/>
              </a:p>
            </p:txBody>
          </p:sp>
        </mc:Choice>
        <mc:Fallback>
          <p:sp>
            <p:nvSpPr>
              <p:cNvPr id="15" name="Inhaltsplatzhalter 3">
                <a:extLst>
                  <a:ext uri="{FF2B5EF4-FFF2-40B4-BE49-F238E27FC236}">
                    <a16:creationId xmlns:a16="http://schemas.microsoft.com/office/drawing/2014/main" id="{FA5A620C-4002-4C3F-BE0B-4B5E0036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391" y="4149080"/>
                <a:ext cx="3697050" cy="2304256"/>
              </a:xfrm>
              <a:prstGeom prst="roundRect">
                <a:avLst/>
              </a:prstGeom>
              <a:blipFill>
                <a:blip r:embed="rId4"/>
                <a:stretch>
                  <a:fillRect b="-1571"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AC0E0EC6-ABCC-419B-A6EF-408DB5D083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531" b="10269"/>
          <a:stretch/>
        </p:blipFill>
        <p:spPr>
          <a:xfrm>
            <a:off x="1212289" y="2250236"/>
            <a:ext cx="2495600" cy="9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8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3">
                <a:extLst>
                  <a:ext uri="{FF2B5EF4-FFF2-40B4-BE49-F238E27FC236}">
                    <a16:creationId xmlns:a16="http://schemas.microsoft.com/office/drawing/2014/main" id="{63C44334-6841-42A2-99C9-D12F3B4A838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48748" y="1568084"/>
                <a:ext cx="6569825" cy="5059604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kern="0" dirty="0"/>
                  <a:t>Power </a:t>
                </a:r>
                <a:r>
                  <a:rPr lang="de-DE" kern="0" dirty="0" err="1"/>
                  <a:t>output</a:t>
                </a:r>
                <a:r>
                  <a:rPr lang="de-DE" kern="0" dirty="0"/>
                  <a:t>: </a:t>
                </a:r>
                <a:r>
                  <a:rPr lang="de-DE" sz="1800" b="0" kern="0" dirty="0" err="1"/>
                  <a:t>analyzed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given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pre-defined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reliability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levels</a:t>
                </a:r>
                <a:r>
                  <a:rPr lang="de-DE" sz="1800" b="0" kern="0" dirty="0"/>
                  <a:t> (</a:t>
                </a:r>
                <a:r>
                  <a:rPr lang="de-DE" sz="1800" b="0" kern="0" dirty="0" err="1"/>
                  <a:t>e.g</a:t>
                </a:r>
                <a:r>
                  <a:rPr lang="de-DE" sz="1800" b="0" kern="0" dirty="0"/>
                  <a:t> </a:t>
                </a:r>
                <a14:m>
                  <m:oMath xmlns:m="http://schemas.openxmlformats.org/officeDocument/2006/math">
                    <m:r>
                      <a:rPr lang="de-DE" sz="1800" b="0" i="1" kern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800" b="0" i="1" kern="0" smtClean="0">
                        <a:latin typeface="Cambria Math" panose="02040503050406030204" pitchFamily="18" charset="0"/>
                      </a:rPr>
                      <m:t>=[0.4 0.5 0.7]</m:t>
                    </m:r>
                  </m:oMath>
                </a14:m>
                <a:r>
                  <a:rPr lang="de-DE" sz="1800" b="0" kern="0" dirty="0"/>
                  <a:t>) </a:t>
                </a:r>
                <a:endParaRPr lang="de-DE" kern="0" dirty="0"/>
              </a:p>
              <a:p>
                <a:endParaRPr lang="de-DE" kern="0" dirty="0"/>
              </a:p>
              <a:p>
                <a:endParaRPr lang="de-DE" kern="0" dirty="0"/>
              </a:p>
              <a:p>
                <a:endParaRPr lang="de-DE" kern="0" dirty="0"/>
              </a:p>
              <a:p>
                <a:pPr>
                  <a:spcAft>
                    <a:spcPts val="0"/>
                  </a:spcAft>
                </a:pPr>
                <a:endParaRPr lang="de-DE" b="0" kern="0" dirty="0"/>
              </a:p>
              <a:p>
                <a:endParaRPr lang="de-DE" b="0" kern="0" dirty="0"/>
              </a:p>
              <a:p>
                <a:endParaRPr lang="de-DE" b="0" kern="0" dirty="0"/>
              </a:p>
              <a:p>
                <a:endParaRPr lang="de-DE" b="0" kern="0" dirty="0"/>
              </a:p>
              <a:p>
                <a:endParaRPr lang="de-DE" b="0" kern="0" dirty="0"/>
              </a:p>
              <a:p>
                <a:endParaRPr lang="de-DE" kern="0" dirty="0"/>
              </a:p>
            </p:txBody>
          </p:sp>
        </mc:Choice>
        <mc:Fallback>
          <p:sp>
            <p:nvSpPr>
              <p:cNvPr id="10" name="Inhaltsplatzhalter 3">
                <a:extLst>
                  <a:ext uri="{FF2B5EF4-FFF2-40B4-BE49-F238E27FC236}">
                    <a16:creationId xmlns:a16="http://schemas.microsoft.com/office/drawing/2014/main" id="{63C44334-6841-42A2-99C9-D12F3B4A8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8748" y="1568084"/>
                <a:ext cx="6569825" cy="505960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6B0488C6-9A01-4D4E-9FAE-EB2B8133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VPP‘s</a:t>
            </a:r>
            <a:r>
              <a:rPr lang="de-DE" dirty="0"/>
              <a:t>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B72707-3C94-4A9F-8D53-9F21E8713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598420"/>
            <a:ext cx="4057090" cy="5029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800" dirty="0"/>
              <a:t>Power </a:t>
            </a:r>
            <a:r>
              <a:rPr lang="de-DE" sz="1800" dirty="0" err="1"/>
              <a:t>output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DERs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800" dirty="0"/>
              <a:t>Communication link </a:t>
            </a:r>
            <a:r>
              <a:rPr lang="de-DE" sz="1800" dirty="0" err="1"/>
              <a:t>reliability</a:t>
            </a:r>
            <a:endParaRPr lang="de-DE" sz="18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205174-0200-4859-A008-09A20B5C5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1" y="5135875"/>
            <a:ext cx="952500" cy="9525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90A0B6-D2CB-4729-B8CC-4B505588F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2" y="5299975"/>
            <a:ext cx="1047173" cy="739409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05CE6D5-38A9-4E9B-BC7E-2DF8ED7A5537}"/>
              </a:ext>
            </a:extLst>
          </p:cNvPr>
          <p:cNvCxnSpPr>
            <a:cxnSpLocks/>
          </p:cNvCxnSpPr>
          <p:nvPr/>
        </p:nvCxnSpPr>
        <p:spPr>
          <a:xfrm>
            <a:off x="1640452" y="5594855"/>
            <a:ext cx="11431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Grafik 10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53CF05A7-60C0-41A9-AE68-B76251F59E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2325">
            <a:off x="1994751" y="5382744"/>
            <a:ext cx="353227" cy="40194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4E2A89C-64EE-4D6D-A1A2-B63BB757B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27" y="2990599"/>
            <a:ext cx="1047173" cy="739409"/>
          </a:xfrm>
          <a:prstGeom prst="rect">
            <a:avLst/>
          </a:prstGeom>
        </p:spPr>
      </p:pic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BB24DE7E-0E87-4189-8667-B24184512F03}"/>
              </a:ext>
            </a:extLst>
          </p:cNvPr>
          <p:cNvSpPr/>
          <p:nvPr/>
        </p:nvSpPr>
        <p:spPr>
          <a:xfrm>
            <a:off x="3974912" y="2474826"/>
            <a:ext cx="189734" cy="17571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4974BCD-F0F3-4972-B10C-91746D3621CB}"/>
              </a:ext>
            </a:extLst>
          </p:cNvPr>
          <p:cNvCxnSpPr>
            <a:cxnSpLocks/>
          </p:cNvCxnSpPr>
          <p:nvPr/>
        </p:nvCxnSpPr>
        <p:spPr>
          <a:xfrm>
            <a:off x="4151784" y="3360303"/>
            <a:ext cx="9969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6C548CF3-13EE-465F-872E-089409FA6B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11423" r="8164"/>
          <a:stretch/>
        </p:blipFill>
        <p:spPr>
          <a:xfrm>
            <a:off x="1483620" y="2499696"/>
            <a:ext cx="2405960" cy="182956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85818C0-581A-4F2A-9620-C2958984AD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11423" r="8164"/>
          <a:stretch/>
        </p:blipFill>
        <p:spPr>
          <a:xfrm>
            <a:off x="7043254" y="2564571"/>
            <a:ext cx="3401855" cy="258687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0B46A196-4F46-4271-8A2D-A62CE73B1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209" y="3483119"/>
            <a:ext cx="1047173" cy="739409"/>
          </a:xfrm>
          <a:prstGeom prst="rect">
            <a:avLst/>
          </a:prstGeom>
        </p:spPr>
      </p:pic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6B196C01-F83C-4DC5-8A93-7E21C8B2FDC3}"/>
              </a:ext>
            </a:extLst>
          </p:cNvPr>
          <p:cNvSpPr txBox="1">
            <a:spLocks/>
          </p:cNvSpPr>
          <p:nvPr/>
        </p:nvSpPr>
        <p:spPr bwMode="auto">
          <a:xfrm>
            <a:off x="5335731" y="5892006"/>
            <a:ext cx="6195857" cy="511851"/>
          </a:xfrm>
          <a:custGeom>
            <a:avLst/>
            <a:gdLst>
              <a:gd name="connsiteX0" fmla="*/ 0 w 6569825"/>
              <a:gd name="connsiteY0" fmla="*/ 153892 h 923331"/>
              <a:gd name="connsiteX1" fmla="*/ 153892 w 6569825"/>
              <a:gd name="connsiteY1" fmla="*/ 0 h 923331"/>
              <a:gd name="connsiteX2" fmla="*/ 6415933 w 6569825"/>
              <a:gd name="connsiteY2" fmla="*/ 0 h 923331"/>
              <a:gd name="connsiteX3" fmla="*/ 6569825 w 6569825"/>
              <a:gd name="connsiteY3" fmla="*/ 153892 h 923331"/>
              <a:gd name="connsiteX4" fmla="*/ 6569825 w 6569825"/>
              <a:gd name="connsiteY4" fmla="*/ 769439 h 923331"/>
              <a:gd name="connsiteX5" fmla="*/ 6415933 w 6569825"/>
              <a:gd name="connsiteY5" fmla="*/ 923331 h 923331"/>
              <a:gd name="connsiteX6" fmla="*/ 153892 w 6569825"/>
              <a:gd name="connsiteY6" fmla="*/ 923331 h 923331"/>
              <a:gd name="connsiteX7" fmla="*/ 0 w 6569825"/>
              <a:gd name="connsiteY7" fmla="*/ 769439 h 923331"/>
              <a:gd name="connsiteX8" fmla="*/ 0 w 6569825"/>
              <a:gd name="connsiteY8" fmla="*/ 153892 h 923331"/>
              <a:gd name="connsiteX0" fmla="*/ 731 w 6570556"/>
              <a:gd name="connsiteY0" fmla="*/ 153892 h 923331"/>
              <a:gd name="connsiteX1" fmla="*/ 154623 w 6570556"/>
              <a:gd name="connsiteY1" fmla="*/ 0 h 923331"/>
              <a:gd name="connsiteX2" fmla="*/ 6416664 w 6570556"/>
              <a:gd name="connsiteY2" fmla="*/ 0 h 923331"/>
              <a:gd name="connsiteX3" fmla="*/ 6570556 w 6570556"/>
              <a:gd name="connsiteY3" fmla="*/ 153892 h 923331"/>
              <a:gd name="connsiteX4" fmla="*/ 6570556 w 6570556"/>
              <a:gd name="connsiteY4" fmla="*/ 769439 h 923331"/>
              <a:gd name="connsiteX5" fmla="*/ 6416664 w 6570556"/>
              <a:gd name="connsiteY5" fmla="*/ 923331 h 923331"/>
              <a:gd name="connsiteX6" fmla="*/ 154623 w 6570556"/>
              <a:gd name="connsiteY6" fmla="*/ 923331 h 923331"/>
              <a:gd name="connsiteX7" fmla="*/ 731 w 6570556"/>
              <a:gd name="connsiteY7" fmla="*/ 769439 h 923331"/>
              <a:gd name="connsiteX8" fmla="*/ 731 w 6570556"/>
              <a:gd name="connsiteY8" fmla="*/ 153892 h 923331"/>
              <a:gd name="connsiteX0" fmla="*/ 195 w 6570020"/>
              <a:gd name="connsiteY0" fmla="*/ 153892 h 923331"/>
              <a:gd name="connsiteX1" fmla="*/ 154087 w 6570020"/>
              <a:gd name="connsiteY1" fmla="*/ 0 h 923331"/>
              <a:gd name="connsiteX2" fmla="*/ 6416128 w 6570020"/>
              <a:gd name="connsiteY2" fmla="*/ 0 h 923331"/>
              <a:gd name="connsiteX3" fmla="*/ 6570020 w 6570020"/>
              <a:gd name="connsiteY3" fmla="*/ 153892 h 923331"/>
              <a:gd name="connsiteX4" fmla="*/ 6570020 w 6570020"/>
              <a:gd name="connsiteY4" fmla="*/ 769439 h 923331"/>
              <a:gd name="connsiteX5" fmla="*/ 6416128 w 6570020"/>
              <a:gd name="connsiteY5" fmla="*/ 923331 h 923331"/>
              <a:gd name="connsiteX6" fmla="*/ 391831 w 6570020"/>
              <a:gd name="connsiteY6" fmla="*/ 649011 h 923331"/>
              <a:gd name="connsiteX7" fmla="*/ 195 w 6570020"/>
              <a:gd name="connsiteY7" fmla="*/ 769439 h 923331"/>
              <a:gd name="connsiteX8" fmla="*/ 195 w 6570020"/>
              <a:gd name="connsiteY8" fmla="*/ 153892 h 923331"/>
              <a:gd name="connsiteX0" fmla="*/ 228795 w 6570020"/>
              <a:gd name="connsiteY0" fmla="*/ 89884 h 923331"/>
              <a:gd name="connsiteX1" fmla="*/ 154087 w 6570020"/>
              <a:gd name="connsiteY1" fmla="*/ 0 h 923331"/>
              <a:gd name="connsiteX2" fmla="*/ 6416128 w 6570020"/>
              <a:gd name="connsiteY2" fmla="*/ 0 h 923331"/>
              <a:gd name="connsiteX3" fmla="*/ 6570020 w 6570020"/>
              <a:gd name="connsiteY3" fmla="*/ 153892 h 923331"/>
              <a:gd name="connsiteX4" fmla="*/ 6570020 w 6570020"/>
              <a:gd name="connsiteY4" fmla="*/ 769439 h 923331"/>
              <a:gd name="connsiteX5" fmla="*/ 6416128 w 6570020"/>
              <a:gd name="connsiteY5" fmla="*/ 923331 h 923331"/>
              <a:gd name="connsiteX6" fmla="*/ 391831 w 6570020"/>
              <a:gd name="connsiteY6" fmla="*/ 649011 h 923331"/>
              <a:gd name="connsiteX7" fmla="*/ 195 w 6570020"/>
              <a:gd name="connsiteY7" fmla="*/ 769439 h 923331"/>
              <a:gd name="connsiteX8" fmla="*/ 228795 w 6570020"/>
              <a:gd name="connsiteY8" fmla="*/ 89884 h 923331"/>
              <a:gd name="connsiteX0" fmla="*/ 99626 w 6440851"/>
              <a:gd name="connsiteY0" fmla="*/ 89884 h 923331"/>
              <a:gd name="connsiteX1" fmla="*/ 24918 w 6440851"/>
              <a:gd name="connsiteY1" fmla="*/ 0 h 923331"/>
              <a:gd name="connsiteX2" fmla="*/ 6286959 w 6440851"/>
              <a:gd name="connsiteY2" fmla="*/ 0 h 923331"/>
              <a:gd name="connsiteX3" fmla="*/ 6440851 w 6440851"/>
              <a:gd name="connsiteY3" fmla="*/ 153892 h 923331"/>
              <a:gd name="connsiteX4" fmla="*/ 6440851 w 6440851"/>
              <a:gd name="connsiteY4" fmla="*/ 769439 h 923331"/>
              <a:gd name="connsiteX5" fmla="*/ 6286959 w 6440851"/>
              <a:gd name="connsiteY5" fmla="*/ 923331 h 923331"/>
              <a:gd name="connsiteX6" fmla="*/ 262662 w 6440851"/>
              <a:gd name="connsiteY6" fmla="*/ 649011 h 923331"/>
              <a:gd name="connsiteX7" fmla="*/ 127058 w 6440851"/>
              <a:gd name="connsiteY7" fmla="*/ 604847 h 923331"/>
              <a:gd name="connsiteX8" fmla="*/ 99626 w 6440851"/>
              <a:gd name="connsiteY8" fmla="*/ 89884 h 923331"/>
              <a:gd name="connsiteX0" fmla="*/ 45887 w 6387112"/>
              <a:gd name="connsiteY0" fmla="*/ 89884 h 923331"/>
              <a:gd name="connsiteX1" fmla="*/ 35187 w 6387112"/>
              <a:gd name="connsiteY1" fmla="*/ 0 h 923331"/>
              <a:gd name="connsiteX2" fmla="*/ 6233220 w 6387112"/>
              <a:gd name="connsiteY2" fmla="*/ 0 h 923331"/>
              <a:gd name="connsiteX3" fmla="*/ 6387112 w 6387112"/>
              <a:gd name="connsiteY3" fmla="*/ 153892 h 923331"/>
              <a:gd name="connsiteX4" fmla="*/ 6387112 w 6387112"/>
              <a:gd name="connsiteY4" fmla="*/ 769439 h 923331"/>
              <a:gd name="connsiteX5" fmla="*/ 6233220 w 6387112"/>
              <a:gd name="connsiteY5" fmla="*/ 923331 h 923331"/>
              <a:gd name="connsiteX6" fmla="*/ 208923 w 6387112"/>
              <a:gd name="connsiteY6" fmla="*/ 649011 h 923331"/>
              <a:gd name="connsiteX7" fmla="*/ 73319 w 6387112"/>
              <a:gd name="connsiteY7" fmla="*/ 604847 h 923331"/>
              <a:gd name="connsiteX8" fmla="*/ 45887 w 6387112"/>
              <a:gd name="connsiteY8" fmla="*/ 89884 h 923331"/>
              <a:gd name="connsiteX0" fmla="*/ 45887 w 6387881"/>
              <a:gd name="connsiteY0" fmla="*/ 89884 h 791577"/>
              <a:gd name="connsiteX1" fmla="*/ 35187 w 6387881"/>
              <a:gd name="connsiteY1" fmla="*/ 0 h 791577"/>
              <a:gd name="connsiteX2" fmla="*/ 6233220 w 6387881"/>
              <a:gd name="connsiteY2" fmla="*/ 0 h 791577"/>
              <a:gd name="connsiteX3" fmla="*/ 6387112 w 6387881"/>
              <a:gd name="connsiteY3" fmla="*/ 153892 h 791577"/>
              <a:gd name="connsiteX4" fmla="*/ 6387112 w 6387881"/>
              <a:gd name="connsiteY4" fmla="*/ 769439 h 791577"/>
              <a:gd name="connsiteX5" fmla="*/ 6315516 w 6387881"/>
              <a:gd name="connsiteY5" fmla="*/ 667299 h 791577"/>
              <a:gd name="connsiteX6" fmla="*/ 208923 w 6387881"/>
              <a:gd name="connsiteY6" fmla="*/ 649011 h 791577"/>
              <a:gd name="connsiteX7" fmla="*/ 73319 w 6387881"/>
              <a:gd name="connsiteY7" fmla="*/ 604847 h 791577"/>
              <a:gd name="connsiteX8" fmla="*/ 45887 w 6387881"/>
              <a:gd name="connsiteY8" fmla="*/ 89884 h 791577"/>
              <a:gd name="connsiteX0" fmla="*/ 45887 w 6387881"/>
              <a:gd name="connsiteY0" fmla="*/ 92591 h 794284"/>
              <a:gd name="connsiteX1" fmla="*/ 35187 w 6387881"/>
              <a:gd name="connsiteY1" fmla="*/ 2707 h 794284"/>
              <a:gd name="connsiteX2" fmla="*/ 6233220 w 6387881"/>
              <a:gd name="connsiteY2" fmla="*/ 2707 h 794284"/>
              <a:gd name="connsiteX3" fmla="*/ 6304816 w 6387881"/>
              <a:gd name="connsiteY3" fmla="*/ 65159 h 794284"/>
              <a:gd name="connsiteX4" fmla="*/ 6387112 w 6387881"/>
              <a:gd name="connsiteY4" fmla="*/ 772146 h 794284"/>
              <a:gd name="connsiteX5" fmla="*/ 6315516 w 6387881"/>
              <a:gd name="connsiteY5" fmla="*/ 670006 h 794284"/>
              <a:gd name="connsiteX6" fmla="*/ 208923 w 6387881"/>
              <a:gd name="connsiteY6" fmla="*/ 651718 h 794284"/>
              <a:gd name="connsiteX7" fmla="*/ 73319 w 6387881"/>
              <a:gd name="connsiteY7" fmla="*/ 607554 h 794284"/>
              <a:gd name="connsiteX8" fmla="*/ 45887 w 6387881"/>
              <a:gd name="connsiteY8" fmla="*/ 92591 h 794284"/>
              <a:gd name="connsiteX0" fmla="*/ 45887 w 6341520"/>
              <a:gd name="connsiteY0" fmla="*/ 92591 h 670006"/>
              <a:gd name="connsiteX1" fmla="*/ 35187 w 6341520"/>
              <a:gd name="connsiteY1" fmla="*/ 2707 h 670006"/>
              <a:gd name="connsiteX2" fmla="*/ 6233220 w 6341520"/>
              <a:gd name="connsiteY2" fmla="*/ 2707 h 670006"/>
              <a:gd name="connsiteX3" fmla="*/ 6304816 w 6341520"/>
              <a:gd name="connsiteY3" fmla="*/ 65159 h 670006"/>
              <a:gd name="connsiteX4" fmla="*/ 6249952 w 6341520"/>
              <a:gd name="connsiteY4" fmla="*/ 351522 h 670006"/>
              <a:gd name="connsiteX5" fmla="*/ 6315516 w 6341520"/>
              <a:gd name="connsiteY5" fmla="*/ 670006 h 670006"/>
              <a:gd name="connsiteX6" fmla="*/ 208923 w 6341520"/>
              <a:gd name="connsiteY6" fmla="*/ 651718 h 670006"/>
              <a:gd name="connsiteX7" fmla="*/ 73319 w 6341520"/>
              <a:gd name="connsiteY7" fmla="*/ 607554 h 670006"/>
              <a:gd name="connsiteX8" fmla="*/ 45887 w 6341520"/>
              <a:gd name="connsiteY8" fmla="*/ 92591 h 670006"/>
              <a:gd name="connsiteX0" fmla="*/ 45887 w 6358175"/>
              <a:gd name="connsiteY0" fmla="*/ 92591 h 670006"/>
              <a:gd name="connsiteX1" fmla="*/ 35187 w 6358175"/>
              <a:gd name="connsiteY1" fmla="*/ 2707 h 670006"/>
              <a:gd name="connsiteX2" fmla="*/ 6233220 w 6358175"/>
              <a:gd name="connsiteY2" fmla="*/ 2707 h 670006"/>
              <a:gd name="connsiteX3" fmla="*/ 6304816 w 6358175"/>
              <a:gd name="connsiteY3" fmla="*/ 65159 h 670006"/>
              <a:gd name="connsiteX4" fmla="*/ 6332248 w 6358175"/>
              <a:gd name="connsiteY4" fmla="*/ 424674 h 670006"/>
              <a:gd name="connsiteX5" fmla="*/ 6315516 w 6358175"/>
              <a:gd name="connsiteY5" fmla="*/ 670006 h 670006"/>
              <a:gd name="connsiteX6" fmla="*/ 208923 w 6358175"/>
              <a:gd name="connsiteY6" fmla="*/ 651718 h 670006"/>
              <a:gd name="connsiteX7" fmla="*/ 73319 w 6358175"/>
              <a:gd name="connsiteY7" fmla="*/ 607554 h 670006"/>
              <a:gd name="connsiteX8" fmla="*/ 45887 w 6358175"/>
              <a:gd name="connsiteY8" fmla="*/ 92591 h 670006"/>
              <a:gd name="connsiteX0" fmla="*/ 45887 w 6338028"/>
              <a:gd name="connsiteY0" fmla="*/ 92591 h 653069"/>
              <a:gd name="connsiteX1" fmla="*/ 35187 w 6338028"/>
              <a:gd name="connsiteY1" fmla="*/ 2707 h 653069"/>
              <a:gd name="connsiteX2" fmla="*/ 6233220 w 6338028"/>
              <a:gd name="connsiteY2" fmla="*/ 2707 h 653069"/>
              <a:gd name="connsiteX3" fmla="*/ 6304816 w 6338028"/>
              <a:gd name="connsiteY3" fmla="*/ 65159 h 653069"/>
              <a:gd name="connsiteX4" fmla="*/ 6332248 w 6338028"/>
              <a:gd name="connsiteY4" fmla="*/ 424674 h 653069"/>
              <a:gd name="connsiteX5" fmla="*/ 6278940 w 6338028"/>
              <a:gd name="connsiteY5" fmla="*/ 505414 h 653069"/>
              <a:gd name="connsiteX6" fmla="*/ 208923 w 6338028"/>
              <a:gd name="connsiteY6" fmla="*/ 651718 h 653069"/>
              <a:gd name="connsiteX7" fmla="*/ 73319 w 6338028"/>
              <a:gd name="connsiteY7" fmla="*/ 607554 h 653069"/>
              <a:gd name="connsiteX8" fmla="*/ 45887 w 6338028"/>
              <a:gd name="connsiteY8" fmla="*/ 92591 h 653069"/>
              <a:gd name="connsiteX0" fmla="*/ 45887 w 6338028"/>
              <a:gd name="connsiteY0" fmla="*/ 92591 h 651718"/>
              <a:gd name="connsiteX1" fmla="*/ 35187 w 6338028"/>
              <a:gd name="connsiteY1" fmla="*/ 2707 h 651718"/>
              <a:gd name="connsiteX2" fmla="*/ 6233220 w 6338028"/>
              <a:gd name="connsiteY2" fmla="*/ 2707 h 651718"/>
              <a:gd name="connsiteX3" fmla="*/ 6304816 w 6338028"/>
              <a:gd name="connsiteY3" fmla="*/ 65159 h 651718"/>
              <a:gd name="connsiteX4" fmla="*/ 6332248 w 6338028"/>
              <a:gd name="connsiteY4" fmla="*/ 424674 h 651718"/>
              <a:gd name="connsiteX5" fmla="*/ 6278940 w 6338028"/>
              <a:gd name="connsiteY5" fmla="*/ 505414 h 651718"/>
              <a:gd name="connsiteX6" fmla="*/ 208923 w 6338028"/>
              <a:gd name="connsiteY6" fmla="*/ 651718 h 651718"/>
              <a:gd name="connsiteX7" fmla="*/ 73319 w 6338028"/>
              <a:gd name="connsiteY7" fmla="*/ 525258 h 651718"/>
              <a:gd name="connsiteX8" fmla="*/ 45887 w 6338028"/>
              <a:gd name="connsiteY8" fmla="*/ 92591 h 651718"/>
              <a:gd name="connsiteX0" fmla="*/ 45887 w 6338028"/>
              <a:gd name="connsiteY0" fmla="*/ 92591 h 548333"/>
              <a:gd name="connsiteX1" fmla="*/ 35187 w 6338028"/>
              <a:gd name="connsiteY1" fmla="*/ 2707 h 548333"/>
              <a:gd name="connsiteX2" fmla="*/ 6233220 w 6338028"/>
              <a:gd name="connsiteY2" fmla="*/ 2707 h 548333"/>
              <a:gd name="connsiteX3" fmla="*/ 6304816 w 6338028"/>
              <a:gd name="connsiteY3" fmla="*/ 65159 h 548333"/>
              <a:gd name="connsiteX4" fmla="*/ 6332248 w 6338028"/>
              <a:gd name="connsiteY4" fmla="*/ 424674 h 548333"/>
              <a:gd name="connsiteX5" fmla="*/ 6278940 w 6338028"/>
              <a:gd name="connsiteY5" fmla="*/ 505414 h 548333"/>
              <a:gd name="connsiteX6" fmla="*/ 181491 w 6338028"/>
              <a:gd name="connsiteY6" fmla="*/ 514558 h 548333"/>
              <a:gd name="connsiteX7" fmla="*/ 73319 w 6338028"/>
              <a:gd name="connsiteY7" fmla="*/ 525258 h 548333"/>
              <a:gd name="connsiteX8" fmla="*/ 45887 w 6338028"/>
              <a:gd name="connsiteY8" fmla="*/ 92591 h 548333"/>
              <a:gd name="connsiteX0" fmla="*/ 45887 w 6338028"/>
              <a:gd name="connsiteY0" fmla="*/ 92591 h 514558"/>
              <a:gd name="connsiteX1" fmla="*/ 35187 w 6338028"/>
              <a:gd name="connsiteY1" fmla="*/ 2707 h 514558"/>
              <a:gd name="connsiteX2" fmla="*/ 6233220 w 6338028"/>
              <a:gd name="connsiteY2" fmla="*/ 2707 h 514558"/>
              <a:gd name="connsiteX3" fmla="*/ 6304816 w 6338028"/>
              <a:gd name="connsiteY3" fmla="*/ 65159 h 514558"/>
              <a:gd name="connsiteX4" fmla="*/ 6332248 w 6338028"/>
              <a:gd name="connsiteY4" fmla="*/ 424674 h 514558"/>
              <a:gd name="connsiteX5" fmla="*/ 6278940 w 6338028"/>
              <a:gd name="connsiteY5" fmla="*/ 505414 h 514558"/>
              <a:gd name="connsiteX6" fmla="*/ 181491 w 6338028"/>
              <a:gd name="connsiteY6" fmla="*/ 514558 h 514558"/>
              <a:gd name="connsiteX7" fmla="*/ 100751 w 6338028"/>
              <a:gd name="connsiteY7" fmla="*/ 360666 h 514558"/>
              <a:gd name="connsiteX8" fmla="*/ 45887 w 6338028"/>
              <a:gd name="connsiteY8" fmla="*/ 92591 h 514558"/>
              <a:gd name="connsiteX0" fmla="*/ 45887 w 6332248"/>
              <a:gd name="connsiteY0" fmla="*/ 92591 h 514558"/>
              <a:gd name="connsiteX1" fmla="*/ 35187 w 6332248"/>
              <a:gd name="connsiteY1" fmla="*/ 2707 h 514558"/>
              <a:gd name="connsiteX2" fmla="*/ 6233220 w 6332248"/>
              <a:gd name="connsiteY2" fmla="*/ 2707 h 514558"/>
              <a:gd name="connsiteX3" fmla="*/ 6304816 w 6332248"/>
              <a:gd name="connsiteY3" fmla="*/ 65159 h 514558"/>
              <a:gd name="connsiteX4" fmla="*/ 6332248 w 6332248"/>
              <a:gd name="connsiteY4" fmla="*/ 424674 h 514558"/>
              <a:gd name="connsiteX5" fmla="*/ 6178356 w 6332248"/>
              <a:gd name="connsiteY5" fmla="*/ 514558 h 514558"/>
              <a:gd name="connsiteX6" fmla="*/ 181491 w 6332248"/>
              <a:gd name="connsiteY6" fmla="*/ 514558 h 514558"/>
              <a:gd name="connsiteX7" fmla="*/ 100751 w 6332248"/>
              <a:gd name="connsiteY7" fmla="*/ 360666 h 514558"/>
              <a:gd name="connsiteX8" fmla="*/ 45887 w 6332248"/>
              <a:gd name="connsiteY8" fmla="*/ 92591 h 514558"/>
              <a:gd name="connsiteX0" fmla="*/ 45887 w 6305585"/>
              <a:gd name="connsiteY0" fmla="*/ 92591 h 514558"/>
              <a:gd name="connsiteX1" fmla="*/ 35187 w 6305585"/>
              <a:gd name="connsiteY1" fmla="*/ 2707 h 514558"/>
              <a:gd name="connsiteX2" fmla="*/ 6233220 w 6305585"/>
              <a:gd name="connsiteY2" fmla="*/ 2707 h 514558"/>
              <a:gd name="connsiteX3" fmla="*/ 6304816 w 6305585"/>
              <a:gd name="connsiteY3" fmla="*/ 65159 h 514558"/>
              <a:gd name="connsiteX4" fmla="*/ 6259096 w 6305585"/>
              <a:gd name="connsiteY4" fmla="*/ 351522 h 514558"/>
              <a:gd name="connsiteX5" fmla="*/ 6178356 w 6305585"/>
              <a:gd name="connsiteY5" fmla="*/ 514558 h 514558"/>
              <a:gd name="connsiteX6" fmla="*/ 181491 w 6305585"/>
              <a:gd name="connsiteY6" fmla="*/ 514558 h 514558"/>
              <a:gd name="connsiteX7" fmla="*/ 100751 w 6305585"/>
              <a:gd name="connsiteY7" fmla="*/ 360666 h 514558"/>
              <a:gd name="connsiteX8" fmla="*/ 45887 w 6305585"/>
              <a:gd name="connsiteY8" fmla="*/ 92591 h 514558"/>
              <a:gd name="connsiteX0" fmla="*/ 45887 w 6305585"/>
              <a:gd name="connsiteY0" fmla="*/ 92591 h 514558"/>
              <a:gd name="connsiteX1" fmla="*/ 35187 w 6305585"/>
              <a:gd name="connsiteY1" fmla="*/ 2707 h 514558"/>
              <a:gd name="connsiteX2" fmla="*/ 6233220 w 6305585"/>
              <a:gd name="connsiteY2" fmla="*/ 2707 h 514558"/>
              <a:gd name="connsiteX3" fmla="*/ 6304816 w 6305585"/>
              <a:gd name="connsiteY3" fmla="*/ 65159 h 514558"/>
              <a:gd name="connsiteX4" fmla="*/ 6259096 w 6305585"/>
              <a:gd name="connsiteY4" fmla="*/ 351522 h 514558"/>
              <a:gd name="connsiteX5" fmla="*/ 6032052 w 6305585"/>
              <a:gd name="connsiteY5" fmla="*/ 487126 h 514558"/>
              <a:gd name="connsiteX6" fmla="*/ 181491 w 6305585"/>
              <a:gd name="connsiteY6" fmla="*/ 514558 h 514558"/>
              <a:gd name="connsiteX7" fmla="*/ 100751 w 6305585"/>
              <a:gd name="connsiteY7" fmla="*/ 360666 h 514558"/>
              <a:gd name="connsiteX8" fmla="*/ 45887 w 6305585"/>
              <a:gd name="connsiteY8" fmla="*/ 92591 h 514558"/>
              <a:gd name="connsiteX0" fmla="*/ 45887 w 6305585"/>
              <a:gd name="connsiteY0" fmla="*/ 92591 h 487126"/>
              <a:gd name="connsiteX1" fmla="*/ 35187 w 6305585"/>
              <a:gd name="connsiteY1" fmla="*/ 2707 h 487126"/>
              <a:gd name="connsiteX2" fmla="*/ 6233220 w 6305585"/>
              <a:gd name="connsiteY2" fmla="*/ 2707 h 487126"/>
              <a:gd name="connsiteX3" fmla="*/ 6304816 w 6305585"/>
              <a:gd name="connsiteY3" fmla="*/ 65159 h 487126"/>
              <a:gd name="connsiteX4" fmla="*/ 6259096 w 6305585"/>
              <a:gd name="connsiteY4" fmla="*/ 351522 h 487126"/>
              <a:gd name="connsiteX5" fmla="*/ 6032052 w 6305585"/>
              <a:gd name="connsiteY5" fmla="*/ 487126 h 487126"/>
              <a:gd name="connsiteX6" fmla="*/ 355227 w 6305585"/>
              <a:gd name="connsiteY6" fmla="*/ 487126 h 487126"/>
              <a:gd name="connsiteX7" fmla="*/ 100751 w 6305585"/>
              <a:gd name="connsiteY7" fmla="*/ 360666 h 487126"/>
              <a:gd name="connsiteX8" fmla="*/ 45887 w 6305585"/>
              <a:gd name="connsiteY8" fmla="*/ 92591 h 487126"/>
              <a:gd name="connsiteX0" fmla="*/ 45887 w 6305585"/>
              <a:gd name="connsiteY0" fmla="*/ 92591 h 487126"/>
              <a:gd name="connsiteX1" fmla="*/ 35187 w 6305585"/>
              <a:gd name="connsiteY1" fmla="*/ 2707 h 487126"/>
              <a:gd name="connsiteX2" fmla="*/ 6233220 w 6305585"/>
              <a:gd name="connsiteY2" fmla="*/ 2707 h 487126"/>
              <a:gd name="connsiteX3" fmla="*/ 6304816 w 6305585"/>
              <a:gd name="connsiteY3" fmla="*/ 65159 h 487126"/>
              <a:gd name="connsiteX4" fmla="*/ 6259096 w 6305585"/>
              <a:gd name="connsiteY4" fmla="*/ 351522 h 487126"/>
              <a:gd name="connsiteX5" fmla="*/ 6032052 w 6305585"/>
              <a:gd name="connsiteY5" fmla="*/ 487126 h 487126"/>
              <a:gd name="connsiteX6" fmla="*/ 355227 w 6305585"/>
              <a:gd name="connsiteY6" fmla="*/ 487126 h 487126"/>
              <a:gd name="connsiteX7" fmla="*/ 173903 w 6305585"/>
              <a:gd name="connsiteY7" fmla="*/ 360666 h 487126"/>
              <a:gd name="connsiteX8" fmla="*/ 45887 w 6305585"/>
              <a:gd name="connsiteY8" fmla="*/ 92591 h 487126"/>
              <a:gd name="connsiteX0" fmla="*/ 45887 w 6305585"/>
              <a:gd name="connsiteY0" fmla="*/ 92591 h 487126"/>
              <a:gd name="connsiteX1" fmla="*/ 35187 w 6305585"/>
              <a:gd name="connsiteY1" fmla="*/ 2707 h 487126"/>
              <a:gd name="connsiteX2" fmla="*/ 6233220 w 6305585"/>
              <a:gd name="connsiteY2" fmla="*/ 2707 h 487126"/>
              <a:gd name="connsiteX3" fmla="*/ 6304816 w 6305585"/>
              <a:gd name="connsiteY3" fmla="*/ 65159 h 487126"/>
              <a:gd name="connsiteX4" fmla="*/ 6259096 w 6305585"/>
              <a:gd name="connsiteY4" fmla="*/ 351522 h 487126"/>
              <a:gd name="connsiteX5" fmla="*/ 6032052 w 6305585"/>
              <a:gd name="connsiteY5" fmla="*/ 487126 h 487126"/>
              <a:gd name="connsiteX6" fmla="*/ 355227 w 6305585"/>
              <a:gd name="connsiteY6" fmla="*/ 487126 h 487126"/>
              <a:gd name="connsiteX7" fmla="*/ 173903 w 6305585"/>
              <a:gd name="connsiteY7" fmla="*/ 360666 h 487126"/>
              <a:gd name="connsiteX8" fmla="*/ 45887 w 6305585"/>
              <a:gd name="connsiteY8" fmla="*/ 92591 h 487126"/>
              <a:gd name="connsiteX0" fmla="*/ 0 w 6259698"/>
              <a:gd name="connsiteY0" fmla="*/ 117316 h 511851"/>
              <a:gd name="connsiteX1" fmla="*/ 99028 w 6259698"/>
              <a:gd name="connsiteY1" fmla="*/ 0 h 511851"/>
              <a:gd name="connsiteX2" fmla="*/ 6187333 w 6259698"/>
              <a:gd name="connsiteY2" fmla="*/ 27432 h 511851"/>
              <a:gd name="connsiteX3" fmla="*/ 6258929 w 6259698"/>
              <a:gd name="connsiteY3" fmla="*/ 89884 h 511851"/>
              <a:gd name="connsiteX4" fmla="*/ 6213209 w 6259698"/>
              <a:gd name="connsiteY4" fmla="*/ 376247 h 511851"/>
              <a:gd name="connsiteX5" fmla="*/ 5986165 w 6259698"/>
              <a:gd name="connsiteY5" fmla="*/ 511851 h 511851"/>
              <a:gd name="connsiteX6" fmla="*/ 309340 w 6259698"/>
              <a:gd name="connsiteY6" fmla="*/ 511851 h 511851"/>
              <a:gd name="connsiteX7" fmla="*/ 128016 w 6259698"/>
              <a:gd name="connsiteY7" fmla="*/ 385391 h 511851"/>
              <a:gd name="connsiteX8" fmla="*/ 0 w 6259698"/>
              <a:gd name="connsiteY8" fmla="*/ 117316 h 511851"/>
              <a:gd name="connsiteX0" fmla="*/ 45887 w 6195857"/>
              <a:gd name="connsiteY0" fmla="*/ 153892 h 511851"/>
              <a:gd name="connsiteX1" fmla="*/ 35187 w 6195857"/>
              <a:gd name="connsiteY1" fmla="*/ 0 h 511851"/>
              <a:gd name="connsiteX2" fmla="*/ 6123492 w 6195857"/>
              <a:gd name="connsiteY2" fmla="*/ 27432 h 511851"/>
              <a:gd name="connsiteX3" fmla="*/ 6195088 w 6195857"/>
              <a:gd name="connsiteY3" fmla="*/ 89884 h 511851"/>
              <a:gd name="connsiteX4" fmla="*/ 6149368 w 6195857"/>
              <a:gd name="connsiteY4" fmla="*/ 376247 h 511851"/>
              <a:gd name="connsiteX5" fmla="*/ 5922324 w 6195857"/>
              <a:gd name="connsiteY5" fmla="*/ 511851 h 511851"/>
              <a:gd name="connsiteX6" fmla="*/ 245499 w 6195857"/>
              <a:gd name="connsiteY6" fmla="*/ 511851 h 511851"/>
              <a:gd name="connsiteX7" fmla="*/ 64175 w 6195857"/>
              <a:gd name="connsiteY7" fmla="*/ 385391 h 511851"/>
              <a:gd name="connsiteX8" fmla="*/ 45887 w 6195857"/>
              <a:gd name="connsiteY8" fmla="*/ 153892 h 51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95857" h="511851">
                <a:moveTo>
                  <a:pt x="45887" y="153892"/>
                </a:moveTo>
                <a:cubicBezTo>
                  <a:pt x="45887" y="68900"/>
                  <a:pt x="-49805" y="0"/>
                  <a:pt x="35187" y="0"/>
                </a:cubicBezTo>
                <a:lnTo>
                  <a:pt x="6123492" y="27432"/>
                </a:lnTo>
                <a:cubicBezTo>
                  <a:pt x="6208484" y="27432"/>
                  <a:pt x="6195088" y="4892"/>
                  <a:pt x="6195088" y="89884"/>
                </a:cubicBezTo>
                <a:lnTo>
                  <a:pt x="6149368" y="376247"/>
                </a:lnTo>
                <a:cubicBezTo>
                  <a:pt x="6149368" y="461239"/>
                  <a:pt x="6007316" y="511851"/>
                  <a:pt x="5922324" y="511851"/>
                </a:cubicBezTo>
                <a:lnTo>
                  <a:pt x="245499" y="511851"/>
                </a:lnTo>
                <a:cubicBezTo>
                  <a:pt x="160507" y="511851"/>
                  <a:pt x="55031" y="442951"/>
                  <a:pt x="64175" y="385391"/>
                </a:cubicBezTo>
                <a:lnTo>
                  <a:pt x="45887" y="153892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180000" indent="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SzPct val="125000"/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76000" indent="-2160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5600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7200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kern="0" dirty="0"/>
              <a:t>The power </a:t>
            </a:r>
            <a:r>
              <a:rPr lang="de-DE" b="0" kern="0" dirty="0" err="1"/>
              <a:t>output</a:t>
            </a:r>
            <a:r>
              <a:rPr lang="de-DE" b="0" kern="0" dirty="0"/>
              <a:t> </a:t>
            </a:r>
            <a:r>
              <a:rPr lang="de-DE" b="0" kern="0" dirty="0" err="1"/>
              <a:t>scenarios</a:t>
            </a:r>
            <a:r>
              <a:rPr lang="de-DE" b="0" kern="0" dirty="0"/>
              <a:t> </a:t>
            </a:r>
            <a:r>
              <a:rPr lang="de-DE" b="0" kern="0" dirty="0" err="1"/>
              <a:t>is</a:t>
            </a:r>
            <a:r>
              <a:rPr lang="de-DE" b="0" kern="0" dirty="0"/>
              <a:t> </a:t>
            </a:r>
            <a:r>
              <a:rPr lang="de-DE" b="0" kern="0" dirty="0" err="1"/>
              <a:t>the</a:t>
            </a:r>
            <a:r>
              <a:rPr lang="de-DE" b="0" kern="0" dirty="0"/>
              <a:t> </a:t>
            </a:r>
            <a:r>
              <a:rPr lang="de-DE" b="0" kern="0" dirty="0" err="1"/>
              <a:t>cartesian</a:t>
            </a:r>
            <a:r>
              <a:rPr lang="de-DE" b="0" kern="0" dirty="0"/>
              <a:t> </a:t>
            </a:r>
            <a:r>
              <a:rPr lang="de-DE" b="0" kern="0" dirty="0" err="1"/>
              <a:t>product</a:t>
            </a:r>
            <a:r>
              <a:rPr lang="de-DE" b="0" kern="0" dirty="0"/>
              <a:t> </a:t>
            </a:r>
            <a:r>
              <a:rPr lang="de-DE" b="0" kern="0" dirty="0" err="1"/>
              <a:t>of</a:t>
            </a:r>
            <a:r>
              <a:rPr lang="de-DE" b="0" kern="0" dirty="0"/>
              <a:t> </a:t>
            </a:r>
            <a:r>
              <a:rPr lang="de-DE" b="0" kern="0" dirty="0" err="1"/>
              <a:t>the</a:t>
            </a:r>
            <a:r>
              <a:rPr lang="de-DE" b="0" kern="0" dirty="0"/>
              <a:t> </a:t>
            </a:r>
            <a:r>
              <a:rPr lang="de-DE" b="0" kern="0" dirty="0" err="1"/>
              <a:t>output</a:t>
            </a:r>
            <a:r>
              <a:rPr lang="de-DE" b="0" kern="0" dirty="0"/>
              <a:t> </a:t>
            </a:r>
            <a:r>
              <a:rPr lang="de-DE" b="0" kern="0" dirty="0" err="1"/>
              <a:t>levels</a:t>
            </a:r>
            <a:r>
              <a:rPr lang="de-DE" b="0" kern="0" dirty="0"/>
              <a:t> </a:t>
            </a:r>
            <a:r>
              <a:rPr lang="de-DE" b="0" kern="0" dirty="0" err="1"/>
              <a:t>of</a:t>
            </a:r>
            <a:r>
              <a:rPr lang="de-DE" b="0" kern="0" dirty="0"/>
              <a:t> all individual DERs</a:t>
            </a:r>
          </a:p>
          <a:p>
            <a:endParaRPr lang="de-DE" kern="0" dirty="0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41CB53C6-223F-473E-B3E4-BB96CF0CF4F9}"/>
              </a:ext>
            </a:extLst>
          </p:cNvPr>
          <p:cNvSpPr/>
          <p:nvPr/>
        </p:nvSpPr>
        <p:spPr>
          <a:xfrm>
            <a:off x="8544272" y="3175259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C3796F0B-5C9D-4B56-B71D-5533CF3C6B67}"/>
              </a:ext>
            </a:extLst>
          </p:cNvPr>
          <p:cNvSpPr/>
          <p:nvPr/>
        </p:nvSpPr>
        <p:spPr>
          <a:xfrm>
            <a:off x="8832304" y="2659771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1862D37D-1414-48E7-814E-4D042159420F}"/>
              </a:ext>
            </a:extLst>
          </p:cNvPr>
          <p:cNvSpPr/>
          <p:nvPr/>
        </p:nvSpPr>
        <p:spPr>
          <a:xfrm>
            <a:off x="9145152" y="3175259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839B544-2F62-4A4B-B215-9A66621387AF}"/>
                  </a:ext>
                </a:extLst>
              </p:cNvPr>
              <p:cNvSpPr txBox="1"/>
              <p:nvPr/>
            </p:nvSpPr>
            <p:spPr>
              <a:xfrm>
                <a:off x="7441739" y="3075007"/>
                <a:ext cx="11177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&lt;45</m:t>
                          </m:r>
                        </m:e>
                      </m:d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839B544-2F62-4A4B-B215-9A6662138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739" y="3075007"/>
                <a:ext cx="1117749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807A66D-76DE-4223-B163-2553EAA3BB76}"/>
                  </a:ext>
                </a:extLst>
              </p:cNvPr>
              <p:cNvSpPr txBox="1"/>
              <p:nvPr/>
            </p:nvSpPr>
            <p:spPr>
              <a:xfrm>
                <a:off x="7714555" y="2585209"/>
                <a:ext cx="11177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&lt;50</m:t>
                          </m:r>
                        </m:e>
                      </m:d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807A66D-76DE-4223-B163-2553EAA3B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555" y="2585209"/>
                <a:ext cx="1117749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EB756EF-5A0F-4463-B66F-1EFD39FDD9A3}"/>
                  </a:ext>
                </a:extLst>
              </p:cNvPr>
              <p:cNvSpPr txBox="1"/>
              <p:nvPr/>
            </p:nvSpPr>
            <p:spPr>
              <a:xfrm>
                <a:off x="9172095" y="3075007"/>
                <a:ext cx="11177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&lt;55</m:t>
                          </m:r>
                        </m:e>
                      </m:d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EB756EF-5A0F-4463-B66F-1EFD39FDD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095" y="3075007"/>
                <a:ext cx="1117749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23" grpId="0" animBg="1"/>
      <p:bldP spid="24" grpId="0" animBg="1"/>
      <p:bldP spid="25" grpId="0" animBg="1"/>
      <p:bldP spid="26" grpId="0" animBg="1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2962E-C2DE-4F5A-B7A5-45EDD0DE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DERs and </a:t>
            </a:r>
            <a:r>
              <a:rPr lang="de-DE" dirty="0" err="1"/>
              <a:t>the</a:t>
            </a:r>
            <a:r>
              <a:rPr lang="de-DE" dirty="0"/>
              <a:t> link </a:t>
            </a:r>
            <a:r>
              <a:rPr lang="de-DE" dirty="0" err="1"/>
              <a:t>reliability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888787-EABE-4B7D-B252-9455730E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9" y="1598420"/>
            <a:ext cx="3204216" cy="5029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800" dirty="0"/>
              <a:t>power </a:t>
            </a:r>
            <a:r>
              <a:rPr lang="de-DE" sz="1800" dirty="0" err="1"/>
              <a:t>output</a:t>
            </a:r>
            <a:r>
              <a:rPr lang="de-DE" sz="1800" dirty="0"/>
              <a:t> </a:t>
            </a:r>
            <a:r>
              <a:rPr lang="de-DE" sz="1800" dirty="0" err="1"/>
              <a:t>scenario</a:t>
            </a:r>
            <a:r>
              <a:rPr lang="de-DE" sz="1800" dirty="0"/>
              <a:t>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1600" dirty="0"/>
          </a:p>
          <a:p>
            <a:endParaRPr lang="de-DE" sz="16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238A7A2-F961-4DE7-81FE-C66F4B6836E5}"/>
                  </a:ext>
                </a:extLst>
              </p:cNvPr>
              <p:cNvSpPr txBox="1"/>
              <p:nvPr/>
            </p:nvSpPr>
            <p:spPr>
              <a:xfrm>
                <a:off x="201921" y="4819955"/>
                <a:ext cx="2020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&lt;10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238A7A2-F961-4DE7-81FE-C66F4B683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21" y="4819955"/>
                <a:ext cx="20205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3990E17-AB45-44A4-9E44-89D56C39D934}"/>
                  </a:ext>
                </a:extLst>
              </p:cNvPr>
              <p:cNvSpPr txBox="1"/>
              <p:nvPr/>
            </p:nvSpPr>
            <p:spPr>
              <a:xfrm>
                <a:off x="1616030" y="5775595"/>
                <a:ext cx="1898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&lt;60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de-DE" dirty="0"/>
                  <a:t>8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3990E17-AB45-44A4-9E44-89D56C39D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030" y="5775595"/>
                <a:ext cx="1898905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0BF4A46-0E5C-41C6-94C9-9A0DCEACF630}"/>
                  </a:ext>
                </a:extLst>
              </p:cNvPr>
              <p:cNvSpPr txBox="1"/>
              <p:nvPr/>
            </p:nvSpPr>
            <p:spPr>
              <a:xfrm>
                <a:off x="1559496" y="2246652"/>
                <a:ext cx="1898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&lt;30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0BF4A46-0E5C-41C6-94C9-9A0DCEACF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2246652"/>
                <a:ext cx="18989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rafik 14">
            <a:extLst>
              <a:ext uri="{FF2B5EF4-FFF2-40B4-BE49-F238E27FC236}">
                <a16:creationId xmlns:a16="http://schemas.microsoft.com/office/drawing/2014/main" id="{D988A0E3-95BC-4F01-8DCD-736E4555FB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4" t="5519" r="73523" b="8234"/>
          <a:stretch/>
        </p:blipFill>
        <p:spPr>
          <a:xfrm>
            <a:off x="669974" y="2501020"/>
            <a:ext cx="2214368" cy="3274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3">
                <a:extLst>
                  <a:ext uri="{FF2B5EF4-FFF2-40B4-BE49-F238E27FC236}">
                    <a16:creationId xmlns:a16="http://schemas.microsoft.com/office/drawing/2014/main" id="{9A1DAC8E-C5B6-4098-B12F-8C485C00318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785616" y="1566160"/>
                <a:ext cx="7999016" cy="5029268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1800" kern="0" dirty="0"/>
                  <a:t>Power </a:t>
                </a:r>
                <a:r>
                  <a:rPr lang="de-DE" sz="1800" kern="0" dirty="0" err="1"/>
                  <a:t>output</a:t>
                </a:r>
                <a:r>
                  <a:rPr lang="de-DE" sz="1800" kern="0" dirty="0"/>
                  <a:t> </a:t>
                </a:r>
                <a:r>
                  <a:rPr lang="de-DE" sz="1800" kern="0" dirty="0" err="1"/>
                  <a:t>scenario</a:t>
                </a:r>
                <a:r>
                  <a:rPr lang="de-DE" sz="1800" kern="0" dirty="0"/>
                  <a:t> </a:t>
                </a:r>
                <a:r>
                  <a:rPr lang="de-DE" sz="1800" kern="0" dirty="0" err="1"/>
                  <a:t>probability</a:t>
                </a:r>
                <a:r>
                  <a:rPr lang="de-DE" sz="1800" kern="0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de-DE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de-DE" sz="18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de-DE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18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1800" b="0" kern="0" dirty="0"/>
              </a:p>
              <a:p>
                <a:r>
                  <a:rPr lang="de-DE" sz="1600" b="0" kern="0" dirty="0" err="1"/>
                  <a:t>For</a:t>
                </a:r>
                <a:r>
                  <a:rPr lang="de-DE" sz="1600" b="0" kern="0" dirty="0"/>
                  <a:t> all </a:t>
                </a:r>
                <a:r>
                  <a:rPr lang="de-DE" sz="1600" b="0" kern="0" dirty="0" err="1"/>
                  <a:t>nodes</a:t>
                </a:r>
                <a:r>
                  <a:rPr lang="de-DE" sz="1600" b="0" kern="0" dirty="0"/>
                  <a:t> </a:t>
                </a:r>
                <a:r>
                  <a:rPr lang="de-DE" sz="1600" b="0" i="1" kern="0" dirty="0"/>
                  <a:t>n</a:t>
                </a:r>
                <a:r>
                  <a:rPr lang="de-DE" sz="1600" b="0" kern="0" dirty="0"/>
                  <a:t> in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nodeset</a:t>
                </a:r>
                <a:r>
                  <a:rPr lang="de-DE" sz="1600" b="0" kern="0" dirty="0"/>
                  <a:t> </a:t>
                </a:r>
                <a:r>
                  <a:rPr lang="de-DE" sz="1600" b="0" i="1" kern="0" dirty="0"/>
                  <a:t>N</a:t>
                </a:r>
                <a:r>
                  <a:rPr lang="de-DE" sz="1600" b="0" kern="0" dirty="0"/>
                  <a:t> and </a:t>
                </a:r>
                <a:r>
                  <a:rPr lang="de-DE" sz="1600" b="0" kern="0" dirty="0" err="1"/>
                  <a:t>their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reliability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level</a:t>
                </a:r>
                <a:r>
                  <a:rPr lang="de-DE" sz="1600" b="0" kern="0" dirty="0"/>
                  <a:t> </a:t>
                </a:r>
                <a:r>
                  <a:rPr lang="de-DE" sz="1600" b="0" i="1" kern="0" dirty="0"/>
                  <a:t>r</a:t>
                </a:r>
              </a:p>
              <a:p>
                <a:r>
                  <a:rPr lang="de-DE" sz="1800" kern="0" dirty="0" err="1"/>
                  <a:t>For</a:t>
                </a:r>
                <a:r>
                  <a:rPr lang="de-DE" sz="1800" kern="0" dirty="0"/>
                  <a:t> </a:t>
                </a:r>
                <a:r>
                  <a:rPr lang="de-DE" sz="1800" kern="0" dirty="0" err="1"/>
                  <a:t>the</a:t>
                </a:r>
                <a:r>
                  <a:rPr lang="de-DE" sz="1800" kern="0" dirty="0"/>
                  <a:t> </a:t>
                </a:r>
                <a:r>
                  <a:rPr lang="de-DE" sz="1800" kern="0" dirty="0" err="1"/>
                  <a:t>reliability</a:t>
                </a:r>
                <a:r>
                  <a:rPr lang="de-DE" sz="1800" kern="0" dirty="0"/>
                  <a:t> </a:t>
                </a:r>
                <a:r>
                  <a:rPr lang="de-DE" sz="1800" kern="0" dirty="0" err="1"/>
                  <a:t>calculation</a:t>
                </a:r>
                <a:r>
                  <a:rPr lang="de-DE" sz="1800" kern="0" dirty="0"/>
                  <a:t>:</a:t>
                </a:r>
              </a:p>
              <a:p>
                <a:r>
                  <a:rPr lang="de-DE" sz="1600" b="0" kern="0" dirty="0"/>
                  <a:t>1. </a:t>
                </a:r>
                <a:r>
                  <a:rPr lang="de-DE" sz="1600" b="0" kern="0" dirty="0" err="1"/>
                  <a:t>Calculate</a:t>
                </a:r>
                <a:r>
                  <a:rPr lang="de-DE" sz="1600" b="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when</a:t>
                </a:r>
                <a:r>
                  <a:rPr lang="de-DE" sz="1600" b="0" kern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Sup>
                      <m:sSubSup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𝐷𝐸𝑅</m:t>
                        </m:r>
                      </m:sup>
                    </m:sSubSup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endParaRPr lang="de-DE" sz="1600" b="0" kern="0" dirty="0"/>
              </a:p>
              <a:p>
                <a:pPr marL="314062" lvl="2" indent="0">
                  <a:buNone/>
                </a:pPr>
                <a:r>
                  <a:rPr lang="de-DE" sz="1400" kern="0" dirty="0" err="1"/>
                  <a:t>w</a:t>
                </a:r>
                <a:r>
                  <a:rPr lang="de-DE" sz="1400" b="0" kern="0" dirty="0" err="1"/>
                  <a:t>here</a:t>
                </a:r>
                <a:r>
                  <a:rPr lang="de-DE" sz="1400" b="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1400" b="0" i="1" kern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de-DE" sz="14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is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the</a:t>
                </a:r>
                <a:r>
                  <a:rPr lang="de-DE" sz="1400" b="0" kern="0" dirty="0"/>
                  <a:t> power </a:t>
                </a:r>
                <a:r>
                  <a:rPr lang="de-DE" sz="1400" b="0" kern="0" dirty="0" err="1"/>
                  <a:t>output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of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the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node</a:t>
                </a:r>
                <a:r>
                  <a:rPr lang="de-DE" sz="1400" b="0" kern="0" dirty="0"/>
                  <a:t> </a:t>
                </a:r>
                <a:r>
                  <a:rPr lang="de-DE" sz="1400" b="0" i="1" kern="0" dirty="0"/>
                  <a:t>n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given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the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reliability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level</a:t>
                </a:r>
                <a:r>
                  <a:rPr lang="de-DE" sz="1400" b="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de-DE" sz="1400" b="0" kern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de-DE" sz="1400" b="0" i="1" ker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de-DE" sz="14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ker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sz="1400" b="0" i="0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when</a:t>
                </a:r>
                <a:r>
                  <a:rPr lang="de-DE" sz="1400" b="0" kern="0" dirty="0"/>
                  <a:t> </a:t>
                </a:r>
                <a:r>
                  <a:rPr lang="de-DE" sz="1400" i="1" kern="0" dirty="0"/>
                  <a:t>n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cannot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be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connected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when</a:t>
                </a:r>
                <a:r>
                  <a:rPr lang="de-DE" sz="1400" b="0" kern="0" dirty="0"/>
                  <a:t> link </a:t>
                </a:r>
                <a:r>
                  <a:rPr lang="de-DE" sz="1400" i="1" kern="0" dirty="0"/>
                  <a:t>l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fails</a:t>
                </a:r>
                <a:r>
                  <a:rPr lang="de-DE" sz="1400" b="0" kern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de-DE" sz="14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kern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sz="1400" b="0" kern="0" dirty="0"/>
                  <a:t> belongs </a:t>
                </a:r>
                <a:r>
                  <a:rPr lang="de-DE" sz="1400" b="0" kern="0" dirty="0" err="1"/>
                  <a:t>to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the</a:t>
                </a:r>
                <a:r>
                  <a:rPr lang="de-DE" sz="1400" b="0" kern="0" dirty="0"/>
                  <a:t> „</a:t>
                </a:r>
                <a:r>
                  <a:rPr lang="de-DE" sz="1400" b="0" kern="0" dirty="0" err="1"/>
                  <a:t>no</a:t>
                </a:r>
                <a:r>
                  <a:rPr lang="de-DE" sz="1400" b="0" kern="0" dirty="0"/>
                  <a:t>-link-</a:t>
                </a:r>
                <a:r>
                  <a:rPr lang="de-DE" sz="1400" b="0" kern="0" dirty="0" err="1"/>
                  <a:t>failure</a:t>
                </a:r>
                <a:r>
                  <a:rPr lang="de-DE" sz="1400" b="0" kern="0" dirty="0"/>
                  <a:t>“ </a:t>
                </a:r>
                <a:r>
                  <a:rPr lang="de-DE" sz="1400" b="0" kern="0" dirty="0" err="1"/>
                  <a:t>scenario</a:t>
                </a:r>
                <a:endParaRPr lang="de-DE" sz="1400" b="0" kern="0" dirty="0"/>
              </a:p>
              <a:p>
                <a:r>
                  <a:rPr lang="de-DE" sz="1600" b="0" kern="0" dirty="0"/>
                  <a:t>2. </a:t>
                </a:r>
                <a:r>
                  <a:rPr lang="de-DE" sz="1600" b="0" kern="0" dirty="0" err="1"/>
                  <a:t>Calculate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reliability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constraint</a:t>
                </a:r>
                <a:endParaRPr lang="de-DE" sz="1600" b="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de-DE" sz="16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de-DE" sz="16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sz="16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16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𝛺</m:t>
                              </m:r>
                              <m:r>
                                <a:rPr lang="de-DE" sz="16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6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16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sz="16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sz="16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16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kern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de-DE" sz="1600" b="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kern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de-DE" sz="1600" b="0" i="1" kern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b="0" i="1" kern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16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6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sz="16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sz="16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𝛺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sz="1600" b="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de-DE" sz="1600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den>
                      </m:f>
                      <m:d>
                        <m:dPr>
                          <m:ctrlPr>
                            <a:rPr lang="de-DE" sz="16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sz="16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sz="16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16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𝛺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sz="16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de-DE" sz="16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sz="16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16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sz="16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16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kern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de-DE" sz="1600" b="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kern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de-DE" sz="1600" b="0" i="1" kern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de-DE" sz="1600" b="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sz="16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sz="16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sz="16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sz="16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de-DE" sz="16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sz="16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1600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600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  <m:r>
                                    <a:rPr lang="de-DE" sz="16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16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sz="16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de-DE" sz="1600" b="0" i="1" kern="0" smtClean="0">
                          <a:latin typeface="Cambria Math" panose="02040503050406030204" pitchFamily="18" charset="0"/>
                        </a:rPr>
                        <m:t>≤1−</m:t>
                      </m:r>
                      <m:sSub>
                        <m:sSubPr>
                          <m:ctrlPr>
                            <a:rPr lang="de-DE" sz="16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kern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1600" b="0" i="1" kern="0" smtClean="0">
                              <a:latin typeface="Cambria Math" panose="02040503050406030204" pitchFamily="18" charset="0"/>
                            </a:rPr>
                            <m:t>𝑉𝑃𝑃</m:t>
                          </m:r>
                        </m:sub>
                      </m:sSub>
                    </m:oMath>
                  </m:oMathPara>
                </a14:m>
                <a:endParaRPr lang="de-DE" sz="1600" b="0" kern="0" dirty="0"/>
              </a:p>
            </p:txBody>
          </p:sp>
        </mc:Choice>
        <mc:Fallback>
          <p:sp>
            <p:nvSpPr>
              <p:cNvPr id="10" name="Inhaltsplatzhalter 3">
                <a:extLst>
                  <a:ext uri="{FF2B5EF4-FFF2-40B4-BE49-F238E27FC236}">
                    <a16:creationId xmlns:a16="http://schemas.microsoft.com/office/drawing/2014/main" id="{9A1DAC8E-C5B6-4098-B12F-8C485C003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5616" y="1566160"/>
                <a:ext cx="7999016" cy="50292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91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AB336-59F8-491C-BF46-F04576E3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MILP </a:t>
            </a:r>
            <a:r>
              <a:rPr lang="de-DE" dirty="0" err="1"/>
              <a:t>optimizes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variables </a:t>
            </a:r>
            <a:r>
              <a:rPr lang="de-DE" i="1" dirty="0"/>
              <a:t>x</a:t>
            </a:r>
            <a:r>
              <a:rPr lang="de-DE" dirty="0"/>
              <a:t> and </a:t>
            </a:r>
            <a:r>
              <a:rPr lang="de-DE" i="1" dirty="0"/>
              <a:t>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402AE39-3905-47A6-A149-ED7548D443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Objective </a:t>
                </a:r>
                <a:r>
                  <a:rPr lang="de-DE" dirty="0" err="1"/>
                  <a:t>function</a:t>
                </a:r>
                <a:r>
                  <a:rPr lang="de-DE" dirty="0"/>
                  <a:t>:</a:t>
                </a:r>
              </a:p>
              <a:p>
                <a:pPr marL="522900" indent="-342900">
                  <a:buFont typeface="Wingdings" panose="05000000000000000000" pitchFamily="2" charset="2"/>
                  <a:buChar char="è"/>
                </a:pPr>
                <a:r>
                  <a:rPr lang="de-DE" sz="1800" b="0" dirty="0" err="1">
                    <a:sym typeface="Wingdings" panose="05000000000000000000" pitchFamily="2" charset="2"/>
                  </a:rPr>
                  <a:t>Minimization</a:t>
                </a:r>
                <a:r>
                  <a:rPr lang="de-DE" sz="1800" b="0" dirty="0">
                    <a:sym typeface="Wingdings" panose="05000000000000000000" pitchFamily="2" charset="2"/>
                  </a:rPr>
                  <a:t> </a:t>
                </a:r>
                <a:r>
                  <a:rPr lang="de-DE" sz="1800" b="0" dirty="0" err="1">
                    <a:sym typeface="Wingdings" panose="05000000000000000000" pitchFamily="2" charset="2"/>
                  </a:rPr>
                  <a:t>of</a:t>
                </a:r>
                <a:r>
                  <a:rPr lang="de-DE" sz="1800" b="0" dirty="0">
                    <a:sym typeface="Wingdings" panose="05000000000000000000" pitchFamily="2" charset="2"/>
                  </a:rPr>
                  <a:t> </a:t>
                </a:r>
                <a:r>
                  <a:rPr lang="de-DE" sz="1800" b="0" dirty="0" err="1">
                    <a:sym typeface="Wingdings" panose="05000000000000000000" pitchFamily="2" charset="2"/>
                  </a:rPr>
                  <a:t>the</a:t>
                </a:r>
                <a:r>
                  <a:rPr lang="de-DE" sz="1800" b="0" dirty="0">
                    <a:sym typeface="Wingdings" panose="05000000000000000000" pitchFamily="2" charset="2"/>
                  </a:rPr>
                  <a:t> </a:t>
                </a:r>
                <a:r>
                  <a:rPr lang="de-DE" sz="1800" b="0" dirty="0" err="1">
                    <a:sym typeface="Wingdings" panose="05000000000000000000" pitchFamily="2" charset="2"/>
                  </a:rPr>
                  <a:t>costs</a:t>
                </a:r>
                <a:r>
                  <a:rPr lang="de-DE" sz="1800" b="0" dirty="0">
                    <a:sym typeface="Wingdings" panose="05000000000000000000" pitchFamily="2" charset="2"/>
                  </a:rPr>
                  <a:t> in </a:t>
                </a:r>
                <a:r>
                  <a:rPr lang="de-DE" sz="1800" b="0" dirty="0" err="1">
                    <a:sym typeface="Wingdings" panose="05000000000000000000" pitchFamily="2" charset="2"/>
                  </a:rPr>
                  <a:t>dependency</a:t>
                </a:r>
                <a:r>
                  <a:rPr lang="de-DE" sz="1800" b="0" dirty="0">
                    <a:sym typeface="Wingdings" panose="05000000000000000000" pitchFamily="2" charset="2"/>
                  </a:rPr>
                  <a:t> </a:t>
                </a:r>
                <a:r>
                  <a:rPr lang="de-DE" sz="1800" b="0" dirty="0" err="1">
                    <a:sym typeface="Wingdings" panose="05000000000000000000" pitchFamily="2" charset="2"/>
                  </a:rPr>
                  <a:t>of</a:t>
                </a:r>
                <a:r>
                  <a:rPr lang="de-DE" sz="1800" b="0" dirty="0">
                    <a:sym typeface="Wingdings" panose="05000000000000000000" pitchFamily="2" charset="2"/>
                  </a:rPr>
                  <a:t> </a:t>
                </a:r>
                <a:r>
                  <a:rPr lang="de-DE" sz="1800" b="0" dirty="0" err="1">
                    <a:sym typeface="Wingdings" panose="05000000000000000000" pitchFamily="2" charset="2"/>
                  </a:rPr>
                  <a:t>the</a:t>
                </a:r>
                <a:r>
                  <a:rPr lang="de-DE" sz="1800" b="0" dirty="0">
                    <a:sym typeface="Wingdings" panose="05000000000000000000" pitchFamily="2" charset="2"/>
                  </a:rPr>
                  <a:t> </a:t>
                </a:r>
                <a:r>
                  <a:rPr lang="de-DE" sz="1800" b="0" dirty="0" err="1">
                    <a:sym typeface="Wingdings" panose="05000000000000000000" pitchFamily="2" charset="2"/>
                  </a:rPr>
                  <a:t>reliability</a:t>
                </a:r>
                <a:r>
                  <a:rPr lang="de-DE" sz="1800" b="0" dirty="0">
                    <a:sym typeface="Wingdings" panose="05000000000000000000" pitchFamily="2" charset="2"/>
                  </a:rPr>
                  <a:t> </a:t>
                </a:r>
                <a:r>
                  <a:rPr lang="de-DE" sz="1800" b="0" dirty="0" err="1">
                    <a:sym typeface="Wingdings" panose="05000000000000000000" pitchFamily="2" charset="2"/>
                  </a:rPr>
                  <a:t>constraints</a:t>
                </a:r>
                <a:endParaRPr lang="de-DE" sz="1800" b="0" dirty="0">
                  <a:sym typeface="Wingdings" panose="05000000000000000000" pitchFamily="2" charset="2"/>
                </a:endParaRPr>
              </a:p>
              <a:p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min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𝐷𝐸𝑅</m:t>
                            </m:r>
                          </m:sup>
                        </m:sSubSup>
                      </m:e>
                    </m:nary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de-DE" sz="2800" b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402AE39-3905-47A6-A149-ED7548D443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812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fontSizeAuto=&quot;1&quot; startTime=&quot;540&quot; timeFormatId=&quot;1&quot; startItemNo=&quot;1&quot; createSingleAgendaSlide=&quot;0&quot; createSeparatingSlides=&quot;0&quot; createBackupSlide=&quot;0&quot; layoutId=&quot;1_1&quot; createSections=&quot;0&quot; singleSlideId=&quot;&quot; backupSlideId=&quot;&quot; hideSeparatingSlides=&quot;0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434.0899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1&quot; leftSpacing=&quot;10&quot; rightSpacing=&quot;6&quot; dock=&quot;2&quot; /&gt;&lt;/columns&gt;&lt;items /&gt;&lt;/agenda&gt;&lt;/contents&gt;&lt;/ee4p&gt;"/>
</p:tagLst>
</file>

<file path=ppt/theme/theme1.xml><?xml version="1.0" encoding="utf-8"?>
<a:theme xmlns:a="http://schemas.openxmlformats.org/drawingml/2006/main" name="Präsentationsvorlage_BWL9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87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554</Words>
  <Application>Microsoft Office PowerPoint</Application>
  <PresentationFormat>Breitbild</PresentationFormat>
  <Paragraphs>96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Bitstream Charter</vt:lpstr>
      <vt:lpstr>Charter</vt:lpstr>
      <vt:lpstr>Stafford</vt:lpstr>
      <vt:lpstr>Arial</vt:lpstr>
      <vt:lpstr>Cambria Math</vt:lpstr>
      <vt:lpstr>Symbol</vt:lpstr>
      <vt:lpstr>Tahoma</vt:lpstr>
      <vt:lpstr>Wingdings</vt:lpstr>
      <vt:lpstr>Präsentationsvorlage_BWL9</vt:lpstr>
      <vt:lpstr>Extension of the Virtual Network Embedding formulation for Virtual Power Plants</vt:lpstr>
      <vt:lpstr>A Virtual Power Plant (VPP) is a distributed power plant </vt:lpstr>
      <vt:lpstr>Generating a stable power output is a problem for renewable energy resources</vt:lpstr>
      <vt:lpstr>Idea: assign DERs to a VPP by virtual network embedding (VNE)</vt:lpstr>
      <vt:lpstr>Mixed Integer Linear Programming (MILP) is used as basis for the VNE algorithm</vt:lpstr>
      <vt:lpstr>VPP virtual network model is mapped onto the physical network</vt:lpstr>
      <vt:lpstr>The VPP‘s reliability depends on two factors</vt:lpstr>
      <vt:lpstr>The reliability calculation constraints combine the power output of the DERs and the link reliability</vt:lpstr>
      <vt:lpstr>MILP optimizes the activation variables x and y based on the objective function</vt:lpstr>
      <vt:lpstr>Number of scenario constraints can be reduced by ignoring irrelevant power output scenarios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Isabella Nunes Grieser</cp:lastModifiedBy>
  <cp:revision>750</cp:revision>
  <cp:lastPrinted>2015-03-31T13:31:38Z</cp:lastPrinted>
  <dcterms:created xsi:type="dcterms:W3CDTF">2009-12-23T09:42:49Z</dcterms:created>
  <dcterms:modified xsi:type="dcterms:W3CDTF">2021-08-29T12:11:01Z</dcterms:modified>
</cp:coreProperties>
</file>