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8" r:id="rId2"/>
    <p:sldId id="363" r:id="rId3"/>
    <p:sldId id="364" r:id="rId4"/>
    <p:sldId id="366" r:id="rId5"/>
    <p:sldId id="367" r:id="rId6"/>
    <p:sldId id="368" r:id="rId7"/>
    <p:sldId id="365" r:id="rId8"/>
    <p:sldId id="369" r:id="rId9"/>
    <p:sldId id="380" r:id="rId10"/>
    <p:sldId id="379" r:id="rId11"/>
    <p:sldId id="371" r:id="rId12"/>
    <p:sldId id="372" r:id="rId13"/>
    <p:sldId id="373" r:id="rId14"/>
    <p:sldId id="376" r:id="rId15"/>
    <p:sldId id="374" r:id="rId16"/>
    <p:sldId id="377" r:id="rId17"/>
    <p:sldId id="378" r:id="rId18"/>
    <p:sldId id="375" r:id="rId19"/>
  </p:sldIdLst>
  <p:sldSz cx="12192000" cy="6858000"/>
  <p:notesSz cx="6799263" cy="9929813"/>
  <p:custDataLst>
    <p:tags r:id="rId22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61D227AE-223C-41D3-84C6-F8BAD8CDC3C7}">
          <p14:sldIdLst>
            <p14:sldId id="258"/>
            <p14:sldId id="363"/>
            <p14:sldId id="364"/>
            <p14:sldId id="366"/>
            <p14:sldId id="367"/>
            <p14:sldId id="368"/>
            <p14:sldId id="365"/>
            <p14:sldId id="369"/>
            <p14:sldId id="380"/>
            <p14:sldId id="379"/>
            <p14:sldId id="371"/>
            <p14:sldId id="372"/>
            <p14:sldId id="373"/>
            <p14:sldId id="376"/>
            <p14:sldId id="374"/>
            <p14:sldId id="377"/>
            <p14:sldId id="378"/>
            <p14:sldId id="37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iebert" initials="s" lastIdx="2" clrIdx="0"/>
  <p:cmAuthor id="1" name="Tim Janke" initials="TJ" lastIdx="2" clrIdx="1">
    <p:extLst>
      <p:ext uri="{19B8F6BF-5375-455C-9EA6-DF929625EA0E}">
        <p15:presenceInfo xmlns:p15="http://schemas.microsoft.com/office/powerpoint/2012/main" userId="49c425d44c9d030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89D"/>
    <a:srgbClr val="006256"/>
    <a:srgbClr val="008877"/>
    <a:srgbClr val="53B5FF"/>
    <a:srgbClr val="00CCB4"/>
    <a:srgbClr val="00F6D9"/>
    <a:srgbClr val="FFFF66"/>
    <a:srgbClr val="B90F22"/>
    <a:srgbClr val="C7E1FF"/>
    <a:srgbClr val="FFF7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DBED569-4797-4DF1-A0F4-6AAB3CD982D8}" styleName="Helle Formatvorlage 3 - Akz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Designformatvorlage 1 - Akz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125E5076-3810-47DD-B79F-674D7AD40C01}" styleName="Dunkle Formatvorlage 1 - Akz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979" autoAdjust="0"/>
  </p:normalViewPr>
  <p:slideViewPr>
    <p:cSldViewPr snapToObjects="1">
      <p:cViewPr varScale="1">
        <p:scale>
          <a:sx n="86" d="100"/>
          <a:sy n="86" d="100"/>
        </p:scale>
        <p:origin x="562" y="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296"/>
    </p:cViewPr>
  </p:sorterViewPr>
  <p:notesViewPr>
    <p:cSldViewPr snapToObjects="1">
      <p:cViewPr varScale="1">
        <p:scale>
          <a:sx n="80" d="100"/>
          <a:sy n="80" d="100"/>
        </p:scale>
        <p:origin x="316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88870" y="420638"/>
            <a:ext cx="5357567" cy="424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7994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 b="1">
                <a:latin typeface="Stafford" pitchFamily="2" charset="0"/>
              </a:defRPr>
            </a:lvl1pPr>
          </a:lstStyle>
          <a:p>
            <a:endParaRPr lang="de-DE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88870" y="9304028"/>
            <a:ext cx="1318931" cy="282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fld id="{A32DC80D-291A-4ABB-A78B-0417274A267C}" type="datetime4">
              <a:rPr lang="de-DE"/>
              <a:pPr/>
              <a:t>9. September 2021</a:t>
            </a:fld>
            <a:endParaRPr lang="de-DE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507800" y="9304028"/>
            <a:ext cx="4425817" cy="282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947783" y="9304028"/>
            <a:ext cx="664187" cy="282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7CC2173-B0D1-45F1-9D54-E33B7353DA19}" type="slidenum">
              <a:rPr lang="de-DE"/>
              <a:pPr/>
              <a:t>‹Nr.›</a:t>
            </a:fld>
            <a:endParaRPr lang="de-DE"/>
          </a:p>
        </p:txBody>
      </p:sp>
      <p:pic>
        <p:nvPicPr>
          <p:cNvPr id="50182" name="Picture 6" descr="tud_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91235" y="391332"/>
            <a:ext cx="920734" cy="453392"/>
          </a:xfrm>
          <a:prstGeom prst="rect">
            <a:avLst/>
          </a:prstGeom>
          <a:noFill/>
        </p:spPr>
      </p:pic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188869" y="194804"/>
            <a:ext cx="6423101" cy="156877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1435" tIns="45717" rIns="91435" bIns="45717" anchor="ctr"/>
          <a:lstStyle/>
          <a:p>
            <a:endParaRPr lang="de-DE" dirty="0">
              <a:latin typeface="Tahoma" pitchFamily="34" charset="0"/>
            </a:endParaRPr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188869" y="391332"/>
            <a:ext cx="6423101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 lIns="91435" tIns="45717" rIns="91435" bIns="45717"/>
          <a:lstStyle/>
          <a:p>
            <a:endParaRPr lang="de-DE" dirty="0">
              <a:latin typeface="Tahoma" pitchFamily="34" charset="0"/>
            </a:endParaRPr>
          </a:p>
        </p:txBody>
      </p:sp>
      <p:sp>
        <p:nvSpPr>
          <p:cNvPr id="50185" name="Line 9"/>
          <p:cNvSpPr>
            <a:spLocks noChangeShapeType="1"/>
          </p:cNvSpPr>
          <p:nvPr/>
        </p:nvSpPr>
        <p:spPr bwMode="auto">
          <a:xfrm>
            <a:off x="188869" y="9226451"/>
            <a:ext cx="6423101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 lIns="91435" tIns="45717" rIns="91435" bIns="45717"/>
          <a:lstStyle/>
          <a:p>
            <a:endParaRPr lang="de-DE" dirty="0">
              <a:latin typeface="Tahoma" pitchFamily="34" charset="0"/>
            </a:endParaRPr>
          </a:p>
        </p:txBody>
      </p:sp>
      <p:sp>
        <p:nvSpPr>
          <p:cNvPr id="50186" name="Line 10"/>
          <p:cNvSpPr>
            <a:spLocks noChangeShapeType="1"/>
          </p:cNvSpPr>
          <p:nvPr/>
        </p:nvSpPr>
        <p:spPr bwMode="auto">
          <a:xfrm>
            <a:off x="187295" y="844724"/>
            <a:ext cx="6423100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 lIns="91435" tIns="45717" rIns="91435" bIns="45717"/>
          <a:lstStyle/>
          <a:p>
            <a:endParaRPr lang="de-DE" dirty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50070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Picture 13" descr="tud_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83367" y="391332"/>
            <a:ext cx="927029" cy="456840"/>
          </a:xfrm>
          <a:prstGeom prst="rect">
            <a:avLst/>
          </a:prstGeom>
          <a:noFill/>
        </p:spPr>
      </p:pic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87295" y="9431600"/>
            <a:ext cx="1605382" cy="496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5" tIns="45717" rIns="91435" bIns="45717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fld id="{065B079B-E513-489A-8A1B-D7C78493EA86}" type="datetime4">
              <a:rPr lang="de-DE"/>
              <a:pPr/>
              <a:t>9. September 2021</a:t>
            </a:fld>
            <a:endParaRPr lang="de-D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25450" y="1003300"/>
            <a:ext cx="5929313" cy="33353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88869" y="4652877"/>
            <a:ext cx="6421526" cy="4651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5" tIns="45717" rIns="91435" bIns="457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792677" y="9431600"/>
            <a:ext cx="4070114" cy="496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5" tIns="45717" rIns="91435" bIns="45717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862791" y="9431600"/>
            <a:ext cx="934899" cy="496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5" tIns="45717" rIns="91435" bIns="45717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36AA9A4-5D0B-4134-89A6-D8B9DAA4F25C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188870" y="420639"/>
            <a:ext cx="5357567" cy="427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7994" tIns="0" rIns="0" bIns="0" anchor="ctr"/>
          <a:lstStyle/>
          <a:p>
            <a:pPr>
              <a:lnSpc>
                <a:spcPts val="1300"/>
              </a:lnSpc>
            </a:pPr>
            <a:endParaRPr lang="de-DE" sz="1000" b="1">
              <a:latin typeface="Stafford" pitchFamily="2" charset="0"/>
            </a:endParaRP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188869" y="194804"/>
            <a:ext cx="6423101" cy="156877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1435" tIns="45717" rIns="91435" bIns="45717" anchor="ctr"/>
          <a:lstStyle/>
          <a:p>
            <a:endParaRPr lang="de-DE" dirty="0">
              <a:latin typeface="Tahoma" pitchFamily="34" charset="0"/>
            </a:endParaRPr>
          </a:p>
        </p:txBody>
      </p:sp>
      <p:sp>
        <p:nvSpPr>
          <p:cNvPr id="3082" name="Line 10"/>
          <p:cNvSpPr>
            <a:spLocks noChangeShapeType="1"/>
          </p:cNvSpPr>
          <p:nvPr/>
        </p:nvSpPr>
        <p:spPr bwMode="auto">
          <a:xfrm>
            <a:off x="188869" y="391332"/>
            <a:ext cx="6423101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 lIns="91435" tIns="45717" rIns="91435" bIns="45717"/>
          <a:lstStyle/>
          <a:p>
            <a:endParaRPr lang="de-DE" dirty="0">
              <a:latin typeface="Tahoma" pitchFamily="34" charset="0"/>
            </a:endParaRPr>
          </a:p>
        </p:txBody>
      </p:sp>
      <p:sp>
        <p:nvSpPr>
          <p:cNvPr id="3083" name="Line 11"/>
          <p:cNvSpPr>
            <a:spLocks noChangeShapeType="1"/>
          </p:cNvSpPr>
          <p:nvPr/>
        </p:nvSpPr>
        <p:spPr bwMode="auto">
          <a:xfrm>
            <a:off x="188869" y="848172"/>
            <a:ext cx="6423101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 lIns="91435" tIns="45717" rIns="91435" bIns="45717"/>
          <a:lstStyle/>
          <a:p>
            <a:endParaRPr lang="de-DE" dirty="0">
              <a:latin typeface="Tahoma" pitchFamily="34" charset="0"/>
            </a:endParaRPr>
          </a:p>
        </p:txBody>
      </p:sp>
      <p:sp>
        <p:nvSpPr>
          <p:cNvPr id="3084" name="Line 12"/>
          <p:cNvSpPr>
            <a:spLocks noChangeShapeType="1"/>
          </p:cNvSpPr>
          <p:nvPr/>
        </p:nvSpPr>
        <p:spPr bwMode="auto">
          <a:xfrm>
            <a:off x="188869" y="9431599"/>
            <a:ext cx="6423101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 lIns="91435" tIns="45717" rIns="91435" bIns="45717"/>
          <a:lstStyle/>
          <a:p>
            <a:endParaRPr lang="de-DE" dirty="0">
              <a:latin typeface="Tahoma" pitchFamily="34" charset="0"/>
            </a:endParaRPr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>
            <a:off x="187295" y="4456349"/>
            <a:ext cx="6423100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 lIns="91435" tIns="45717" rIns="91435" bIns="45717"/>
          <a:lstStyle/>
          <a:p>
            <a:endParaRPr lang="de-DE" dirty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787406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1pPr>
    <a:lvl2pPr marL="4572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2pPr>
    <a:lvl3pPr marL="9144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3pPr>
    <a:lvl4pPr marL="13716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4pPr>
    <a:lvl5pPr marL="18288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05" indent="-28573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2931" indent="-228586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104" indent="-228586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277" indent="-228586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449" indent="-228586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622" indent="-228586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8795" indent="-228586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5967" indent="-228586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latin typeface="Stafford" pitchFamily="2" charset="0"/>
              </a:rPr>
              <a:t>6. </a:t>
            </a:r>
            <a:r>
              <a:rPr lang="en-US" dirty="0" err="1">
                <a:latin typeface="Stafford" pitchFamily="2" charset="0"/>
              </a:rPr>
              <a:t>Juli</a:t>
            </a:r>
            <a:r>
              <a:rPr lang="en-US" dirty="0">
                <a:latin typeface="Stafford" pitchFamily="2" charset="0"/>
              </a:rPr>
              <a:t> 2012</a:t>
            </a:r>
          </a:p>
        </p:txBody>
      </p:sp>
      <p:sp>
        <p:nvSpPr>
          <p:cNvPr id="2969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05" indent="-28573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2931" indent="-228586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104" indent="-228586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277" indent="-228586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449" indent="-228586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622" indent="-228586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8795" indent="-228586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5967" indent="-228586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latin typeface="Stafford" pitchFamily="2" charset="0"/>
              </a:rPr>
              <a:t>|  </a:t>
            </a:r>
            <a:r>
              <a:rPr lang="en-US" dirty="0" err="1">
                <a:latin typeface="Stafford" pitchFamily="2" charset="0"/>
              </a:rPr>
              <a:t>Fachbereich</a:t>
            </a:r>
            <a:r>
              <a:rPr lang="en-US" dirty="0">
                <a:latin typeface="Stafford" pitchFamily="2" charset="0"/>
              </a:rPr>
              <a:t>  -  </a:t>
            </a:r>
            <a:r>
              <a:rPr lang="en-US" dirty="0" err="1">
                <a:latin typeface="Stafford" pitchFamily="2" charset="0"/>
              </a:rPr>
              <a:t>Dekanat</a:t>
            </a:r>
            <a:r>
              <a:rPr lang="en-US" dirty="0">
                <a:latin typeface="Stafford" pitchFamily="2" charset="0"/>
              </a:rPr>
              <a:t> | </a:t>
            </a:r>
            <a:r>
              <a:rPr lang="en-US" dirty="0" err="1">
                <a:latin typeface="Stafford" pitchFamily="2" charset="0"/>
              </a:rPr>
              <a:t>Absolventenfeier</a:t>
            </a:r>
            <a:r>
              <a:rPr lang="en-US" dirty="0">
                <a:latin typeface="Stafford" pitchFamily="2" charset="0"/>
              </a:rPr>
              <a:t> SS 2012</a:t>
            </a:r>
          </a:p>
        </p:txBody>
      </p:sp>
      <p:sp>
        <p:nvSpPr>
          <p:cNvPr id="2970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05" indent="-28573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2931" indent="-228586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104" indent="-228586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277" indent="-228586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449" indent="-228586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622" indent="-228586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8795" indent="-228586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5967" indent="-228586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latin typeface="Stafford" pitchFamily="2" charset="0"/>
              </a:rPr>
              <a:t>|  </a:t>
            </a:r>
            <a:fld id="{CB5420F2-BEFB-4935-ABB8-F884B5F216C1}" type="slidenum">
              <a:rPr lang="en-US" smtClean="0">
                <a:latin typeface="Stafford" pitchFamily="2" charset="0"/>
              </a:rPr>
              <a:pPr eaLnBrk="1" hangingPunct="1"/>
              <a:t>1</a:t>
            </a:fld>
            <a:endParaRPr lang="en-US" dirty="0">
              <a:latin typeface="Stafford" pitchFamily="2" charset="0"/>
            </a:endParaRPr>
          </a:p>
        </p:txBody>
      </p:sp>
      <p:sp>
        <p:nvSpPr>
          <p:cNvPr id="297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7038" y="1003300"/>
            <a:ext cx="5927725" cy="3335338"/>
          </a:xfrm>
          <a:ln/>
        </p:spPr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2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334436" y="368300"/>
            <a:ext cx="11523133" cy="2089150"/>
          </a:xfrm>
          <a:prstGeom prst="rect">
            <a:avLst/>
          </a:prstGeom>
          <a:solidFill>
            <a:srgbClr val="00887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 dirty="0">
              <a:latin typeface="Tahoma" pitchFamily="34" charset="0"/>
            </a:endParaRPr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78367" y="1449388"/>
            <a:ext cx="8856156" cy="944562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87048" name="Rectangle 8"/>
          <p:cNvSpPr>
            <a:spLocks noChangeArrowheads="1"/>
          </p:cNvSpPr>
          <p:nvPr/>
        </p:nvSpPr>
        <p:spPr bwMode="auto">
          <a:xfrm>
            <a:off x="334436" y="196855"/>
            <a:ext cx="11523133" cy="144463"/>
          </a:xfrm>
          <a:prstGeom prst="rect">
            <a:avLst/>
          </a:prstGeom>
          <a:solidFill>
            <a:srgbClr val="008877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 dirty="0">
              <a:latin typeface="Tahoma" pitchFamily="34" charset="0"/>
            </a:endParaRPr>
          </a:p>
        </p:txBody>
      </p:sp>
      <p:pic>
        <p:nvPicPr>
          <p:cNvPr id="87049" name="Picture 9" descr="tud_logo"/>
          <p:cNvPicPr>
            <a:picLocks noChangeArrowheads="1"/>
          </p:cNvPicPr>
          <p:nvPr/>
        </p:nvPicPr>
        <p:blipFill>
          <a:blip r:embed="rId2" cstate="print"/>
          <a:srcRect r="5453"/>
          <a:stretch>
            <a:fillRect/>
          </a:stretch>
        </p:blipFill>
        <p:spPr bwMode="auto">
          <a:xfrm>
            <a:off x="10031683" y="628162"/>
            <a:ext cx="1837944" cy="777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55" name="Line 15"/>
          <p:cNvSpPr>
            <a:spLocks noChangeShapeType="1"/>
          </p:cNvSpPr>
          <p:nvPr/>
        </p:nvSpPr>
        <p:spPr bwMode="auto">
          <a:xfrm>
            <a:off x="336551" y="6357958"/>
            <a:ext cx="11521016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 dirty="0">
              <a:latin typeface="Tahoma" pitchFamily="34" charset="0"/>
            </a:endParaRPr>
          </a:p>
        </p:txBody>
      </p:sp>
      <p:sp>
        <p:nvSpPr>
          <p:cNvPr id="87058" name="Rectangle 18"/>
          <p:cNvSpPr>
            <a:spLocks noChangeArrowheads="1"/>
          </p:cNvSpPr>
          <p:nvPr/>
        </p:nvSpPr>
        <p:spPr bwMode="auto">
          <a:xfrm>
            <a:off x="334437" y="360368"/>
            <a:ext cx="11521017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dirty="0">
              <a:latin typeface="Tahoma" pitchFamily="34" charset="0"/>
            </a:endParaRPr>
          </a:p>
        </p:txBody>
      </p:sp>
      <p:sp>
        <p:nvSpPr>
          <p:cNvPr id="87059" name="Rectangle 19"/>
          <p:cNvSpPr>
            <a:spLocks noChangeArrowheads="1"/>
          </p:cNvSpPr>
          <p:nvPr/>
        </p:nvSpPr>
        <p:spPr bwMode="auto">
          <a:xfrm>
            <a:off x="334437" y="2457450"/>
            <a:ext cx="11521017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dirty="0">
              <a:latin typeface="Tahoma" pitchFamily="34" charset="0"/>
            </a:endParaRPr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5" name="Fußzeilenplatzhalter 3"/>
          <p:cNvSpPr txBox="1">
            <a:spLocks/>
          </p:cNvSpPr>
          <p:nvPr userDrawn="1"/>
        </p:nvSpPr>
        <p:spPr>
          <a:xfrm>
            <a:off x="336551" y="6489705"/>
            <a:ext cx="96012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TU Darmstadt | Energy Information Networks &amp; Systems | Prof. Dr. Florian Steinke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17" name="Rechteck 16"/>
          <p:cNvSpPr/>
          <p:nvPr userDrawn="1"/>
        </p:nvSpPr>
        <p:spPr bwMode="auto">
          <a:xfrm>
            <a:off x="10019623" y="1596514"/>
            <a:ext cx="1837944" cy="77724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2951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harter" pitchFamily="2" charset="0"/>
              <a:cs typeface="Arial" charset="0"/>
            </a:endParaRPr>
          </a:p>
        </p:txBody>
      </p:sp>
      <p:pic>
        <p:nvPicPr>
          <p:cNvPr id="18" name="Picture 182"/>
          <p:cNvPicPr>
            <a:picLocks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150555" y="1729697"/>
            <a:ext cx="1600200" cy="521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35360" y="1620000"/>
            <a:ext cx="11521280" cy="4689320"/>
          </a:xfrm>
        </p:spPr>
        <p:txBody>
          <a:bodyPr/>
          <a:lstStyle>
            <a:lvl1pPr marL="180000" indent="0">
              <a:defRPr b="1"/>
            </a:lvl1pPr>
            <a:lvl2pPr marL="444500" indent="-261938">
              <a:buSzPct val="125000"/>
              <a:buFont typeface="Arial" pitchFamily="34" charset="0"/>
              <a:buChar char="•"/>
              <a:defRPr/>
            </a:lvl2pPr>
            <a:lvl3pPr marL="576000" indent="-216000">
              <a:buFont typeface="Arial" pitchFamily="34" charset="0"/>
              <a:buChar char="•"/>
              <a:defRPr/>
            </a:lvl3pPr>
            <a:lvl4pPr marL="756000" indent="-173038">
              <a:buFont typeface="Arial" pitchFamily="34" charset="0"/>
              <a:buChar char="•"/>
              <a:defRPr/>
            </a:lvl4pPr>
            <a:lvl5pPr marL="972000" indent="-188913">
              <a:buFont typeface="Arial" pitchFamily="34" charset="0"/>
              <a:buChar char="•"/>
              <a:defRPr/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7" y="4406905"/>
            <a:ext cx="8561940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087" y="2906713"/>
            <a:ext cx="856194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78368" y="1592268"/>
            <a:ext cx="5513917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381753" y="1592268"/>
            <a:ext cx="5473699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-48683" y="554"/>
            <a:ext cx="12240683" cy="685800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32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43493" y="1620000"/>
            <a:ext cx="6667547" cy="468932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78368" y="1620000"/>
            <a:ext cx="4142317" cy="468932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478367" y="488950"/>
            <a:ext cx="9120000" cy="8382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" userDrawn="1">
  <p:cSld name="F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Click to add core message of slide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 hasCustomPrompt="1"/>
          </p:nvPr>
        </p:nvSpPr>
        <p:spPr>
          <a:xfrm>
            <a:off x="721787" y="1412875"/>
            <a:ext cx="10943167" cy="445058"/>
          </a:xfrm>
        </p:spPr>
        <p:txBody>
          <a:bodyPr>
            <a:spAutoFit/>
          </a:bodyPr>
          <a:lstStyle>
            <a:lvl1pPr>
              <a:defRPr/>
            </a:lvl1pPr>
          </a:lstStyle>
          <a:p>
            <a:pPr lvl="0"/>
            <a:r>
              <a:rPr lang="en-US" noProof="0" dirty="0"/>
              <a:t>Title (description of slide content), Arial 14 </a:t>
            </a:r>
            <a:r>
              <a:rPr lang="en-US" noProof="0" dirty="0" err="1"/>
              <a:t>pt</a:t>
            </a:r>
            <a:r>
              <a:rPr lang="en-US" noProof="0" dirty="0"/>
              <a:t>, maximum of 1 line</a:t>
            </a:r>
          </a:p>
        </p:txBody>
      </p:sp>
    </p:spTree>
    <p:extLst>
      <p:ext uri="{BB962C8B-B14F-4D97-AF65-F5344CB8AC3E}">
        <p14:creationId xmlns:p14="http://schemas.microsoft.com/office/powerpoint/2010/main" val="52060649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334436" y="368300"/>
            <a:ext cx="11523133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8367" y="488950"/>
            <a:ext cx="8856156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0001" y="1620000"/>
            <a:ext cx="1137545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334436" y="196855"/>
            <a:ext cx="11523133" cy="144463"/>
          </a:xfrm>
          <a:prstGeom prst="rect">
            <a:avLst/>
          </a:prstGeom>
          <a:solidFill>
            <a:srgbClr val="008877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 dirty="0">
              <a:latin typeface="Tahoma" pitchFamily="34" charset="0"/>
              <a:cs typeface="Tahoma" pitchFamily="34" charset="0"/>
            </a:endParaRPr>
          </a:p>
        </p:txBody>
      </p:sp>
      <p:pic>
        <p:nvPicPr>
          <p:cNvPr id="1033" name="Picture 9" descr="tud_logo"/>
          <p:cNvPicPr>
            <a:picLocks noChangeArrowheads="1"/>
          </p:cNvPicPr>
          <p:nvPr/>
        </p:nvPicPr>
        <p:blipFill>
          <a:blip r:embed="rId11" cstate="print"/>
          <a:srcRect r="5453"/>
          <a:stretch>
            <a:fillRect/>
          </a:stretch>
        </p:blipFill>
        <p:spPr bwMode="auto">
          <a:xfrm>
            <a:off x="9980931" y="488950"/>
            <a:ext cx="187452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8" name="Line 14"/>
          <p:cNvSpPr>
            <a:spLocks noChangeShapeType="1"/>
          </p:cNvSpPr>
          <p:nvPr/>
        </p:nvSpPr>
        <p:spPr bwMode="auto">
          <a:xfrm>
            <a:off x="334437" y="1449388"/>
            <a:ext cx="11521017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334437" y="366718"/>
            <a:ext cx="11521017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2" name="Fußzeilenplatzhalter 3">
            <a:extLst>
              <a:ext uri="{FF2B5EF4-FFF2-40B4-BE49-F238E27FC236}">
                <a16:creationId xmlns:a16="http://schemas.microsoft.com/office/drawing/2014/main" id="{017D4F87-CB5E-435E-ADBB-D22E197AE94C}"/>
              </a:ext>
            </a:extLst>
          </p:cNvPr>
          <p:cNvSpPr txBox="1">
            <a:spLocks/>
          </p:cNvSpPr>
          <p:nvPr userDrawn="1"/>
        </p:nvSpPr>
        <p:spPr>
          <a:xfrm>
            <a:off x="2254251" y="6491516"/>
            <a:ext cx="9601200" cy="231775"/>
          </a:xfrm>
          <a:prstGeom prst="rect">
            <a:avLst/>
          </a:prstGeom>
          <a:noFill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E9B2640-8CD7-45FF-9440-54608BC46479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+mn-ea"/>
              <a:cs typeface="Tahoma" pitchFamily="34" charset="0"/>
            </a:endParaRP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+mn-ea"/>
              <a:cs typeface="Tahom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60" r:id="rId7"/>
    <p:sldLayoutId id="2147483656" r:id="rId8"/>
    <p:sldLayoutId id="2147483699" r:id="rId9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Tahoma" pitchFamily="34" charset="0"/>
          <a:ea typeface="+mj-ea"/>
          <a:cs typeface="Tahoma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None/>
        <a:defRPr sz="20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1pPr>
      <a:lvl2pPr marL="179388" indent="-177800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2000">
          <a:solidFill>
            <a:schemeClr val="tx1"/>
          </a:solidFill>
          <a:latin typeface="Tahoma" pitchFamily="34" charset="0"/>
          <a:cs typeface="Tahoma" pitchFamily="34" charset="0"/>
        </a:defRPr>
      </a:lvl2pPr>
      <a:lvl3pPr marL="538163" indent="-187325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>
          <a:solidFill>
            <a:schemeClr val="tx1"/>
          </a:solidFill>
          <a:latin typeface="Tahoma" pitchFamily="34" charset="0"/>
          <a:cs typeface="Tahoma" pitchFamily="34" charset="0"/>
        </a:defRPr>
      </a:lvl3pPr>
      <a:lvl4pPr marL="717550" indent="-173038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1600">
          <a:solidFill>
            <a:schemeClr val="tx1"/>
          </a:solidFill>
          <a:latin typeface="Tahoma" pitchFamily="34" charset="0"/>
          <a:cs typeface="Tahoma" pitchFamily="34" charset="0"/>
        </a:defRPr>
      </a:lvl4pPr>
      <a:lvl5pPr marL="908050" indent="-188913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1600">
          <a:solidFill>
            <a:schemeClr val="tx1"/>
          </a:solidFill>
          <a:latin typeface="Tahoma" pitchFamily="34" charset="0"/>
          <a:cs typeface="Tahoma" pitchFamily="34" charset="0"/>
        </a:defRPr>
      </a:lvl5pPr>
      <a:lvl6pPr marL="13652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8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sabella-grieser/VNR-optimization-for-VPP" TargetMode="External"/><Relationship Id="rId2" Type="http://schemas.openxmlformats.org/officeDocument/2006/relationships/hyperlink" Target="https://jump.dev/JuMP.jl/stable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78367" y="2204864"/>
            <a:ext cx="8856156" cy="944562"/>
          </a:xfrm>
        </p:spPr>
        <p:txBody>
          <a:bodyPr/>
          <a:lstStyle/>
          <a:p>
            <a:r>
              <a:rPr lang="en-US" sz="1400" dirty="0"/>
              <a:t>Isabella Nunes Grieser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Extension of the Virtual Network Embedding formulation for Virtual Power Plants</a:t>
            </a:r>
          </a:p>
        </p:txBody>
      </p:sp>
    </p:spTree>
    <p:extLst>
      <p:ext uri="{BB962C8B-B14F-4D97-AF65-F5344CB8AC3E}">
        <p14:creationId xmlns:p14="http://schemas.microsoft.com/office/powerpoint/2010/main" val="2061391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63838080-012A-4CA6-B5E9-C9F078AE21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49"/>
          <a:stretch/>
        </p:blipFill>
        <p:spPr>
          <a:xfrm>
            <a:off x="2432609" y="1484783"/>
            <a:ext cx="6912768" cy="4699861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BE866A7-A03B-4F46-AEFE-E95338CA4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Scenario </a:t>
            </a:r>
            <a:r>
              <a:rPr lang="de-DE" dirty="0" err="1"/>
              <a:t>amounts</a:t>
            </a:r>
            <a:r>
              <a:rPr lang="de-DE" dirty="0"/>
              <a:t> </a:t>
            </a:r>
            <a:r>
              <a:rPr lang="de-DE" dirty="0" err="1"/>
              <a:t>increase</a:t>
            </a:r>
            <a:r>
              <a:rPr lang="de-DE" dirty="0"/>
              <a:t> </a:t>
            </a:r>
            <a:r>
              <a:rPr lang="de-DE" dirty="0" err="1"/>
              <a:t>exponentially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size</a:t>
            </a:r>
            <a:r>
              <a:rPr lang="de-DE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CE064B1A-6B60-41CC-A508-7625FA7C2480}"/>
                  </a:ext>
                </a:extLst>
              </p:cNvPr>
              <p:cNvSpPr txBox="1"/>
              <p:nvPr/>
            </p:nvSpPr>
            <p:spPr>
              <a:xfrm>
                <a:off x="3395700" y="6119020"/>
                <a:ext cx="5400600" cy="47545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de-DE" sz="2400" b="1" dirty="0">
                    <a:ea typeface="Cambria Math" panose="02040503050406030204" pitchFamily="18" charset="0"/>
                  </a:rPr>
                  <a:t>Scenario </a:t>
                </a:r>
                <a:r>
                  <a:rPr lang="de-DE" sz="2400" b="1" dirty="0" err="1">
                    <a:ea typeface="Cambria Math" panose="02040503050406030204" pitchFamily="18" charset="0"/>
                  </a:rPr>
                  <a:t>amount</a:t>
                </a:r>
                <a:r>
                  <a:rPr lang="de-DE" sz="2400" b="1" dirty="0">
                    <a:ea typeface="Cambria Math" panose="02040503050406030204" pitchFamily="18" charset="0"/>
                  </a:rPr>
                  <a:t>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de-DE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l-GR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𝜴</m:t>
                        </m:r>
                      </m:e>
                    </m:d>
                    <m:r>
                      <a:rPr lang="de-DE" sz="2400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DE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de-DE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b="1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de-DE" sz="2400" b="1" i="1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de-DE" sz="2400" b="1" i="1">
                                <a:latin typeface="Cambria Math" panose="02040503050406030204" pitchFamily="18" charset="0"/>
                              </a:rPr>
                              <m:t>𝒍𝒆𝒗𝒆𝒍𝒔</m:t>
                            </m:r>
                          </m:sub>
                        </m:sSub>
                        <m:r>
                          <a:rPr lang="de-DE" sz="2400" b="1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p>
                        <m:r>
                          <a:rPr lang="de-DE" sz="2400" b="1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de-DE" sz="2400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  <m:r>
                          <a:rPr lang="de-DE" sz="2400" b="1" i="1" smtClean="0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</m:sSup>
                  </m:oMath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CE064B1A-6B60-41CC-A508-7625FA7C24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5700" y="6119020"/>
                <a:ext cx="5400600" cy="475451"/>
              </a:xfrm>
              <a:prstGeom prst="rect">
                <a:avLst/>
              </a:prstGeom>
              <a:blipFill>
                <a:blip r:embed="rId3"/>
                <a:stretch>
                  <a:fillRect l="-1461" t="-3659" b="-2561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746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C2EF90-A004-4788-9056-5138F9BED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power </a:t>
            </a:r>
            <a:r>
              <a:rPr lang="de-DE" dirty="0" err="1"/>
              <a:t>output</a:t>
            </a:r>
            <a:r>
              <a:rPr lang="de-DE" dirty="0"/>
              <a:t> </a:t>
            </a:r>
            <a:r>
              <a:rPr lang="de-DE" dirty="0" err="1"/>
              <a:t>scenarios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not </a:t>
            </a:r>
            <a:r>
              <a:rPr lang="de-DE" dirty="0" err="1"/>
              <a:t>independent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other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7CB4C1C-7000-41D5-B76E-518B4C117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823" y="2492896"/>
            <a:ext cx="4561145" cy="40324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800" dirty="0"/>
              <a:t>Power </a:t>
            </a:r>
            <a:r>
              <a:rPr lang="de-DE" sz="1800" dirty="0" err="1"/>
              <a:t>output</a:t>
            </a:r>
            <a:r>
              <a:rPr lang="de-DE" sz="1800" dirty="0"/>
              <a:t> </a:t>
            </a:r>
            <a:r>
              <a:rPr lang="de-DE" sz="1800" dirty="0" err="1"/>
              <a:t>scenario</a:t>
            </a:r>
            <a:r>
              <a:rPr lang="de-DE" sz="1800" dirty="0"/>
              <a:t> 1: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sz="1600" dirty="0"/>
          </a:p>
          <a:p>
            <a:endParaRPr lang="de-DE" sz="1600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364EC2B2-4C0F-4FE6-BCB3-849B6F164729}"/>
                  </a:ext>
                </a:extLst>
              </p:cNvPr>
              <p:cNvSpPr txBox="1"/>
              <p:nvPr/>
            </p:nvSpPr>
            <p:spPr>
              <a:xfrm>
                <a:off x="1343472" y="5313674"/>
                <a:ext cx="1342974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kern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de-DE" b="0" i="1" kern="0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=0.1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364EC2B2-4C0F-4FE6-BCB3-849B6F1647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3472" y="5313674"/>
                <a:ext cx="1342974" cy="3815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42BE0E53-FA66-49B7-8A2D-21ED2569769E}"/>
                  </a:ext>
                </a:extLst>
              </p:cNvPr>
              <p:cNvSpPr txBox="1"/>
              <p:nvPr/>
            </p:nvSpPr>
            <p:spPr>
              <a:xfrm>
                <a:off x="3587570" y="5396689"/>
                <a:ext cx="1324846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kern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de-DE" b="0" i="1" kern="0" smtClean="0">
                              <a:latin typeface="Cambria Math" panose="02040503050406030204" pitchFamily="18" charset="0"/>
                            </a:rPr>
                            <m:t>3,1</m:t>
                          </m:r>
                        </m:sub>
                      </m:sSub>
                      <m:r>
                        <a:rPr lang="de-DE" i="1" ker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42BE0E53-FA66-49B7-8A2D-21ED256976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7570" y="5396689"/>
                <a:ext cx="1324846" cy="3815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E3CF8083-E1FC-4908-B5EA-0CD613BAAF40}"/>
                  </a:ext>
                </a:extLst>
              </p:cNvPr>
              <p:cNvSpPr txBox="1"/>
              <p:nvPr/>
            </p:nvSpPr>
            <p:spPr>
              <a:xfrm>
                <a:off x="4033794" y="3229080"/>
                <a:ext cx="1324846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kern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de-DE" b="0" i="1" kern="0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  <m:r>
                        <a:rPr lang="de-DE" i="1" ker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E3CF8083-E1FC-4908-B5EA-0CD613BAAF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3794" y="3229080"/>
                <a:ext cx="1324846" cy="3815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Inhaltsplatzhalter 3">
            <a:extLst>
              <a:ext uri="{FF2B5EF4-FFF2-40B4-BE49-F238E27FC236}">
                <a16:creationId xmlns:a16="http://schemas.microsoft.com/office/drawing/2014/main" id="{5AF32A52-6085-409F-9C80-298C97EB044F}"/>
              </a:ext>
            </a:extLst>
          </p:cNvPr>
          <p:cNvSpPr txBox="1">
            <a:spLocks/>
          </p:cNvSpPr>
          <p:nvPr/>
        </p:nvSpPr>
        <p:spPr bwMode="auto">
          <a:xfrm>
            <a:off x="6120641" y="2492896"/>
            <a:ext cx="4561145" cy="4032448"/>
          </a:xfrm>
          <a:prstGeom prst="roundRect">
            <a:avLst/>
          </a:prstGeom>
          <a:ln w="25400" cap="flat" cmpd="sng" algn="ctr">
            <a:solidFill>
              <a:schemeClr val="accent1"/>
            </a:solidFill>
            <a:prstDash val="solid"/>
            <a:miter lim="800000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180000" indent="0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None/>
              <a:defRPr sz="20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44500" indent="-261938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SzPct val="125000"/>
              <a:buFont typeface="Arial" pitchFamily="34" charset="0"/>
              <a:buChar char="•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576000" indent="-216000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Arial" pitchFamily="34" charset="0"/>
              <a:buChar char="•"/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756000" indent="-173038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Arial" pitchFamily="34" charset="0"/>
              <a:buChar char="•"/>
              <a:defRPr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972000" indent="-188913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Arial" pitchFamily="34" charset="0"/>
              <a:buChar char="•"/>
              <a:defRPr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3652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8224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2796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7368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kern="0" dirty="0"/>
              <a:t>Power </a:t>
            </a:r>
            <a:r>
              <a:rPr lang="de-DE" sz="1800" kern="0" dirty="0" err="1"/>
              <a:t>output</a:t>
            </a:r>
            <a:r>
              <a:rPr lang="de-DE" sz="1800" kern="0" dirty="0"/>
              <a:t> </a:t>
            </a:r>
            <a:r>
              <a:rPr lang="de-DE" sz="1800" kern="0" dirty="0" err="1"/>
              <a:t>scenario</a:t>
            </a:r>
            <a:r>
              <a:rPr lang="de-DE" sz="1800" kern="0" dirty="0"/>
              <a:t> 2:</a:t>
            </a:r>
          </a:p>
          <a:p>
            <a:endParaRPr lang="de-DE" kern="0" dirty="0"/>
          </a:p>
          <a:p>
            <a:endParaRPr lang="de-DE" kern="0" dirty="0"/>
          </a:p>
          <a:p>
            <a:endParaRPr lang="de-DE" sz="1600" kern="0" dirty="0"/>
          </a:p>
          <a:p>
            <a:endParaRPr lang="de-DE" sz="1600" kern="0" dirty="0"/>
          </a:p>
          <a:p>
            <a:endParaRPr lang="de-DE" kern="0" dirty="0"/>
          </a:p>
          <a:p>
            <a:endParaRPr lang="de-DE" kern="0" dirty="0"/>
          </a:p>
          <a:p>
            <a:endParaRPr lang="de-DE" kern="0" dirty="0"/>
          </a:p>
          <a:p>
            <a:endParaRPr lang="de-DE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65303FB9-406A-4844-9D7B-D973ED45FF6E}"/>
                  </a:ext>
                </a:extLst>
              </p:cNvPr>
              <p:cNvSpPr txBox="1"/>
              <p:nvPr/>
            </p:nvSpPr>
            <p:spPr>
              <a:xfrm>
                <a:off x="1460247" y="6010011"/>
                <a:ext cx="4107174" cy="4397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𝛼𝜋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=0.015</m:t>
                    </m:r>
                  </m:oMath>
                </a14:m>
                <a:r>
                  <a:rPr lang="de-DE" sz="2000" dirty="0"/>
                  <a:t>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de-DE" sz="20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de-DE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de-DE" sz="20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i="1" ker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de-DE" sz="2000" i="1" ker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de-DE" sz="200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DE" sz="2000" i="1" ker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2000" i="1" ker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de-DE" sz="2000" i="1" ker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de-DE" sz="2000" i="1" kern="0">
                                    <a:latin typeface="Cambria Math" panose="02040503050406030204" pitchFamily="18" charset="0"/>
                                  </a:rPr>
                                  <m:t>,1</m:t>
                                </m:r>
                              </m:sub>
                            </m:sSub>
                          </m:e>
                        </m:d>
                        <m:r>
                          <a:rPr lang="de-DE" sz="2000" b="0" i="1" dirty="0" smtClean="0">
                            <a:latin typeface="Cambria Math" panose="02040503050406030204" pitchFamily="18" charset="0"/>
                          </a:rPr>
                          <m:t>=60</m:t>
                        </m:r>
                      </m:e>
                    </m:nary>
                  </m:oMath>
                </a14:m>
                <a:endParaRPr lang="de-DE" sz="2000" dirty="0"/>
              </a:p>
            </p:txBody>
          </p:sp>
        </mc:Choice>
        <mc:Fallback xmlns="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65303FB9-406A-4844-9D7B-D973ED45FF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0247" y="6010011"/>
                <a:ext cx="4107174" cy="439736"/>
              </a:xfrm>
              <a:prstGeom prst="rect">
                <a:avLst/>
              </a:prstGeom>
              <a:blipFill>
                <a:blip r:embed="rId5"/>
                <a:stretch>
                  <a:fillRect t="-106944" b="-16388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Grafik 8">
            <a:extLst>
              <a:ext uri="{FF2B5EF4-FFF2-40B4-BE49-F238E27FC236}">
                <a16:creationId xmlns:a16="http://schemas.microsoft.com/office/drawing/2014/main" id="{97AF218E-91D1-4298-8C9E-D242BEEEA33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60" t="7543" r="69288" b="29477"/>
          <a:stretch/>
        </p:blipFill>
        <p:spPr>
          <a:xfrm>
            <a:off x="1862153" y="3113244"/>
            <a:ext cx="2664296" cy="2391187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F6970945-A2C2-48AD-8A4A-33B8395EE6B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46" t="8276" r="69490" b="14922"/>
          <a:stretch/>
        </p:blipFill>
        <p:spPr>
          <a:xfrm>
            <a:off x="6800435" y="3177106"/>
            <a:ext cx="2592518" cy="291595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3E843C2A-C36C-408B-A032-B63D878C9003}"/>
                  </a:ext>
                </a:extLst>
              </p:cNvPr>
              <p:cNvSpPr txBox="1"/>
              <p:nvPr/>
            </p:nvSpPr>
            <p:spPr>
              <a:xfrm>
                <a:off x="8959435" y="3238242"/>
                <a:ext cx="1324846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kern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de-DE" b="0" i="1" kern="0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  <m:r>
                        <a:rPr lang="de-DE" i="1" ker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3E843C2A-C36C-408B-A032-B63D878C90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9435" y="3238242"/>
                <a:ext cx="1324846" cy="38151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368A2995-3CE6-4F95-8878-82F1BD8330AC}"/>
                  </a:ext>
                </a:extLst>
              </p:cNvPr>
              <p:cNvSpPr txBox="1"/>
              <p:nvPr/>
            </p:nvSpPr>
            <p:spPr>
              <a:xfrm>
                <a:off x="8832304" y="5380133"/>
                <a:ext cx="1324846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kern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e-DE" b="0" i="1" kern="0" smtClean="0">
                            <a:latin typeface="Cambria Math" panose="02040503050406030204" pitchFamily="18" charset="0"/>
                          </a:rPr>
                          <m:t>3,2</m:t>
                        </m:r>
                      </m:sub>
                    </m:sSub>
                    <m:r>
                      <a:rPr lang="de-DE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=0.</m:t>
                    </m:r>
                  </m:oMath>
                </a14:m>
                <a:r>
                  <a:rPr lang="de-DE" dirty="0"/>
                  <a:t>9</a:t>
                </a:r>
              </a:p>
            </p:txBody>
          </p:sp>
        </mc:Choice>
        <mc:Fallback xmlns="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368A2995-3CE6-4F95-8878-82F1BD833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2304" y="5380133"/>
                <a:ext cx="1324846" cy="381515"/>
              </a:xfrm>
              <a:prstGeom prst="rect">
                <a:avLst/>
              </a:prstGeom>
              <a:blipFill>
                <a:blip r:embed="rId9"/>
                <a:stretch>
                  <a:fillRect t="-9677" b="-2258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51702E16-5165-4E90-82A1-CF13771F881F}"/>
                  </a:ext>
                </a:extLst>
              </p:cNvPr>
              <p:cNvSpPr txBox="1"/>
              <p:nvPr/>
            </p:nvSpPr>
            <p:spPr>
              <a:xfrm>
                <a:off x="6254849" y="5438092"/>
                <a:ext cx="1324846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kern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e-DE" b="0" i="1" kern="0" smtClean="0">
                            <a:latin typeface="Cambria Math" panose="02040503050406030204" pitchFamily="18" charset="0"/>
                          </a:rPr>
                          <m:t>2,2</m:t>
                        </m:r>
                      </m:sub>
                    </m:sSub>
                    <m:r>
                      <a:rPr lang="de-DE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=0.</m:t>
                    </m:r>
                  </m:oMath>
                </a14:m>
                <a:r>
                  <a:rPr lang="de-DE" dirty="0"/>
                  <a:t>5</a:t>
                </a:r>
              </a:p>
            </p:txBody>
          </p:sp>
        </mc:Choice>
        <mc:Fallback xmlns="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51702E16-5165-4E90-82A1-CF13771F88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849" y="5438092"/>
                <a:ext cx="1324846" cy="381515"/>
              </a:xfrm>
              <a:prstGeom prst="rect">
                <a:avLst/>
              </a:prstGeom>
              <a:blipFill>
                <a:blip r:embed="rId10"/>
                <a:stretch>
                  <a:fillRect t="-7937" b="-2063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098462F4-8731-40B7-A18C-BB6841BA3283}"/>
                  </a:ext>
                </a:extLst>
              </p:cNvPr>
              <p:cNvSpPr txBox="1"/>
              <p:nvPr/>
            </p:nvSpPr>
            <p:spPr>
              <a:xfrm>
                <a:off x="6574612" y="6011968"/>
                <a:ext cx="4107174" cy="4397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𝛼𝜋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=0.36</m:t>
                    </m:r>
                  </m:oMath>
                </a14:m>
                <a:r>
                  <a:rPr lang="de-DE" sz="2000" dirty="0"/>
                  <a:t>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de-DE" sz="20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de-DE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de-DE" sz="20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i="1" ker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de-DE" sz="2000" i="1" ker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de-DE" sz="200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DE" sz="2000" i="1" ker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2000" i="1" ker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de-DE" sz="2000" i="1" ker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de-DE" sz="2000" i="1" kern="0">
                                    <a:latin typeface="Cambria Math" panose="02040503050406030204" pitchFamily="18" charset="0"/>
                                  </a:rPr>
                                  <m:t>,2</m:t>
                                </m:r>
                              </m:sub>
                            </m:sSub>
                          </m:e>
                        </m:d>
                        <m:r>
                          <a:rPr lang="de-DE" sz="2000" b="0" i="1" dirty="0" smtClean="0">
                            <a:latin typeface="Cambria Math" panose="02040503050406030204" pitchFamily="18" charset="0"/>
                          </a:rPr>
                          <m:t>=160</m:t>
                        </m:r>
                      </m:e>
                    </m:nary>
                  </m:oMath>
                </a14:m>
                <a:endParaRPr lang="de-DE" sz="2000" dirty="0"/>
              </a:p>
            </p:txBody>
          </p:sp>
        </mc:Choice>
        <mc:Fallback xmlns="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098462F4-8731-40B7-A18C-BB6841BA32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4612" y="6011968"/>
                <a:ext cx="4107174" cy="439736"/>
              </a:xfrm>
              <a:prstGeom prst="rect">
                <a:avLst/>
              </a:prstGeom>
              <a:blipFill>
                <a:blip r:embed="rId11"/>
                <a:stretch>
                  <a:fillRect t="-106944" b="-16388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hteck 10">
            <a:extLst>
              <a:ext uri="{FF2B5EF4-FFF2-40B4-BE49-F238E27FC236}">
                <a16:creationId xmlns:a16="http://schemas.microsoft.com/office/drawing/2014/main" id="{7EE068B1-F894-42AA-A61E-3ACACBD1BFC7}"/>
              </a:ext>
            </a:extLst>
          </p:cNvPr>
          <p:cNvSpPr/>
          <p:nvPr/>
        </p:nvSpPr>
        <p:spPr>
          <a:xfrm>
            <a:off x="3090250" y="4226637"/>
            <a:ext cx="208102" cy="2960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5E1A6653-3744-4AC1-9390-F09AF46396FE}"/>
              </a:ext>
            </a:extLst>
          </p:cNvPr>
          <p:cNvSpPr/>
          <p:nvPr/>
        </p:nvSpPr>
        <p:spPr>
          <a:xfrm>
            <a:off x="7992643" y="4273678"/>
            <a:ext cx="208102" cy="2960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Inhaltsplatzhalter 3">
                <a:extLst>
                  <a:ext uri="{FF2B5EF4-FFF2-40B4-BE49-F238E27FC236}">
                    <a16:creationId xmlns:a16="http://schemas.microsoft.com/office/drawing/2014/main" id="{46BE01FA-4CDE-436F-8494-EE3EF778B556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416175" y="1571348"/>
                <a:ext cx="4680519" cy="711741"/>
              </a:xfrm>
              <a:prstGeom prst="roundRect">
                <a:avLst/>
              </a:prstGeom>
              <a:ln w="25400" cap="flat" cmpd="sng" algn="ctr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180000" indent="0" algn="l" rtl="0" eaLnBrk="1" fontAlgn="base" hangingPunct="1">
                  <a:lnSpc>
                    <a:spcPct val="130000"/>
                  </a:lnSpc>
                  <a:spcBef>
                    <a:spcPts val="200"/>
                  </a:spcBef>
                  <a:spcAft>
                    <a:spcPts val="230"/>
                  </a:spcAft>
                  <a:buFont typeface="Wingdings" pitchFamily="2" charset="2"/>
                  <a:buNone/>
                  <a:defRPr sz="2000" b="1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44500" indent="-261938" algn="l" rtl="0" eaLnBrk="1" fontAlgn="base" hangingPunct="1">
                  <a:lnSpc>
                    <a:spcPct val="130000"/>
                  </a:lnSpc>
                  <a:spcBef>
                    <a:spcPts val="200"/>
                  </a:spcBef>
                  <a:spcAft>
                    <a:spcPts val="230"/>
                  </a:spcAft>
                  <a:buSzPct val="125000"/>
                  <a:buFont typeface="Arial" pitchFamily="34" charset="0"/>
                  <a:buChar char="•"/>
                  <a:defRPr sz="20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576000" indent="-216000" algn="l" rtl="0" eaLnBrk="1" fontAlgn="base" hangingPunct="1">
                  <a:lnSpc>
                    <a:spcPct val="130000"/>
                  </a:lnSpc>
                  <a:spcBef>
                    <a:spcPts val="200"/>
                  </a:spcBef>
                  <a:spcAft>
                    <a:spcPts val="230"/>
                  </a:spcAft>
                  <a:buFont typeface="Arial" pitchFamily="34" charset="0"/>
                  <a:buChar char="•"/>
                  <a:defRPr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756000" indent="-173038" algn="l" rtl="0" eaLnBrk="1" fontAlgn="base" hangingPunct="1">
                  <a:lnSpc>
                    <a:spcPct val="130000"/>
                  </a:lnSpc>
                  <a:spcBef>
                    <a:spcPts val="200"/>
                  </a:spcBef>
                  <a:spcAft>
                    <a:spcPts val="230"/>
                  </a:spcAft>
                  <a:buFont typeface="Arial" pitchFamily="34" charset="0"/>
                  <a:buChar char="•"/>
                  <a:defRPr sz="16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972000" indent="-188913" algn="l" rtl="0" eaLnBrk="1" fontAlgn="base" hangingPunct="1">
                  <a:lnSpc>
                    <a:spcPct val="130000"/>
                  </a:lnSpc>
                  <a:spcBef>
                    <a:spcPts val="200"/>
                  </a:spcBef>
                  <a:spcAft>
                    <a:spcPts val="230"/>
                  </a:spcAft>
                  <a:buFont typeface="Arial" pitchFamily="34" charset="0"/>
                  <a:buChar char="•"/>
                  <a:defRPr sz="16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1365250" indent="-188913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1822450" indent="-188913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2279650" indent="-188913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2736850" indent="-188913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de-DE" sz="1800" kern="0" dirty="0"/>
                  <a:t>VPP: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800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b="0" i="1" kern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de-DE" sz="1800" b="0" i="1" kern="0" smtClean="0">
                            <a:latin typeface="Cambria Math" panose="02040503050406030204" pitchFamily="18" charset="0"/>
                          </a:rPr>
                          <m:t>𝑉𝑃𝑃</m:t>
                        </m:r>
                      </m:sub>
                    </m:sSub>
                    <m:r>
                      <a:rPr lang="de-DE" sz="1800" b="0" i="1" kern="0" smtClean="0">
                        <a:latin typeface="Cambria Math" panose="02040503050406030204" pitchFamily="18" charset="0"/>
                      </a:rPr>
                      <m:t>=99%</m:t>
                    </m:r>
                  </m:oMath>
                </a14:m>
                <a:r>
                  <a:rPr lang="de-DE" sz="1800" b="0" kern="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800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b="0" i="1" kern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sz="1800" b="0" i="1" kern="0" smtClean="0">
                            <a:latin typeface="Cambria Math" panose="02040503050406030204" pitchFamily="18" charset="0"/>
                          </a:rPr>
                          <m:t>𝑉𝑃𝑃</m:t>
                        </m:r>
                      </m:sub>
                    </m:sSub>
                    <m:r>
                      <a:rPr lang="de-DE" sz="1800" b="0" i="1" kern="0" smtClean="0">
                        <a:latin typeface="Cambria Math" panose="02040503050406030204" pitchFamily="18" charset="0"/>
                      </a:rPr>
                      <m:t>=200</m:t>
                    </m:r>
                  </m:oMath>
                </a14:m>
                <a:r>
                  <a:rPr lang="de-DE" sz="1800" b="0" kern="0" dirty="0"/>
                  <a:t> </a:t>
                </a:r>
              </a:p>
            </p:txBody>
          </p:sp>
        </mc:Choice>
        <mc:Fallback xmlns="">
          <p:sp>
            <p:nvSpPr>
              <p:cNvPr id="19" name="Inhaltsplatzhalter 3">
                <a:extLst>
                  <a:ext uri="{FF2B5EF4-FFF2-40B4-BE49-F238E27FC236}">
                    <a16:creationId xmlns:a16="http://schemas.microsoft.com/office/drawing/2014/main" id="{46BE01FA-4CDE-436F-8494-EE3EF778B5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16175" y="1571348"/>
                <a:ext cx="4680519" cy="711741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 w="25400" cap="flat" cmpd="sng" algn="ctr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8318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69CEB3-88FB-4170-813D-A4A41E0DE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reduce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scenario</a:t>
            </a:r>
            <a:r>
              <a:rPr lang="de-DE" dirty="0"/>
              <a:t> </a:t>
            </a:r>
            <a:r>
              <a:rPr lang="de-DE" dirty="0" err="1"/>
              <a:t>constraint</a:t>
            </a:r>
            <a:r>
              <a:rPr lang="de-DE" dirty="0"/>
              <a:t> </a:t>
            </a:r>
            <a:r>
              <a:rPr lang="de-DE" dirty="0" err="1"/>
              <a:t>amount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ignoring</a:t>
            </a:r>
            <a:r>
              <a:rPr lang="de-DE" dirty="0"/>
              <a:t> high power </a:t>
            </a:r>
            <a:r>
              <a:rPr lang="de-DE" dirty="0" err="1"/>
              <a:t>output</a:t>
            </a:r>
            <a:r>
              <a:rPr lang="de-DE" dirty="0"/>
              <a:t> </a:t>
            </a:r>
            <a:r>
              <a:rPr lang="de-DE" dirty="0" err="1"/>
              <a:t>scenarios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F17C8CE-E7EE-42DA-8304-25C5F05CE0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Heuristic:</a:t>
                </a:r>
              </a:p>
              <a:p>
                <a:pPr marL="637200" indent="-457200">
                  <a:buFont typeface="+mj-lt"/>
                  <a:buAutoNum type="arabicPeriod"/>
                </a:pPr>
                <a:r>
                  <a:rPr lang="de-DE" b="0" dirty="0"/>
                  <a:t>Create all power </a:t>
                </a:r>
                <a:r>
                  <a:rPr lang="de-DE" b="0" dirty="0" err="1"/>
                  <a:t>output</a:t>
                </a:r>
                <a:r>
                  <a:rPr lang="de-DE" b="0" dirty="0"/>
                  <a:t> </a:t>
                </a:r>
                <a:r>
                  <a:rPr lang="de-DE" b="0" dirty="0" err="1"/>
                  <a:t>scenarios</a:t>
                </a:r>
                <a:endParaRPr lang="de-DE" b="0" dirty="0"/>
              </a:p>
              <a:p>
                <a:pPr marL="637200" indent="-457200">
                  <a:buFont typeface="+mj-lt"/>
                  <a:buAutoNum type="arabicPeriod"/>
                </a:pPr>
                <a:r>
                  <a:rPr lang="de-DE" b="0" dirty="0" err="1"/>
                  <a:t>Sort</a:t>
                </a:r>
                <a:r>
                  <a:rPr lang="de-DE" b="0" dirty="0"/>
                  <a:t> </a:t>
                </a:r>
                <a:r>
                  <a:rPr lang="de-DE" b="0" dirty="0" err="1"/>
                  <a:t>the</a:t>
                </a:r>
                <a:r>
                  <a:rPr lang="de-DE" b="0" dirty="0"/>
                  <a:t> </a:t>
                </a:r>
                <a:r>
                  <a:rPr lang="de-DE" b="0" dirty="0" err="1"/>
                  <a:t>scenarios</a:t>
                </a:r>
                <a:r>
                  <a:rPr lang="de-DE" b="0" dirty="0"/>
                  <a:t> </a:t>
                </a:r>
                <a:r>
                  <a:rPr lang="de-DE" b="0" dirty="0" err="1"/>
                  <a:t>by</a:t>
                </a:r>
                <a:r>
                  <a:rPr lang="de-DE" b="0" dirty="0"/>
                  <a:t> </a:t>
                </a:r>
                <a:r>
                  <a:rPr lang="de-DE" b="0" dirty="0" err="1"/>
                  <a:t>their</a:t>
                </a:r>
                <a:r>
                  <a:rPr lang="de-DE" b="0" dirty="0"/>
                  <a:t> </a:t>
                </a:r>
                <a:r>
                  <a:rPr lang="de-DE" b="0" dirty="0" err="1"/>
                  <a:t>probability</a:t>
                </a:r>
                <a:endParaRPr lang="de-DE" b="0" dirty="0"/>
              </a:p>
              <a:p>
                <a:pPr marL="637200" indent="-457200">
                  <a:buFont typeface="+mj-lt"/>
                  <a:buAutoNum type="arabicPeriod"/>
                </a:pPr>
                <a:r>
                  <a:rPr lang="de-DE" b="0" dirty="0" err="1"/>
                  <a:t>Calculate</a:t>
                </a:r>
                <a:r>
                  <a:rPr lang="de-DE" b="0" dirty="0"/>
                  <a:t> </a:t>
                </a:r>
                <a:r>
                  <a:rPr lang="de-DE" b="0" dirty="0" err="1"/>
                  <a:t>the</a:t>
                </a:r>
                <a:r>
                  <a:rPr lang="de-DE" b="0" dirty="0"/>
                  <a:t> </a:t>
                </a:r>
                <a:r>
                  <a:rPr lang="de-DE" b="0" dirty="0" err="1"/>
                  <a:t>minimum</a:t>
                </a:r>
                <a:r>
                  <a:rPr lang="de-DE" b="0" dirty="0"/>
                  <a:t> </a:t>
                </a:r>
                <a:r>
                  <a:rPr lang="de-DE" b="0" dirty="0" err="1"/>
                  <a:t>factor</a:t>
                </a:r>
                <a:r>
                  <a:rPr lang="de-DE" b="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(1−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de-DE" b="0" dirty="0"/>
              </a:p>
              <a:p>
                <a:pPr marL="637200" indent="-457200">
                  <a:buFont typeface="+mj-lt"/>
                  <a:buAutoNum type="arabicPeriod"/>
                </a:pPr>
                <a:r>
                  <a:rPr lang="de-DE" b="0" dirty="0"/>
                  <a:t>Find </a:t>
                </a:r>
                <a:r>
                  <a:rPr lang="de-DE" b="0" dirty="0" err="1"/>
                  <a:t>the</a:t>
                </a:r>
                <a:r>
                  <a:rPr lang="de-DE" b="0" dirty="0"/>
                  <a:t> </a:t>
                </a:r>
                <a:r>
                  <a:rPr lang="de-DE" b="0" dirty="0" err="1"/>
                  <a:t>subset</a:t>
                </a:r>
                <a:r>
                  <a:rPr lang="de-DE" b="0" dirty="0"/>
                  <a:t> </a:t>
                </a:r>
                <a:r>
                  <a:rPr lang="de-DE" b="0" dirty="0" err="1"/>
                  <a:t>of</a:t>
                </a:r>
                <a:r>
                  <a:rPr lang="de-DE" b="0" dirty="0"/>
                  <a:t> </a:t>
                </a:r>
                <a:r>
                  <a:rPr lang="de-DE" b="0" dirty="0" err="1"/>
                  <a:t>scenarios</a:t>
                </a:r>
                <a:r>
                  <a:rPr lang="de-DE" b="0" dirty="0"/>
                  <a:t> </a:t>
                </a:r>
                <a:r>
                  <a:rPr lang="de-DE" b="0" dirty="0" err="1"/>
                  <a:t>with</a:t>
                </a:r>
                <a:r>
                  <a:rPr lang="de-DE" b="0" dirty="0"/>
                  <a:t> </a:t>
                </a:r>
                <a:r>
                  <a:rPr lang="de-DE" b="0" dirty="0" err="1"/>
                  <a:t>the</a:t>
                </a:r>
                <a:r>
                  <a:rPr lang="de-DE" b="0" dirty="0"/>
                  <a:t> </a:t>
                </a:r>
                <a:r>
                  <a:rPr lang="de-DE" b="0" dirty="0" err="1"/>
                  <a:t>lower</a:t>
                </a:r>
                <a:r>
                  <a:rPr lang="de-DE" b="0" dirty="0"/>
                  <a:t> </a:t>
                </a:r>
                <a:r>
                  <a:rPr lang="de-DE" b="0" dirty="0" err="1"/>
                  <a:t>bound</a:t>
                </a:r>
                <a:r>
                  <a:rPr lang="de-DE" b="0" dirty="0"/>
                  <a:t>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de-DE" b="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de-DE" b="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lim>
                        <m:sSub>
                          <m:sSubPr>
                            <m:ctrlPr>
                              <a:rPr lang="de-DE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de-DE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sub>
                        </m:sSub>
                      </m:lim>
                    </m:limLow>
                    <m:r>
                      <a:rPr lang="de-DE" b="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de-DE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de-DE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de-DE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sub>
                    </m:sSub>
                  </m:oMath>
                </a14:m>
                <a:r>
                  <a:rPr lang="de-DE" b="0" dirty="0"/>
                  <a:t>                                                            and </a:t>
                </a:r>
                <a:r>
                  <a:rPr lang="de-DE" b="0" dirty="0" err="1"/>
                  <a:t>the</a:t>
                </a:r>
                <a:r>
                  <a:rPr lang="de-DE" b="0" dirty="0"/>
                  <a:t> </a:t>
                </a:r>
                <a:r>
                  <a:rPr lang="de-DE" b="0" dirty="0" err="1"/>
                  <a:t>upper</a:t>
                </a:r>
                <a:r>
                  <a:rPr lang="de-DE" b="0" dirty="0"/>
                  <a:t> </a:t>
                </a:r>
                <a:r>
                  <a:rPr lang="de-DE" b="0" dirty="0" err="1"/>
                  <a:t>bound</a:t>
                </a:r>
                <a:r>
                  <a:rPr lang="de-DE" b="0" dirty="0"/>
                  <a:t>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de-DE" b="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de-DE" b="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lim>
                        <m:sSub>
                          <m:sSubPr>
                            <m:ctrlPr>
                              <a:rPr lang="de-DE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de-DE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sub>
                        </m:sSub>
                      </m:lim>
                    </m:limLow>
                    <m:r>
                      <a:rPr lang="de-DE" b="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de-DE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𝛼𝜋</m:t>
                        </m:r>
                      </m:e>
                      <m:sub>
                        <m:r>
                          <a:rPr lang="de-DE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&gt;1−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𝑉𝑃𝑃</m:t>
                        </m:r>
                      </m:sub>
                    </m:sSub>
                  </m:oMath>
                </a14:m>
                <a:r>
                  <a:rPr lang="de-DE" b="0" dirty="0"/>
                  <a:t> </a:t>
                </a:r>
              </a:p>
              <a:p>
                <a:pPr marL="637200" indent="-457200">
                  <a:buFont typeface="+mj-lt"/>
                  <a:buAutoNum type="arabicPeriod"/>
                </a:pPr>
                <a:endParaRPr lang="de-DE" b="0" dirty="0"/>
              </a:p>
              <a:p>
                <a:pPr marL="637200" indent="-457200">
                  <a:buFont typeface="+mj-lt"/>
                  <a:buAutoNum type="arabicPeriod"/>
                </a:pPr>
                <a:endParaRPr lang="de-DE" b="0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F17C8CE-E7EE-42DA-8304-25C5F05CE0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3465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D26C24-901E-4D46-A588-2EEFB34BD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66" y="488950"/>
            <a:ext cx="9578073" cy="838200"/>
          </a:xfrm>
        </p:spPr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exact</a:t>
            </a:r>
            <a:r>
              <a:rPr lang="de-DE" dirty="0"/>
              <a:t> </a:t>
            </a:r>
            <a:r>
              <a:rPr lang="de-DE" dirty="0" err="1"/>
              <a:t>approach</a:t>
            </a:r>
            <a:r>
              <a:rPr lang="de-DE" dirty="0"/>
              <a:t> was </a:t>
            </a:r>
            <a:r>
              <a:rPr lang="de-DE" dirty="0" err="1"/>
              <a:t>compared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three</a:t>
            </a:r>
            <a:r>
              <a:rPr lang="de-DE" dirty="0"/>
              <a:t> simpler </a:t>
            </a:r>
            <a:r>
              <a:rPr lang="de-DE" dirty="0" err="1"/>
              <a:t>approaches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D31DC686-0632-4F0F-9101-6E27F1972641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 bwMode="auto">
              <a:xfrm>
                <a:off x="274187" y="1631642"/>
                <a:ext cx="3771054" cy="4834086"/>
              </a:xfrm>
              <a:prstGeom prst="roundRect">
                <a:avLst/>
              </a:prstGeom>
              <a:ln w="25400" cap="flat" cmpd="sng" algn="ctr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180000" indent="0" algn="l" rtl="0" eaLnBrk="1" fontAlgn="base" hangingPunct="1">
                  <a:lnSpc>
                    <a:spcPct val="130000"/>
                  </a:lnSpc>
                  <a:spcBef>
                    <a:spcPts val="200"/>
                  </a:spcBef>
                  <a:spcAft>
                    <a:spcPts val="230"/>
                  </a:spcAft>
                  <a:buFont typeface="Wingdings" pitchFamily="2" charset="2"/>
                  <a:buNone/>
                  <a:defRPr sz="2000" b="1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44500" indent="-261938" algn="l" rtl="0" eaLnBrk="1" fontAlgn="base" hangingPunct="1">
                  <a:lnSpc>
                    <a:spcPct val="130000"/>
                  </a:lnSpc>
                  <a:spcBef>
                    <a:spcPts val="200"/>
                  </a:spcBef>
                  <a:spcAft>
                    <a:spcPts val="230"/>
                  </a:spcAft>
                  <a:buSzPct val="125000"/>
                  <a:buFont typeface="Arial" pitchFamily="34" charset="0"/>
                  <a:buChar char="•"/>
                  <a:defRPr sz="20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576000" indent="-216000" algn="l" rtl="0" eaLnBrk="1" fontAlgn="base" hangingPunct="1">
                  <a:lnSpc>
                    <a:spcPct val="130000"/>
                  </a:lnSpc>
                  <a:spcBef>
                    <a:spcPts val="200"/>
                  </a:spcBef>
                  <a:spcAft>
                    <a:spcPts val="230"/>
                  </a:spcAft>
                  <a:buFont typeface="Arial" pitchFamily="34" charset="0"/>
                  <a:buChar char="•"/>
                  <a:defRPr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756000" indent="-173038" algn="l" rtl="0" eaLnBrk="1" fontAlgn="base" hangingPunct="1">
                  <a:lnSpc>
                    <a:spcPct val="130000"/>
                  </a:lnSpc>
                  <a:spcBef>
                    <a:spcPts val="200"/>
                  </a:spcBef>
                  <a:spcAft>
                    <a:spcPts val="230"/>
                  </a:spcAft>
                  <a:buFont typeface="Arial" pitchFamily="34" charset="0"/>
                  <a:buChar char="•"/>
                  <a:defRPr sz="16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972000" indent="-188913" algn="l" rtl="0" eaLnBrk="1" fontAlgn="base" hangingPunct="1">
                  <a:lnSpc>
                    <a:spcPct val="130000"/>
                  </a:lnSpc>
                  <a:spcBef>
                    <a:spcPts val="200"/>
                  </a:spcBef>
                  <a:spcAft>
                    <a:spcPts val="230"/>
                  </a:spcAft>
                  <a:buFont typeface="Arial" pitchFamily="34" charset="0"/>
                  <a:buChar char="•"/>
                  <a:defRPr sz="16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1365250" indent="-188913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1822450" indent="-188913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2279650" indent="-188913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2736850" indent="-188913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sz="1800" kern="0" dirty="0"/>
                  <a:t>Heuristic </a:t>
                </a:r>
                <a:r>
                  <a:rPr lang="de-DE" sz="1800" kern="0" dirty="0" err="1"/>
                  <a:t>approach</a:t>
                </a:r>
                <a:r>
                  <a:rPr lang="de-DE" sz="1800" kern="0" dirty="0"/>
                  <a:t>:</a:t>
                </a: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 lang="de-DE" sz="1800" kern="0" dirty="0"/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sz="1600" b="0" kern="0" dirty="0"/>
                  <a:t>power </a:t>
                </a:r>
                <a:r>
                  <a:rPr lang="de-DE" sz="1600" b="0" kern="0" dirty="0" err="1"/>
                  <a:t>output</a:t>
                </a:r>
                <a:r>
                  <a:rPr lang="de-DE" sz="1600" b="0" kern="0" dirty="0"/>
                  <a:t> </a:t>
                </a:r>
                <a:r>
                  <a:rPr lang="de-DE" sz="1600" b="0" kern="0" dirty="0" err="1"/>
                  <a:t>scenarios</a:t>
                </a:r>
                <a:r>
                  <a:rPr lang="de-DE" sz="1600" b="0" kern="0" dirty="0"/>
                  <a:t>: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1600" b="0" i="1" kern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600" b="0" i="1" kern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de-DE" sz="1600" b="0" i="1" kern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de-DE" sz="1600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de-DE" sz="1600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de-DE" sz="1600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𝛺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de-DE" sz="1600" b="0" i="1" kern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1600" b="0" i="1" kern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de-DE" sz="1600" b="0" i="1" kern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sub>
                            </m:sSub>
                          </m:e>
                        </m:nary>
                      </m:den>
                    </m:f>
                    <m:d>
                      <m:dPr>
                        <m:ctrlPr>
                          <a:rPr lang="de-DE" sz="1600" b="0" i="1" kern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de-DE" sz="1600" b="0" i="1" kern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de-DE" sz="1600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de-DE" sz="1600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m:rPr>
                                <m:sty m:val="p"/>
                              </m:rPr>
                              <a:rPr lang="el-GR" sz="1600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Ω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de-DE" sz="1600" b="0" i="1" kern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1600" b="0" i="1" kern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𝜁</m:t>
                                </m:r>
                              </m:e>
                              <m:sub>
                                <m:r>
                                  <a:rPr lang="de-DE" sz="1600" b="0" i="1" kern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de-DE" sz="1600" b="0" i="1" kern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sz="1600" b="0" i="1" kern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1600" b="0" i="1" kern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de-DE" sz="1600" b="0" i="1" kern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de-DE" sz="1600" b="0" i="1" kern="0" smtClean="0">
                        <a:latin typeface="Cambria Math" panose="02040503050406030204" pitchFamily="18" charset="0"/>
                      </a:rPr>
                      <m:t>≤1−</m:t>
                    </m:r>
                    <m:sSub>
                      <m:sSubPr>
                        <m:ctrlPr>
                          <a:rPr lang="de-DE" sz="1600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kern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de-DE" sz="1600" b="0" i="1" kern="0" smtClean="0">
                            <a:latin typeface="Cambria Math" panose="02040503050406030204" pitchFamily="18" charset="0"/>
                          </a:rPr>
                          <m:t>𝑉𝑃𝑃</m:t>
                        </m:r>
                      </m:sub>
                    </m:sSub>
                  </m:oMath>
                </a14:m>
                <a:endParaRPr lang="de-DE" sz="1600" b="0" kern="0" dirty="0"/>
              </a:p>
              <a:p>
                <a:r>
                  <a:rPr lang="de-DE" sz="1400" b="0" kern="0" dirty="0" err="1"/>
                  <a:t>Where</a:t>
                </a:r>
                <a:r>
                  <a:rPr lang="de-DE" sz="1400" b="0" kern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400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4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𝜁</m:t>
                        </m:r>
                      </m:e>
                      <m:sub>
                        <m:r>
                          <a:rPr lang="de-DE" sz="14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sub>
                    </m:sSub>
                    <m:r>
                      <a:rPr lang="de-DE" sz="1400" b="0" i="1" kern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de-DE" sz="1400" b="0" kern="0" dirty="0"/>
                  <a:t> </a:t>
                </a:r>
                <a:r>
                  <a:rPr lang="de-DE" sz="1400" b="0" kern="0" dirty="0" err="1"/>
                  <a:t>when</a:t>
                </a:r>
                <a:r>
                  <a:rPr lang="de-DE" sz="1400" b="0" kern="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de-DE" sz="1400" b="0" i="1" kern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de-DE" sz="1400" b="0" i="1" kern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sz="14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  <m:r>
                          <a:rPr lang="de-DE" sz="14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de-DE" sz="1400" b="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b="0" i="1" kern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de-DE" sz="1400" b="0" i="1" kern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de-DE" sz="1400" b="0" i="1" kern="0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de-DE" sz="1400" b="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b="0" i="1" kern="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de-DE" sz="1400" b="0" i="1" kern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de-DE" sz="1400" b="0" i="1" kern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sz="1400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sub>
                        </m:sSub>
                        <m:r>
                          <a:rPr lang="de-DE" sz="1400" b="0" i="1" kern="0" smtClean="0">
                            <a:latin typeface="Cambria Math" panose="02040503050406030204" pitchFamily="18" charset="0"/>
                          </a:rPr>
                          <m:t>) </m:t>
                        </m:r>
                      </m:e>
                    </m:nary>
                    <m:sSubSup>
                      <m:sSubSupPr>
                        <m:ctrlPr>
                          <a:rPr lang="de-DE" sz="1400" b="0" i="1" kern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1400" b="0" i="1" kern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1400" b="0" i="1" kern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de-DE" sz="1400" b="0" i="1" kern="0" smtClean="0">
                            <a:latin typeface="Cambria Math" panose="02040503050406030204" pitchFamily="18" charset="0"/>
                          </a:rPr>
                          <m:t>𝐷𝐸𝑅</m:t>
                        </m:r>
                      </m:sup>
                    </m:sSubSup>
                    <m:r>
                      <a:rPr lang="de-DE" sz="1400" b="0" i="1" kern="0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de-DE" sz="1400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400" b="0" i="1" kern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sz="1400" b="0" i="1" kern="0" smtClean="0">
                            <a:latin typeface="Cambria Math" panose="02040503050406030204" pitchFamily="18" charset="0"/>
                          </a:rPr>
                          <m:t>𝑉𝑃𝑃</m:t>
                        </m:r>
                      </m:sub>
                    </m:sSub>
                  </m:oMath>
                </a14:m>
                <a:endParaRPr lang="de-DE" sz="1400" b="0" kern="0" dirty="0"/>
              </a:p>
              <a:p>
                <a:endParaRPr lang="de-DE" sz="1600" b="0" kern="0" dirty="0"/>
              </a:p>
              <a:p>
                <a:r>
                  <a:rPr lang="de-DE" sz="1600" b="0" kern="0" dirty="0"/>
                  <a:t>Link </a:t>
                </a:r>
                <a:r>
                  <a:rPr lang="de-DE" sz="1600" b="0" kern="0" dirty="0" err="1"/>
                  <a:t>failure</a:t>
                </a:r>
                <a:r>
                  <a:rPr lang="de-DE" sz="1600" b="0" kern="0" dirty="0"/>
                  <a:t> </a:t>
                </a:r>
                <a:r>
                  <a:rPr lang="de-DE" sz="1600" b="0" kern="0" dirty="0" err="1"/>
                  <a:t>scenarios</a:t>
                </a:r>
                <a:r>
                  <a:rPr lang="de-DE" sz="1600" b="0" kern="0" dirty="0"/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1600" b="0" i="1" kern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600" b="0" i="1" kern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de-DE" sz="1600" b="0" i="1" kern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1"/>
                              </m:rPr>
                              <a:rPr lang="de-DE" sz="1600" b="0" i="1" kern="0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de-DE" sz="1600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de-DE" sz="1600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sub>
                          <m:sup/>
                          <m:e>
                            <m:r>
                              <a:rPr lang="de-DE" sz="1600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(1−</m:t>
                            </m:r>
                            <m:sSub>
                              <m:sSubPr>
                                <m:ctrlPr>
                                  <a:rPr lang="de-DE" sz="1600" b="0" i="1" kern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1600" b="0" i="1" kern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de-DE" sz="1600" b="0" i="1" kern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  <m:r>
                              <a:rPr lang="de-DE" sz="1600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  <m:d>
                      <m:dPr>
                        <m:ctrlPr>
                          <a:rPr lang="de-DE" sz="1600" b="0" i="1" kern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de-DE" sz="1600" b="0" i="1" kern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de-DE" sz="1600" b="0" i="1" kern="0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de-DE" sz="1600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de-DE" sz="1600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de-DE" sz="1600" b="0" i="1" kern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1600" b="0" i="1" kern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𝜁</m:t>
                                </m:r>
                              </m:e>
                              <m:sub>
                                <m:r>
                                  <a:rPr lang="de-DE" sz="1600" b="0" i="1" kern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de-DE" sz="1600" b="0" i="1" kern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sz="1600" b="0" i="1" kern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1600" b="0" i="1" kern="0" smtClean="0">
                                    <a:latin typeface="Cambria Math" panose="02040503050406030204" pitchFamily="18" charset="0"/>
                                  </a:rPr>
                                  <m:t>(1−</m:t>
                                </m:r>
                                <m:r>
                                  <a:rPr lang="de-DE" sz="1600" b="0" i="1" kern="0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de-DE" sz="1600" b="0" i="1" kern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  <m:r>
                              <a:rPr lang="de-DE" sz="1600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d>
                    <m:r>
                      <a:rPr lang="de-DE" sz="1600" b="0" i="1" kern="0" smtClean="0">
                        <a:latin typeface="Cambria Math" panose="02040503050406030204" pitchFamily="18" charset="0"/>
                      </a:rPr>
                      <m:t>≤1−</m:t>
                    </m:r>
                    <m:sSub>
                      <m:sSubPr>
                        <m:ctrlPr>
                          <a:rPr lang="de-DE" sz="1600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kern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de-DE" sz="1600" b="0" i="1" kern="0" smtClean="0">
                            <a:latin typeface="Cambria Math" panose="02040503050406030204" pitchFamily="18" charset="0"/>
                          </a:rPr>
                          <m:t>𝑉𝑃𝑃</m:t>
                        </m:r>
                      </m:sub>
                    </m:sSub>
                  </m:oMath>
                </a14:m>
                <a:endParaRPr lang="de-DE" sz="1600" b="0" kern="0" dirty="0"/>
              </a:p>
              <a:p>
                <a:r>
                  <a:rPr lang="de-DE" sz="1400" b="0" kern="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400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4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𝜁</m:t>
                        </m:r>
                      </m:e>
                      <m:sub>
                        <m:r>
                          <a:rPr lang="de-DE" sz="14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de-DE" sz="1400" b="0" i="1" kern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de-DE" sz="1400" b="0" kern="0" dirty="0"/>
                  <a:t> when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de-DE" sz="1400" b="0" i="1" kern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de-DE" sz="1400" b="0" i="1" kern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sz="14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  <m:r>
                          <a:rPr lang="de-DE" sz="14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de-DE" sz="1400" b="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b="0" i="1" kern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de-DE" sz="1400" b="0" i="1" kern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de-DE" sz="14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de-DE" sz="1400" b="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de-DE" sz="1400" b="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sz="1400" b="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)</m:t>
                    </m:r>
                    <m:sSubSup>
                      <m:sSubSupPr>
                        <m:ctrlPr>
                          <a:rPr lang="de-DE" sz="1400" b="0" i="1" kern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1400" b="0" i="1" kern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1400" b="0" i="1" kern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de-DE" sz="1400" b="0" i="1" kern="0" smtClean="0">
                            <a:latin typeface="Cambria Math" panose="02040503050406030204" pitchFamily="18" charset="0"/>
                          </a:rPr>
                          <m:t>𝐷𝐸𝑅</m:t>
                        </m:r>
                      </m:sup>
                    </m:sSubSup>
                    <m:r>
                      <a:rPr lang="de-DE" sz="1400" b="0" i="1" kern="0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de-DE" sz="1400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400" b="0" i="1" kern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sz="1400" b="0" i="1" kern="0" smtClean="0">
                            <a:latin typeface="Cambria Math" panose="02040503050406030204" pitchFamily="18" charset="0"/>
                          </a:rPr>
                          <m:t>𝑉𝑃𝑃</m:t>
                        </m:r>
                      </m:sub>
                    </m:sSub>
                  </m:oMath>
                </a14:m>
                <a:endParaRPr lang="de-DE" sz="1400" b="0" dirty="0"/>
              </a:p>
            </p:txBody>
          </p:sp>
        </mc:Choice>
        <mc:Fallback xmlns="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D31DC686-0632-4F0F-9101-6E27F1972641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274187" y="1631642"/>
                <a:ext cx="3771054" cy="4834086"/>
              </a:xfrm>
              <a:prstGeom prst="roundRect">
                <a:avLst/>
              </a:prstGeom>
              <a:blipFill>
                <a:blip r:embed="rId2"/>
                <a:stretch>
                  <a:fillRect b="-2008"/>
                </a:stretch>
              </a:blipFill>
              <a:ln w="25400" cap="flat" cmpd="sng" algn="ctr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Inhaltsplatzhalter 3">
                <a:extLst>
                  <a:ext uri="{FF2B5EF4-FFF2-40B4-BE49-F238E27FC236}">
                    <a16:creationId xmlns:a16="http://schemas.microsoft.com/office/drawing/2014/main" id="{A71DD8FE-1CC4-4EBB-8059-4D4A00172C73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210473" y="1619250"/>
                <a:ext cx="3771054" cy="4834086"/>
              </a:xfrm>
              <a:prstGeom prst="roundRect">
                <a:avLst/>
              </a:prstGeom>
              <a:ln w="25400" cap="flat" cmpd="sng" algn="ctr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180000" indent="0" algn="l" rtl="0" eaLnBrk="1" fontAlgn="base" hangingPunct="1">
                  <a:lnSpc>
                    <a:spcPct val="130000"/>
                  </a:lnSpc>
                  <a:spcBef>
                    <a:spcPts val="200"/>
                  </a:spcBef>
                  <a:spcAft>
                    <a:spcPts val="230"/>
                  </a:spcAft>
                  <a:buFont typeface="Wingdings" pitchFamily="2" charset="2"/>
                  <a:buNone/>
                  <a:defRPr sz="2000" b="1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44500" indent="-261938" algn="l" rtl="0" eaLnBrk="1" fontAlgn="base" hangingPunct="1">
                  <a:lnSpc>
                    <a:spcPct val="130000"/>
                  </a:lnSpc>
                  <a:spcBef>
                    <a:spcPts val="200"/>
                  </a:spcBef>
                  <a:spcAft>
                    <a:spcPts val="230"/>
                  </a:spcAft>
                  <a:buSzPct val="125000"/>
                  <a:buFont typeface="Arial" pitchFamily="34" charset="0"/>
                  <a:buChar char="•"/>
                  <a:defRPr sz="20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576000" indent="-216000" algn="l" rtl="0" eaLnBrk="1" fontAlgn="base" hangingPunct="1">
                  <a:lnSpc>
                    <a:spcPct val="130000"/>
                  </a:lnSpc>
                  <a:spcBef>
                    <a:spcPts val="200"/>
                  </a:spcBef>
                  <a:spcAft>
                    <a:spcPts val="230"/>
                  </a:spcAft>
                  <a:buFont typeface="Arial" pitchFamily="34" charset="0"/>
                  <a:buChar char="•"/>
                  <a:defRPr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756000" indent="-173038" algn="l" rtl="0" eaLnBrk="1" fontAlgn="base" hangingPunct="1">
                  <a:lnSpc>
                    <a:spcPct val="130000"/>
                  </a:lnSpc>
                  <a:spcBef>
                    <a:spcPts val="200"/>
                  </a:spcBef>
                  <a:spcAft>
                    <a:spcPts val="230"/>
                  </a:spcAft>
                  <a:buFont typeface="Arial" pitchFamily="34" charset="0"/>
                  <a:buChar char="•"/>
                  <a:defRPr sz="16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972000" indent="-188913" algn="l" rtl="0" eaLnBrk="1" fontAlgn="base" hangingPunct="1">
                  <a:lnSpc>
                    <a:spcPct val="130000"/>
                  </a:lnSpc>
                  <a:spcBef>
                    <a:spcPts val="200"/>
                  </a:spcBef>
                  <a:spcAft>
                    <a:spcPts val="230"/>
                  </a:spcAft>
                  <a:buFont typeface="Arial" pitchFamily="34" charset="0"/>
                  <a:buChar char="•"/>
                  <a:defRPr sz="16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1365250" indent="-188913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1822450" indent="-188913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2279650" indent="-188913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2736850" indent="-188913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sz="1800" kern="0" dirty="0"/>
                  <a:t>Simple </a:t>
                </a:r>
                <a:r>
                  <a:rPr lang="de-DE" sz="1800" kern="0" dirty="0" err="1"/>
                  <a:t>approach</a:t>
                </a:r>
                <a:r>
                  <a:rPr lang="de-DE" sz="1800" kern="0" dirty="0"/>
                  <a:t>:</a:t>
                </a: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 lang="de-DE" sz="1800" kern="0" dirty="0"/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sz="1600" b="0" kern="0" dirty="0" err="1"/>
                  <a:t>mean</a:t>
                </a:r>
                <a:r>
                  <a:rPr lang="de-DE" sz="1600" b="0" kern="0" dirty="0"/>
                  <a:t> power </a:t>
                </a:r>
                <a:r>
                  <a:rPr lang="de-DE" sz="1600" b="0" kern="0" dirty="0" err="1"/>
                  <a:t>output</a:t>
                </a:r>
                <a:r>
                  <a:rPr lang="de-DE" sz="1600" b="0" kern="0" dirty="0"/>
                  <a:t> </a:t>
                </a:r>
                <a:r>
                  <a:rPr lang="de-DE" sz="1600" b="0" kern="0" dirty="0" err="1"/>
                  <a:t>constraint</a:t>
                </a:r>
                <a:r>
                  <a:rPr lang="de-DE" sz="1600" b="0" kern="0" dirty="0"/>
                  <a:t>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de-DE" sz="1600" b="0" i="1" ker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de-DE" sz="1600" b="0" i="1" ker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sz="1600" b="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  <m:r>
                          <a:rPr lang="de-DE" sz="1600" b="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de-DE" sz="1600" b="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600" b="0" i="1" ker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de-DE" sz="1600" b="0" i="1" ker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  <m:sSubSup>
                      <m:sSubSupPr>
                        <m:ctrlPr>
                          <a:rPr lang="de-DE" sz="1600" b="0" i="1" ker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1600" b="0" i="1" ker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1600" b="0" i="1" ker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de-DE" sz="1600" b="0" i="1" kern="0">
                            <a:latin typeface="Cambria Math" panose="02040503050406030204" pitchFamily="18" charset="0"/>
                          </a:rPr>
                          <m:t>𝐷𝐸𝑅</m:t>
                        </m:r>
                      </m:sup>
                    </m:sSubSup>
                    <m:r>
                      <a:rPr lang="de-DE" sz="1600" b="0" i="1" ker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de-DE" sz="1600" b="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ker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sz="1600" b="0" i="1" kern="0">
                            <a:latin typeface="Cambria Math" panose="02040503050406030204" pitchFamily="18" charset="0"/>
                          </a:rPr>
                          <m:t>𝑉𝑃𝑃</m:t>
                        </m:r>
                      </m:sub>
                    </m:sSub>
                  </m:oMath>
                </a14:m>
                <a:endParaRPr lang="de-DE" sz="1600" b="0" kern="0" dirty="0"/>
              </a:p>
              <a:p>
                <a:endParaRPr lang="de-DE" sz="1600" b="0" kern="0" dirty="0"/>
              </a:p>
              <a:p>
                <a:endParaRPr lang="de-DE" sz="1600" b="0" kern="0" dirty="0"/>
              </a:p>
              <a:p>
                <a:endParaRPr lang="de-DE" sz="1600" b="0" kern="0" dirty="0"/>
              </a:p>
              <a:p>
                <a:r>
                  <a:rPr lang="de-DE" sz="1600" b="0" kern="0" dirty="0"/>
                  <a:t>Link </a:t>
                </a:r>
                <a:r>
                  <a:rPr lang="de-DE" sz="1600" b="0" kern="0" dirty="0" err="1"/>
                  <a:t>failure</a:t>
                </a:r>
                <a:r>
                  <a:rPr lang="de-DE" sz="1600" b="0" kern="0" dirty="0"/>
                  <a:t> </a:t>
                </a:r>
                <a:r>
                  <a:rPr lang="de-DE" sz="1600" b="0" kern="0" dirty="0" err="1"/>
                  <a:t>scenarios</a:t>
                </a:r>
                <a:r>
                  <a:rPr lang="de-DE" sz="1600" b="0" kern="0" dirty="0"/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1600" b="0" i="1" kern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600" b="0" i="1" kern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de-DE" sz="1600" b="0" i="1" kern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1"/>
                              </m:rPr>
                              <a:rPr lang="de-DE" sz="1600" b="0" i="1" kern="0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de-DE" sz="1600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de-DE" sz="1600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sub>
                          <m:sup/>
                          <m:e>
                            <m:r>
                              <a:rPr lang="de-DE" sz="1600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(1−</m:t>
                            </m:r>
                            <m:sSub>
                              <m:sSubPr>
                                <m:ctrlPr>
                                  <a:rPr lang="de-DE" sz="1600" b="0" i="1" kern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1600" b="0" i="1" kern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de-DE" sz="1600" b="0" i="1" kern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  <m:r>
                              <a:rPr lang="de-DE" sz="1600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  <m:d>
                      <m:dPr>
                        <m:ctrlPr>
                          <a:rPr lang="de-DE" sz="1600" b="0" i="1" kern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de-DE" sz="1600" b="0" i="1" kern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de-DE" sz="1600" b="0" i="1" kern="0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de-DE" sz="1600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de-DE" sz="1600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de-DE" sz="1600" b="0" i="1" kern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1600" b="0" i="1" kern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𝜁</m:t>
                                </m:r>
                              </m:e>
                              <m:sub>
                                <m:r>
                                  <a:rPr lang="de-DE" sz="1600" b="0" i="1" kern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de-DE" sz="1600" b="0" i="1" kern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  <m:r>
                              <a:rPr lang="de-DE" sz="1600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(1−</m:t>
                            </m:r>
                            <m:sSub>
                              <m:sSubPr>
                                <m:ctrlPr>
                                  <a:rPr lang="de-DE" sz="1600" b="0" i="1" kern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1600" b="0" i="1" kern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de-DE" sz="1600" b="0" i="1" kern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  <m:r>
                              <a:rPr lang="de-DE" sz="1600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d>
                    <m:r>
                      <a:rPr lang="de-DE" sz="1600" b="0" i="1" kern="0" smtClean="0">
                        <a:latin typeface="Cambria Math" panose="02040503050406030204" pitchFamily="18" charset="0"/>
                      </a:rPr>
                      <m:t>≤1−</m:t>
                    </m:r>
                    <m:sSub>
                      <m:sSubPr>
                        <m:ctrlPr>
                          <a:rPr lang="de-DE" sz="1600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kern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de-DE" sz="1600" b="0" i="1" kern="0" smtClean="0">
                            <a:latin typeface="Cambria Math" panose="02040503050406030204" pitchFamily="18" charset="0"/>
                          </a:rPr>
                          <m:t>𝑉𝑃𝑃</m:t>
                        </m:r>
                      </m:sub>
                    </m:sSub>
                  </m:oMath>
                </a14:m>
                <a:endParaRPr lang="de-DE" sz="1600" b="0" kern="0" dirty="0"/>
              </a:p>
              <a:p>
                <a:endParaRPr lang="de-DE" sz="1600" b="0" kern="0" dirty="0"/>
              </a:p>
              <a:p>
                <a:endParaRPr lang="de-DE" sz="1600" b="0" kern="0" dirty="0"/>
              </a:p>
            </p:txBody>
          </p:sp>
        </mc:Choice>
        <mc:Fallback xmlns="">
          <p:sp>
            <p:nvSpPr>
              <p:cNvPr id="6" name="Inhaltsplatzhalter 3">
                <a:extLst>
                  <a:ext uri="{FF2B5EF4-FFF2-40B4-BE49-F238E27FC236}">
                    <a16:creationId xmlns:a16="http://schemas.microsoft.com/office/drawing/2014/main" id="{A71DD8FE-1CC4-4EBB-8059-4D4A00172C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10473" y="1619250"/>
                <a:ext cx="3771054" cy="483408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25400" cap="flat" cmpd="sng" algn="ctr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Inhaltsplatzhalter 3">
                <a:extLst>
                  <a:ext uri="{FF2B5EF4-FFF2-40B4-BE49-F238E27FC236}">
                    <a16:creationId xmlns:a16="http://schemas.microsoft.com/office/drawing/2014/main" id="{B8F76FE2-B66F-4A7C-ADDF-BAAC70EB86F9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8184232" y="1619250"/>
                <a:ext cx="3699047" cy="4834086"/>
              </a:xfrm>
              <a:prstGeom prst="roundRect">
                <a:avLst/>
              </a:prstGeom>
              <a:ln w="25400" cap="flat" cmpd="sng" algn="ctr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180000" indent="0" algn="l" rtl="0" eaLnBrk="1" fontAlgn="base" hangingPunct="1">
                  <a:lnSpc>
                    <a:spcPct val="130000"/>
                  </a:lnSpc>
                  <a:spcBef>
                    <a:spcPts val="200"/>
                  </a:spcBef>
                  <a:spcAft>
                    <a:spcPts val="230"/>
                  </a:spcAft>
                  <a:buFont typeface="Wingdings" pitchFamily="2" charset="2"/>
                  <a:buNone/>
                  <a:defRPr sz="2000" b="1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44500" indent="-261938" algn="l" rtl="0" eaLnBrk="1" fontAlgn="base" hangingPunct="1">
                  <a:lnSpc>
                    <a:spcPct val="130000"/>
                  </a:lnSpc>
                  <a:spcBef>
                    <a:spcPts val="200"/>
                  </a:spcBef>
                  <a:spcAft>
                    <a:spcPts val="230"/>
                  </a:spcAft>
                  <a:buSzPct val="125000"/>
                  <a:buFont typeface="Arial" pitchFamily="34" charset="0"/>
                  <a:buChar char="•"/>
                  <a:defRPr sz="20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576000" indent="-216000" algn="l" rtl="0" eaLnBrk="1" fontAlgn="base" hangingPunct="1">
                  <a:lnSpc>
                    <a:spcPct val="130000"/>
                  </a:lnSpc>
                  <a:spcBef>
                    <a:spcPts val="200"/>
                  </a:spcBef>
                  <a:spcAft>
                    <a:spcPts val="230"/>
                  </a:spcAft>
                  <a:buFont typeface="Arial" pitchFamily="34" charset="0"/>
                  <a:buChar char="•"/>
                  <a:defRPr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756000" indent="-173038" algn="l" rtl="0" eaLnBrk="1" fontAlgn="base" hangingPunct="1">
                  <a:lnSpc>
                    <a:spcPct val="130000"/>
                  </a:lnSpc>
                  <a:spcBef>
                    <a:spcPts val="200"/>
                  </a:spcBef>
                  <a:spcAft>
                    <a:spcPts val="230"/>
                  </a:spcAft>
                  <a:buFont typeface="Arial" pitchFamily="34" charset="0"/>
                  <a:buChar char="•"/>
                  <a:defRPr sz="16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972000" indent="-188913" algn="l" rtl="0" eaLnBrk="1" fontAlgn="base" hangingPunct="1">
                  <a:lnSpc>
                    <a:spcPct val="130000"/>
                  </a:lnSpc>
                  <a:spcBef>
                    <a:spcPts val="200"/>
                  </a:spcBef>
                  <a:spcAft>
                    <a:spcPts val="230"/>
                  </a:spcAft>
                  <a:buFont typeface="Arial" pitchFamily="34" charset="0"/>
                  <a:buChar char="•"/>
                  <a:defRPr sz="16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1365250" indent="-188913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1822450" indent="-188913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2279650" indent="-188913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2736850" indent="-188913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sz="1800" kern="0" dirty="0"/>
                  <a:t>No-link-</a:t>
                </a:r>
                <a:r>
                  <a:rPr lang="de-DE" sz="1800" kern="0" dirty="0" err="1"/>
                  <a:t>failure</a:t>
                </a:r>
                <a:r>
                  <a:rPr lang="de-DE" sz="1800" kern="0" dirty="0"/>
                  <a:t> </a:t>
                </a:r>
                <a:r>
                  <a:rPr lang="de-DE" sz="1800" kern="0" dirty="0" err="1"/>
                  <a:t>approach</a:t>
                </a:r>
                <a:r>
                  <a:rPr lang="de-DE" sz="1800" kern="0" dirty="0"/>
                  <a:t>:</a:t>
                </a: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 lang="de-DE" sz="1800" kern="0" dirty="0"/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sz="1600" b="0" kern="0" dirty="0" err="1"/>
                  <a:t>mean</a:t>
                </a:r>
                <a:r>
                  <a:rPr lang="de-DE" sz="1600" b="0" kern="0" dirty="0"/>
                  <a:t> power </a:t>
                </a:r>
                <a:r>
                  <a:rPr lang="de-DE" sz="1600" b="0" kern="0" dirty="0" err="1"/>
                  <a:t>output</a:t>
                </a:r>
                <a:r>
                  <a:rPr lang="de-DE" sz="1600" b="0" kern="0" dirty="0"/>
                  <a:t> </a:t>
                </a:r>
                <a:r>
                  <a:rPr lang="de-DE" sz="1600" b="0" kern="0" dirty="0" err="1"/>
                  <a:t>constraint</a:t>
                </a:r>
                <a:r>
                  <a:rPr lang="de-DE" sz="1600" b="0" kern="0" dirty="0"/>
                  <a:t>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de-DE" sz="1800" b="0" i="1" ker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de-DE" sz="1800" b="0" i="1" ker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sz="1800" b="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  <m:r>
                          <a:rPr lang="de-DE" sz="1800" b="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de-DE" sz="1800" b="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800" b="0" i="1" ker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de-DE" sz="1800" b="0" i="1" ker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  <m:sSubSup>
                      <m:sSubSupPr>
                        <m:ctrlPr>
                          <a:rPr lang="de-DE" sz="1800" b="0" i="1" ker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1800" b="0" i="1" ker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1800" b="0" i="1" ker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de-DE" sz="1800" b="0" i="1" kern="0">
                            <a:latin typeface="Cambria Math" panose="02040503050406030204" pitchFamily="18" charset="0"/>
                          </a:rPr>
                          <m:t>𝐷𝐸𝑅</m:t>
                        </m:r>
                      </m:sup>
                    </m:sSubSup>
                    <m:r>
                      <a:rPr lang="de-DE" sz="1800" b="0" i="1" kern="0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de-DE" sz="1800" b="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b="0" i="1" ker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sz="1800" b="0" i="1" kern="0">
                            <a:latin typeface="Cambria Math" panose="02040503050406030204" pitchFamily="18" charset="0"/>
                          </a:rPr>
                          <m:t>𝑉𝑃𝑃</m:t>
                        </m:r>
                      </m:sub>
                    </m:sSub>
                  </m:oMath>
                </a14:m>
                <a:endParaRPr lang="de-DE" sz="1800" b="0" kern="0" dirty="0"/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 lang="de-DE" sz="1600" b="0" kern="0" dirty="0"/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 lang="de-DE" sz="1600" b="0" kern="0" dirty="0"/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 lang="de-DE" sz="1600" b="0" kern="0" dirty="0"/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 lang="de-DE" sz="1600" b="0" kern="0" dirty="0"/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 lang="de-DE" sz="1600" b="0" kern="0" dirty="0"/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 lang="de-DE" sz="1600" b="0" kern="0" dirty="0"/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 lang="de-DE" sz="1600" b="0" kern="0" dirty="0"/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 lang="de-DE" sz="1600" b="0" kern="0" dirty="0"/>
              </a:p>
            </p:txBody>
          </p:sp>
        </mc:Choice>
        <mc:Fallback xmlns="">
          <p:sp>
            <p:nvSpPr>
              <p:cNvPr id="7" name="Inhaltsplatzhalter 3">
                <a:extLst>
                  <a:ext uri="{FF2B5EF4-FFF2-40B4-BE49-F238E27FC236}">
                    <a16:creationId xmlns:a16="http://schemas.microsoft.com/office/drawing/2014/main" id="{B8F76FE2-B66F-4A7C-ADDF-BAAC70EB86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184232" y="1619250"/>
                <a:ext cx="3699047" cy="4834086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25400" cap="flat" cmpd="sng" algn="ctr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2104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EE4811-F8FE-4C21-9463-84184661B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evaluation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 </a:t>
            </a:r>
            <a:r>
              <a:rPr lang="de-DE" dirty="0" err="1"/>
              <a:t>were</a:t>
            </a:r>
            <a:r>
              <a:rPr lang="de-DE" dirty="0"/>
              <a:t> </a:t>
            </a:r>
            <a:r>
              <a:rPr lang="de-DE" dirty="0" err="1"/>
              <a:t>calculated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a </a:t>
            </a:r>
            <a:r>
              <a:rPr lang="de-DE" dirty="0" err="1"/>
              <a:t>testbench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43FA986-8F55-42E1-B2A2-931F274152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22900" indent="-342900">
                  <a:buFont typeface="Arial" panose="020B0604020202020204" pitchFamily="34" charset="0"/>
                  <a:buChar char="•"/>
                </a:pPr>
                <a:r>
                  <a:rPr lang="de-DE" b="0" dirty="0"/>
                  <a:t>The </a:t>
                </a:r>
                <a:r>
                  <a:rPr lang="de-DE" b="0" dirty="0" err="1"/>
                  <a:t>approaches</a:t>
                </a:r>
                <a:r>
                  <a:rPr lang="de-DE" b="0" dirty="0"/>
                  <a:t> </a:t>
                </a:r>
                <a:r>
                  <a:rPr lang="de-DE" b="0" dirty="0" err="1"/>
                  <a:t>were</a:t>
                </a:r>
                <a:r>
                  <a:rPr lang="de-DE" b="0" dirty="0"/>
                  <a:t> </a:t>
                </a:r>
                <a:r>
                  <a:rPr lang="de-DE" b="0" dirty="0" err="1"/>
                  <a:t>compared</a:t>
                </a:r>
                <a:r>
                  <a:rPr lang="de-DE" b="0" dirty="0"/>
                  <a:t> </a:t>
                </a:r>
                <a:r>
                  <a:rPr lang="de-DE" b="0" dirty="0" err="1"/>
                  <a:t>using</a:t>
                </a:r>
                <a:r>
                  <a:rPr lang="de-DE" b="0" dirty="0"/>
                  <a:t> </a:t>
                </a:r>
                <a:r>
                  <a:rPr lang="de-DE" b="0" dirty="0" err="1"/>
                  <a:t>randomly</a:t>
                </a:r>
                <a:r>
                  <a:rPr lang="de-DE" b="0" dirty="0"/>
                  <a:t> </a:t>
                </a:r>
                <a:r>
                  <a:rPr lang="de-DE" b="0" dirty="0" err="1"/>
                  <a:t>generated</a:t>
                </a:r>
                <a:r>
                  <a:rPr lang="de-DE" b="0" dirty="0"/>
                  <a:t> </a:t>
                </a:r>
                <a:r>
                  <a:rPr lang="de-DE" b="0" dirty="0" err="1"/>
                  <a:t>models</a:t>
                </a:r>
                <a:r>
                  <a:rPr lang="de-DE" b="0" dirty="0"/>
                  <a:t> </a:t>
                </a:r>
                <a:r>
                  <a:rPr lang="de-DE" b="0" dirty="0" err="1"/>
                  <a:t>with</a:t>
                </a:r>
                <a:r>
                  <a:rPr lang="de-DE" b="0" dirty="0"/>
                  <a:t> </a:t>
                </a:r>
                <a:r>
                  <a:rPr lang="de-DE" b="0" dirty="0" err="1"/>
                  <a:t>changing</a:t>
                </a:r>
                <a:r>
                  <a:rPr lang="de-DE" b="0" dirty="0"/>
                  <a:t> </a:t>
                </a:r>
                <a:r>
                  <a:rPr lang="de-DE" b="0" dirty="0" err="1"/>
                  <a:t>model</a:t>
                </a:r>
                <a:r>
                  <a:rPr lang="de-DE" b="0" dirty="0"/>
                  <a:t> </a:t>
                </a:r>
                <a:r>
                  <a:rPr lang="de-DE" b="0" dirty="0" err="1"/>
                  <a:t>sizes</a:t>
                </a:r>
                <a:endParaRPr lang="de-DE" b="0" dirty="0"/>
              </a:p>
              <a:p>
                <a:pPr marL="522900" indent="-342900">
                  <a:buFont typeface="Arial" panose="020B0604020202020204" pitchFamily="34" charset="0"/>
                  <a:buChar char="•"/>
                </a:pPr>
                <a:r>
                  <a:rPr lang="de-DE" b="0" dirty="0"/>
                  <a:t>Parameters </a:t>
                </a:r>
                <a:r>
                  <a:rPr lang="de-DE" b="0" dirty="0" err="1"/>
                  <a:t>of</a:t>
                </a:r>
                <a:r>
                  <a:rPr lang="de-DE" b="0" dirty="0"/>
                  <a:t> </a:t>
                </a:r>
                <a:r>
                  <a:rPr lang="de-DE" b="0" dirty="0" err="1"/>
                  <a:t>the</a:t>
                </a:r>
                <a:r>
                  <a:rPr lang="de-DE" b="0" dirty="0"/>
                  <a:t> </a:t>
                </a:r>
                <a:r>
                  <a:rPr lang="de-DE" b="0" dirty="0" err="1"/>
                  <a:t>models</a:t>
                </a:r>
                <a:r>
                  <a:rPr lang="de-DE" b="0" dirty="0"/>
                  <a:t>:</a:t>
                </a:r>
              </a:p>
              <a:p>
                <a:pPr marL="787400" lvl="1" indent="-342900"/>
                <a:r>
                  <a:rPr lang="de-DE" sz="1600" dirty="0"/>
                  <a:t>DER power </a:t>
                </a:r>
                <a:r>
                  <a:rPr lang="de-DE" sz="1600" dirty="0" err="1"/>
                  <a:t>output</a:t>
                </a:r>
                <a:r>
                  <a:rPr lang="de-DE" sz="1600" dirty="0"/>
                  <a:t> </a:t>
                </a:r>
                <a:r>
                  <a:rPr lang="de-DE" sz="1600" dirty="0" err="1"/>
                  <a:t>mean</a:t>
                </a:r>
                <a:r>
                  <a:rPr lang="de-DE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de-DE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[70,90]</m:t>
                    </m:r>
                  </m:oMath>
                </a14:m>
                <a:r>
                  <a:rPr lang="de-DE" sz="1600" b="0" dirty="0"/>
                  <a:t> and </a:t>
                </a:r>
                <a:r>
                  <a:rPr lang="de-DE" sz="1600" b="0" dirty="0" err="1"/>
                  <a:t>variance</a:t>
                </a:r>
                <a:r>
                  <a:rPr lang="de-DE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de-DE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[5,15]</m:t>
                    </m:r>
                  </m:oMath>
                </a14:m>
                <a:endParaRPr lang="de-DE" sz="1600" b="0" dirty="0"/>
              </a:p>
              <a:p>
                <a:pPr marL="787400" lvl="1" indent="-342900"/>
                <a:r>
                  <a:rPr lang="de-DE" sz="1600" dirty="0"/>
                  <a:t>Link </a:t>
                </a:r>
                <a:r>
                  <a:rPr lang="de-DE" sz="1600" dirty="0" err="1"/>
                  <a:t>reliability</a:t>
                </a:r>
                <a:r>
                  <a:rPr lang="de-DE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de-DE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[90%, 100%]</m:t>
                    </m:r>
                  </m:oMath>
                </a14:m>
                <a:endParaRPr lang="de-DE" sz="1600" b="0" dirty="0"/>
              </a:p>
              <a:p>
                <a:pPr marL="522900" indent="-342900">
                  <a:buFont typeface="Arial" panose="020B0604020202020204" pitchFamily="34" charset="0"/>
                  <a:buChar char="•"/>
                </a:pPr>
                <a:r>
                  <a:rPr lang="de-DE" b="0" dirty="0"/>
                  <a:t>Parameters </a:t>
                </a:r>
                <a:r>
                  <a:rPr lang="de-DE" b="0" dirty="0" err="1"/>
                  <a:t>of</a:t>
                </a:r>
                <a:r>
                  <a:rPr lang="de-DE" b="0" dirty="0"/>
                  <a:t> </a:t>
                </a:r>
                <a:r>
                  <a:rPr lang="de-DE" b="0" dirty="0" err="1"/>
                  <a:t>the</a:t>
                </a:r>
                <a:r>
                  <a:rPr lang="de-DE" b="0" dirty="0"/>
                  <a:t> </a:t>
                </a:r>
                <a:r>
                  <a:rPr lang="de-DE" b="0" dirty="0" err="1"/>
                  <a:t>testbench</a:t>
                </a:r>
                <a:r>
                  <a:rPr lang="de-DE" b="0" dirty="0"/>
                  <a:t>:</a:t>
                </a:r>
              </a:p>
              <a:p>
                <a:pPr marL="787400" lvl="1" indent="-342900"/>
                <a:r>
                  <a:rPr lang="de-DE" sz="1600" dirty="0" err="1"/>
                  <a:t>Iterations</a:t>
                </a:r>
                <a:r>
                  <a:rPr lang="de-DE" sz="1600" dirty="0"/>
                  <a:t> </a:t>
                </a:r>
                <a:r>
                  <a:rPr lang="de-DE" sz="1600" dirty="0" err="1"/>
                  <a:t>for</a:t>
                </a:r>
                <a:r>
                  <a:rPr lang="de-DE" sz="1600" dirty="0"/>
                  <a:t> </a:t>
                </a:r>
                <a:r>
                  <a:rPr lang="de-DE" sz="1600" dirty="0" err="1"/>
                  <a:t>each</a:t>
                </a:r>
                <a:r>
                  <a:rPr lang="de-DE" sz="1600" dirty="0"/>
                  <a:t> </a:t>
                </a:r>
                <a:r>
                  <a:rPr lang="de-DE" sz="1600" dirty="0" err="1"/>
                  <a:t>model</a:t>
                </a:r>
                <a:r>
                  <a:rPr lang="de-DE" sz="1600" dirty="0"/>
                  <a:t> </a:t>
                </a:r>
                <a:r>
                  <a:rPr lang="de-DE" sz="1600" dirty="0" err="1"/>
                  <a:t>size</a:t>
                </a:r>
                <a:r>
                  <a:rPr lang="de-DE" sz="1600" dirty="0"/>
                  <a:t> = 15</a:t>
                </a:r>
              </a:p>
              <a:p>
                <a:pPr marL="787400" lvl="1" indent="-342900"/>
                <a14:m>
                  <m:oMath xmlns:m="http://schemas.openxmlformats.org/officeDocument/2006/math">
                    <m:sSub>
                      <m:sSub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𝑉𝑃𝑃</m:t>
                        </m:r>
                      </m:sub>
                    </m:sSub>
                  </m:oMath>
                </a14:m>
                <a:r>
                  <a:rPr lang="de-DE" sz="1600" dirty="0"/>
                  <a:t>= 95%</a:t>
                </a:r>
              </a:p>
              <a:p>
                <a:pPr marL="787400" lvl="1" indent="-342900"/>
                <a:r>
                  <a:rPr lang="de-DE" sz="1600" dirty="0"/>
                  <a:t>Different </a:t>
                </a:r>
                <a:r>
                  <a:rPr lang="de-DE" sz="1600" dirty="0" err="1"/>
                  <a:t>reliability</a:t>
                </a:r>
                <a:r>
                  <a:rPr lang="de-DE" sz="1600" dirty="0"/>
                  <a:t> </a:t>
                </a:r>
                <a:r>
                  <a:rPr lang="de-DE" sz="1600" dirty="0" err="1"/>
                  <a:t>levels</a:t>
                </a:r>
                <a:r>
                  <a:rPr lang="de-DE" sz="1600" dirty="0"/>
                  <a:t> and </a:t>
                </a:r>
                <a:r>
                  <a:rPr lang="de-DE" sz="1600" b="0" dirty="0"/>
                  <a:t>VPP power </a:t>
                </a:r>
                <a:r>
                  <a:rPr lang="de-DE" sz="1600" b="0" dirty="0" err="1"/>
                  <a:t>output</a:t>
                </a:r>
                <a:r>
                  <a:rPr lang="de-DE" sz="1600" b="0" dirty="0"/>
                  <a:t> </a:t>
                </a:r>
                <a:r>
                  <a:rPr lang="de-DE" sz="1600" b="0" dirty="0" err="1"/>
                  <a:t>deman</a:t>
                </a:r>
                <a:r>
                  <a:rPr lang="de-DE" sz="1600" dirty="0" err="1"/>
                  <a:t>d</a:t>
                </a:r>
                <a:r>
                  <a:rPr lang="de-DE" sz="1600" dirty="0"/>
                  <a:t> </a:t>
                </a:r>
                <a:r>
                  <a:rPr lang="de-DE" sz="1600" dirty="0" err="1"/>
                  <a:t>levels</a:t>
                </a:r>
                <a:endParaRPr lang="de-DE" sz="1600" dirty="0"/>
              </a:p>
              <a:p>
                <a:pPr marL="465750" indent="-285750">
                  <a:buFont typeface="Arial" panose="020B0604020202020204" pitchFamily="34" charset="0"/>
                  <a:buChar char="•"/>
                </a:pPr>
                <a:r>
                  <a:rPr lang="de-DE" b="0" dirty="0" err="1"/>
                  <a:t>Reliability</a:t>
                </a:r>
                <a:r>
                  <a:rPr lang="de-DE" b="0" dirty="0"/>
                  <a:t> was </a:t>
                </a:r>
                <a:r>
                  <a:rPr lang="de-DE" b="0" dirty="0" err="1"/>
                  <a:t>calculated</a:t>
                </a:r>
                <a:r>
                  <a:rPr lang="de-DE" b="0" dirty="0"/>
                  <a:t> </a:t>
                </a:r>
                <a:r>
                  <a:rPr lang="de-DE" b="0" dirty="0" err="1"/>
                  <a:t>using</a:t>
                </a:r>
                <a:r>
                  <a:rPr lang="de-DE" b="0" dirty="0"/>
                  <a:t> </a:t>
                </a:r>
                <a:r>
                  <a:rPr lang="de-DE" b="0" dirty="0" err="1"/>
                  <a:t>the</a:t>
                </a:r>
                <a:r>
                  <a:rPr lang="de-DE" b="0" dirty="0"/>
                  <a:t> </a:t>
                </a:r>
                <a:r>
                  <a:rPr lang="de-DE" b="0" dirty="0" err="1"/>
                  <a:t>reliability</a:t>
                </a:r>
                <a:r>
                  <a:rPr lang="de-DE" b="0" dirty="0"/>
                  <a:t> </a:t>
                </a:r>
                <a:r>
                  <a:rPr lang="de-DE" b="0" dirty="0" err="1"/>
                  <a:t>constraint</a:t>
                </a:r>
                <a:r>
                  <a:rPr lang="de-DE" b="0" dirty="0"/>
                  <a:t> </a:t>
                </a:r>
                <a:r>
                  <a:rPr lang="de-DE" b="0" dirty="0" err="1"/>
                  <a:t>of</a:t>
                </a:r>
                <a:r>
                  <a:rPr lang="de-DE" b="0" dirty="0"/>
                  <a:t> </a:t>
                </a:r>
                <a:r>
                  <a:rPr lang="de-DE" b="0" dirty="0" err="1"/>
                  <a:t>the</a:t>
                </a:r>
                <a:r>
                  <a:rPr lang="de-DE" b="0" dirty="0"/>
                  <a:t> </a:t>
                </a:r>
                <a:r>
                  <a:rPr lang="de-DE" b="0" dirty="0" err="1"/>
                  <a:t>exact</a:t>
                </a:r>
                <a:r>
                  <a:rPr lang="de-DE" b="0" dirty="0"/>
                  <a:t> </a:t>
                </a:r>
                <a:r>
                  <a:rPr lang="de-DE" b="0" dirty="0" err="1"/>
                  <a:t>approach</a:t>
                </a:r>
                <a:r>
                  <a:rPr lang="de-DE" b="0" dirty="0"/>
                  <a:t>                                 </a:t>
                </a:r>
                <a:r>
                  <a:rPr lang="de-DE" sz="2000" b="0" kern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kern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de-DE" sz="2000" b="0" i="1" kern="0" smtClean="0">
                            <a:latin typeface="Cambria Math" panose="02040503050406030204" pitchFamily="18" charset="0"/>
                          </a:rPr>
                          <m:t>𝑉𝑃𝑃</m:t>
                        </m:r>
                      </m:sub>
                    </m:sSub>
                    <m:r>
                      <a:rPr lang="de-DE" sz="2000" b="0" i="1" kern="0" smtClean="0">
                        <a:latin typeface="Cambria Math" panose="02040503050406030204" pitchFamily="18" charset="0"/>
                      </a:rPr>
                      <m:t>=1− </m:t>
                    </m:r>
                    <m:f>
                      <m:fPr>
                        <m:ctrlPr>
                          <a:rPr lang="de-DE" sz="2000" b="0" i="1" kern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000" b="0" i="1" kern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sz="2000" b="0" i="1" kern="0" smtClean="0">
                            <a:latin typeface="Cambria Math" panose="02040503050406030204" pitchFamily="18" charset="0"/>
                          </a:rPr>
                          <m:t>𝑍</m:t>
                        </m:r>
                      </m:den>
                    </m:f>
                    <m:d>
                      <m:dPr>
                        <m:ctrlPr>
                          <a:rPr lang="de-DE" sz="2000" b="0" i="1" kern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de-DE" sz="2000" b="0" i="1" kern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de-DE" sz="2000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de-DE" sz="2000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de-DE" sz="2000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𝛺</m:t>
                            </m:r>
                            <m:r>
                              <a:rPr lang="de-DE" sz="2000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sz="2000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de-DE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de-DE" sz="2000" b="0" i="1" kern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2000" b="0" i="1" kern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𝜁</m:t>
                                </m:r>
                              </m:e>
                              <m:sub>
                                <m:r>
                                  <a:rPr lang="de-DE" sz="2000" b="0" i="1" kern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de-DE" sz="2000" b="0" i="1" kern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de-DE" sz="2000" b="0" i="1" kern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sz="2000" b="0" i="1" kern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2000" b="0" i="1" kern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de-DE" sz="2000" b="0" i="1" kern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de-DE" sz="2000" b="0" i="1" kern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2000" b="0" i="1" kern="0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de-DE" sz="2000" b="0" i="1" kern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000" b="0" i="1" kern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de-DE" sz="2000" b="0" i="1" kern="0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  <m:r>
                          <a:rPr lang="de-DE" sz="2000" b="0" i="1" kern="0" smtClean="0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de-DE" sz="2000" b="0" i="1" kern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de-DE" sz="2000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de-DE" sz="2000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m:rPr>
                                <m:sty m:val="p"/>
                              </m:rPr>
                              <a:rPr lang="el-GR" sz="2000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Ω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de-DE" sz="2000" b="0" i="1" kern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2000" b="0" i="1" kern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𝜁</m:t>
                                </m:r>
                              </m:e>
                              <m:sub>
                                <m:r>
                                  <a:rPr lang="de-DE" sz="2000" b="0" i="1" kern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de-DE" sz="2000" b="0" i="1" kern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de-DE" sz="2000" b="0" i="1" kern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2000" b="0" i="1" kern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</m:d>
                                <m:r>
                                  <a:rPr lang="de-DE" sz="2000" b="0" i="1" kern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sz="2000" b="0" i="1" kern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2000" b="0" i="1" kern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de-DE" sz="2000" b="0" i="1" kern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sub>
                            </m:sSub>
                          </m:e>
                        </m:nary>
                      </m:e>
                    </m:d>
                  </m:oMath>
                </a14:m>
                <a:endParaRPr lang="de-DE" b="0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43FA986-8F55-42E1-B2A2-931F274152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b="-390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17228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CB4DBB-E1EB-49A3-9F7C-8CC92AA88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exact</a:t>
            </a:r>
            <a:r>
              <a:rPr lang="de-DE" dirty="0"/>
              <a:t> </a:t>
            </a:r>
            <a:r>
              <a:rPr lang="de-DE" dirty="0" err="1"/>
              <a:t>approach</a:t>
            </a:r>
            <a:r>
              <a:rPr lang="de-DE" dirty="0"/>
              <a:t> </a:t>
            </a:r>
            <a:r>
              <a:rPr lang="de-DE" dirty="0" err="1"/>
              <a:t>computes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reliable </a:t>
            </a:r>
            <a:r>
              <a:rPr lang="de-DE" dirty="0" err="1"/>
              <a:t>results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approaches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61ED8691-4709-4311-AADE-0FD7D8771C90}"/>
                  </a:ext>
                </a:extLst>
              </p:cNvPr>
              <p:cNvSpPr txBox="1"/>
              <p:nvPr/>
            </p:nvSpPr>
            <p:spPr>
              <a:xfrm>
                <a:off x="1775520" y="5805264"/>
                <a:ext cx="813690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𝑙𝑒𝑣𝑒𝑙𝑠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=[0.4 0.5 0.6]</m:t>
                    </m:r>
                  </m:oMath>
                </a14:m>
                <a:r>
                  <a:rPr lang="de-DE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𝑉𝑃𝑃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=0.2</m:t>
                    </m:r>
                    <m:nary>
                      <m:naryPr>
                        <m:chr m:val="∑"/>
                        <m:supHide m:val="on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de-DE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61ED8691-4709-4311-AADE-0FD7D8771C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5520" y="5805264"/>
                <a:ext cx="8136904" cy="369332"/>
              </a:xfrm>
              <a:prstGeom prst="rect">
                <a:avLst/>
              </a:prstGeom>
              <a:blipFill>
                <a:blip r:embed="rId3"/>
                <a:stretch>
                  <a:fillRect t="-107692" b="-17076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rafik 3">
            <a:extLst>
              <a:ext uri="{FF2B5EF4-FFF2-40B4-BE49-F238E27FC236}">
                <a16:creationId xmlns:a16="http://schemas.microsoft.com/office/drawing/2014/main" id="{A55A263A-C63F-4035-AB21-3C9C1E7D4DA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97" r="8455"/>
          <a:stretch/>
        </p:blipFill>
        <p:spPr>
          <a:xfrm>
            <a:off x="1415480" y="2204864"/>
            <a:ext cx="10369152" cy="3483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8797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177D388B-2D8B-46A8-97A5-4BA47C5B8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power </a:t>
            </a:r>
            <a:r>
              <a:rPr lang="de-DE" dirty="0" err="1"/>
              <a:t>output</a:t>
            </a:r>
            <a:r>
              <a:rPr lang="de-DE" dirty="0"/>
              <a:t> </a:t>
            </a:r>
            <a:r>
              <a:rPr lang="de-DE" dirty="0" err="1"/>
              <a:t>levels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extreme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reliability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simpler </a:t>
            </a:r>
            <a:r>
              <a:rPr lang="de-DE" dirty="0" err="1"/>
              <a:t>approaches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lower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A93E0594-905A-49B5-9E5C-048D1C931095}"/>
                  </a:ext>
                </a:extLst>
              </p:cNvPr>
              <p:cNvSpPr txBox="1"/>
              <p:nvPr/>
            </p:nvSpPr>
            <p:spPr>
              <a:xfrm>
                <a:off x="1775520" y="5805264"/>
                <a:ext cx="813690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𝑙𝑒𝑣𝑒𝑙𝑠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=[0.3 0.5 0.7]</m:t>
                    </m:r>
                  </m:oMath>
                </a14:m>
                <a:r>
                  <a:rPr lang="de-DE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𝑉𝑃𝑃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=0.2</m:t>
                    </m:r>
                    <m:nary>
                      <m:naryPr>
                        <m:chr m:val="∑"/>
                        <m:supHide m:val="on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de-DE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A93E0594-905A-49B5-9E5C-048D1C9310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5520" y="5805264"/>
                <a:ext cx="8136904" cy="369332"/>
              </a:xfrm>
              <a:prstGeom prst="rect">
                <a:avLst/>
              </a:prstGeom>
              <a:blipFill>
                <a:blip r:embed="rId3"/>
                <a:stretch>
                  <a:fillRect t="-107692" b="-17076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45315BC0-23FD-425E-AF30-1E800A8879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9" r="9381"/>
          <a:stretch/>
        </p:blipFill>
        <p:spPr>
          <a:xfrm>
            <a:off x="322214" y="1700808"/>
            <a:ext cx="11462420" cy="3940093"/>
          </a:xfrm>
        </p:spPr>
      </p:pic>
    </p:spTree>
    <p:extLst>
      <p:ext uri="{BB962C8B-B14F-4D97-AF65-F5344CB8AC3E}">
        <p14:creationId xmlns:p14="http://schemas.microsoft.com/office/powerpoint/2010/main" val="1143935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5EB5A9-8F61-4CAB-BAFE-305F8FA14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66" y="488950"/>
            <a:ext cx="9290041" cy="838200"/>
          </a:xfrm>
        </p:spPr>
        <p:txBody>
          <a:bodyPr/>
          <a:lstStyle/>
          <a:p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link </a:t>
            </a:r>
            <a:r>
              <a:rPr lang="de-DE" dirty="0" err="1"/>
              <a:t>reliability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high,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heuristic</a:t>
            </a:r>
            <a:r>
              <a:rPr lang="de-DE" dirty="0"/>
              <a:t> </a:t>
            </a:r>
            <a:r>
              <a:rPr lang="de-DE" dirty="0" err="1"/>
              <a:t>approach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similar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exact</a:t>
            </a:r>
            <a:r>
              <a:rPr lang="de-DE" dirty="0"/>
              <a:t> </a:t>
            </a:r>
            <a:r>
              <a:rPr lang="de-DE" dirty="0" err="1"/>
              <a:t>approach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7A58D031-449B-408E-AFD1-720CFBDE0269}"/>
                  </a:ext>
                </a:extLst>
              </p:cNvPr>
              <p:cNvSpPr txBox="1"/>
              <p:nvPr/>
            </p:nvSpPr>
            <p:spPr>
              <a:xfrm>
                <a:off x="1775520" y="5805264"/>
                <a:ext cx="8136904" cy="92333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𝑙𝑒𝑣𝑒𝑙𝑠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=[0.4 0.5 0.6]</m:t>
                    </m:r>
                  </m:oMath>
                </a14:m>
                <a:r>
                  <a:rPr lang="de-DE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𝑉𝑃𝑃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=0.2</m:t>
                    </m:r>
                    <m:nary>
                      <m:naryPr>
                        <m:chr m:val="∑"/>
                        <m:supHide m:val="on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de-DE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endParaRPr lang="de-DE" dirty="0"/>
              </a:p>
              <a:p>
                <a:endParaRPr lang="de-DE" dirty="0"/>
              </a:p>
              <a:p>
                <a:r>
                  <a:rPr lang="de-DE" dirty="0"/>
                  <a:t>Link </a:t>
                </a:r>
                <a:r>
                  <a:rPr lang="de-DE" dirty="0" err="1"/>
                  <a:t>reliability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∈[98%, 100%]</m:t>
                    </m:r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7A58D031-449B-408E-AFD1-720CFBDE02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5520" y="5805264"/>
                <a:ext cx="8136904" cy="923330"/>
              </a:xfrm>
              <a:prstGeom prst="rect">
                <a:avLst/>
              </a:prstGeom>
              <a:blipFill>
                <a:blip r:embed="rId2"/>
                <a:stretch>
                  <a:fillRect l="-448" t="-44872" b="-1282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fik 4">
            <a:extLst>
              <a:ext uri="{FF2B5EF4-FFF2-40B4-BE49-F238E27FC236}">
                <a16:creationId xmlns:a16="http://schemas.microsoft.com/office/drawing/2014/main" id="{60D8F790-3770-41DC-8512-40CF30239D3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76" r="9248"/>
          <a:stretch/>
        </p:blipFill>
        <p:spPr>
          <a:xfrm>
            <a:off x="300208" y="1700808"/>
            <a:ext cx="11412416" cy="3915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7684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2E019D-4AB4-4631-92E5-A46FC6E4C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de-DE" sz="3600" dirty="0" err="1"/>
              <a:t>Thank</a:t>
            </a:r>
            <a:r>
              <a:rPr lang="de-DE" sz="3600" dirty="0"/>
              <a:t> </a:t>
            </a:r>
            <a:r>
              <a:rPr lang="de-DE" sz="3600" dirty="0" err="1"/>
              <a:t>you</a:t>
            </a:r>
            <a:r>
              <a:rPr lang="de-DE" sz="3600" dirty="0"/>
              <a:t> </a:t>
            </a:r>
            <a:r>
              <a:rPr lang="de-DE" sz="3600" dirty="0" err="1"/>
              <a:t>for</a:t>
            </a:r>
            <a:r>
              <a:rPr lang="de-DE" sz="3600" dirty="0"/>
              <a:t> </a:t>
            </a:r>
            <a:r>
              <a:rPr lang="de-DE" sz="3600" dirty="0" err="1"/>
              <a:t>your</a:t>
            </a:r>
            <a:r>
              <a:rPr lang="de-DE" sz="3600" dirty="0"/>
              <a:t> </a:t>
            </a:r>
            <a:r>
              <a:rPr lang="de-DE" sz="3600" dirty="0" err="1"/>
              <a:t>attention</a:t>
            </a:r>
            <a:r>
              <a:rPr lang="de-DE" sz="3600" dirty="0"/>
              <a:t> </a:t>
            </a:r>
          </a:p>
          <a:p>
            <a:pPr algn="ctr"/>
            <a:endParaRPr lang="de-DE" sz="3600" dirty="0"/>
          </a:p>
          <a:p>
            <a:pPr algn="ctr"/>
            <a:r>
              <a:rPr lang="de-DE" sz="6600" dirty="0"/>
              <a:t>Questions?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263433D-E337-4401-976F-01F6233E0B1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8368" y="3736765"/>
            <a:ext cx="2783632" cy="3121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371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D79BC370-D0B4-44A5-8ADB-AC1E1D996844}"/>
              </a:ext>
            </a:extLst>
          </p:cNvPr>
          <p:cNvSpPr/>
          <p:nvPr/>
        </p:nvSpPr>
        <p:spPr>
          <a:xfrm>
            <a:off x="842088" y="4115485"/>
            <a:ext cx="9865096" cy="251448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901802A-1550-4DF8-984A-2F353FB27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 Virtual Power Plant (VPP)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distributed</a:t>
            </a:r>
            <a:r>
              <a:rPr lang="de-DE" dirty="0"/>
              <a:t> power plant 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1F5A5B5D-D3D2-4B3E-AEB1-E5DB7E7FE4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53" r="53750"/>
          <a:stretch/>
        </p:blipFill>
        <p:spPr>
          <a:xfrm>
            <a:off x="908664" y="4115485"/>
            <a:ext cx="3744416" cy="2538688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0EF27CD5-B34E-444B-BC1E-E23A9132E4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31" r="13423"/>
          <a:stretch/>
        </p:blipFill>
        <p:spPr>
          <a:xfrm>
            <a:off x="7453027" y="4021970"/>
            <a:ext cx="3172414" cy="2518054"/>
          </a:xfrm>
          <a:prstGeom prst="rect">
            <a:avLst/>
          </a:prstGeom>
        </p:spPr>
      </p:pic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300AD1DA-3F5D-40AF-8EAA-47F285112499}"/>
              </a:ext>
            </a:extLst>
          </p:cNvPr>
          <p:cNvSpPr/>
          <p:nvPr/>
        </p:nvSpPr>
        <p:spPr>
          <a:xfrm>
            <a:off x="4997337" y="4868671"/>
            <a:ext cx="2338423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B61E6EC4-3773-4140-8C03-A07FB0456852}"/>
              </a:ext>
            </a:extLst>
          </p:cNvPr>
          <p:cNvSpPr txBox="1">
            <a:spLocks/>
          </p:cNvSpPr>
          <p:nvPr/>
        </p:nvSpPr>
        <p:spPr bwMode="auto">
          <a:xfrm>
            <a:off x="335360" y="1619999"/>
            <a:ext cx="11161240" cy="2495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80000" indent="0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None/>
              <a:defRPr sz="2000" b="1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444500" indent="-261938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SzPct val="125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576000" indent="-216000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756000" indent="-173038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972000" indent="-188913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13652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kern="0" dirty="0"/>
              <a:t>Virtual Power Plant: </a:t>
            </a:r>
            <a:r>
              <a:rPr lang="de-DE" b="0" kern="0" dirty="0" err="1"/>
              <a:t>is</a:t>
            </a:r>
            <a:r>
              <a:rPr lang="de-DE" b="0" kern="0" dirty="0"/>
              <a:t> </a:t>
            </a:r>
            <a:r>
              <a:rPr lang="de-DE" b="0" kern="0" dirty="0" err="1"/>
              <a:t>made</a:t>
            </a:r>
            <a:r>
              <a:rPr lang="de-DE" b="0" kern="0" dirty="0"/>
              <a:t> </a:t>
            </a:r>
            <a:r>
              <a:rPr lang="de-DE" b="0" kern="0" dirty="0" err="1"/>
              <a:t>of</a:t>
            </a:r>
            <a:r>
              <a:rPr lang="de-DE" b="0" kern="0" dirty="0"/>
              <a:t> multiple </a:t>
            </a:r>
            <a:r>
              <a:rPr lang="de-DE" b="0" kern="0" dirty="0" err="1"/>
              <a:t>distributed</a:t>
            </a:r>
            <a:r>
              <a:rPr lang="de-DE" b="0" kern="0" dirty="0"/>
              <a:t> </a:t>
            </a:r>
            <a:r>
              <a:rPr lang="de-DE" b="0" kern="0" dirty="0" err="1"/>
              <a:t>energy</a:t>
            </a:r>
            <a:r>
              <a:rPr lang="de-DE" b="0" kern="0" dirty="0"/>
              <a:t> </a:t>
            </a:r>
            <a:r>
              <a:rPr lang="de-DE" b="0" kern="0" dirty="0" err="1"/>
              <a:t>resources</a:t>
            </a:r>
            <a:r>
              <a:rPr lang="de-DE" b="0" kern="0" dirty="0"/>
              <a:t> (DERs) but </a:t>
            </a:r>
            <a:r>
              <a:rPr lang="de-DE" b="0" kern="0" dirty="0" err="1"/>
              <a:t>can</a:t>
            </a:r>
            <a:r>
              <a:rPr lang="de-DE" b="0" kern="0" dirty="0"/>
              <a:t> </a:t>
            </a:r>
            <a:r>
              <a:rPr lang="de-DE" b="0" kern="0" dirty="0" err="1"/>
              <a:t>be</a:t>
            </a:r>
            <a:r>
              <a:rPr lang="de-DE" b="0" kern="0" dirty="0"/>
              <a:t> </a:t>
            </a:r>
            <a:r>
              <a:rPr lang="de-DE" b="0" kern="0" dirty="0" err="1"/>
              <a:t>seen</a:t>
            </a:r>
            <a:r>
              <a:rPr lang="de-DE" b="0" kern="0" dirty="0"/>
              <a:t> </a:t>
            </a:r>
            <a:r>
              <a:rPr lang="de-DE" b="0" kern="0" dirty="0" err="1"/>
              <a:t>as</a:t>
            </a:r>
            <a:r>
              <a:rPr lang="de-DE" b="0" kern="0" dirty="0"/>
              <a:t> a </a:t>
            </a:r>
            <a:r>
              <a:rPr lang="de-DE" b="0" kern="0" dirty="0" err="1"/>
              <a:t>regular</a:t>
            </a:r>
            <a:r>
              <a:rPr lang="de-DE" b="0" kern="0" dirty="0"/>
              <a:t> power plant </a:t>
            </a:r>
            <a:r>
              <a:rPr lang="de-DE" b="0" kern="0" dirty="0" err="1"/>
              <a:t>to</a:t>
            </a:r>
            <a:r>
              <a:rPr lang="de-DE" b="0" kern="0" dirty="0"/>
              <a:t> an outside </a:t>
            </a:r>
            <a:r>
              <a:rPr lang="de-DE" b="0" kern="0" dirty="0" err="1"/>
              <a:t>observer</a:t>
            </a:r>
            <a:endParaRPr lang="de-DE" b="0" kern="0" dirty="0"/>
          </a:p>
          <a:p>
            <a:r>
              <a:rPr lang="de-DE" kern="0" dirty="0"/>
              <a:t>A VPP </a:t>
            </a:r>
            <a:r>
              <a:rPr lang="de-DE" kern="0" dirty="0" err="1"/>
              <a:t>contains</a:t>
            </a:r>
            <a:r>
              <a:rPr lang="de-DE" kern="0" dirty="0"/>
              <a:t>:</a:t>
            </a:r>
          </a:p>
          <a:p>
            <a:pPr marL="787400" lvl="1" indent="-342900">
              <a:buFont typeface="Wingdings" panose="05000000000000000000" pitchFamily="2" charset="2"/>
              <a:buChar char="Ø"/>
            </a:pPr>
            <a:r>
              <a:rPr lang="de-DE" sz="1600" kern="0" dirty="0"/>
              <a:t>Multiple DERs</a:t>
            </a:r>
          </a:p>
          <a:p>
            <a:pPr marL="787400" lvl="1" indent="-342900">
              <a:buFont typeface="Wingdings" panose="05000000000000000000" pitchFamily="2" charset="2"/>
              <a:buChar char="Ø"/>
            </a:pPr>
            <a:r>
              <a:rPr lang="de-DE" sz="1600" b="0" kern="0" dirty="0"/>
              <a:t>A </a:t>
            </a:r>
            <a:r>
              <a:rPr lang="de-DE" sz="1600" b="0" kern="0" dirty="0" err="1"/>
              <a:t>management</a:t>
            </a:r>
            <a:r>
              <a:rPr lang="de-DE" sz="1600" b="0" kern="0" dirty="0"/>
              <a:t> </a:t>
            </a:r>
            <a:r>
              <a:rPr lang="de-DE" sz="1600" b="0" kern="0" dirty="0" err="1"/>
              <a:t>office</a:t>
            </a:r>
            <a:endParaRPr lang="de-DE" sz="1600" b="0" kern="0" dirty="0"/>
          </a:p>
          <a:p>
            <a:pPr marL="787400" lvl="1" indent="-342900">
              <a:buFont typeface="Wingdings" panose="05000000000000000000" pitchFamily="2" charset="2"/>
              <a:buChar char="Ø"/>
            </a:pPr>
            <a:r>
              <a:rPr lang="de-DE" sz="1600" b="0" kern="0" dirty="0"/>
              <a:t>A </a:t>
            </a:r>
            <a:r>
              <a:rPr lang="de-DE" sz="1600" b="0" kern="0" dirty="0" err="1"/>
              <a:t>communication</a:t>
            </a:r>
            <a:r>
              <a:rPr lang="de-DE" sz="1600" b="0" kern="0" dirty="0"/>
              <a:t> network </a:t>
            </a:r>
            <a:r>
              <a:rPr lang="de-DE" sz="1600" b="0" kern="0" dirty="0" err="1"/>
              <a:t>between</a:t>
            </a:r>
            <a:r>
              <a:rPr lang="de-DE" sz="1600" b="0" kern="0" dirty="0"/>
              <a:t> </a:t>
            </a:r>
            <a:r>
              <a:rPr lang="de-DE" sz="1600" b="0" kern="0" dirty="0" err="1"/>
              <a:t>the</a:t>
            </a:r>
            <a:r>
              <a:rPr lang="de-DE" sz="1600" b="0" kern="0" dirty="0"/>
              <a:t> </a:t>
            </a:r>
            <a:r>
              <a:rPr lang="de-DE" sz="1600" b="0" kern="0" dirty="0" err="1"/>
              <a:t>management</a:t>
            </a:r>
            <a:r>
              <a:rPr lang="de-DE" sz="1600" b="0" kern="0" dirty="0"/>
              <a:t> </a:t>
            </a:r>
            <a:r>
              <a:rPr lang="de-DE" sz="1600" b="0" kern="0" dirty="0" err="1"/>
              <a:t>office</a:t>
            </a:r>
            <a:r>
              <a:rPr lang="de-DE" sz="1600" b="0" kern="0" dirty="0"/>
              <a:t> and </a:t>
            </a:r>
            <a:r>
              <a:rPr lang="de-DE" sz="1600" b="0" kern="0" dirty="0" err="1"/>
              <a:t>the</a:t>
            </a:r>
            <a:r>
              <a:rPr lang="de-DE" sz="1600" b="0" kern="0" dirty="0"/>
              <a:t> DERs</a:t>
            </a:r>
          </a:p>
        </p:txBody>
      </p:sp>
    </p:spTree>
    <p:extLst>
      <p:ext uri="{BB962C8B-B14F-4D97-AF65-F5344CB8AC3E}">
        <p14:creationId xmlns:p14="http://schemas.microsoft.com/office/powerpoint/2010/main" val="643439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93616038-969C-49CC-A960-EA9C9DD681BD}"/>
              </a:ext>
            </a:extLst>
          </p:cNvPr>
          <p:cNvSpPr/>
          <p:nvPr/>
        </p:nvSpPr>
        <p:spPr>
          <a:xfrm>
            <a:off x="1127448" y="4173763"/>
            <a:ext cx="9865096" cy="244729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/>
          </a:p>
        </p:txBody>
      </p:sp>
      <p:sp>
        <p:nvSpPr>
          <p:cNvPr id="26" name="Rechteck: abgerundete Ecken 25">
            <a:extLst>
              <a:ext uri="{FF2B5EF4-FFF2-40B4-BE49-F238E27FC236}">
                <a16:creationId xmlns:a16="http://schemas.microsoft.com/office/drawing/2014/main" id="{3585637F-E304-44BA-9D5F-DB9BD8EC7386}"/>
              </a:ext>
            </a:extLst>
          </p:cNvPr>
          <p:cNvSpPr/>
          <p:nvPr/>
        </p:nvSpPr>
        <p:spPr>
          <a:xfrm>
            <a:off x="1127448" y="1549984"/>
            <a:ext cx="9865096" cy="244729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4DCD731-4A22-4664-B70D-8B7D95F96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Generating a </a:t>
            </a:r>
            <a:r>
              <a:rPr lang="de-DE" dirty="0" err="1"/>
              <a:t>stable</a:t>
            </a:r>
            <a:r>
              <a:rPr lang="de-DE" dirty="0"/>
              <a:t> power </a:t>
            </a:r>
            <a:r>
              <a:rPr lang="de-DE" dirty="0" err="1"/>
              <a:t>output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problem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en-US" dirty="0"/>
              <a:t>renewable</a:t>
            </a:r>
            <a:r>
              <a:rPr lang="de-DE" dirty="0"/>
              <a:t> </a:t>
            </a:r>
            <a:r>
              <a:rPr lang="de-DE" dirty="0" err="1"/>
              <a:t>energy</a:t>
            </a:r>
            <a:r>
              <a:rPr lang="de-DE" dirty="0"/>
              <a:t> </a:t>
            </a:r>
            <a:r>
              <a:rPr lang="de-DE" dirty="0" err="1"/>
              <a:t>resources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BA8F67F-3021-4B0A-835A-F41967887B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01" t="8000" r="9680" b="13041"/>
          <a:stretch/>
        </p:blipFill>
        <p:spPr>
          <a:xfrm>
            <a:off x="1784249" y="1660264"/>
            <a:ext cx="2007495" cy="2144370"/>
          </a:xfrm>
          <a:prstGeom prst="rect">
            <a:avLst/>
          </a:prstGeom>
        </p:spPr>
      </p:pic>
      <p:pic>
        <p:nvPicPr>
          <p:cNvPr id="15" name="Inhaltsplatzhalter 14">
            <a:extLst>
              <a:ext uri="{FF2B5EF4-FFF2-40B4-BE49-F238E27FC236}">
                <a16:creationId xmlns:a16="http://schemas.microsoft.com/office/drawing/2014/main" id="{7F1713C7-3422-4740-AB7B-AD806A8D8D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517" y="4362397"/>
            <a:ext cx="1084337" cy="1891237"/>
          </a:xfr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377809CA-1727-423B-90D7-D38E6BDDFC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9727" y="5199547"/>
            <a:ext cx="1659053" cy="1171457"/>
          </a:xfrm>
          <a:prstGeom prst="rect">
            <a:avLst/>
          </a:prstGeom>
        </p:spPr>
      </p:pic>
      <p:sp>
        <p:nvSpPr>
          <p:cNvPr id="18" name="Pfeil: nach rechts 17">
            <a:extLst>
              <a:ext uri="{FF2B5EF4-FFF2-40B4-BE49-F238E27FC236}">
                <a16:creationId xmlns:a16="http://schemas.microsoft.com/office/drawing/2014/main" id="{B34CE688-23C6-458B-8A14-3A56BE6DDB2E}"/>
              </a:ext>
            </a:extLst>
          </p:cNvPr>
          <p:cNvSpPr/>
          <p:nvPr/>
        </p:nvSpPr>
        <p:spPr>
          <a:xfrm>
            <a:off x="4295800" y="2633507"/>
            <a:ext cx="2520280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9" name="Pfeil: nach rechts 18">
            <a:extLst>
              <a:ext uri="{FF2B5EF4-FFF2-40B4-BE49-F238E27FC236}">
                <a16:creationId xmlns:a16="http://schemas.microsoft.com/office/drawing/2014/main" id="{E0F09171-7FD3-45B6-8D2E-06CD20EA5A53}"/>
              </a:ext>
            </a:extLst>
          </p:cNvPr>
          <p:cNvSpPr/>
          <p:nvPr/>
        </p:nvSpPr>
        <p:spPr>
          <a:xfrm>
            <a:off x="4305328" y="5007555"/>
            <a:ext cx="2520280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6065D1AE-9906-4CAD-8BAB-6E8A34BA541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93968" y="1650425"/>
            <a:ext cx="3032518" cy="2294304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70B5D1AA-2C99-44A7-AC5B-85761578C27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44" r="7796"/>
          <a:stretch/>
        </p:blipFill>
        <p:spPr>
          <a:xfrm>
            <a:off x="7085073" y="4220112"/>
            <a:ext cx="3143442" cy="2305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046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7D73A6B9-0CB0-4ABB-B890-D1BCDB5D8467}"/>
              </a:ext>
            </a:extLst>
          </p:cNvPr>
          <p:cNvSpPr/>
          <p:nvPr/>
        </p:nvSpPr>
        <p:spPr>
          <a:xfrm>
            <a:off x="911424" y="3501008"/>
            <a:ext cx="9865096" cy="288633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3DEC624-EE4E-4B45-B5B1-9660D6BA3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66" y="488950"/>
            <a:ext cx="9290042" cy="838200"/>
          </a:xfrm>
        </p:spPr>
        <p:txBody>
          <a:bodyPr/>
          <a:lstStyle/>
          <a:p>
            <a:r>
              <a:rPr lang="de-DE" dirty="0" err="1"/>
              <a:t>Idea</a:t>
            </a:r>
            <a:r>
              <a:rPr lang="de-DE" dirty="0"/>
              <a:t>: </a:t>
            </a:r>
            <a:r>
              <a:rPr lang="de-DE" dirty="0" err="1"/>
              <a:t>assign</a:t>
            </a:r>
            <a:r>
              <a:rPr lang="de-DE" dirty="0"/>
              <a:t> DERs </a:t>
            </a:r>
            <a:r>
              <a:rPr lang="de-DE" dirty="0" err="1"/>
              <a:t>to</a:t>
            </a:r>
            <a:r>
              <a:rPr lang="de-DE" dirty="0"/>
              <a:t> a VPP </a:t>
            </a:r>
            <a:r>
              <a:rPr lang="de-DE" dirty="0" err="1"/>
              <a:t>by</a:t>
            </a:r>
            <a:r>
              <a:rPr lang="de-DE" dirty="0"/>
              <a:t> virtual network </a:t>
            </a:r>
            <a:r>
              <a:rPr lang="de-DE" dirty="0" err="1"/>
              <a:t>embedding</a:t>
            </a:r>
            <a:r>
              <a:rPr lang="de-DE" dirty="0"/>
              <a:t> (VNE)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62AF51-5E74-465D-85D1-E6400FBD1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620000"/>
            <a:ext cx="11521280" cy="1928519"/>
          </a:xfrm>
        </p:spPr>
        <p:txBody>
          <a:bodyPr/>
          <a:lstStyle/>
          <a:p>
            <a:r>
              <a:rPr lang="de-DE" dirty="0"/>
              <a:t>Problem: </a:t>
            </a:r>
            <a:r>
              <a:rPr lang="de-DE" b="0" dirty="0" err="1"/>
              <a:t>How</a:t>
            </a:r>
            <a:r>
              <a:rPr lang="de-DE" b="0" dirty="0"/>
              <a:t> </a:t>
            </a:r>
            <a:r>
              <a:rPr lang="de-DE" b="0" dirty="0" err="1"/>
              <a:t>to</a:t>
            </a:r>
            <a:r>
              <a:rPr lang="de-DE" b="0" dirty="0"/>
              <a:t> </a:t>
            </a:r>
            <a:r>
              <a:rPr lang="de-DE" b="0" dirty="0" err="1"/>
              <a:t>assign</a:t>
            </a:r>
            <a:r>
              <a:rPr lang="de-DE" b="0" dirty="0"/>
              <a:t> DERs </a:t>
            </a:r>
            <a:r>
              <a:rPr lang="de-DE" b="0" dirty="0" err="1"/>
              <a:t>to</a:t>
            </a:r>
            <a:r>
              <a:rPr lang="de-DE" b="0" dirty="0"/>
              <a:t> a VPP?</a:t>
            </a:r>
          </a:p>
          <a:p>
            <a:r>
              <a:rPr lang="en-US" dirty="0"/>
              <a:t>Answer</a:t>
            </a:r>
            <a:r>
              <a:rPr lang="de-DE" dirty="0"/>
              <a:t>: </a:t>
            </a:r>
            <a:r>
              <a:rPr lang="de-DE" b="0" dirty="0"/>
              <a:t>By </a:t>
            </a:r>
            <a:r>
              <a:rPr lang="de-DE" b="0" dirty="0" err="1"/>
              <a:t>using</a:t>
            </a:r>
            <a:r>
              <a:rPr lang="de-DE" b="0" dirty="0"/>
              <a:t> VNE </a:t>
            </a:r>
            <a:r>
              <a:rPr lang="de-DE" b="0" dirty="0" err="1"/>
              <a:t>algorithms</a:t>
            </a:r>
            <a:endParaRPr lang="de-DE" b="0" dirty="0"/>
          </a:p>
          <a:p>
            <a:pPr marL="1708150" lvl="5" indent="-342900">
              <a:buFont typeface="Wingdings" panose="05000000000000000000" pitchFamily="2" charset="2"/>
              <a:buChar char="Ø"/>
            </a:pPr>
            <a:r>
              <a:rPr lang="de-DE" dirty="0"/>
              <a:t>Mapping a virtual network (</a:t>
            </a:r>
            <a:r>
              <a:rPr lang="de-DE" dirty="0" err="1"/>
              <a:t>the</a:t>
            </a:r>
            <a:r>
              <a:rPr lang="de-DE" dirty="0"/>
              <a:t> VPP) </a:t>
            </a:r>
            <a:r>
              <a:rPr lang="de-DE" dirty="0" err="1"/>
              <a:t>onto</a:t>
            </a:r>
            <a:r>
              <a:rPr lang="de-DE" dirty="0"/>
              <a:t> a </a:t>
            </a:r>
            <a:r>
              <a:rPr lang="en-US" dirty="0"/>
              <a:t>physical</a:t>
            </a:r>
            <a:r>
              <a:rPr lang="de-DE" dirty="0"/>
              <a:t> network</a:t>
            </a:r>
          </a:p>
          <a:p>
            <a:pPr marL="1708150" lvl="5" indent="-342900">
              <a:buFont typeface="Wingdings" panose="05000000000000000000" pitchFamily="2" charset="2"/>
              <a:buChar char="Ø"/>
            </a:pPr>
            <a:r>
              <a:rPr lang="de-DE" b="0" dirty="0"/>
              <a:t>Find optimal </a:t>
            </a:r>
            <a:r>
              <a:rPr lang="de-DE" b="0" dirty="0" err="1"/>
              <a:t>embedding</a:t>
            </a:r>
            <a:r>
              <a:rPr lang="de-DE" b="0" dirty="0"/>
              <a:t> </a:t>
            </a:r>
            <a:r>
              <a:rPr lang="de-DE" b="0" dirty="0" err="1"/>
              <a:t>while</a:t>
            </a:r>
            <a:r>
              <a:rPr lang="de-DE" b="0" dirty="0"/>
              <a:t> </a:t>
            </a:r>
            <a:r>
              <a:rPr lang="de-DE" b="0" dirty="0" err="1"/>
              <a:t>considering</a:t>
            </a:r>
            <a:r>
              <a:rPr lang="de-DE" b="0" dirty="0"/>
              <a:t> </a:t>
            </a:r>
            <a:r>
              <a:rPr lang="de-DE" b="0" dirty="0" err="1"/>
              <a:t>the</a:t>
            </a:r>
            <a:r>
              <a:rPr lang="de-DE" b="0" dirty="0"/>
              <a:t> power </a:t>
            </a:r>
            <a:r>
              <a:rPr lang="de-DE" b="0" dirty="0" err="1"/>
              <a:t>output</a:t>
            </a:r>
            <a:r>
              <a:rPr lang="de-DE" b="0" dirty="0"/>
              <a:t>, </a:t>
            </a:r>
            <a:r>
              <a:rPr lang="de-DE" b="0" dirty="0" err="1"/>
              <a:t>the</a:t>
            </a:r>
            <a:r>
              <a:rPr lang="de-DE" b="0" dirty="0"/>
              <a:t> </a:t>
            </a:r>
            <a:r>
              <a:rPr lang="de-DE" b="0" dirty="0" err="1"/>
              <a:t>reliability</a:t>
            </a:r>
            <a:r>
              <a:rPr lang="de-DE" b="0" dirty="0"/>
              <a:t> and </a:t>
            </a:r>
            <a:r>
              <a:rPr lang="de-DE" b="0" dirty="0" err="1"/>
              <a:t>the</a:t>
            </a:r>
            <a:r>
              <a:rPr lang="de-DE" b="0" dirty="0"/>
              <a:t> DER </a:t>
            </a:r>
            <a:r>
              <a:rPr lang="de-DE" b="0" dirty="0" err="1"/>
              <a:t>activation</a:t>
            </a:r>
            <a:r>
              <a:rPr lang="de-DE" b="0" dirty="0"/>
              <a:t> </a:t>
            </a:r>
            <a:r>
              <a:rPr lang="de-DE" b="0" dirty="0" err="1"/>
              <a:t>cost</a:t>
            </a:r>
            <a:r>
              <a:rPr lang="de-DE" b="0" dirty="0"/>
              <a:t> </a:t>
            </a:r>
          </a:p>
        </p:txBody>
      </p:sp>
      <p:sp>
        <p:nvSpPr>
          <p:cNvPr id="5" name="Flussdiagramm: Verbinder 4">
            <a:extLst>
              <a:ext uri="{FF2B5EF4-FFF2-40B4-BE49-F238E27FC236}">
                <a16:creationId xmlns:a16="http://schemas.microsoft.com/office/drawing/2014/main" id="{4A537828-9497-44D1-8AA0-0B6ACD15A4D6}"/>
              </a:ext>
            </a:extLst>
          </p:cNvPr>
          <p:cNvSpPr/>
          <p:nvPr/>
        </p:nvSpPr>
        <p:spPr>
          <a:xfrm>
            <a:off x="5663952" y="4941168"/>
            <a:ext cx="144016" cy="144016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7DFE63B-5DB9-4305-92EF-7C74C7E5E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3712" y="3861048"/>
            <a:ext cx="957236" cy="675904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191A1FAF-29AD-4948-9F99-2F73C1C192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9816" y="5590125"/>
            <a:ext cx="957236" cy="675904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011F4262-C97A-421E-A2E4-3EDCEF8AF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9248" y="3626707"/>
            <a:ext cx="957237" cy="67590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955FC834-8F5A-4018-A4ED-0A68C408E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8554" y="5693146"/>
            <a:ext cx="957236" cy="675904"/>
          </a:xfrm>
          <a:prstGeom prst="rect">
            <a:avLst/>
          </a:prstGeom>
        </p:spPr>
      </p:pic>
      <p:pic>
        <p:nvPicPr>
          <p:cNvPr id="10" name="Inhaltsplatzhalter 14">
            <a:extLst>
              <a:ext uri="{FF2B5EF4-FFF2-40B4-BE49-F238E27FC236}">
                <a16:creationId xmlns:a16="http://schemas.microsoft.com/office/drawing/2014/main" id="{03E6C0E4-B5AE-4493-9D21-8500DACAA80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41682" y="3726548"/>
            <a:ext cx="66057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Inhaltsplatzhalter 14">
            <a:extLst>
              <a:ext uri="{FF2B5EF4-FFF2-40B4-BE49-F238E27FC236}">
                <a16:creationId xmlns:a16="http://schemas.microsoft.com/office/drawing/2014/main" id="{B195548C-6AF8-4768-8763-7F68C22FD64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29716" y="5202657"/>
            <a:ext cx="463500" cy="808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Inhaltsplatzhalter 14">
            <a:extLst>
              <a:ext uri="{FF2B5EF4-FFF2-40B4-BE49-F238E27FC236}">
                <a16:creationId xmlns:a16="http://schemas.microsoft.com/office/drawing/2014/main" id="{BD9194CC-A930-457E-9630-FFAFD09C70D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61562" y="3626707"/>
            <a:ext cx="669929" cy="116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Inhaltsplatzhalter 14">
            <a:extLst>
              <a:ext uri="{FF2B5EF4-FFF2-40B4-BE49-F238E27FC236}">
                <a16:creationId xmlns:a16="http://schemas.microsoft.com/office/drawing/2014/main" id="{FF8C8E86-DEE4-4D20-8D86-1C5BE9D9E00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38760" y="3656534"/>
            <a:ext cx="504786" cy="880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Inhaltsplatzhalter 14">
            <a:extLst>
              <a:ext uri="{FF2B5EF4-FFF2-40B4-BE49-F238E27FC236}">
                <a16:creationId xmlns:a16="http://schemas.microsoft.com/office/drawing/2014/main" id="{6B18ABCA-4D43-446E-B94F-1235598A8D9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34799" y="4199000"/>
            <a:ext cx="669929" cy="116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Flussdiagramm: Verbinder 15">
            <a:extLst>
              <a:ext uri="{FF2B5EF4-FFF2-40B4-BE49-F238E27FC236}">
                <a16:creationId xmlns:a16="http://schemas.microsoft.com/office/drawing/2014/main" id="{DA7C3134-B7B9-413E-8E15-D0D35F529638}"/>
              </a:ext>
            </a:extLst>
          </p:cNvPr>
          <p:cNvSpPr/>
          <p:nvPr/>
        </p:nvSpPr>
        <p:spPr>
          <a:xfrm flipH="1">
            <a:off x="8692308" y="5122231"/>
            <a:ext cx="45719" cy="4571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91D5076D-2B17-4B73-B188-8DB8DF0F0B08}"/>
              </a:ext>
            </a:extLst>
          </p:cNvPr>
          <p:cNvCxnSpPr>
            <a:cxnSpLocks/>
            <a:stCxn id="12" idx="2"/>
            <a:endCxn id="16" idx="0"/>
          </p:cNvCxnSpPr>
          <p:nvPr/>
        </p:nvCxnSpPr>
        <p:spPr>
          <a:xfrm>
            <a:off x="8296527" y="4795157"/>
            <a:ext cx="418640" cy="3270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7E237DBB-D5C5-44B8-990E-03CB5CBE3B59}"/>
              </a:ext>
            </a:extLst>
          </p:cNvPr>
          <p:cNvCxnSpPr>
            <a:cxnSpLocks/>
            <a:endCxn id="16" idx="2"/>
          </p:cNvCxnSpPr>
          <p:nvPr/>
        </p:nvCxnSpPr>
        <p:spPr>
          <a:xfrm flipH="1">
            <a:off x="8738027" y="4850681"/>
            <a:ext cx="493597" cy="2944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78309064-4F41-4119-A542-C3CC6338E36F}"/>
              </a:ext>
            </a:extLst>
          </p:cNvPr>
          <p:cNvCxnSpPr>
            <a:cxnSpLocks/>
            <a:endCxn id="16" idx="3"/>
          </p:cNvCxnSpPr>
          <p:nvPr/>
        </p:nvCxnSpPr>
        <p:spPr>
          <a:xfrm flipH="1" flipV="1">
            <a:off x="8731332" y="5161255"/>
            <a:ext cx="253493" cy="8493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D2DDF00-F18A-40E3-B764-D9253B51CFF7}"/>
              </a:ext>
            </a:extLst>
          </p:cNvPr>
          <p:cNvCxnSpPr>
            <a:cxnSpLocks/>
            <a:stCxn id="5" idx="6"/>
            <a:endCxn id="16" idx="6"/>
          </p:cNvCxnSpPr>
          <p:nvPr/>
        </p:nvCxnSpPr>
        <p:spPr>
          <a:xfrm>
            <a:off x="5807968" y="5013176"/>
            <a:ext cx="2884340" cy="1319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7DA596B4-EFA8-435A-AD0B-00C75D9E3593}"/>
              </a:ext>
            </a:extLst>
          </p:cNvPr>
          <p:cNvCxnSpPr>
            <a:cxnSpLocks/>
          </p:cNvCxnSpPr>
          <p:nvPr/>
        </p:nvCxnSpPr>
        <p:spPr>
          <a:xfrm flipH="1" flipV="1">
            <a:off x="5725470" y="4988479"/>
            <a:ext cx="393778" cy="9260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A99B612B-0439-402B-B620-CC685F11E197}"/>
              </a:ext>
            </a:extLst>
          </p:cNvPr>
          <p:cNvCxnSpPr>
            <a:cxnSpLocks/>
            <a:stCxn id="5" idx="7"/>
          </p:cNvCxnSpPr>
          <p:nvPr/>
        </p:nvCxnSpPr>
        <p:spPr>
          <a:xfrm flipV="1">
            <a:off x="5786877" y="4234079"/>
            <a:ext cx="632159" cy="7281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1B645DB4-1414-44C3-A4D1-6078A90D5360}"/>
              </a:ext>
            </a:extLst>
          </p:cNvPr>
          <p:cNvCxnSpPr>
            <a:cxnSpLocks/>
            <a:endCxn id="13" idx="2"/>
          </p:cNvCxnSpPr>
          <p:nvPr/>
        </p:nvCxnSpPr>
        <p:spPr>
          <a:xfrm flipH="1" flipV="1">
            <a:off x="5191153" y="4536952"/>
            <a:ext cx="492118" cy="4515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38196D31-95C0-4A51-96B8-D914D2198B8E}"/>
              </a:ext>
            </a:extLst>
          </p:cNvPr>
          <p:cNvCxnSpPr>
            <a:cxnSpLocks/>
            <a:stCxn id="5" idx="2"/>
            <a:endCxn id="6" idx="2"/>
          </p:cNvCxnSpPr>
          <p:nvPr/>
        </p:nvCxnSpPr>
        <p:spPr>
          <a:xfrm flipH="1" flipV="1">
            <a:off x="3982330" y="4536952"/>
            <a:ext cx="1681622" cy="4762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481514BA-F78A-4D6C-BF7E-9A8F1DAC1B51}"/>
              </a:ext>
            </a:extLst>
          </p:cNvPr>
          <p:cNvCxnSpPr>
            <a:cxnSpLocks/>
            <a:endCxn id="5" idx="3"/>
          </p:cNvCxnSpPr>
          <p:nvPr/>
        </p:nvCxnSpPr>
        <p:spPr>
          <a:xfrm flipV="1">
            <a:off x="5281735" y="5064093"/>
            <a:ext cx="403308" cy="5740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638A4859-FE19-47D9-ACBE-6D938FEFDA60}"/>
              </a:ext>
            </a:extLst>
          </p:cNvPr>
          <p:cNvCxnSpPr>
            <a:cxnSpLocks/>
            <a:stCxn id="5" idx="2"/>
            <a:endCxn id="15" idx="2"/>
          </p:cNvCxnSpPr>
          <p:nvPr/>
        </p:nvCxnSpPr>
        <p:spPr>
          <a:xfrm flipH="1">
            <a:off x="2469764" y="5013176"/>
            <a:ext cx="3194188" cy="3542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C271404C-149C-426A-8CA9-26697B941168}"/>
              </a:ext>
            </a:extLst>
          </p:cNvPr>
          <p:cNvCxnSpPr>
            <a:cxnSpLocks/>
          </p:cNvCxnSpPr>
          <p:nvPr/>
        </p:nvCxnSpPr>
        <p:spPr>
          <a:xfrm flipH="1">
            <a:off x="2458334" y="5014957"/>
            <a:ext cx="3194188" cy="3542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5C2B1C70-9160-47E3-93A9-1B6D0781AD18}"/>
              </a:ext>
            </a:extLst>
          </p:cNvPr>
          <p:cNvCxnSpPr>
            <a:cxnSpLocks/>
          </p:cNvCxnSpPr>
          <p:nvPr/>
        </p:nvCxnSpPr>
        <p:spPr>
          <a:xfrm flipV="1">
            <a:off x="5795543" y="4229594"/>
            <a:ext cx="632159" cy="7281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7E6C531D-2203-4A11-B5B8-F9A00CF52467}"/>
              </a:ext>
            </a:extLst>
          </p:cNvPr>
          <p:cNvCxnSpPr>
            <a:cxnSpLocks/>
          </p:cNvCxnSpPr>
          <p:nvPr/>
        </p:nvCxnSpPr>
        <p:spPr>
          <a:xfrm flipH="1" flipV="1">
            <a:off x="5767542" y="5086208"/>
            <a:ext cx="351706" cy="81678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7" name="Grafik 16">
            <a:extLst>
              <a:ext uri="{FF2B5EF4-FFF2-40B4-BE49-F238E27FC236}">
                <a16:creationId xmlns:a16="http://schemas.microsoft.com/office/drawing/2014/main" id="{DAAA3B27-53DB-4B7F-AE0B-85500B70658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8588" t="16322" r="7781" b="11762"/>
          <a:stretch/>
        </p:blipFill>
        <p:spPr>
          <a:xfrm>
            <a:off x="7346412" y="5409685"/>
            <a:ext cx="867957" cy="593131"/>
          </a:xfrm>
          <a:prstGeom prst="rect">
            <a:avLst/>
          </a:prstGeom>
        </p:spPr>
      </p:pic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AC120AAB-A041-4DE2-A475-5B06E32EE7A8}"/>
              </a:ext>
            </a:extLst>
          </p:cNvPr>
          <p:cNvCxnSpPr>
            <a:cxnSpLocks/>
            <a:stCxn id="5" idx="5"/>
            <a:endCxn id="17" idx="1"/>
          </p:cNvCxnSpPr>
          <p:nvPr/>
        </p:nvCxnSpPr>
        <p:spPr>
          <a:xfrm>
            <a:off x="5786877" y="5064093"/>
            <a:ext cx="1559535" cy="6421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B0F58C22-1F3E-4C16-ACC1-2C9FB0D465FE}"/>
              </a:ext>
            </a:extLst>
          </p:cNvPr>
          <p:cNvCxnSpPr>
            <a:cxnSpLocks/>
          </p:cNvCxnSpPr>
          <p:nvPr/>
        </p:nvCxnSpPr>
        <p:spPr>
          <a:xfrm>
            <a:off x="5798246" y="5075544"/>
            <a:ext cx="1559535" cy="64215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4707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515312-E09B-434C-A76A-80A5BB9B7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Mixed Integer Linear </a:t>
            </a:r>
            <a:r>
              <a:rPr lang="de-DE" dirty="0" err="1"/>
              <a:t>Programming</a:t>
            </a:r>
            <a:r>
              <a:rPr lang="de-DE" dirty="0"/>
              <a:t> (MILP)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basis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VNE </a:t>
            </a:r>
            <a:r>
              <a:rPr lang="en-US" dirty="0"/>
              <a:t>algorithm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A168A62-7851-4EE6-BBA5-56DD2C6F1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620000"/>
            <a:ext cx="7776864" cy="4689320"/>
          </a:xfrm>
        </p:spPr>
        <p:txBody>
          <a:bodyPr/>
          <a:lstStyle/>
          <a:p>
            <a:pPr marL="522900" indent="-342900">
              <a:buFont typeface="Symbol" panose="05050102010706020507" pitchFamily="18" charset="2"/>
              <a:buChar char="-"/>
            </a:pPr>
            <a:r>
              <a:rPr lang="de-DE" b="0" dirty="0"/>
              <a:t>The </a:t>
            </a:r>
            <a:r>
              <a:rPr lang="de-DE" b="0" dirty="0" err="1"/>
              <a:t>mapping</a:t>
            </a:r>
            <a:r>
              <a:rPr lang="de-DE" b="0" dirty="0"/>
              <a:t> </a:t>
            </a:r>
            <a:r>
              <a:rPr lang="de-DE" b="0" dirty="0" err="1"/>
              <a:t>algorithm</a:t>
            </a:r>
            <a:r>
              <a:rPr lang="de-DE" b="0" dirty="0"/>
              <a:t> was </a:t>
            </a:r>
            <a:r>
              <a:rPr lang="de-DE" b="0" dirty="0" err="1"/>
              <a:t>implemented</a:t>
            </a:r>
            <a:r>
              <a:rPr lang="de-DE" b="0" dirty="0"/>
              <a:t> </a:t>
            </a:r>
            <a:r>
              <a:rPr lang="de-DE" b="0" dirty="0" err="1"/>
              <a:t>using</a:t>
            </a:r>
            <a:r>
              <a:rPr lang="de-DE" b="0" dirty="0"/>
              <a:t> </a:t>
            </a:r>
            <a:r>
              <a:rPr lang="de-DE" b="0" dirty="0" err="1">
                <a:hlinkClick r:id="rId2"/>
              </a:rPr>
              <a:t>JuMP</a:t>
            </a:r>
            <a:endParaRPr lang="de-DE" b="0" dirty="0"/>
          </a:p>
          <a:p>
            <a:pPr marL="522900" indent="-342900">
              <a:buFont typeface="Symbol" panose="05050102010706020507" pitchFamily="18" charset="2"/>
              <a:buChar char="-"/>
            </a:pPr>
            <a:r>
              <a:rPr lang="de-DE" b="0" dirty="0" err="1"/>
              <a:t>JuMP</a:t>
            </a:r>
            <a:r>
              <a:rPr lang="de-DE" b="0" dirty="0"/>
              <a:t> </a:t>
            </a:r>
            <a:r>
              <a:rPr lang="de-DE" b="0" dirty="0" err="1"/>
              <a:t>is</a:t>
            </a:r>
            <a:r>
              <a:rPr lang="de-DE" b="0" dirty="0"/>
              <a:t> a Julia </a:t>
            </a:r>
            <a:r>
              <a:rPr lang="de-DE" b="0" dirty="0" err="1"/>
              <a:t>library</a:t>
            </a:r>
            <a:r>
              <a:rPr lang="de-DE" b="0" dirty="0"/>
              <a:t> </a:t>
            </a:r>
            <a:r>
              <a:rPr lang="de-DE" b="0" dirty="0" err="1"/>
              <a:t>for</a:t>
            </a:r>
            <a:r>
              <a:rPr lang="de-DE" b="0" dirty="0"/>
              <a:t> </a:t>
            </a:r>
            <a:r>
              <a:rPr lang="de-DE" b="0" dirty="0" err="1"/>
              <a:t>mathematical</a:t>
            </a:r>
            <a:r>
              <a:rPr lang="de-DE" b="0" dirty="0"/>
              <a:t> </a:t>
            </a:r>
            <a:r>
              <a:rPr lang="de-DE" b="0" dirty="0" err="1"/>
              <a:t>optimization</a:t>
            </a:r>
            <a:r>
              <a:rPr lang="de-DE" b="0" dirty="0"/>
              <a:t> </a:t>
            </a:r>
            <a:r>
              <a:rPr lang="de-DE" b="0" dirty="0" err="1"/>
              <a:t>problems</a:t>
            </a:r>
            <a:r>
              <a:rPr lang="de-DE" b="0" dirty="0"/>
              <a:t> (such </a:t>
            </a:r>
            <a:r>
              <a:rPr lang="de-DE" b="0" dirty="0" err="1"/>
              <a:t>as</a:t>
            </a:r>
            <a:r>
              <a:rPr lang="de-DE" b="0" dirty="0"/>
              <a:t> MILP)</a:t>
            </a:r>
          </a:p>
          <a:p>
            <a:pPr marL="522900" indent="-342900">
              <a:buFont typeface="Symbol" panose="05050102010706020507" pitchFamily="18" charset="2"/>
              <a:buChar char="-"/>
            </a:pPr>
            <a:r>
              <a:rPr lang="de-DE" b="0" dirty="0" err="1"/>
              <a:t>Results</a:t>
            </a:r>
            <a:r>
              <a:rPr lang="de-DE" b="0" dirty="0"/>
              <a:t> </a:t>
            </a:r>
            <a:r>
              <a:rPr lang="de-DE" b="0" dirty="0" err="1"/>
              <a:t>are</a:t>
            </a:r>
            <a:r>
              <a:rPr lang="de-DE" b="0" dirty="0"/>
              <a:t> </a:t>
            </a:r>
            <a:r>
              <a:rPr lang="de-DE" b="0" dirty="0" err="1"/>
              <a:t>documented</a:t>
            </a:r>
            <a:r>
              <a:rPr lang="de-DE" b="0" dirty="0"/>
              <a:t> in a </a:t>
            </a:r>
            <a:r>
              <a:rPr lang="de-DE" b="0" dirty="0" err="1">
                <a:hlinkClick r:id="rId3"/>
              </a:rPr>
              <a:t>Jupyter</a:t>
            </a:r>
            <a:r>
              <a:rPr lang="de-DE" b="0" dirty="0">
                <a:hlinkClick r:id="rId3"/>
              </a:rPr>
              <a:t> Notebook</a:t>
            </a:r>
            <a:endParaRPr lang="de-DE" b="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C5CA16D-A676-4998-AE91-59ED7C28970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288" y="1588690"/>
            <a:ext cx="2623358" cy="177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460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Inhaltsplatzhalter 3">
                <a:extLst>
                  <a:ext uri="{FF2B5EF4-FFF2-40B4-BE49-F238E27FC236}">
                    <a16:creationId xmlns:a16="http://schemas.microsoft.com/office/drawing/2014/main" id="{010D5CCA-F5B7-40D3-83E3-3390D0988DC7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78367" y="1674020"/>
                <a:ext cx="3697050" cy="2160239"/>
              </a:xfrm>
              <a:prstGeom prst="roundRect">
                <a:avLst/>
              </a:prstGeom>
              <a:ln w="25400" cap="flat" cmpd="sng" algn="ctr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180000" indent="0" algn="l" rtl="0" eaLnBrk="1" fontAlgn="base" hangingPunct="1">
                  <a:lnSpc>
                    <a:spcPct val="130000"/>
                  </a:lnSpc>
                  <a:spcBef>
                    <a:spcPts val="200"/>
                  </a:spcBef>
                  <a:spcAft>
                    <a:spcPts val="230"/>
                  </a:spcAft>
                  <a:buFont typeface="Wingdings" pitchFamily="2" charset="2"/>
                  <a:buNone/>
                  <a:defRPr sz="2000" b="1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44500" indent="-261938" algn="l" rtl="0" eaLnBrk="1" fontAlgn="base" hangingPunct="1">
                  <a:lnSpc>
                    <a:spcPct val="130000"/>
                  </a:lnSpc>
                  <a:spcBef>
                    <a:spcPts val="200"/>
                  </a:spcBef>
                  <a:spcAft>
                    <a:spcPts val="230"/>
                  </a:spcAft>
                  <a:buSzPct val="125000"/>
                  <a:buFont typeface="Arial" pitchFamily="34" charset="0"/>
                  <a:buChar char="•"/>
                  <a:defRPr sz="20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576000" indent="-216000" algn="l" rtl="0" eaLnBrk="1" fontAlgn="base" hangingPunct="1">
                  <a:lnSpc>
                    <a:spcPct val="130000"/>
                  </a:lnSpc>
                  <a:spcBef>
                    <a:spcPts val="200"/>
                  </a:spcBef>
                  <a:spcAft>
                    <a:spcPts val="230"/>
                  </a:spcAft>
                  <a:buFont typeface="Arial" pitchFamily="34" charset="0"/>
                  <a:buChar char="•"/>
                  <a:defRPr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756000" indent="-173038" algn="l" rtl="0" eaLnBrk="1" fontAlgn="base" hangingPunct="1">
                  <a:lnSpc>
                    <a:spcPct val="130000"/>
                  </a:lnSpc>
                  <a:spcBef>
                    <a:spcPts val="200"/>
                  </a:spcBef>
                  <a:spcAft>
                    <a:spcPts val="230"/>
                  </a:spcAft>
                  <a:buFont typeface="Arial" pitchFamily="34" charset="0"/>
                  <a:buChar char="•"/>
                  <a:defRPr sz="16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972000" indent="-188913" algn="l" rtl="0" eaLnBrk="1" fontAlgn="base" hangingPunct="1">
                  <a:lnSpc>
                    <a:spcPct val="130000"/>
                  </a:lnSpc>
                  <a:spcBef>
                    <a:spcPts val="200"/>
                  </a:spcBef>
                  <a:spcAft>
                    <a:spcPts val="230"/>
                  </a:spcAft>
                  <a:buFont typeface="Arial" pitchFamily="34" charset="0"/>
                  <a:buChar char="•"/>
                  <a:defRPr sz="16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1365250" indent="-188913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1822450" indent="-188913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2279650" indent="-188913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2736850" indent="-188913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de-DE" sz="1600" kern="0" dirty="0"/>
                  <a:t>The</a:t>
                </a:r>
                <a:r>
                  <a:rPr lang="de-DE" sz="1800" kern="0" dirty="0"/>
                  <a:t> VPP virtual network:</a:t>
                </a:r>
              </a:p>
              <a:p>
                <a:endParaRPr lang="de-DE" sz="1600" b="0" kern="0" dirty="0"/>
              </a:p>
              <a:p>
                <a:endParaRPr lang="de-DE" kern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1600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kern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de-DE" sz="1600" b="0" i="1" kern="0" smtClean="0">
                            <a:latin typeface="Cambria Math" panose="02040503050406030204" pitchFamily="18" charset="0"/>
                          </a:rPr>
                          <m:t>𝑉𝑃𝑃</m:t>
                        </m:r>
                      </m:sub>
                    </m:sSub>
                  </m:oMath>
                </a14:m>
                <a:r>
                  <a:rPr lang="de-DE" sz="1600" b="0" kern="0" dirty="0"/>
                  <a:t>: </a:t>
                </a:r>
                <a:r>
                  <a:rPr lang="de-DE" sz="1600" b="0" kern="0" dirty="0" err="1"/>
                  <a:t>reliability</a:t>
                </a:r>
                <a:r>
                  <a:rPr lang="de-DE" sz="1600" b="0" kern="0" dirty="0"/>
                  <a:t> </a:t>
                </a:r>
                <a:r>
                  <a:rPr lang="de-DE" sz="1600" b="0" kern="0" dirty="0" err="1"/>
                  <a:t>of</a:t>
                </a:r>
                <a:r>
                  <a:rPr lang="de-DE" sz="1600" b="0" kern="0" dirty="0"/>
                  <a:t> </a:t>
                </a:r>
                <a:r>
                  <a:rPr lang="de-DE" sz="1600" b="0" kern="0" dirty="0" err="1"/>
                  <a:t>the</a:t>
                </a:r>
                <a:r>
                  <a:rPr lang="de-DE" sz="1600" b="0" kern="0" dirty="0"/>
                  <a:t> VPP</a:t>
                </a:r>
                <a:r>
                  <a:rPr lang="de-DE" sz="1600" b="0" i="1" kern="0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1600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kern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sz="1600" b="0" i="1" kern="0" smtClean="0">
                            <a:latin typeface="Cambria Math" panose="02040503050406030204" pitchFamily="18" charset="0"/>
                          </a:rPr>
                          <m:t>𝑉𝑃𝑃</m:t>
                        </m:r>
                      </m:sub>
                    </m:sSub>
                  </m:oMath>
                </a14:m>
                <a:r>
                  <a:rPr lang="de-DE" sz="1600" b="0" kern="0" dirty="0"/>
                  <a:t>: power </a:t>
                </a:r>
                <a:r>
                  <a:rPr lang="de-DE" sz="1600" b="0" kern="0" dirty="0" err="1"/>
                  <a:t>output</a:t>
                </a:r>
                <a:r>
                  <a:rPr lang="de-DE" sz="1600" b="0" kern="0" dirty="0"/>
                  <a:t> </a:t>
                </a:r>
                <a:r>
                  <a:rPr lang="de-DE" sz="1600" b="0" kern="0" dirty="0" err="1"/>
                  <a:t>of</a:t>
                </a:r>
                <a:r>
                  <a:rPr lang="de-DE" sz="1600" b="0" kern="0" dirty="0"/>
                  <a:t> </a:t>
                </a:r>
                <a:r>
                  <a:rPr lang="de-DE" sz="1600" b="0" kern="0" dirty="0" err="1"/>
                  <a:t>the</a:t>
                </a:r>
                <a:r>
                  <a:rPr lang="de-DE" sz="1600" b="0" kern="0" dirty="0"/>
                  <a:t> VPP</a:t>
                </a:r>
                <a:r>
                  <a:rPr lang="de-DE" sz="1600" b="0" i="1" kern="0" dirty="0"/>
                  <a:t> </a:t>
                </a:r>
              </a:p>
            </p:txBody>
          </p:sp>
        </mc:Choice>
        <mc:Fallback xmlns="">
          <p:sp>
            <p:nvSpPr>
              <p:cNvPr id="11" name="Inhaltsplatzhalter 3">
                <a:extLst>
                  <a:ext uri="{FF2B5EF4-FFF2-40B4-BE49-F238E27FC236}">
                    <a16:creationId xmlns:a16="http://schemas.microsoft.com/office/drawing/2014/main" id="{010D5CCA-F5B7-40D3-83E3-3390D0988D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8367" y="1674020"/>
                <a:ext cx="3697050" cy="2160239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 w="25400" cap="flat" cmpd="sng" algn="ctr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el 1">
            <a:extLst>
              <a:ext uri="{FF2B5EF4-FFF2-40B4-BE49-F238E27FC236}">
                <a16:creationId xmlns:a16="http://schemas.microsoft.com/office/drawing/2014/main" id="{2C219220-57FE-4688-9D10-EE10EBB0D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VPP virtual network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mapped</a:t>
            </a:r>
            <a:r>
              <a:rPr lang="de-DE" dirty="0"/>
              <a:t> </a:t>
            </a:r>
            <a:r>
              <a:rPr lang="de-DE" dirty="0" err="1"/>
              <a:t>onto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physical</a:t>
            </a:r>
            <a:r>
              <a:rPr lang="de-DE" dirty="0"/>
              <a:t> network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Inhaltsplatzhalter 3">
                <a:extLst>
                  <a:ext uri="{FF2B5EF4-FFF2-40B4-BE49-F238E27FC236}">
                    <a16:creationId xmlns:a16="http://schemas.microsoft.com/office/drawing/2014/main" id="{D3CE92AB-AB86-4405-AFF8-E39730E113B6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5087888" y="1628800"/>
                <a:ext cx="5400600" cy="4740250"/>
              </a:xfrm>
              <a:prstGeom prst="roundRect">
                <a:avLst/>
              </a:prstGeom>
              <a:ln w="25400" cap="flat" cmpd="sng" algn="ctr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180000" indent="0" algn="l" rtl="0" eaLnBrk="1" fontAlgn="base" hangingPunct="1">
                  <a:lnSpc>
                    <a:spcPct val="130000"/>
                  </a:lnSpc>
                  <a:spcBef>
                    <a:spcPts val="200"/>
                  </a:spcBef>
                  <a:spcAft>
                    <a:spcPts val="230"/>
                  </a:spcAft>
                  <a:buFont typeface="Wingdings" pitchFamily="2" charset="2"/>
                  <a:buNone/>
                  <a:defRPr sz="2000" b="1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44500" indent="-261938" algn="l" rtl="0" eaLnBrk="1" fontAlgn="base" hangingPunct="1">
                  <a:lnSpc>
                    <a:spcPct val="130000"/>
                  </a:lnSpc>
                  <a:spcBef>
                    <a:spcPts val="200"/>
                  </a:spcBef>
                  <a:spcAft>
                    <a:spcPts val="230"/>
                  </a:spcAft>
                  <a:buSzPct val="125000"/>
                  <a:buFont typeface="Arial" pitchFamily="34" charset="0"/>
                  <a:buChar char="•"/>
                  <a:defRPr sz="20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576000" indent="-216000" algn="l" rtl="0" eaLnBrk="1" fontAlgn="base" hangingPunct="1">
                  <a:lnSpc>
                    <a:spcPct val="130000"/>
                  </a:lnSpc>
                  <a:spcBef>
                    <a:spcPts val="200"/>
                  </a:spcBef>
                  <a:spcAft>
                    <a:spcPts val="230"/>
                  </a:spcAft>
                  <a:buFont typeface="Arial" pitchFamily="34" charset="0"/>
                  <a:buChar char="•"/>
                  <a:defRPr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756000" indent="-173038" algn="l" rtl="0" eaLnBrk="1" fontAlgn="base" hangingPunct="1">
                  <a:lnSpc>
                    <a:spcPct val="130000"/>
                  </a:lnSpc>
                  <a:spcBef>
                    <a:spcPts val="200"/>
                  </a:spcBef>
                  <a:spcAft>
                    <a:spcPts val="230"/>
                  </a:spcAft>
                  <a:buFont typeface="Arial" pitchFamily="34" charset="0"/>
                  <a:buChar char="•"/>
                  <a:defRPr sz="16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972000" indent="-188913" algn="l" rtl="0" eaLnBrk="1" fontAlgn="base" hangingPunct="1">
                  <a:lnSpc>
                    <a:spcPct val="130000"/>
                  </a:lnSpc>
                  <a:spcBef>
                    <a:spcPts val="200"/>
                  </a:spcBef>
                  <a:spcAft>
                    <a:spcPts val="230"/>
                  </a:spcAft>
                  <a:buFont typeface="Arial" pitchFamily="34" charset="0"/>
                  <a:buChar char="•"/>
                  <a:defRPr sz="16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1365250" indent="-188913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1822450" indent="-188913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2279650" indent="-188913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2736850" indent="-188913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de-DE" sz="1800" kern="0" dirty="0" err="1"/>
                  <a:t>Node</a:t>
                </a:r>
                <a:r>
                  <a:rPr lang="de-DE" sz="1800" kern="0" dirty="0"/>
                  <a:t> </a:t>
                </a:r>
                <a:r>
                  <a:rPr lang="de-DE" sz="1800" kern="0" dirty="0" err="1"/>
                  <a:t>mapping</a:t>
                </a:r>
                <a:r>
                  <a:rPr lang="de-DE" sz="1800" kern="0" dirty="0"/>
                  <a:t> </a:t>
                </a:r>
                <a:r>
                  <a:rPr lang="de-DE" sz="1800" kern="0" dirty="0" err="1"/>
                  <a:t>constraints</a:t>
                </a:r>
                <a:r>
                  <a:rPr lang="de-DE" sz="1800" kern="0" dirty="0"/>
                  <a:t>:</a:t>
                </a:r>
              </a:p>
              <a:p>
                <a:r>
                  <a:rPr lang="de-DE" sz="1600" b="0" kern="0" dirty="0"/>
                  <a:t>A VPP </a:t>
                </a:r>
                <a:r>
                  <a:rPr lang="de-DE" sz="1600" b="0" kern="0" dirty="0" err="1"/>
                  <a:t>needs</a:t>
                </a:r>
                <a:r>
                  <a:rPr lang="de-DE" sz="1600" b="0" kern="0" dirty="0"/>
                  <a:t> </a:t>
                </a:r>
                <a:r>
                  <a:rPr lang="de-DE" sz="1600" b="0" kern="0" dirty="0" err="1"/>
                  <a:t>exactly</a:t>
                </a:r>
                <a:r>
                  <a:rPr lang="de-DE" sz="1600" b="0" kern="0" dirty="0"/>
                  <a:t> </a:t>
                </a:r>
                <a:r>
                  <a:rPr lang="de-DE" sz="1600" b="0" kern="0" dirty="0" err="1"/>
                  <a:t>one</a:t>
                </a:r>
                <a:r>
                  <a:rPr lang="de-DE" sz="1600" b="0" kern="0" dirty="0"/>
                  <a:t> </a:t>
                </a:r>
                <a:r>
                  <a:rPr lang="de-DE" sz="1600" b="0" kern="0" dirty="0" err="1"/>
                  <a:t>management</a:t>
                </a:r>
                <a:r>
                  <a:rPr lang="de-DE" sz="1600" b="0" kern="0" dirty="0"/>
                  <a:t> </a:t>
                </a:r>
                <a:r>
                  <a:rPr lang="de-DE" sz="1600" b="0" kern="0" dirty="0" err="1"/>
                  <a:t>office</a:t>
                </a:r>
                <a:r>
                  <a:rPr lang="de-DE" sz="1600" b="0" kern="0" dirty="0"/>
                  <a:t>:</a:t>
                </a:r>
              </a:p>
              <a:p>
                <a:r>
                  <a:rPr lang="de-DE" sz="1800" b="0" kern="0" dirty="0">
                    <a:sym typeface="Wingdings" panose="05000000000000000000" pitchFamily="2" charset="2"/>
                  </a:rPr>
                  <a:t>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de-DE" sz="1800" b="0" i="1" kern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de-DE" sz="1800" b="0" i="1" kern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SupPr>
                          <m:e>
                            <m:r>
                              <a:rPr lang="de-DE" sz="1800" b="0" i="1" kern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  <m:sub>
                            <m:r>
                              <a:rPr lang="de-DE" sz="1800" b="0" i="1" kern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𝑖</m:t>
                            </m:r>
                          </m:sub>
                          <m:sup>
                            <m:r>
                              <a:rPr lang="de-DE" sz="1800" b="0" i="1" kern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𝑚</m:t>
                            </m:r>
                          </m:sup>
                        </m:sSubSup>
                        <m:r>
                          <a:rPr lang="de-DE" sz="1800" b="0" i="1" kern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=1</m:t>
                        </m:r>
                      </m:e>
                    </m:nary>
                  </m:oMath>
                </a14:m>
                <a:endParaRPr lang="de-DE" sz="1800" b="0" kern="0" dirty="0"/>
              </a:p>
              <a:p>
                <a:r>
                  <a:rPr lang="de-DE" sz="1600" b="0" kern="0" dirty="0"/>
                  <a:t>The virtual DER </a:t>
                </a:r>
                <a:r>
                  <a:rPr lang="de-DE" sz="1600" b="0" kern="0" dirty="0" err="1"/>
                  <a:t>node</a:t>
                </a:r>
                <a:r>
                  <a:rPr lang="de-DE" sz="1600" b="0" kern="0" dirty="0"/>
                  <a:t> </a:t>
                </a:r>
                <a:r>
                  <a:rPr lang="de-DE" sz="1600" b="0" kern="0" dirty="0" err="1"/>
                  <a:t>can</a:t>
                </a:r>
                <a:r>
                  <a:rPr lang="de-DE" sz="1600" b="0" kern="0" dirty="0"/>
                  <a:t> </a:t>
                </a:r>
                <a:r>
                  <a:rPr lang="de-DE" sz="1600" b="0" kern="0" dirty="0" err="1"/>
                  <a:t>be</a:t>
                </a:r>
                <a:r>
                  <a:rPr lang="de-DE" sz="1600" b="0" kern="0" dirty="0"/>
                  <a:t> </a:t>
                </a:r>
                <a:r>
                  <a:rPr lang="de-DE" sz="1600" b="0" kern="0" dirty="0" err="1"/>
                  <a:t>mapped</a:t>
                </a:r>
                <a:r>
                  <a:rPr lang="de-DE" sz="1600" b="0" kern="0" dirty="0"/>
                  <a:t> </a:t>
                </a:r>
                <a:r>
                  <a:rPr lang="de-DE" sz="1600" b="0" kern="0" dirty="0" err="1"/>
                  <a:t>onto</a:t>
                </a:r>
                <a:r>
                  <a:rPr lang="de-DE" sz="1600" b="0" kern="0" dirty="0"/>
                  <a:t> multiple </a:t>
                </a:r>
                <a:r>
                  <a:rPr lang="de-DE" sz="1600" b="0" kern="0" dirty="0" err="1"/>
                  <a:t>physical</a:t>
                </a:r>
                <a:r>
                  <a:rPr lang="de-DE" sz="1600" b="0" kern="0" dirty="0"/>
                  <a:t> </a:t>
                </a:r>
                <a:r>
                  <a:rPr lang="de-DE" sz="1600" b="0" kern="0" dirty="0" err="1"/>
                  <a:t>nodes</a:t>
                </a:r>
                <a:r>
                  <a:rPr lang="de-DE" sz="1600" b="0" kern="0" dirty="0"/>
                  <a:t>:</a:t>
                </a:r>
              </a:p>
              <a:p>
                <a:r>
                  <a:rPr lang="de-DE" sz="1800" b="0" kern="0" dirty="0">
                    <a:sym typeface="Wingdings" panose="05000000000000000000" pitchFamily="2" charset="2"/>
                  </a:rPr>
                  <a:t>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de-DE" sz="1800" b="0" i="1" kern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de-DE" sz="1800" b="0" i="1" kern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SupPr>
                          <m:e>
                            <m:r>
                              <a:rPr lang="de-DE" sz="1800" b="0" i="1" kern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  <m:sub>
                            <m:r>
                              <a:rPr lang="de-DE" sz="1800" b="0" i="1" kern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𝑖</m:t>
                            </m:r>
                          </m:sub>
                          <m:sup>
                            <m:r>
                              <a:rPr lang="de-DE" sz="1800" b="0" i="1" kern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𝐷𝐸𝑅</m:t>
                            </m:r>
                          </m:sup>
                        </m:sSubSup>
                        <m:r>
                          <a:rPr lang="de-DE" sz="1800" b="0" i="1" kern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≥1</m:t>
                        </m:r>
                      </m:e>
                    </m:nary>
                  </m:oMath>
                </a14:m>
                <a:endParaRPr lang="de-DE" sz="1800" b="0" kern="0" dirty="0"/>
              </a:p>
              <a:p>
                <a:r>
                  <a:rPr lang="de-DE" sz="1800" kern="0" dirty="0"/>
                  <a:t>Link </a:t>
                </a:r>
                <a:r>
                  <a:rPr lang="de-DE" sz="1800" kern="0" dirty="0" err="1"/>
                  <a:t>mapping</a:t>
                </a:r>
                <a:r>
                  <a:rPr lang="de-DE" sz="1800" kern="0" dirty="0"/>
                  <a:t> </a:t>
                </a:r>
                <a:r>
                  <a:rPr lang="de-DE" sz="1800" kern="0" dirty="0" err="1"/>
                  <a:t>constraints</a:t>
                </a:r>
                <a:r>
                  <a:rPr lang="de-DE" sz="1800" kern="0" dirty="0"/>
                  <a:t>:</a:t>
                </a:r>
              </a:p>
              <a:p>
                <a:r>
                  <a:rPr lang="de-DE" sz="1600" b="0" kern="0" dirty="0"/>
                  <a:t>The multi-</a:t>
                </a:r>
                <a:r>
                  <a:rPr lang="de-DE" sz="1600" b="0" kern="0" dirty="0" err="1"/>
                  <a:t>commodity</a:t>
                </a:r>
                <a:r>
                  <a:rPr lang="de-DE" sz="1600" b="0" kern="0" dirty="0"/>
                  <a:t> </a:t>
                </a:r>
                <a:r>
                  <a:rPr lang="de-DE" sz="1600" b="0" kern="0" dirty="0" err="1"/>
                  <a:t>flow</a:t>
                </a:r>
                <a:r>
                  <a:rPr lang="de-DE" sz="1600" b="0" kern="0" dirty="0"/>
                  <a:t> </a:t>
                </a:r>
                <a:r>
                  <a:rPr lang="de-DE" sz="1600" b="0" kern="0" dirty="0" err="1"/>
                  <a:t>constraints</a:t>
                </a:r>
                <a:r>
                  <a:rPr lang="de-DE" sz="1600" b="0" kern="0" dirty="0"/>
                  <a:t> </a:t>
                </a:r>
                <a:r>
                  <a:rPr lang="de-DE" sz="1600" b="0" kern="0" dirty="0" err="1"/>
                  <a:t>are</a:t>
                </a:r>
                <a:r>
                  <a:rPr lang="de-DE" sz="1600" b="0" kern="0" dirty="0"/>
                  <a:t> </a:t>
                </a:r>
                <a:r>
                  <a:rPr lang="de-DE" sz="1600" b="0" kern="0" dirty="0" err="1"/>
                  <a:t>used</a:t>
                </a:r>
                <a:r>
                  <a:rPr lang="de-DE" sz="1600" b="0" kern="0" dirty="0"/>
                  <a:t> </a:t>
                </a:r>
                <a:r>
                  <a:rPr lang="de-DE" sz="1600" b="0" kern="0" dirty="0" err="1"/>
                  <a:t>to</a:t>
                </a:r>
                <a:r>
                  <a:rPr lang="de-DE" sz="1600" b="0" kern="0" dirty="0"/>
                  <a:t> </a:t>
                </a:r>
                <a:r>
                  <a:rPr lang="de-DE" sz="1600" b="0" kern="0" dirty="0" err="1"/>
                  <a:t>ensure</a:t>
                </a:r>
                <a:r>
                  <a:rPr lang="de-DE" sz="1600" b="0" kern="0" dirty="0"/>
                  <a:t> </a:t>
                </a:r>
                <a:r>
                  <a:rPr lang="de-DE" sz="1600" b="0" kern="0" dirty="0" err="1"/>
                  <a:t>that</a:t>
                </a:r>
                <a:r>
                  <a:rPr lang="de-DE" sz="1600" b="0" kern="0" dirty="0"/>
                  <a:t> </a:t>
                </a:r>
                <a:r>
                  <a:rPr lang="de-DE" sz="1600" b="0" kern="0" dirty="0" err="1"/>
                  <a:t>the</a:t>
                </a:r>
                <a:r>
                  <a:rPr lang="de-DE" sz="1600" b="0" kern="0" dirty="0"/>
                  <a:t> DERs and </a:t>
                </a:r>
                <a:r>
                  <a:rPr lang="de-DE" sz="1600" b="0" kern="0" dirty="0" err="1"/>
                  <a:t>the</a:t>
                </a:r>
                <a:r>
                  <a:rPr lang="de-DE" sz="1600" b="0" kern="0" dirty="0"/>
                  <a:t> </a:t>
                </a:r>
                <a:r>
                  <a:rPr lang="de-DE" sz="1600" b="0" kern="0" dirty="0" err="1"/>
                  <a:t>management</a:t>
                </a:r>
                <a:r>
                  <a:rPr lang="de-DE" sz="1600" b="0" kern="0" dirty="0"/>
                  <a:t> </a:t>
                </a:r>
                <a:r>
                  <a:rPr lang="de-DE" sz="1600" b="0" kern="0" dirty="0" err="1"/>
                  <a:t>office</a:t>
                </a:r>
                <a:r>
                  <a:rPr lang="de-DE" sz="1600" b="0" kern="0" dirty="0"/>
                  <a:t> </a:t>
                </a:r>
                <a:r>
                  <a:rPr lang="de-DE" sz="1600" b="0" kern="0" dirty="0" err="1"/>
                  <a:t>are</a:t>
                </a:r>
                <a:r>
                  <a:rPr lang="de-DE" sz="1600" b="0" kern="0" dirty="0"/>
                  <a:t> </a:t>
                </a:r>
                <a:r>
                  <a:rPr lang="de-DE" sz="1600" b="0" kern="0" dirty="0" err="1"/>
                  <a:t>connected</a:t>
                </a:r>
                <a:endParaRPr lang="de-DE" sz="1600" b="0" kern="0" dirty="0"/>
              </a:p>
              <a:p>
                <a:endParaRPr lang="de-DE" sz="1600" b="0" kern="0" dirty="0"/>
              </a:p>
            </p:txBody>
          </p:sp>
        </mc:Choice>
        <mc:Fallback xmlns="">
          <p:sp>
            <p:nvSpPr>
              <p:cNvPr id="14" name="Inhaltsplatzhalter 3">
                <a:extLst>
                  <a:ext uri="{FF2B5EF4-FFF2-40B4-BE49-F238E27FC236}">
                    <a16:creationId xmlns:a16="http://schemas.microsoft.com/office/drawing/2014/main" id="{D3CE92AB-AB86-4405-AFF8-E39730E113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87888" y="1628800"/>
                <a:ext cx="5400600" cy="474025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25400" cap="flat" cmpd="sng" algn="ctr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Inhaltsplatzhalter 3">
                <a:extLst>
                  <a:ext uri="{FF2B5EF4-FFF2-40B4-BE49-F238E27FC236}">
                    <a16:creationId xmlns:a16="http://schemas.microsoft.com/office/drawing/2014/main" id="{FA5A620C-4002-4C3F-BE0B-4B5E0036D6CD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61584" y="4181129"/>
                <a:ext cx="3697050" cy="2304256"/>
              </a:xfrm>
              <a:prstGeom prst="roundRect">
                <a:avLst/>
              </a:prstGeom>
              <a:ln w="25400" cap="flat" cmpd="sng" algn="ctr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180000" indent="0" algn="l" rtl="0" eaLnBrk="1" fontAlgn="base" hangingPunct="1">
                  <a:lnSpc>
                    <a:spcPct val="130000"/>
                  </a:lnSpc>
                  <a:spcBef>
                    <a:spcPts val="200"/>
                  </a:spcBef>
                  <a:spcAft>
                    <a:spcPts val="230"/>
                  </a:spcAft>
                  <a:buFont typeface="Wingdings" pitchFamily="2" charset="2"/>
                  <a:buNone/>
                  <a:defRPr sz="2000" b="1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44500" indent="-261938" algn="l" rtl="0" eaLnBrk="1" fontAlgn="base" hangingPunct="1">
                  <a:lnSpc>
                    <a:spcPct val="130000"/>
                  </a:lnSpc>
                  <a:spcBef>
                    <a:spcPts val="200"/>
                  </a:spcBef>
                  <a:spcAft>
                    <a:spcPts val="230"/>
                  </a:spcAft>
                  <a:buSzPct val="125000"/>
                  <a:buFont typeface="Arial" pitchFamily="34" charset="0"/>
                  <a:buChar char="•"/>
                  <a:defRPr sz="20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576000" indent="-216000" algn="l" rtl="0" eaLnBrk="1" fontAlgn="base" hangingPunct="1">
                  <a:lnSpc>
                    <a:spcPct val="130000"/>
                  </a:lnSpc>
                  <a:spcBef>
                    <a:spcPts val="200"/>
                  </a:spcBef>
                  <a:spcAft>
                    <a:spcPts val="230"/>
                  </a:spcAft>
                  <a:buFont typeface="Arial" pitchFamily="34" charset="0"/>
                  <a:buChar char="•"/>
                  <a:defRPr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756000" indent="-173038" algn="l" rtl="0" eaLnBrk="1" fontAlgn="base" hangingPunct="1">
                  <a:lnSpc>
                    <a:spcPct val="130000"/>
                  </a:lnSpc>
                  <a:spcBef>
                    <a:spcPts val="200"/>
                  </a:spcBef>
                  <a:spcAft>
                    <a:spcPts val="230"/>
                  </a:spcAft>
                  <a:buFont typeface="Arial" pitchFamily="34" charset="0"/>
                  <a:buChar char="•"/>
                  <a:defRPr sz="16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972000" indent="-188913" algn="l" rtl="0" eaLnBrk="1" fontAlgn="base" hangingPunct="1">
                  <a:lnSpc>
                    <a:spcPct val="130000"/>
                  </a:lnSpc>
                  <a:spcBef>
                    <a:spcPts val="200"/>
                  </a:spcBef>
                  <a:spcAft>
                    <a:spcPts val="230"/>
                  </a:spcAft>
                  <a:buFont typeface="Arial" pitchFamily="34" charset="0"/>
                  <a:buChar char="•"/>
                  <a:defRPr sz="16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1365250" indent="-188913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1822450" indent="-188913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2279650" indent="-188913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2736850" indent="-188913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de-DE" sz="1800" kern="0" dirty="0"/>
                  <a:t>Node </a:t>
                </a:r>
                <a:r>
                  <a:rPr lang="de-DE" sz="1800" kern="0" dirty="0" err="1"/>
                  <a:t>activation</a:t>
                </a:r>
                <a:r>
                  <a:rPr lang="de-DE" sz="1800" kern="0" dirty="0"/>
                  <a:t> variables: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de-DE" sz="1800" b="0" i="1" kern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1800" b="0" i="1" kern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1800" b="0" i="1" kern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de-DE" sz="1800" b="0" i="1" kern="0" smtClean="0">
                            <a:latin typeface="Cambria Math" panose="02040503050406030204" pitchFamily="18" charset="0"/>
                          </a:rPr>
                          <m:t>𝑢</m:t>
                        </m:r>
                      </m:sup>
                    </m:sSubSup>
                  </m:oMath>
                </a14:m>
                <a:r>
                  <a:rPr lang="de-DE" sz="1600" b="0" kern="0" dirty="0"/>
                  <a:t> : </a:t>
                </a:r>
                <a:r>
                  <a:rPr lang="de-DE" sz="1600" b="0" kern="0" dirty="0" err="1"/>
                  <a:t>defines</a:t>
                </a:r>
                <a:r>
                  <a:rPr lang="de-DE" sz="1600" b="0" kern="0" dirty="0"/>
                  <a:t> </a:t>
                </a:r>
                <a:r>
                  <a:rPr lang="de-DE" sz="1600" b="0" kern="0" dirty="0" err="1"/>
                  <a:t>if</a:t>
                </a:r>
                <a:r>
                  <a:rPr lang="de-DE" sz="1600" b="0" kern="0" dirty="0"/>
                  <a:t> </a:t>
                </a:r>
                <a:r>
                  <a:rPr lang="de-DE" sz="1600" b="0" kern="0" dirty="0" err="1"/>
                  <a:t>the</a:t>
                </a:r>
                <a:r>
                  <a:rPr lang="de-DE" sz="1600" b="0" kern="0" dirty="0"/>
                  <a:t> virtual </a:t>
                </a:r>
                <a:r>
                  <a:rPr lang="de-DE" sz="1600" b="0" kern="0" dirty="0" err="1"/>
                  <a:t>node</a:t>
                </a:r>
                <a:r>
                  <a:rPr lang="de-DE" sz="1600" b="0" kern="0" dirty="0"/>
                  <a:t> </a:t>
                </a:r>
                <a:r>
                  <a:rPr lang="de-DE" sz="1600" b="0" i="1" kern="0" dirty="0"/>
                  <a:t>u</a:t>
                </a:r>
                <a:r>
                  <a:rPr lang="de-DE" sz="1600" b="0" kern="0" dirty="0"/>
                  <a:t> </a:t>
                </a:r>
                <a:r>
                  <a:rPr lang="de-DE" sz="1600" b="0" kern="0" dirty="0" err="1"/>
                  <a:t>is</a:t>
                </a:r>
                <a:r>
                  <a:rPr lang="de-DE" sz="1600" b="0" kern="0" dirty="0"/>
                  <a:t> </a:t>
                </a:r>
                <a:r>
                  <a:rPr lang="de-DE" sz="1600" b="0" kern="0" dirty="0" err="1"/>
                  <a:t>mapped</a:t>
                </a:r>
                <a:r>
                  <a:rPr lang="de-DE" sz="1600" b="0" kern="0" dirty="0"/>
                  <a:t> </a:t>
                </a:r>
                <a:r>
                  <a:rPr lang="de-DE" sz="1600" b="0" kern="0" dirty="0" err="1"/>
                  <a:t>onto</a:t>
                </a:r>
                <a:r>
                  <a:rPr lang="de-DE" sz="1600" b="0" kern="0" dirty="0"/>
                  <a:t> </a:t>
                </a:r>
                <a:r>
                  <a:rPr lang="de-DE" sz="1600" b="0" kern="0" dirty="0" err="1"/>
                  <a:t>the</a:t>
                </a:r>
                <a:r>
                  <a:rPr lang="de-DE" sz="1600" b="0" kern="0" dirty="0"/>
                  <a:t> </a:t>
                </a:r>
                <a:r>
                  <a:rPr lang="de-DE" sz="1600" b="0" kern="0" dirty="0" err="1"/>
                  <a:t>physical</a:t>
                </a:r>
                <a:r>
                  <a:rPr lang="de-DE" sz="1600" b="0" kern="0" dirty="0"/>
                  <a:t> </a:t>
                </a:r>
                <a:r>
                  <a:rPr lang="de-DE" sz="1600" b="0" kern="0" dirty="0" err="1"/>
                  <a:t>node</a:t>
                </a:r>
                <a:r>
                  <a:rPr lang="de-DE" sz="1600" b="0" kern="0" dirty="0"/>
                  <a:t> </a:t>
                </a:r>
                <a:r>
                  <a:rPr lang="de-DE" sz="1600" b="0" i="1" kern="0" dirty="0"/>
                  <a:t>i</a:t>
                </a:r>
                <a:endParaRPr lang="de-DE" sz="1600" b="0" kern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1800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b="0" i="1" kern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de-DE" sz="1800" b="0" i="1" kern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sz="1800" b="0" i="1" kern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1800" b="0" i="1" kern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de-DE" sz="1600" b="0" kern="0" dirty="0"/>
                  <a:t>: </a:t>
                </a:r>
                <a:r>
                  <a:rPr lang="de-DE" sz="1600" b="0" kern="0" dirty="0" err="1"/>
                  <a:t>defines</a:t>
                </a:r>
                <a:r>
                  <a:rPr lang="de-DE" sz="1600" b="0" kern="0" dirty="0"/>
                  <a:t> </a:t>
                </a:r>
                <a:r>
                  <a:rPr lang="de-DE" sz="1600" b="0" kern="0" dirty="0" err="1"/>
                  <a:t>if</a:t>
                </a:r>
                <a:r>
                  <a:rPr lang="de-DE" sz="1600" b="0" kern="0" dirty="0"/>
                  <a:t> </a:t>
                </a:r>
                <a:r>
                  <a:rPr lang="de-DE" sz="1600" b="0" kern="0" dirty="0" err="1"/>
                  <a:t>the</a:t>
                </a:r>
                <a:r>
                  <a:rPr lang="de-DE" sz="1600" b="0" kern="0" dirty="0"/>
                  <a:t> virtual link </a:t>
                </a:r>
                <a:r>
                  <a:rPr lang="de-DE" sz="1600" b="0" kern="0" dirty="0" err="1"/>
                  <a:t>is</a:t>
                </a:r>
                <a:r>
                  <a:rPr lang="de-DE" sz="1600" b="0" kern="0" dirty="0"/>
                  <a:t> </a:t>
                </a:r>
                <a:r>
                  <a:rPr lang="de-DE" sz="1600" b="0" kern="0" dirty="0" err="1"/>
                  <a:t>mapped</a:t>
                </a:r>
                <a:r>
                  <a:rPr lang="de-DE" sz="1600" b="0" kern="0" dirty="0"/>
                  <a:t> </a:t>
                </a:r>
                <a:r>
                  <a:rPr lang="de-DE" sz="1600" b="0" kern="0" dirty="0" err="1"/>
                  <a:t>onto</a:t>
                </a:r>
                <a:r>
                  <a:rPr lang="de-DE" sz="1600" b="0" kern="0" dirty="0"/>
                  <a:t> </a:t>
                </a:r>
                <a:r>
                  <a:rPr lang="de-DE" sz="1600" b="0" kern="0" dirty="0" err="1"/>
                  <a:t>the</a:t>
                </a:r>
                <a:r>
                  <a:rPr lang="de-DE" sz="1600" b="0" kern="0" dirty="0"/>
                  <a:t> </a:t>
                </a:r>
                <a:r>
                  <a:rPr lang="de-DE" sz="1600" b="0" kern="0" dirty="0" err="1"/>
                  <a:t>physical</a:t>
                </a:r>
                <a:r>
                  <a:rPr lang="de-DE" sz="1600" b="0" kern="0" dirty="0"/>
                  <a:t> link </a:t>
                </a:r>
                <a:r>
                  <a:rPr lang="de-DE" sz="1600" b="0" i="1" kern="0" dirty="0"/>
                  <a:t>(</a:t>
                </a:r>
                <a:r>
                  <a:rPr lang="de-DE" sz="1600" b="0" i="1" kern="0" dirty="0" err="1"/>
                  <a:t>i,j</a:t>
                </a:r>
                <a:r>
                  <a:rPr lang="de-DE" sz="1600" b="0" i="1" kern="0" dirty="0"/>
                  <a:t>)</a:t>
                </a:r>
                <a:endParaRPr lang="de-DE" kern="0" dirty="0"/>
              </a:p>
            </p:txBody>
          </p:sp>
        </mc:Choice>
        <mc:Fallback xmlns="">
          <p:sp>
            <p:nvSpPr>
              <p:cNvPr id="15" name="Inhaltsplatzhalter 3">
                <a:extLst>
                  <a:ext uri="{FF2B5EF4-FFF2-40B4-BE49-F238E27FC236}">
                    <a16:creationId xmlns:a16="http://schemas.microsoft.com/office/drawing/2014/main" id="{FA5A620C-4002-4C3F-BE0B-4B5E0036D6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1584" y="4181129"/>
                <a:ext cx="3697050" cy="2304256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25400" cap="flat" cmpd="sng" algn="ctr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rafik 3">
            <a:extLst>
              <a:ext uri="{FF2B5EF4-FFF2-40B4-BE49-F238E27FC236}">
                <a16:creationId xmlns:a16="http://schemas.microsoft.com/office/drawing/2014/main" id="{AC0E0EC6-ABCC-419B-A6EF-408DB5D0834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531" b="10269"/>
          <a:stretch/>
        </p:blipFill>
        <p:spPr>
          <a:xfrm>
            <a:off x="808833" y="2132856"/>
            <a:ext cx="2495600" cy="975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582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Inhaltsplatzhalter 3">
                <a:extLst>
                  <a:ext uri="{FF2B5EF4-FFF2-40B4-BE49-F238E27FC236}">
                    <a16:creationId xmlns:a16="http://schemas.microsoft.com/office/drawing/2014/main" id="{63C44334-6841-42A2-99C9-D12F3B4A8384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5148748" y="1568084"/>
                <a:ext cx="6569825" cy="5059604"/>
              </a:xfrm>
              <a:prstGeom prst="roundRect">
                <a:avLst/>
              </a:prstGeom>
              <a:ln w="25400" cap="flat" cmpd="sng" algn="ctr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180000" indent="0" algn="l" rtl="0" eaLnBrk="1" fontAlgn="base" hangingPunct="1">
                  <a:lnSpc>
                    <a:spcPct val="130000"/>
                  </a:lnSpc>
                  <a:spcBef>
                    <a:spcPts val="200"/>
                  </a:spcBef>
                  <a:spcAft>
                    <a:spcPts val="230"/>
                  </a:spcAft>
                  <a:buFont typeface="Wingdings" pitchFamily="2" charset="2"/>
                  <a:buNone/>
                  <a:defRPr sz="2000" b="1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44500" indent="-261938" algn="l" rtl="0" eaLnBrk="1" fontAlgn="base" hangingPunct="1">
                  <a:lnSpc>
                    <a:spcPct val="130000"/>
                  </a:lnSpc>
                  <a:spcBef>
                    <a:spcPts val="200"/>
                  </a:spcBef>
                  <a:spcAft>
                    <a:spcPts val="230"/>
                  </a:spcAft>
                  <a:buSzPct val="125000"/>
                  <a:buFont typeface="Arial" pitchFamily="34" charset="0"/>
                  <a:buChar char="•"/>
                  <a:defRPr sz="20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576000" indent="-216000" algn="l" rtl="0" eaLnBrk="1" fontAlgn="base" hangingPunct="1">
                  <a:lnSpc>
                    <a:spcPct val="130000"/>
                  </a:lnSpc>
                  <a:spcBef>
                    <a:spcPts val="200"/>
                  </a:spcBef>
                  <a:spcAft>
                    <a:spcPts val="230"/>
                  </a:spcAft>
                  <a:buFont typeface="Arial" pitchFamily="34" charset="0"/>
                  <a:buChar char="•"/>
                  <a:defRPr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756000" indent="-173038" algn="l" rtl="0" eaLnBrk="1" fontAlgn="base" hangingPunct="1">
                  <a:lnSpc>
                    <a:spcPct val="130000"/>
                  </a:lnSpc>
                  <a:spcBef>
                    <a:spcPts val="200"/>
                  </a:spcBef>
                  <a:spcAft>
                    <a:spcPts val="230"/>
                  </a:spcAft>
                  <a:buFont typeface="Arial" pitchFamily="34" charset="0"/>
                  <a:buChar char="•"/>
                  <a:defRPr sz="16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972000" indent="-188913" algn="l" rtl="0" eaLnBrk="1" fontAlgn="base" hangingPunct="1">
                  <a:lnSpc>
                    <a:spcPct val="130000"/>
                  </a:lnSpc>
                  <a:spcBef>
                    <a:spcPts val="200"/>
                  </a:spcBef>
                  <a:spcAft>
                    <a:spcPts val="230"/>
                  </a:spcAft>
                  <a:buFont typeface="Arial" pitchFamily="34" charset="0"/>
                  <a:buChar char="•"/>
                  <a:defRPr sz="16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1365250" indent="-188913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1822450" indent="-188913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2279650" indent="-188913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2736850" indent="-188913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de-DE" kern="0" dirty="0"/>
                  <a:t>Power </a:t>
                </a:r>
                <a:r>
                  <a:rPr lang="de-DE" kern="0" dirty="0" err="1"/>
                  <a:t>output</a:t>
                </a:r>
                <a:r>
                  <a:rPr lang="de-DE" kern="0" dirty="0"/>
                  <a:t>: </a:t>
                </a:r>
                <a:r>
                  <a:rPr lang="de-DE" sz="1800" b="0" kern="0" dirty="0" err="1"/>
                  <a:t>analyzed</a:t>
                </a:r>
                <a:r>
                  <a:rPr lang="de-DE" sz="1800" b="0" kern="0" dirty="0"/>
                  <a:t> </a:t>
                </a:r>
                <a:r>
                  <a:rPr lang="de-DE" sz="1800" b="0" kern="0" dirty="0" err="1"/>
                  <a:t>given</a:t>
                </a:r>
                <a:r>
                  <a:rPr lang="de-DE" sz="1800" b="0" kern="0" dirty="0"/>
                  <a:t> </a:t>
                </a:r>
                <a:r>
                  <a:rPr lang="de-DE" sz="1800" b="0" kern="0" dirty="0" err="1"/>
                  <a:t>pre-defined</a:t>
                </a:r>
                <a:r>
                  <a:rPr lang="de-DE" sz="1800" b="0" kern="0" dirty="0"/>
                  <a:t> </a:t>
                </a:r>
                <a:r>
                  <a:rPr lang="de-DE" sz="1800" b="0" kern="0" dirty="0" err="1"/>
                  <a:t>reliability</a:t>
                </a:r>
                <a:r>
                  <a:rPr lang="de-DE" sz="1800" b="0" kern="0" dirty="0"/>
                  <a:t> </a:t>
                </a:r>
                <a:r>
                  <a:rPr lang="de-DE" sz="1800" b="0" kern="0" dirty="0" err="1"/>
                  <a:t>levels</a:t>
                </a:r>
                <a:r>
                  <a:rPr lang="de-DE" sz="1800" b="0" kern="0" dirty="0"/>
                  <a:t> (</a:t>
                </a:r>
                <a:r>
                  <a:rPr lang="de-DE" sz="1800" b="0" kern="0" dirty="0" err="1"/>
                  <a:t>e.g</a:t>
                </a:r>
                <a:r>
                  <a:rPr lang="de-DE" sz="1800" b="0" kern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800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b="0" i="1" kern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de-DE" sz="1800" b="0" i="1" kern="0" smtClean="0">
                            <a:latin typeface="Cambria Math" panose="02040503050406030204" pitchFamily="18" charset="0"/>
                          </a:rPr>
                          <m:t>𝑙𝑒𝑣𝑒𝑙𝑠</m:t>
                        </m:r>
                      </m:sub>
                    </m:sSub>
                    <m:r>
                      <a:rPr lang="de-DE" sz="1800" b="0" i="1" kern="0" smtClean="0">
                        <a:latin typeface="Cambria Math" panose="02040503050406030204" pitchFamily="18" charset="0"/>
                      </a:rPr>
                      <m:t>=[0.4 0.5 0.6]</m:t>
                    </m:r>
                  </m:oMath>
                </a14:m>
                <a:r>
                  <a:rPr lang="de-DE" sz="1800" b="0" kern="0" dirty="0"/>
                  <a:t>) </a:t>
                </a:r>
                <a:endParaRPr lang="de-DE" kern="0" dirty="0"/>
              </a:p>
              <a:p>
                <a:endParaRPr lang="de-DE" kern="0" dirty="0"/>
              </a:p>
              <a:p>
                <a:endParaRPr lang="de-DE" kern="0" dirty="0"/>
              </a:p>
              <a:p>
                <a:endParaRPr lang="de-DE" kern="0" dirty="0"/>
              </a:p>
              <a:p>
                <a:pPr>
                  <a:spcAft>
                    <a:spcPts val="0"/>
                  </a:spcAft>
                </a:pPr>
                <a:endParaRPr lang="de-DE" b="0" kern="0" dirty="0"/>
              </a:p>
              <a:p>
                <a:endParaRPr lang="de-DE" b="0" kern="0" dirty="0"/>
              </a:p>
              <a:p>
                <a:endParaRPr lang="de-DE" b="0" kern="0" dirty="0"/>
              </a:p>
              <a:p>
                <a:endParaRPr lang="de-DE" b="0" kern="0" dirty="0"/>
              </a:p>
              <a:p>
                <a:endParaRPr lang="de-DE" b="0" kern="0" dirty="0"/>
              </a:p>
              <a:p>
                <a:endParaRPr lang="de-DE" kern="0" dirty="0"/>
              </a:p>
            </p:txBody>
          </p:sp>
        </mc:Choice>
        <mc:Fallback xmlns="">
          <p:sp>
            <p:nvSpPr>
              <p:cNvPr id="10" name="Inhaltsplatzhalter 3">
                <a:extLst>
                  <a:ext uri="{FF2B5EF4-FFF2-40B4-BE49-F238E27FC236}">
                    <a16:creationId xmlns:a16="http://schemas.microsoft.com/office/drawing/2014/main" id="{63C44334-6841-42A2-99C9-D12F3B4A83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48748" y="1568084"/>
                <a:ext cx="6569825" cy="5059604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 w="25400" cap="flat" cmpd="sng" algn="ctr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el 1">
            <a:extLst>
              <a:ext uri="{FF2B5EF4-FFF2-40B4-BE49-F238E27FC236}">
                <a16:creationId xmlns:a16="http://schemas.microsoft.com/office/drawing/2014/main" id="{6B0488C6-9A01-4D4E-9FAE-EB2B8133F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VPP‘s</a:t>
            </a:r>
            <a:r>
              <a:rPr lang="de-DE" dirty="0"/>
              <a:t> </a:t>
            </a:r>
            <a:r>
              <a:rPr lang="de-DE" dirty="0" err="1"/>
              <a:t>reliability</a:t>
            </a:r>
            <a:r>
              <a:rPr lang="de-DE" dirty="0"/>
              <a:t> </a:t>
            </a:r>
            <a:r>
              <a:rPr lang="de-DE" dirty="0" err="1"/>
              <a:t>depends</a:t>
            </a:r>
            <a:r>
              <a:rPr lang="de-DE" dirty="0"/>
              <a:t> on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factors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8B72707-3C94-4A9F-8D53-9F21E8713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718" y="1598420"/>
            <a:ext cx="4057090" cy="502926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800" dirty="0"/>
              <a:t>Power </a:t>
            </a:r>
            <a:r>
              <a:rPr lang="de-DE" sz="1800" dirty="0" err="1"/>
              <a:t>output</a:t>
            </a:r>
            <a:r>
              <a:rPr lang="de-DE" sz="1800" dirty="0"/>
              <a:t> </a:t>
            </a:r>
            <a:r>
              <a:rPr lang="de-DE" sz="1800" dirty="0" err="1"/>
              <a:t>of</a:t>
            </a:r>
            <a:r>
              <a:rPr lang="de-DE" sz="1800" dirty="0"/>
              <a:t> </a:t>
            </a:r>
            <a:r>
              <a:rPr lang="de-DE" sz="1800" dirty="0" err="1"/>
              <a:t>the</a:t>
            </a:r>
            <a:r>
              <a:rPr lang="de-DE" sz="1800" dirty="0"/>
              <a:t> DERs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sz="1600" dirty="0"/>
          </a:p>
          <a:p>
            <a:endParaRPr lang="de-DE" sz="1600" dirty="0"/>
          </a:p>
          <a:p>
            <a:r>
              <a:rPr lang="de-DE" sz="1800" dirty="0"/>
              <a:t>Communication link </a:t>
            </a:r>
            <a:r>
              <a:rPr lang="de-DE" sz="1800" dirty="0" err="1"/>
              <a:t>reliability</a:t>
            </a:r>
            <a:endParaRPr lang="de-DE" sz="1800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7205174-0200-4859-A008-09A20B5C5E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761" y="5135875"/>
            <a:ext cx="952500" cy="9525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290A0B6-D2CB-4729-B8CC-4B505588FA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3632" y="5299975"/>
            <a:ext cx="1047173" cy="739409"/>
          </a:xfrm>
          <a:prstGeom prst="rect">
            <a:avLst/>
          </a:prstGeom>
        </p:spPr>
      </p:pic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A05CE6D5-38A9-4E9B-BC7E-2DF8ED7A5537}"/>
              </a:ext>
            </a:extLst>
          </p:cNvPr>
          <p:cNvCxnSpPr>
            <a:cxnSpLocks/>
          </p:cNvCxnSpPr>
          <p:nvPr/>
        </p:nvCxnSpPr>
        <p:spPr>
          <a:xfrm>
            <a:off x="1640452" y="5594855"/>
            <a:ext cx="114318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1" name="Grafik 10" descr="Ein Bild, das Nachthimmel enthält.&#10;&#10;Automatisch generierte Beschreibung">
            <a:extLst>
              <a:ext uri="{FF2B5EF4-FFF2-40B4-BE49-F238E27FC236}">
                <a16:creationId xmlns:a16="http://schemas.microsoft.com/office/drawing/2014/main" id="{53CF05A7-60C0-41A9-AE68-B76251F59E4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72325">
            <a:off x="1994751" y="5382744"/>
            <a:ext cx="353227" cy="401948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C4E2A89C-64EE-4D6D-A1A2-B63BB757BA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127" y="2990599"/>
            <a:ext cx="1047173" cy="739409"/>
          </a:xfrm>
          <a:prstGeom prst="rect">
            <a:avLst/>
          </a:prstGeom>
        </p:spPr>
      </p:pic>
      <p:sp>
        <p:nvSpPr>
          <p:cNvPr id="3" name="Geschweifte Klammer rechts 2">
            <a:extLst>
              <a:ext uri="{FF2B5EF4-FFF2-40B4-BE49-F238E27FC236}">
                <a16:creationId xmlns:a16="http://schemas.microsoft.com/office/drawing/2014/main" id="{BB24DE7E-0E87-4189-8667-B24184512F03}"/>
              </a:ext>
            </a:extLst>
          </p:cNvPr>
          <p:cNvSpPr/>
          <p:nvPr/>
        </p:nvSpPr>
        <p:spPr>
          <a:xfrm>
            <a:off x="3974912" y="2474826"/>
            <a:ext cx="189734" cy="1757193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B4974BCD-F0F3-4972-B10C-91746D3621CB}"/>
              </a:ext>
            </a:extLst>
          </p:cNvPr>
          <p:cNvCxnSpPr>
            <a:cxnSpLocks/>
          </p:cNvCxnSpPr>
          <p:nvPr/>
        </p:nvCxnSpPr>
        <p:spPr>
          <a:xfrm>
            <a:off x="4151784" y="3360303"/>
            <a:ext cx="99696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Grafik 17">
            <a:extLst>
              <a:ext uri="{FF2B5EF4-FFF2-40B4-BE49-F238E27FC236}">
                <a16:creationId xmlns:a16="http://schemas.microsoft.com/office/drawing/2014/main" id="{6C548CF3-13EE-465F-872E-089409FA6BF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4" t="11423" r="8164"/>
          <a:stretch/>
        </p:blipFill>
        <p:spPr>
          <a:xfrm>
            <a:off x="1483620" y="2499696"/>
            <a:ext cx="2405960" cy="1829565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C85818C0-581A-4F2A-9620-C2958984ADC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4" t="11423" r="8164"/>
          <a:stretch/>
        </p:blipFill>
        <p:spPr>
          <a:xfrm>
            <a:off x="7043254" y="2564571"/>
            <a:ext cx="3401855" cy="2586874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0B46A196-4F46-4271-8A2D-A62CE73B16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9209" y="3483119"/>
            <a:ext cx="1047173" cy="739409"/>
          </a:xfrm>
          <a:prstGeom prst="rect">
            <a:avLst/>
          </a:prstGeom>
        </p:spPr>
      </p:pic>
      <p:sp>
        <p:nvSpPr>
          <p:cNvPr id="23" name="Inhaltsplatzhalter 3">
            <a:extLst>
              <a:ext uri="{FF2B5EF4-FFF2-40B4-BE49-F238E27FC236}">
                <a16:creationId xmlns:a16="http://schemas.microsoft.com/office/drawing/2014/main" id="{6B196C01-F83C-4DC5-8A93-7E21C8B2FDC3}"/>
              </a:ext>
            </a:extLst>
          </p:cNvPr>
          <p:cNvSpPr txBox="1">
            <a:spLocks/>
          </p:cNvSpPr>
          <p:nvPr/>
        </p:nvSpPr>
        <p:spPr bwMode="auto">
          <a:xfrm>
            <a:off x="5335731" y="5892006"/>
            <a:ext cx="6195857" cy="511851"/>
          </a:xfrm>
          <a:custGeom>
            <a:avLst/>
            <a:gdLst>
              <a:gd name="connsiteX0" fmla="*/ 0 w 6569825"/>
              <a:gd name="connsiteY0" fmla="*/ 153892 h 923331"/>
              <a:gd name="connsiteX1" fmla="*/ 153892 w 6569825"/>
              <a:gd name="connsiteY1" fmla="*/ 0 h 923331"/>
              <a:gd name="connsiteX2" fmla="*/ 6415933 w 6569825"/>
              <a:gd name="connsiteY2" fmla="*/ 0 h 923331"/>
              <a:gd name="connsiteX3" fmla="*/ 6569825 w 6569825"/>
              <a:gd name="connsiteY3" fmla="*/ 153892 h 923331"/>
              <a:gd name="connsiteX4" fmla="*/ 6569825 w 6569825"/>
              <a:gd name="connsiteY4" fmla="*/ 769439 h 923331"/>
              <a:gd name="connsiteX5" fmla="*/ 6415933 w 6569825"/>
              <a:gd name="connsiteY5" fmla="*/ 923331 h 923331"/>
              <a:gd name="connsiteX6" fmla="*/ 153892 w 6569825"/>
              <a:gd name="connsiteY6" fmla="*/ 923331 h 923331"/>
              <a:gd name="connsiteX7" fmla="*/ 0 w 6569825"/>
              <a:gd name="connsiteY7" fmla="*/ 769439 h 923331"/>
              <a:gd name="connsiteX8" fmla="*/ 0 w 6569825"/>
              <a:gd name="connsiteY8" fmla="*/ 153892 h 923331"/>
              <a:gd name="connsiteX0" fmla="*/ 731 w 6570556"/>
              <a:gd name="connsiteY0" fmla="*/ 153892 h 923331"/>
              <a:gd name="connsiteX1" fmla="*/ 154623 w 6570556"/>
              <a:gd name="connsiteY1" fmla="*/ 0 h 923331"/>
              <a:gd name="connsiteX2" fmla="*/ 6416664 w 6570556"/>
              <a:gd name="connsiteY2" fmla="*/ 0 h 923331"/>
              <a:gd name="connsiteX3" fmla="*/ 6570556 w 6570556"/>
              <a:gd name="connsiteY3" fmla="*/ 153892 h 923331"/>
              <a:gd name="connsiteX4" fmla="*/ 6570556 w 6570556"/>
              <a:gd name="connsiteY4" fmla="*/ 769439 h 923331"/>
              <a:gd name="connsiteX5" fmla="*/ 6416664 w 6570556"/>
              <a:gd name="connsiteY5" fmla="*/ 923331 h 923331"/>
              <a:gd name="connsiteX6" fmla="*/ 154623 w 6570556"/>
              <a:gd name="connsiteY6" fmla="*/ 923331 h 923331"/>
              <a:gd name="connsiteX7" fmla="*/ 731 w 6570556"/>
              <a:gd name="connsiteY7" fmla="*/ 769439 h 923331"/>
              <a:gd name="connsiteX8" fmla="*/ 731 w 6570556"/>
              <a:gd name="connsiteY8" fmla="*/ 153892 h 923331"/>
              <a:gd name="connsiteX0" fmla="*/ 195 w 6570020"/>
              <a:gd name="connsiteY0" fmla="*/ 153892 h 923331"/>
              <a:gd name="connsiteX1" fmla="*/ 154087 w 6570020"/>
              <a:gd name="connsiteY1" fmla="*/ 0 h 923331"/>
              <a:gd name="connsiteX2" fmla="*/ 6416128 w 6570020"/>
              <a:gd name="connsiteY2" fmla="*/ 0 h 923331"/>
              <a:gd name="connsiteX3" fmla="*/ 6570020 w 6570020"/>
              <a:gd name="connsiteY3" fmla="*/ 153892 h 923331"/>
              <a:gd name="connsiteX4" fmla="*/ 6570020 w 6570020"/>
              <a:gd name="connsiteY4" fmla="*/ 769439 h 923331"/>
              <a:gd name="connsiteX5" fmla="*/ 6416128 w 6570020"/>
              <a:gd name="connsiteY5" fmla="*/ 923331 h 923331"/>
              <a:gd name="connsiteX6" fmla="*/ 391831 w 6570020"/>
              <a:gd name="connsiteY6" fmla="*/ 649011 h 923331"/>
              <a:gd name="connsiteX7" fmla="*/ 195 w 6570020"/>
              <a:gd name="connsiteY7" fmla="*/ 769439 h 923331"/>
              <a:gd name="connsiteX8" fmla="*/ 195 w 6570020"/>
              <a:gd name="connsiteY8" fmla="*/ 153892 h 923331"/>
              <a:gd name="connsiteX0" fmla="*/ 228795 w 6570020"/>
              <a:gd name="connsiteY0" fmla="*/ 89884 h 923331"/>
              <a:gd name="connsiteX1" fmla="*/ 154087 w 6570020"/>
              <a:gd name="connsiteY1" fmla="*/ 0 h 923331"/>
              <a:gd name="connsiteX2" fmla="*/ 6416128 w 6570020"/>
              <a:gd name="connsiteY2" fmla="*/ 0 h 923331"/>
              <a:gd name="connsiteX3" fmla="*/ 6570020 w 6570020"/>
              <a:gd name="connsiteY3" fmla="*/ 153892 h 923331"/>
              <a:gd name="connsiteX4" fmla="*/ 6570020 w 6570020"/>
              <a:gd name="connsiteY4" fmla="*/ 769439 h 923331"/>
              <a:gd name="connsiteX5" fmla="*/ 6416128 w 6570020"/>
              <a:gd name="connsiteY5" fmla="*/ 923331 h 923331"/>
              <a:gd name="connsiteX6" fmla="*/ 391831 w 6570020"/>
              <a:gd name="connsiteY6" fmla="*/ 649011 h 923331"/>
              <a:gd name="connsiteX7" fmla="*/ 195 w 6570020"/>
              <a:gd name="connsiteY7" fmla="*/ 769439 h 923331"/>
              <a:gd name="connsiteX8" fmla="*/ 228795 w 6570020"/>
              <a:gd name="connsiteY8" fmla="*/ 89884 h 923331"/>
              <a:gd name="connsiteX0" fmla="*/ 99626 w 6440851"/>
              <a:gd name="connsiteY0" fmla="*/ 89884 h 923331"/>
              <a:gd name="connsiteX1" fmla="*/ 24918 w 6440851"/>
              <a:gd name="connsiteY1" fmla="*/ 0 h 923331"/>
              <a:gd name="connsiteX2" fmla="*/ 6286959 w 6440851"/>
              <a:gd name="connsiteY2" fmla="*/ 0 h 923331"/>
              <a:gd name="connsiteX3" fmla="*/ 6440851 w 6440851"/>
              <a:gd name="connsiteY3" fmla="*/ 153892 h 923331"/>
              <a:gd name="connsiteX4" fmla="*/ 6440851 w 6440851"/>
              <a:gd name="connsiteY4" fmla="*/ 769439 h 923331"/>
              <a:gd name="connsiteX5" fmla="*/ 6286959 w 6440851"/>
              <a:gd name="connsiteY5" fmla="*/ 923331 h 923331"/>
              <a:gd name="connsiteX6" fmla="*/ 262662 w 6440851"/>
              <a:gd name="connsiteY6" fmla="*/ 649011 h 923331"/>
              <a:gd name="connsiteX7" fmla="*/ 127058 w 6440851"/>
              <a:gd name="connsiteY7" fmla="*/ 604847 h 923331"/>
              <a:gd name="connsiteX8" fmla="*/ 99626 w 6440851"/>
              <a:gd name="connsiteY8" fmla="*/ 89884 h 923331"/>
              <a:gd name="connsiteX0" fmla="*/ 45887 w 6387112"/>
              <a:gd name="connsiteY0" fmla="*/ 89884 h 923331"/>
              <a:gd name="connsiteX1" fmla="*/ 35187 w 6387112"/>
              <a:gd name="connsiteY1" fmla="*/ 0 h 923331"/>
              <a:gd name="connsiteX2" fmla="*/ 6233220 w 6387112"/>
              <a:gd name="connsiteY2" fmla="*/ 0 h 923331"/>
              <a:gd name="connsiteX3" fmla="*/ 6387112 w 6387112"/>
              <a:gd name="connsiteY3" fmla="*/ 153892 h 923331"/>
              <a:gd name="connsiteX4" fmla="*/ 6387112 w 6387112"/>
              <a:gd name="connsiteY4" fmla="*/ 769439 h 923331"/>
              <a:gd name="connsiteX5" fmla="*/ 6233220 w 6387112"/>
              <a:gd name="connsiteY5" fmla="*/ 923331 h 923331"/>
              <a:gd name="connsiteX6" fmla="*/ 208923 w 6387112"/>
              <a:gd name="connsiteY6" fmla="*/ 649011 h 923331"/>
              <a:gd name="connsiteX7" fmla="*/ 73319 w 6387112"/>
              <a:gd name="connsiteY7" fmla="*/ 604847 h 923331"/>
              <a:gd name="connsiteX8" fmla="*/ 45887 w 6387112"/>
              <a:gd name="connsiteY8" fmla="*/ 89884 h 923331"/>
              <a:gd name="connsiteX0" fmla="*/ 45887 w 6387881"/>
              <a:gd name="connsiteY0" fmla="*/ 89884 h 791577"/>
              <a:gd name="connsiteX1" fmla="*/ 35187 w 6387881"/>
              <a:gd name="connsiteY1" fmla="*/ 0 h 791577"/>
              <a:gd name="connsiteX2" fmla="*/ 6233220 w 6387881"/>
              <a:gd name="connsiteY2" fmla="*/ 0 h 791577"/>
              <a:gd name="connsiteX3" fmla="*/ 6387112 w 6387881"/>
              <a:gd name="connsiteY3" fmla="*/ 153892 h 791577"/>
              <a:gd name="connsiteX4" fmla="*/ 6387112 w 6387881"/>
              <a:gd name="connsiteY4" fmla="*/ 769439 h 791577"/>
              <a:gd name="connsiteX5" fmla="*/ 6315516 w 6387881"/>
              <a:gd name="connsiteY5" fmla="*/ 667299 h 791577"/>
              <a:gd name="connsiteX6" fmla="*/ 208923 w 6387881"/>
              <a:gd name="connsiteY6" fmla="*/ 649011 h 791577"/>
              <a:gd name="connsiteX7" fmla="*/ 73319 w 6387881"/>
              <a:gd name="connsiteY7" fmla="*/ 604847 h 791577"/>
              <a:gd name="connsiteX8" fmla="*/ 45887 w 6387881"/>
              <a:gd name="connsiteY8" fmla="*/ 89884 h 791577"/>
              <a:gd name="connsiteX0" fmla="*/ 45887 w 6387881"/>
              <a:gd name="connsiteY0" fmla="*/ 92591 h 794284"/>
              <a:gd name="connsiteX1" fmla="*/ 35187 w 6387881"/>
              <a:gd name="connsiteY1" fmla="*/ 2707 h 794284"/>
              <a:gd name="connsiteX2" fmla="*/ 6233220 w 6387881"/>
              <a:gd name="connsiteY2" fmla="*/ 2707 h 794284"/>
              <a:gd name="connsiteX3" fmla="*/ 6304816 w 6387881"/>
              <a:gd name="connsiteY3" fmla="*/ 65159 h 794284"/>
              <a:gd name="connsiteX4" fmla="*/ 6387112 w 6387881"/>
              <a:gd name="connsiteY4" fmla="*/ 772146 h 794284"/>
              <a:gd name="connsiteX5" fmla="*/ 6315516 w 6387881"/>
              <a:gd name="connsiteY5" fmla="*/ 670006 h 794284"/>
              <a:gd name="connsiteX6" fmla="*/ 208923 w 6387881"/>
              <a:gd name="connsiteY6" fmla="*/ 651718 h 794284"/>
              <a:gd name="connsiteX7" fmla="*/ 73319 w 6387881"/>
              <a:gd name="connsiteY7" fmla="*/ 607554 h 794284"/>
              <a:gd name="connsiteX8" fmla="*/ 45887 w 6387881"/>
              <a:gd name="connsiteY8" fmla="*/ 92591 h 794284"/>
              <a:gd name="connsiteX0" fmla="*/ 45887 w 6341520"/>
              <a:gd name="connsiteY0" fmla="*/ 92591 h 670006"/>
              <a:gd name="connsiteX1" fmla="*/ 35187 w 6341520"/>
              <a:gd name="connsiteY1" fmla="*/ 2707 h 670006"/>
              <a:gd name="connsiteX2" fmla="*/ 6233220 w 6341520"/>
              <a:gd name="connsiteY2" fmla="*/ 2707 h 670006"/>
              <a:gd name="connsiteX3" fmla="*/ 6304816 w 6341520"/>
              <a:gd name="connsiteY3" fmla="*/ 65159 h 670006"/>
              <a:gd name="connsiteX4" fmla="*/ 6249952 w 6341520"/>
              <a:gd name="connsiteY4" fmla="*/ 351522 h 670006"/>
              <a:gd name="connsiteX5" fmla="*/ 6315516 w 6341520"/>
              <a:gd name="connsiteY5" fmla="*/ 670006 h 670006"/>
              <a:gd name="connsiteX6" fmla="*/ 208923 w 6341520"/>
              <a:gd name="connsiteY6" fmla="*/ 651718 h 670006"/>
              <a:gd name="connsiteX7" fmla="*/ 73319 w 6341520"/>
              <a:gd name="connsiteY7" fmla="*/ 607554 h 670006"/>
              <a:gd name="connsiteX8" fmla="*/ 45887 w 6341520"/>
              <a:gd name="connsiteY8" fmla="*/ 92591 h 670006"/>
              <a:gd name="connsiteX0" fmla="*/ 45887 w 6358175"/>
              <a:gd name="connsiteY0" fmla="*/ 92591 h 670006"/>
              <a:gd name="connsiteX1" fmla="*/ 35187 w 6358175"/>
              <a:gd name="connsiteY1" fmla="*/ 2707 h 670006"/>
              <a:gd name="connsiteX2" fmla="*/ 6233220 w 6358175"/>
              <a:gd name="connsiteY2" fmla="*/ 2707 h 670006"/>
              <a:gd name="connsiteX3" fmla="*/ 6304816 w 6358175"/>
              <a:gd name="connsiteY3" fmla="*/ 65159 h 670006"/>
              <a:gd name="connsiteX4" fmla="*/ 6332248 w 6358175"/>
              <a:gd name="connsiteY4" fmla="*/ 424674 h 670006"/>
              <a:gd name="connsiteX5" fmla="*/ 6315516 w 6358175"/>
              <a:gd name="connsiteY5" fmla="*/ 670006 h 670006"/>
              <a:gd name="connsiteX6" fmla="*/ 208923 w 6358175"/>
              <a:gd name="connsiteY6" fmla="*/ 651718 h 670006"/>
              <a:gd name="connsiteX7" fmla="*/ 73319 w 6358175"/>
              <a:gd name="connsiteY7" fmla="*/ 607554 h 670006"/>
              <a:gd name="connsiteX8" fmla="*/ 45887 w 6358175"/>
              <a:gd name="connsiteY8" fmla="*/ 92591 h 670006"/>
              <a:gd name="connsiteX0" fmla="*/ 45887 w 6338028"/>
              <a:gd name="connsiteY0" fmla="*/ 92591 h 653069"/>
              <a:gd name="connsiteX1" fmla="*/ 35187 w 6338028"/>
              <a:gd name="connsiteY1" fmla="*/ 2707 h 653069"/>
              <a:gd name="connsiteX2" fmla="*/ 6233220 w 6338028"/>
              <a:gd name="connsiteY2" fmla="*/ 2707 h 653069"/>
              <a:gd name="connsiteX3" fmla="*/ 6304816 w 6338028"/>
              <a:gd name="connsiteY3" fmla="*/ 65159 h 653069"/>
              <a:gd name="connsiteX4" fmla="*/ 6332248 w 6338028"/>
              <a:gd name="connsiteY4" fmla="*/ 424674 h 653069"/>
              <a:gd name="connsiteX5" fmla="*/ 6278940 w 6338028"/>
              <a:gd name="connsiteY5" fmla="*/ 505414 h 653069"/>
              <a:gd name="connsiteX6" fmla="*/ 208923 w 6338028"/>
              <a:gd name="connsiteY6" fmla="*/ 651718 h 653069"/>
              <a:gd name="connsiteX7" fmla="*/ 73319 w 6338028"/>
              <a:gd name="connsiteY7" fmla="*/ 607554 h 653069"/>
              <a:gd name="connsiteX8" fmla="*/ 45887 w 6338028"/>
              <a:gd name="connsiteY8" fmla="*/ 92591 h 653069"/>
              <a:gd name="connsiteX0" fmla="*/ 45887 w 6338028"/>
              <a:gd name="connsiteY0" fmla="*/ 92591 h 651718"/>
              <a:gd name="connsiteX1" fmla="*/ 35187 w 6338028"/>
              <a:gd name="connsiteY1" fmla="*/ 2707 h 651718"/>
              <a:gd name="connsiteX2" fmla="*/ 6233220 w 6338028"/>
              <a:gd name="connsiteY2" fmla="*/ 2707 h 651718"/>
              <a:gd name="connsiteX3" fmla="*/ 6304816 w 6338028"/>
              <a:gd name="connsiteY3" fmla="*/ 65159 h 651718"/>
              <a:gd name="connsiteX4" fmla="*/ 6332248 w 6338028"/>
              <a:gd name="connsiteY4" fmla="*/ 424674 h 651718"/>
              <a:gd name="connsiteX5" fmla="*/ 6278940 w 6338028"/>
              <a:gd name="connsiteY5" fmla="*/ 505414 h 651718"/>
              <a:gd name="connsiteX6" fmla="*/ 208923 w 6338028"/>
              <a:gd name="connsiteY6" fmla="*/ 651718 h 651718"/>
              <a:gd name="connsiteX7" fmla="*/ 73319 w 6338028"/>
              <a:gd name="connsiteY7" fmla="*/ 525258 h 651718"/>
              <a:gd name="connsiteX8" fmla="*/ 45887 w 6338028"/>
              <a:gd name="connsiteY8" fmla="*/ 92591 h 651718"/>
              <a:gd name="connsiteX0" fmla="*/ 45887 w 6338028"/>
              <a:gd name="connsiteY0" fmla="*/ 92591 h 548333"/>
              <a:gd name="connsiteX1" fmla="*/ 35187 w 6338028"/>
              <a:gd name="connsiteY1" fmla="*/ 2707 h 548333"/>
              <a:gd name="connsiteX2" fmla="*/ 6233220 w 6338028"/>
              <a:gd name="connsiteY2" fmla="*/ 2707 h 548333"/>
              <a:gd name="connsiteX3" fmla="*/ 6304816 w 6338028"/>
              <a:gd name="connsiteY3" fmla="*/ 65159 h 548333"/>
              <a:gd name="connsiteX4" fmla="*/ 6332248 w 6338028"/>
              <a:gd name="connsiteY4" fmla="*/ 424674 h 548333"/>
              <a:gd name="connsiteX5" fmla="*/ 6278940 w 6338028"/>
              <a:gd name="connsiteY5" fmla="*/ 505414 h 548333"/>
              <a:gd name="connsiteX6" fmla="*/ 181491 w 6338028"/>
              <a:gd name="connsiteY6" fmla="*/ 514558 h 548333"/>
              <a:gd name="connsiteX7" fmla="*/ 73319 w 6338028"/>
              <a:gd name="connsiteY7" fmla="*/ 525258 h 548333"/>
              <a:gd name="connsiteX8" fmla="*/ 45887 w 6338028"/>
              <a:gd name="connsiteY8" fmla="*/ 92591 h 548333"/>
              <a:gd name="connsiteX0" fmla="*/ 45887 w 6338028"/>
              <a:gd name="connsiteY0" fmla="*/ 92591 h 514558"/>
              <a:gd name="connsiteX1" fmla="*/ 35187 w 6338028"/>
              <a:gd name="connsiteY1" fmla="*/ 2707 h 514558"/>
              <a:gd name="connsiteX2" fmla="*/ 6233220 w 6338028"/>
              <a:gd name="connsiteY2" fmla="*/ 2707 h 514558"/>
              <a:gd name="connsiteX3" fmla="*/ 6304816 w 6338028"/>
              <a:gd name="connsiteY3" fmla="*/ 65159 h 514558"/>
              <a:gd name="connsiteX4" fmla="*/ 6332248 w 6338028"/>
              <a:gd name="connsiteY4" fmla="*/ 424674 h 514558"/>
              <a:gd name="connsiteX5" fmla="*/ 6278940 w 6338028"/>
              <a:gd name="connsiteY5" fmla="*/ 505414 h 514558"/>
              <a:gd name="connsiteX6" fmla="*/ 181491 w 6338028"/>
              <a:gd name="connsiteY6" fmla="*/ 514558 h 514558"/>
              <a:gd name="connsiteX7" fmla="*/ 100751 w 6338028"/>
              <a:gd name="connsiteY7" fmla="*/ 360666 h 514558"/>
              <a:gd name="connsiteX8" fmla="*/ 45887 w 6338028"/>
              <a:gd name="connsiteY8" fmla="*/ 92591 h 514558"/>
              <a:gd name="connsiteX0" fmla="*/ 45887 w 6332248"/>
              <a:gd name="connsiteY0" fmla="*/ 92591 h 514558"/>
              <a:gd name="connsiteX1" fmla="*/ 35187 w 6332248"/>
              <a:gd name="connsiteY1" fmla="*/ 2707 h 514558"/>
              <a:gd name="connsiteX2" fmla="*/ 6233220 w 6332248"/>
              <a:gd name="connsiteY2" fmla="*/ 2707 h 514558"/>
              <a:gd name="connsiteX3" fmla="*/ 6304816 w 6332248"/>
              <a:gd name="connsiteY3" fmla="*/ 65159 h 514558"/>
              <a:gd name="connsiteX4" fmla="*/ 6332248 w 6332248"/>
              <a:gd name="connsiteY4" fmla="*/ 424674 h 514558"/>
              <a:gd name="connsiteX5" fmla="*/ 6178356 w 6332248"/>
              <a:gd name="connsiteY5" fmla="*/ 514558 h 514558"/>
              <a:gd name="connsiteX6" fmla="*/ 181491 w 6332248"/>
              <a:gd name="connsiteY6" fmla="*/ 514558 h 514558"/>
              <a:gd name="connsiteX7" fmla="*/ 100751 w 6332248"/>
              <a:gd name="connsiteY7" fmla="*/ 360666 h 514558"/>
              <a:gd name="connsiteX8" fmla="*/ 45887 w 6332248"/>
              <a:gd name="connsiteY8" fmla="*/ 92591 h 514558"/>
              <a:gd name="connsiteX0" fmla="*/ 45887 w 6305585"/>
              <a:gd name="connsiteY0" fmla="*/ 92591 h 514558"/>
              <a:gd name="connsiteX1" fmla="*/ 35187 w 6305585"/>
              <a:gd name="connsiteY1" fmla="*/ 2707 h 514558"/>
              <a:gd name="connsiteX2" fmla="*/ 6233220 w 6305585"/>
              <a:gd name="connsiteY2" fmla="*/ 2707 h 514558"/>
              <a:gd name="connsiteX3" fmla="*/ 6304816 w 6305585"/>
              <a:gd name="connsiteY3" fmla="*/ 65159 h 514558"/>
              <a:gd name="connsiteX4" fmla="*/ 6259096 w 6305585"/>
              <a:gd name="connsiteY4" fmla="*/ 351522 h 514558"/>
              <a:gd name="connsiteX5" fmla="*/ 6178356 w 6305585"/>
              <a:gd name="connsiteY5" fmla="*/ 514558 h 514558"/>
              <a:gd name="connsiteX6" fmla="*/ 181491 w 6305585"/>
              <a:gd name="connsiteY6" fmla="*/ 514558 h 514558"/>
              <a:gd name="connsiteX7" fmla="*/ 100751 w 6305585"/>
              <a:gd name="connsiteY7" fmla="*/ 360666 h 514558"/>
              <a:gd name="connsiteX8" fmla="*/ 45887 w 6305585"/>
              <a:gd name="connsiteY8" fmla="*/ 92591 h 514558"/>
              <a:gd name="connsiteX0" fmla="*/ 45887 w 6305585"/>
              <a:gd name="connsiteY0" fmla="*/ 92591 h 514558"/>
              <a:gd name="connsiteX1" fmla="*/ 35187 w 6305585"/>
              <a:gd name="connsiteY1" fmla="*/ 2707 h 514558"/>
              <a:gd name="connsiteX2" fmla="*/ 6233220 w 6305585"/>
              <a:gd name="connsiteY2" fmla="*/ 2707 h 514558"/>
              <a:gd name="connsiteX3" fmla="*/ 6304816 w 6305585"/>
              <a:gd name="connsiteY3" fmla="*/ 65159 h 514558"/>
              <a:gd name="connsiteX4" fmla="*/ 6259096 w 6305585"/>
              <a:gd name="connsiteY4" fmla="*/ 351522 h 514558"/>
              <a:gd name="connsiteX5" fmla="*/ 6032052 w 6305585"/>
              <a:gd name="connsiteY5" fmla="*/ 487126 h 514558"/>
              <a:gd name="connsiteX6" fmla="*/ 181491 w 6305585"/>
              <a:gd name="connsiteY6" fmla="*/ 514558 h 514558"/>
              <a:gd name="connsiteX7" fmla="*/ 100751 w 6305585"/>
              <a:gd name="connsiteY7" fmla="*/ 360666 h 514558"/>
              <a:gd name="connsiteX8" fmla="*/ 45887 w 6305585"/>
              <a:gd name="connsiteY8" fmla="*/ 92591 h 514558"/>
              <a:gd name="connsiteX0" fmla="*/ 45887 w 6305585"/>
              <a:gd name="connsiteY0" fmla="*/ 92591 h 487126"/>
              <a:gd name="connsiteX1" fmla="*/ 35187 w 6305585"/>
              <a:gd name="connsiteY1" fmla="*/ 2707 h 487126"/>
              <a:gd name="connsiteX2" fmla="*/ 6233220 w 6305585"/>
              <a:gd name="connsiteY2" fmla="*/ 2707 h 487126"/>
              <a:gd name="connsiteX3" fmla="*/ 6304816 w 6305585"/>
              <a:gd name="connsiteY3" fmla="*/ 65159 h 487126"/>
              <a:gd name="connsiteX4" fmla="*/ 6259096 w 6305585"/>
              <a:gd name="connsiteY4" fmla="*/ 351522 h 487126"/>
              <a:gd name="connsiteX5" fmla="*/ 6032052 w 6305585"/>
              <a:gd name="connsiteY5" fmla="*/ 487126 h 487126"/>
              <a:gd name="connsiteX6" fmla="*/ 355227 w 6305585"/>
              <a:gd name="connsiteY6" fmla="*/ 487126 h 487126"/>
              <a:gd name="connsiteX7" fmla="*/ 100751 w 6305585"/>
              <a:gd name="connsiteY7" fmla="*/ 360666 h 487126"/>
              <a:gd name="connsiteX8" fmla="*/ 45887 w 6305585"/>
              <a:gd name="connsiteY8" fmla="*/ 92591 h 487126"/>
              <a:gd name="connsiteX0" fmla="*/ 45887 w 6305585"/>
              <a:gd name="connsiteY0" fmla="*/ 92591 h 487126"/>
              <a:gd name="connsiteX1" fmla="*/ 35187 w 6305585"/>
              <a:gd name="connsiteY1" fmla="*/ 2707 h 487126"/>
              <a:gd name="connsiteX2" fmla="*/ 6233220 w 6305585"/>
              <a:gd name="connsiteY2" fmla="*/ 2707 h 487126"/>
              <a:gd name="connsiteX3" fmla="*/ 6304816 w 6305585"/>
              <a:gd name="connsiteY3" fmla="*/ 65159 h 487126"/>
              <a:gd name="connsiteX4" fmla="*/ 6259096 w 6305585"/>
              <a:gd name="connsiteY4" fmla="*/ 351522 h 487126"/>
              <a:gd name="connsiteX5" fmla="*/ 6032052 w 6305585"/>
              <a:gd name="connsiteY5" fmla="*/ 487126 h 487126"/>
              <a:gd name="connsiteX6" fmla="*/ 355227 w 6305585"/>
              <a:gd name="connsiteY6" fmla="*/ 487126 h 487126"/>
              <a:gd name="connsiteX7" fmla="*/ 173903 w 6305585"/>
              <a:gd name="connsiteY7" fmla="*/ 360666 h 487126"/>
              <a:gd name="connsiteX8" fmla="*/ 45887 w 6305585"/>
              <a:gd name="connsiteY8" fmla="*/ 92591 h 487126"/>
              <a:gd name="connsiteX0" fmla="*/ 45887 w 6305585"/>
              <a:gd name="connsiteY0" fmla="*/ 92591 h 487126"/>
              <a:gd name="connsiteX1" fmla="*/ 35187 w 6305585"/>
              <a:gd name="connsiteY1" fmla="*/ 2707 h 487126"/>
              <a:gd name="connsiteX2" fmla="*/ 6233220 w 6305585"/>
              <a:gd name="connsiteY2" fmla="*/ 2707 h 487126"/>
              <a:gd name="connsiteX3" fmla="*/ 6304816 w 6305585"/>
              <a:gd name="connsiteY3" fmla="*/ 65159 h 487126"/>
              <a:gd name="connsiteX4" fmla="*/ 6259096 w 6305585"/>
              <a:gd name="connsiteY4" fmla="*/ 351522 h 487126"/>
              <a:gd name="connsiteX5" fmla="*/ 6032052 w 6305585"/>
              <a:gd name="connsiteY5" fmla="*/ 487126 h 487126"/>
              <a:gd name="connsiteX6" fmla="*/ 355227 w 6305585"/>
              <a:gd name="connsiteY6" fmla="*/ 487126 h 487126"/>
              <a:gd name="connsiteX7" fmla="*/ 173903 w 6305585"/>
              <a:gd name="connsiteY7" fmla="*/ 360666 h 487126"/>
              <a:gd name="connsiteX8" fmla="*/ 45887 w 6305585"/>
              <a:gd name="connsiteY8" fmla="*/ 92591 h 487126"/>
              <a:gd name="connsiteX0" fmla="*/ 0 w 6259698"/>
              <a:gd name="connsiteY0" fmla="*/ 117316 h 511851"/>
              <a:gd name="connsiteX1" fmla="*/ 99028 w 6259698"/>
              <a:gd name="connsiteY1" fmla="*/ 0 h 511851"/>
              <a:gd name="connsiteX2" fmla="*/ 6187333 w 6259698"/>
              <a:gd name="connsiteY2" fmla="*/ 27432 h 511851"/>
              <a:gd name="connsiteX3" fmla="*/ 6258929 w 6259698"/>
              <a:gd name="connsiteY3" fmla="*/ 89884 h 511851"/>
              <a:gd name="connsiteX4" fmla="*/ 6213209 w 6259698"/>
              <a:gd name="connsiteY4" fmla="*/ 376247 h 511851"/>
              <a:gd name="connsiteX5" fmla="*/ 5986165 w 6259698"/>
              <a:gd name="connsiteY5" fmla="*/ 511851 h 511851"/>
              <a:gd name="connsiteX6" fmla="*/ 309340 w 6259698"/>
              <a:gd name="connsiteY6" fmla="*/ 511851 h 511851"/>
              <a:gd name="connsiteX7" fmla="*/ 128016 w 6259698"/>
              <a:gd name="connsiteY7" fmla="*/ 385391 h 511851"/>
              <a:gd name="connsiteX8" fmla="*/ 0 w 6259698"/>
              <a:gd name="connsiteY8" fmla="*/ 117316 h 511851"/>
              <a:gd name="connsiteX0" fmla="*/ 45887 w 6195857"/>
              <a:gd name="connsiteY0" fmla="*/ 153892 h 511851"/>
              <a:gd name="connsiteX1" fmla="*/ 35187 w 6195857"/>
              <a:gd name="connsiteY1" fmla="*/ 0 h 511851"/>
              <a:gd name="connsiteX2" fmla="*/ 6123492 w 6195857"/>
              <a:gd name="connsiteY2" fmla="*/ 27432 h 511851"/>
              <a:gd name="connsiteX3" fmla="*/ 6195088 w 6195857"/>
              <a:gd name="connsiteY3" fmla="*/ 89884 h 511851"/>
              <a:gd name="connsiteX4" fmla="*/ 6149368 w 6195857"/>
              <a:gd name="connsiteY4" fmla="*/ 376247 h 511851"/>
              <a:gd name="connsiteX5" fmla="*/ 5922324 w 6195857"/>
              <a:gd name="connsiteY5" fmla="*/ 511851 h 511851"/>
              <a:gd name="connsiteX6" fmla="*/ 245499 w 6195857"/>
              <a:gd name="connsiteY6" fmla="*/ 511851 h 511851"/>
              <a:gd name="connsiteX7" fmla="*/ 64175 w 6195857"/>
              <a:gd name="connsiteY7" fmla="*/ 385391 h 511851"/>
              <a:gd name="connsiteX8" fmla="*/ 45887 w 6195857"/>
              <a:gd name="connsiteY8" fmla="*/ 153892 h 511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95857" h="511851">
                <a:moveTo>
                  <a:pt x="45887" y="153892"/>
                </a:moveTo>
                <a:cubicBezTo>
                  <a:pt x="45887" y="68900"/>
                  <a:pt x="-49805" y="0"/>
                  <a:pt x="35187" y="0"/>
                </a:cubicBezTo>
                <a:lnTo>
                  <a:pt x="6123492" y="27432"/>
                </a:lnTo>
                <a:cubicBezTo>
                  <a:pt x="6208484" y="27432"/>
                  <a:pt x="6195088" y="4892"/>
                  <a:pt x="6195088" y="89884"/>
                </a:cubicBezTo>
                <a:lnTo>
                  <a:pt x="6149368" y="376247"/>
                </a:lnTo>
                <a:cubicBezTo>
                  <a:pt x="6149368" y="461239"/>
                  <a:pt x="6007316" y="511851"/>
                  <a:pt x="5922324" y="511851"/>
                </a:cubicBezTo>
                <a:lnTo>
                  <a:pt x="245499" y="511851"/>
                </a:lnTo>
                <a:cubicBezTo>
                  <a:pt x="160507" y="511851"/>
                  <a:pt x="55031" y="442951"/>
                  <a:pt x="64175" y="385391"/>
                </a:cubicBezTo>
                <a:lnTo>
                  <a:pt x="45887" y="153892"/>
                </a:lnTo>
                <a:close/>
              </a:path>
            </a:pathLst>
          </a:cu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180000" indent="0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None/>
              <a:defRPr sz="20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44500" indent="-261938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SzPct val="125000"/>
              <a:buFont typeface="Arial" pitchFamily="34" charset="0"/>
              <a:buChar char="•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576000" indent="-216000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Arial" pitchFamily="34" charset="0"/>
              <a:buChar char="•"/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756000" indent="-173038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Arial" pitchFamily="34" charset="0"/>
              <a:buChar char="•"/>
              <a:defRPr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972000" indent="-188913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Arial" pitchFamily="34" charset="0"/>
              <a:buChar char="•"/>
              <a:defRPr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3652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8224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2796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7368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0" kern="0" dirty="0"/>
              <a:t>The power </a:t>
            </a:r>
            <a:r>
              <a:rPr lang="de-DE" b="0" kern="0" dirty="0" err="1"/>
              <a:t>output</a:t>
            </a:r>
            <a:r>
              <a:rPr lang="de-DE" b="0" kern="0" dirty="0"/>
              <a:t> </a:t>
            </a:r>
            <a:r>
              <a:rPr lang="de-DE" b="0" kern="0" dirty="0" err="1"/>
              <a:t>scenarios</a:t>
            </a:r>
            <a:r>
              <a:rPr lang="de-DE" b="0" kern="0" dirty="0"/>
              <a:t> </a:t>
            </a:r>
            <a:r>
              <a:rPr lang="de-DE" b="0" kern="0" dirty="0" err="1"/>
              <a:t>are</a:t>
            </a:r>
            <a:r>
              <a:rPr lang="de-DE" b="0" kern="0" dirty="0"/>
              <a:t> </a:t>
            </a:r>
            <a:r>
              <a:rPr lang="de-DE" b="0" kern="0" dirty="0" err="1"/>
              <a:t>the</a:t>
            </a:r>
            <a:r>
              <a:rPr lang="de-DE" b="0" kern="0" dirty="0"/>
              <a:t> </a:t>
            </a:r>
            <a:r>
              <a:rPr lang="de-DE" b="0" kern="0" dirty="0" err="1"/>
              <a:t>cartesian</a:t>
            </a:r>
            <a:r>
              <a:rPr lang="de-DE" b="0" kern="0" dirty="0"/>
              <a:t> </a:t>
            </a:r>
            <a:r>
              <a:rPr lang="de-DE" b="0" kern="0" dirty="0" err="1"/>
              <a:t>product</a:t>
            </a:r>
            <a:r>
              <a:rPr lang="de-DE" b="0" kern="0" dirty="0"/>
              <a:t> </a:t>
            </a:r>
            <a:r>
              <a:rPr lang="de-DE" b="0" kern="0" dirty="0" err="1"/>
              <a:t>of</a:t>
            </a:r>
            <a:r>
              <a:rPr lang="de-DE" b="0" kern="0" dirty="0"/>
              <a:t> </a:t>
            </a:r>
            <a:r>
              <a:rPr lang="de-DE" b="0" kern="0" dirty="0" err="1"/>
              <a:t>the</a:t>
            </a:r>
            <a:r>
              <a:rPr lang="de-DE" b="0" kern="0" dirty="0"/>
              <a:t> </a:t>
            </a:r>
            <a:r>
              <a:rPr lang="de-DE" b="0" kern="0" dirty="0" err="1"/>
              <a:t>output</a:t>
            </a:r>
            <a:r>
              <a:rPr lang="de-DE" b="0" kern="0" dirty="0"/>
              <a:t> </a:t>
            </a:r>
            <a:r>
              <a:rPr lang="de-DE" b="0" kern="0" dirty="0" err="1"/>
              <a:t>levels</a:t>
            </a:r>
            <a:r>
              <a:rPr lang="de-DE" b="0" kern="0" dirty="0"/>
              <a:t> </a:t>
            </a:r>
            <a:r>
              <a:rPr lang="de-DE" b="0" kern="0" dirty="0" err="1"/>
              <a:t>of</a:t>
            </a:r>
            <a:r>
              <a:rPr lang="de-DE" b="0" kern="0" dirty="0"/>
              <a:t> all individual DERs</a:t>
            </a:r>
          </a:p>
          <a:p>
            <a:endParaRPr lang="de-DE" kern="0" dirty="0"/>
          </a:p>
        </p:txBody>
      </p:sp>
      <p:sp>
        <p:nvSpPr>
          <p:cNvPr id="24" name="Flussdiagramm: Verbinder 23">
            <a:extLst>
              <a:ext uri="{FF2B5EF4-FFF2-40B4-BE49-F238E27FC236}">
                <a16:creationId xmlns:a16="http://schemas.microsoft.com/office/drawing/2014/main" id="{41CB53C6-223F-473E-B3E4-BB96CF0CF4F9}"/>
              </a:ext>
            </a:extLst>
          </p:cNvPr>
          <p:cNvSpPr/>
          <p:nvPr/>
        </p:nvSpPr>
        <p:spPr>
          <a:xfrm>
            <a:off x="8544272" y="3175259"/>
            <a:ext cx="45719" cy="45719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25" name="Flussdiagramm: Verbinder 24">
            <a:extLst>
              <a:ext uri="{FF2B5EF4-FFF2-40B4-BE49-F238E27FC236}">
                <a16:creationId xmlns:a16="http://schemas.microsoft.com/office/drawing/2014/main" id="{C3796F0B-5C9D-4B56-B71D-5533CF3C6B67}"/>
              </a:ext>
            </a:extLst>
          </p:cNvPr>
          <p:cNvSpPr/>
          <p:nvPr/>
        </p:nvSpPr>
        <p:spPr>
          <a:xfrm>
            <a:off x="8832304" y="2659771"/>
            <a:ext cx="45719" cy="45719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26" name="Flussdiagramm: Verbinder 25">
            <a:extLst>
              <a:ext uri="{FF2B5EF4-FFF2-40B4-BE49-F238E27FC236}">
                <a16:creationId xmlns:a16="http://schemas.microsoft.com/office/drawing/2014/main" id="{1862D37D-1414-48E7-814E-4D042159420F}"/>
              </a:ext>
            </a:extLst>
          </p:cNvPr>
          <p:cNvSpPr/>
          <p:nvPr/>
        </p:nvSpPr>
        <p:spPr>
          <a:xfrm>
            <a:off x="9145152" y="3175259"/>
            <a:ext cx="45719" cy="45719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E839B544-2F62-4A4B-B215-9A66621387AF}"/>
                  </a:ext>
                </a:extLst>
              </p:cNvPr>
              <p:cNvSpPr txBox="1"/>
              <p:nvPr/>
            </p:nvSpPr>
            <p:spPr>
              <a:xfrm>
                <a:off x="7441739" y="3075007"/>
                <a:ext cx="111774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000" b="0" i="1" smtClean="0">
                              <a:latin typeface="Cambria Math" panose="02040503050406030204" pitchFamily="18" charset="0"/>
                            </a:rPr>
                            <m:t>&lt;45</m:t>
                          </m:r>
                        </m:e>
                      </m:d>
                      <m:r>
                        <a:rPr lang="de-DE" sz="1000" b="0" i="1" smtClean="0">
                          <a:latin typeface="Cambria Math" panose="02040503050406030204" pitchFamily="18" charset="0"/>
                        </a:rPr>
                        <m:t>=0.4</m:t>
                      </m:r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E839B544-2F62-4A4B-B215-9A66621387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1739" y="3075007"/>
                <a:ext cx="1117749" cy="2462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1807A66D-76DE-4223-B163-2553EAA3BB76}"/>
                  </a:ext>
                </a:extLst>
              </p:cNvPr>
              <p:cNvSpPr txBox="1"/>
              <p:nvPr/>
            </p:nvSpPr>
            <p:spPr>
              <a:xfrm>
                <a:off x="7714555" y="2585209"/>
                <a:ext cx="111774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000" b="0" i="1" smtClean="0">
                              <a:latin typeface="Cambria Math" panose="02040503050406030204" pitchFamily="18" charset="0"/>
                            </a:rPr>
                            <m:t>&lt;50</m:t>
                          </m:r>
                        </m:e>
                      </m:d>
                      <m:r>
                        <a:rPr lang="de-DE" sz="1000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1807A66D-76DE-4223-B163-2553EAA3BB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4555" y="2585209"/>
                <a:ext cx="1117749" cy="2462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feld 38">
                <a:extLst>
                  <a:ext uri="{FF2B5EF4-FFF2-40B4-BE49-F238E27FC236}">
                    <a16:creationId xmlns:a16="http://schemas.microsoft.com/office/drawing/2014/main" id="{7EB756EF-5A0F-4463-B66F-1EFD39FDD9A3}"/>
                  </a:ext>
                </a:extLst>
              </p:cNvPr>
              <p:cNvSpPr txBox="1"/>
              <p:nvPr/>
            </p:nvSpPr>
            <p:spPr>
              <a:xfrm>
                <a:off x="9172095" y="3075007"/>
                <a:ext cx="111774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000" b="0" i="1" smtClean="0">
                              <a:latin typeface="Cambria Math" panose="02040503050406030204" pitchFamily="18" charset="0"/>
                            </a:rPr>
                            <m:t>&lt;55</m:t>
                          </m:r>
                        </m:e>
                      </m:d>
                      <m:r>
                        <a:rPr lang="de-DE" sz="1000" b="0" i="1" smtClean="0">
                          <a:latin typeface="Cambria Math" panose="02040503050406030204" pitchFamily="18" charset="0"/>
                        </a:rPr>
                        <m:t>=0.6</m:t>
                      </m:r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39" name="Textfeld 38">
                <a:extLst>
                  <a:ext uri="{FF2B5EF4-FFF2-40B4-BE49-F238E27FC236}">
                    <a16:creationId xmlns:a16="http://schemas.microsoft.com/office/drawing/2014/main" id="{7EB756EF-5A0F-4463-B66F-1EFD39FDD9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2095" y="3075007"/>
                <a:ext cx="1117749" cy="24622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06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" grpId="0" animBg="1"/>
      <p:bldP spid="23" grpId="0" animBg="1"/>
      <p:bldP spid="24" grpId="0" animBg="1"/>
      <p:bldP spid="25" grpId="0" animBg="1"/>
      <p:bldP spid="26" grpId="0" animBg="1"/>
      <p:bldP spid="37" grpId="0"/>
      <p:bldP spid="3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B2962E-C2DE-4F5A-B7A5-45EDD0DE9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reliability</a:t>
            </a:r>
            <a:r>
              <a:rPr lang="de-DE" dirty="0"/>
              <a:t> </a:t>
            </a:r>
            <a:r>
              <a:rPr lang="de-DE" dirty="0" err="1"/>
              <a:t>calculation</a:t>
            </a:r>
            <a:r>
              <a:rPr lang="de-DE" dirty="0"/>
              <a:t> </a:t>
            </a:r>
            <a:r>
              <a:rPr lang="de-DE" dirty="0" err="1"/>
              <a:t>constraints</a:t>
            </a:r>
            <a:r>
              <a:rPr lang="de-DE" dirty="0"/>
              <a:t> </a:t>
            </a:r>
            <a:r>
              <a:rPr lang="de-DE" dirty="0" err="1"/>
              <a:t>combine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power </a:t>
            </a:r>
            <a:r>
              <a:rPr lang="de-DE" dirty="0" err="1"/>
              <a:t>output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DERs and </a:t>
            </a:r>
            <a:r>
              <a:rPr lang="de-DE" dirty="0" err="1"/>
              <a:t>the</a:t>
            </a:r>
            <a:r>
              <a:rPr lang="de-DE" dirty="0"/>
              <a:t> link </a:t>
            </a:r>
            <a:r>
              <a:rPr lang="de-DE" dirty="0" err="1"/>
              <a:t>reliability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Inhaltsplatzhalter 4">
                <a:extLst>
                  <a:ext uri="{FF2B5EF4-FFF2-40B4-BE49-F238E27FC236}">
                    <a16:creationId xmlns:a16="http://schemas.microsoft.com/office/drawing/2014/main" id="{E16869D6-0828-4ABA-A7A9-3F86B3302D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kern="0" dirty="0"/>
                  <a:t>Power </a:t>
                </a:r>
                <a:r>
                  <a:rPr lang="de-DE" kern="0" dirty="0" err="1"/>
                  <a:t>output</a:t>
                </a:r>
                <a:r>
                  <a:rPr lang="de-DE" kern="0" dirty="0"/>
                  <a:t> </a:t>
                </a:r>
                <a:r>
                  <a:rPr lang="de-DE" kern="0" dirty="0" err="1"/>
                  <a:t>scenario</a:t>
                </a:r>
                <a:r>
                  <a:rPr lang="de-DE" kern="0" dirty="0"/>
                  <a:t> </a:t>
                </a:r>
                <a:r>
                  <a:rPr lang="de-DE" kern="0" dirty="0" err="1"/>
                  <a:t>probability</a:t>
                </a:r>
                <a:r>
                  <a:rPr lang="de-DE" kern="0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800" b="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de-DE" sz="18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sub>
                      </m:sSub>
                      <m:r>
                        <a:rPr lang="de-DE" sz="1800" b="0" i="1" kern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de-DE" sz="1800" b="0" i="1" kern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de-DE" sz="1800" b="0" i="1" kern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sz="1800" b="0" i="1" kern="0" smtClean="0">
                              <a:latin typeface="Cambria Math" panose="02040503050406030204" pitchFamily="18" charset="0"/>
                            </a:rPr>
                            <m:t> ∈</m:t>
                          </m:r>
                          <m:r>
                            <a:rPr lang="de-DE" sz="18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de-DE" sz="1800" b="0" i="1" kern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800" b="0" i="1" kern="0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de-DE" sz="1800" b="0" i="1" kern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de-DE" sz="1800" b="0" i="1" kern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de-DE" sz="1800" b="0" kern="0" dirty="0"/>
              </a:p>
              <a:p>
                <a:r>
                  <a:rPr lang="de-DE" sz="1600" b="0" kern="0" dirty="0" err="1"/>
                  <a:t>For</a:t>
                </a:r>
                <a:r>
                  <a:rPr lang="de-DE" sz="1600" b="0" kern="0" dirty="0"/>
                  <a:t> all </a:t>
                </a:r>
                <a:r>
                  <a:rPr lang="de-DE" sz="1600" b="0" kern="0" dirty="0" err="1"/>
                  <a:t>nodes</a:t>
                </a:r>
                <a:r>
                  <a:rPr lang="de-DE" sz="1600" b="0" kern="0" dirty="0"/>
                  <a:t> </a:t>
                </a:r>
                <a14:m>
                  <m:oMath xmlns:m="http://schemas.openxmlformats.org/officeDocument/2006/math">
                    <m:r>
                      <a:rPr lang="de-DE" sz="1600" b="0" i="1" kern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de-DE" sz="1600" b="0" kern="0" dirty="0"/>
                  <a:t> in </a:t>
                </a:r>
                <a:r>
                  <a:rPr lang="de-DE" sz="1600" b="0" kern="0" dirty="0" err="1"/>
                  <a:t>the</a:t>
                </a:r>
                <a:r>
                  <a:rPr lang="de-DE" sz="1600" b="0" kern="0" dirty="0"/>
                  <a:t> </a:t>
                </a:r>
                <a:r>
                  <a:rPr lang="de-DE" sz="1600" b="0" kern="0" dirty="0" err="1"/>
                  <a:t>nodeset</a:t>
                </a:r>
                <a:r>
                  <a:rPr lang="de-DE" sz="1600" b="0" kern="0" dirty="0"/>
                  <a:t> </a:t>
                </a:r>
                <a14:m>
                  <m:oMath xmlns:m="http://schemas.openxmlformats.org/officeDocument/2006/math">
                    <m:r>
                      <a:rPr lang="de-DE" sz="1600" b="0" i="1" kern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de-DE" sz="1600" b="0" kern="0" dirty="0"/>
                  <a:t> and </a:t>
                </a:r>
                <a:r>
                  <a:rPr lang="de-DE" sz="1600" b="0" kern="0" dirty="0" err="1"/>
                  <a:t>their</a:t>
                </a:r>
                <a:r>
                  <a:rPr lang="de-DE" sz="1600" b="0" kern="0" dirty="0"/>
                  <a:t> </a:t>
                </a:r>
                <a:r>
                  <a:rPr lang="de-DE" sz="1600" b="0" kern="0" dirty="0" err="1"/>
                  <a:t>failure</a:t>
                </a:r>
                <a:r>
                  <a:rPr lang="de-DE" sz="1600" b="0" kern="0" dirty="0"/>
                  <a:t> </a:t>
                </a:r>
                <a:r>
                  <a:rPr lang="de-DE" sz="1600" b="0" kern="0" dirty="0" err="1"/>
                  <a:t>probability</a:t>
                </a:r>
                <a:r>
                  <a:rPr lang="de-DE" sz="1600" b="0" kern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b="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ker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e-DE" sz="1600" b="0" i="1" ker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sz="1600" b="0" i="1" ker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1600" b="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sub>
                    </m:sSub>
                  </m:oMath>
                </a14:m>
                <a:endParaRPr lang="de-DE" sz="1600" b="0" i="1" kern="0" dirty="0"/>
              </a:p>
              <a:p>
                <a:r>
                  <a:rPr lang="de-DE" kern="0" dirty="0" err="1"/>
                  <a:t>For</a:t>
                </a:r>
                <a:r>
                  <a:rPr lang="de-DE" kern="0" dirty="0"/>
                  <a:t> </a:t>
                </a:r>
                <a:r>
                  <a:rPr lang="de-DE" kern="0" dirty="0" err="1"/>
                  <a:t>the</a:t>
                </a:r>
                <a:r>
                  <a:rPr lang="de-DE" kern="0" dirty="0"/>
                  <a:t> link </a:t>
                </a:r>
                <a:r>
                  <a:rPr lang="de-DE" kern="0" dirty="0" err="1"/>
                  <a:t>failure</a:t>
                </a:r>
                <a:r>
                  <a:rPr lang="de-DE" kern="0" dirty="0"/>
                  <a:t> </a:t>
                </a:r>
                <a:r>
                  <a:rPr lang="de-DE" kern="0" dirty="0" err="1"/>
                  <a:t>scenario</a:t>
                </a:r>
                <a:r>
                  <a:rPr lang="de-DE" dirty="0" err="1"/>
                  <a:t>s</a:t>
                </a:r>
                <a:r>
                  <a:rPr lang="de-DE" kern="0" dirty="0"/>
                  <a:t>:</a:t>
                </a:r>
              </a:p>
              <a:p>
                <a:r>
                  <a:rPr lang="de-DE" sz="1800" b="0" dirty="0"/>
                  <a:t>Binary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8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𝜁</m:t>
                        </m:r>
                      </m:e>
                      <m:sub>
                        <m:r>
                          <a:rPr lang="de-DE" sz="1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de-DE" sz="1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de-DE" sz="1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de-DE" sz="1800" b="0" kern="0" dirty="0"/>
                  <a:t>: </a:t>
                </a:r>
                <a:r>
                  <a:rPr lang="de-DE" sz="1800" b="0" kern="0" dirty="0" err="1"/>
                  <a:t>defines</a:t>
                </a:r>
                <a:r>
                  <a:rPr lang="de-DE" sz="1800" b="0" kern="0" dirty="0"/>
                  <a:t> </a:t>
                </a:r>
                <a:r>
                  <a:rPr lang="de-DE" sz="1800" b="0" kern="0" dirty="0" err="1"/>
                  <a:t>if</a:t>
                </a:r>
                <a:r>
                  <a:rPr lang="de-DE" sz="1800" b="0" kern="0" dirty="0"/>
                  <a:t> an </a:t>
                </a:r>
                <a:r>
                  <a:rPr lang="de-DE" sz="1800" b="0" kern="0" dirty="0" err="1"/>
                  <a:t>embedding</a:t>
                </a:r>
                <a:r>
                  <a:rPr lang="de-DE" sz="1800" b="0" kern="0" dirty="0"/>
                  <a:t> </a:t>
                </a:r>
                <a:r>
                  <a:rPr lang="de-DE" sz="1800" b="0" kern="0" dirty="0" err="1"/>
                  <a:t>fails</a:t>
                </a:r>
                <a:r>
                  <a:rPr lang="de-DE" sz="1800" b="0" kern="0" dirty="0"/>
                  <a:t> in </a:t>
                </a:r>
                <a:r>
                  <a:rPr lang="de-DE" sz="1800" b="0" kern="0" dirty="0" err="1"/>
                  <a:t>the</a:t>
                </a:r>
                <a:r>
                  <a:rPr lang="de-DE" sz="1800" b="0" kern="0" dirty="0"/>
                  <a:t> power </a:t>
                </a:r>
                <a:r>
                  <a:rPr lang="de-DE" sz="1800" b="0" kern="0" dirty="0" err="1"/>
                  <a:t>output</a:t>
                </a:r>
                <a:r>
                  <a:rPr lang="de-DE" sz="1800" b="0" kern="0" dirty="0"/>
                  <a:t> </a:t>
                </a:r>
                <a:r>
                  <a:rPr lang="de-DE" sz="1800" b="0" kern="0" dirty="0" err="1"/>
                  <a:t>scenario</a:t>
                </a:r>
                <a:r>
                  <a:rPr lang="de-DE" sz="1800" b="0" kern="0" dirty="0"/>
                  <a:t> </a:t>
                </a:r>
                <a14:m>
                  <m:oMath xmlns:m="http://schemas.openxmlformats.org/officeDocument/2006/math">
                    <m:r>
                      <a:rPr lang="de-DE" sz="18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de-DE" sz="1800" b="0" kern="0" dirty="0"/>
                  <a:t> </a:t>
                </a:r>
                <a:r>
                  <a:rPr lang="de-DE" sz="1800" b="0" kern="0" dirty="0" err="1"/>
                  <a:t>with</a:t>
                </a:r>
                <a:r>
                  <a:rPr lang="de-DE" sz="1800" b="0" kern="0" dirty="0"/>
                  <a:t> </a:t>
                </a:r>
                <a:r>
                  <a:rPr lang="de-DE" sz="1800" b="0" kern="0" dirty="0" err="1"/>
                  <a:t>the</a:t>
                </a:r>
                <a:r>
                  <a:rPr lang="de-DE" sz="1800" b="0" kern="0" dirty="0"/>
                  <a:t> link </a:t>
                </a:r>
                <a14:m>
                  <m:oMath xmlns:m="http://schemas.openxmlformats.org/officeDocument/2006/math">
                    <m:r>
                      <a:rPr lang="de-DE" sz="1800" b="0" i="1" kern="0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de-DE" sz="1800" b="0" kern="0" dirty="0"/>
                  <a:t> failing</a:t>
                </a:r>
              </a:p>
              <a:p>
                <a:r>
                  <a:rPr lang="de-DE" sz="1800" b="0" dirty="0"/>
                  <a:t>Binary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8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de-DE" sz="1800" b="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de-DE" sz="18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800" b="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→1</m:t>
                    </m:r>
                  </m:oMath>
                </a14:m>
                <a:r>
                  <a:rPr lang="de-DE" sz="1800" b="0" kern="0" dirty="0"/>
                  <a:t> if a </a:t>
                </a:r>
                <a:r>
                  <a:rPr lang="de-DE" sz="1800" b="0" kern="0" dirty="0" err="1"/>
                  <a:t>node</a:t>
                </a:r>
                <a:r>
                  <a:rPr lang="de-DE" sz="1800" b="0" kern="0" dirty="0"/>
                  <a:t> </a:t>
                </a:r>
                <a14:m>
                  <m:oMath xmlns:m="http://schemas.openxmlformats.org/officeDocument/2006/math">
                    <m:r>
                      <a:rPr lang="de-DE" sz="1800" b="0" i="1" kern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de-DE" sz="1800" b="0" kern="0" dirty="0"/>
                  <a:t> </a:t>
                </a:r>
                <a:r>
                  <a:rPr lang="de-DE" sz="1800" b="0" kern="0" dirty="0" err="1"/>
                  <a:t>can</a:t>
                </a:r>
                <a:r>
                  <a:rPr lang="de-DE" sz="1800" b="0" kern="0" dirty="0"/>
                  <a:t> </a:t>
                </a:r>
                <a:r>
                  <a:rPr lang="de-DE" sz="1800" b="0" kern="0" dirty="0" err="1"/>
                  <a:t>be</a:t>
                </a:r>
                <a:r>
                  <a:rPr lang="de-DE" sz="1800" b="0" kern="0" dirty="0"/>
                  <a:t> </a:t>
                </a:r>
                <a:r>
                  <a:rPr lang="de-DE" sz="1800" b="0" kern="0" dirty="0" err="1"/>
                  <a:t>contacted</a:t>
                </a:r>
                <a:r>
                  <a:rPr lang="de-DE" sz="1800" b="0" kern="0" dirty="0"/>
                  <a:t> </a:t>
                </a:r>
                <a:r>
                  <a:rPr lang="de-DE" sz="1800" b="0" kern="0" dirty="0" err="1"/>
                  <a:t>when</a:t>
                </a:r>
                <a:r>
                  <a:rPr lang="de-DE" sz="1800" b="0" kern="0" dirty="0"/>
                  <a:t> </a:t>
                </a:r>
                <a:r>
                  <a:rPr lang="de-DE" sz="1800" b="0" kern="0" dirty="0" err="1"/>
                  <a:t>the</a:t>
                </a:r>
                <a:r>
                  <a:rPr lang="de-DE" sz="1800" b="0" kern="0" dirty="0"/>
                  <a:t> link </a:t>
                </a:r>
                <a14:m>
                  <m:oMath xmlns:m="http://schemas.openxmlformats.org/officeDocument/2006/math">
                    <m:r>
                      <a:rPr lang="de-DE" sz="1800" b="0" i="1" kern="0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de-DE" sz="1800" b="0" kern="0" dirty="0"/>
                  <a:t> </a:t>
                </a:r>
                <a:r>
                  <a:rPr lang="de-DE" sz="1800" b="0" kern="0" dirty="0" err="1"/>
                  <a:t>fails</a:t>
                </a:r>
                <a:r>
                  <a:rPr lang="de-DE" sz="1800" b="0" kern="0" dirty="0"/>
                  <a:t>;</a:t>
                </a:r>
              </a:p>
              <a:p>
                <a:r>
                  <a:rPr lang="de-DE" sz="1800" b="0" dirty="0"/>
                  <a:t>	          </a:t>
                </a:r>
                <a:r>
                  <a:rPr lang="de-DE" sz="1800" b="0" kern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8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d>
                          <m:dPr>
                            <m:begChr m:val="|"/>
                            <m:endChr m:val="|"/>
                            <m:ctrlPr>
                              <a:rPr lang="de-DE" sz="18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800" b="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d>
                        <m:r>
                          <a:rPr lang="de-DE" sz="1800" b="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)→1 ∀</m:t>
                    </m:r>
                    <m:r>
                      <a:rPr lang="de-DE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de-DE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de-DE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de-DE" sz="1800" b="0" kern="0" dirty="0"/>
                  <a:t> is </a:t>
                </a:r>
                <a:r>
                  <a:rPr lang="de-DE" sz="1800" b="0" kern="0" dirty="0" err="1"/>
                  <a:t>the</a:t>
                </a:r>
                <a:r>
                  <a:rPr lang="de-DE" sz="1800" b="0" kern="0" dirty="0"/>
                  <a:t> „</a:t>
                </a:r>
                <a:r>
                  <a:rPr lang="de-DE" sz="1800" b="0" kern="0" dirty="0" err="1"/>
                  <a:t>no</a:t>
                </a:r>
                <a:r>
                  <a:rPr lang="de-DE" sz="1800" b="0" kern="0" dirty="0"/>
                  <a:t>-link-</a:t>
                </a:r>
                <a:r>
                  <a:rPr lang="de-DE" sz="1800" b="0" kern="0" dirty="0" err="1"/>
                  <a:t>failure</a:t>
                </a:r>
                <a:r>
                  <a:rPr lang="de-DE" sz="1800" b="0" dirty="0"/>
                  <a:t>“ </a:t>
                </a:r>
                <a:r>
                  <a:rPr lang="de-DE" sz="1800" b="0" dirty="0" err="1"/>
                  <a:t>scenario</a:t>
                </a:r>
                <a:endParaRPr lang="de-DE" sz="1800" b="0" dirty="0"/>
              </a:p>
              <a:p>
                <a:pPr>
                  <a:spcBef>
                    <a:spcPts val="12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1800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𝜁</m:t>
                        </m:r>
                      </m:e>
                      <m:sub>
                        <m:r>
                          <a:rPr lang="de-DE" sz="18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de-DE" sz="18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de-DE" sz="18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de-DE" sz="18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de-DE" sz="1800" b="0" i="1" kern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de-DE" sz="1800" b="0" kern="0" dirty="0"/>
                  <a:t> </a:t>
                </a:r>
                <a:r>
                  <a:rPr lang="de-DE" sz="1800" b="0" kern="0" dirty="0" err="1"/>
                  <a:t>when</a:t>
                </a:r>
                <a:r>
                  <a:rPr lang="de-DE" sz="1800" b="0" kern="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de-DE" sz="1800" b="0" i="1" kern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de-DE" sz="1800" b="0" i="1" kern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sz="18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  <m:r>
                          <a:rPr lang="de-DE" sz="18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de-DE" sz="1800" b="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800" b="0" i="1" kern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de-DE" sz="1800" b="0" i="1" kern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de-DE" sz="1800" b="0" i="1" kern="0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de-DE" sz="1800" b="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800" b="0" i="1" kern="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de-DE" sz="1800" b="0" i="1" kern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de-DE" sz="1800" b="0" i="1" kern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sz="1800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sub>
                        </m:sSub>
                        <m:r>
                          <a:rPr lang="de-DE" sz="1800" b="0" i="1" kern="0" smtClean="0">
                            <a:latin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de-DE" sz="1800" b="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800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de-DE" sz="1800" b="0" i="1" kern="0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de-DE" sz="1800" b="0" i="1" kern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1800" b="0" i="1" kern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sz="1800" b="0" i="1" kern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sSubSup>
                      <m:sSubSupPr>
                        <m:ctrlPr>
                          <a:rPr lang="de-DE" sz="1800" b="0" i="1" kern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1800" b="0" i="1" kern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1800" b="0" i="1" kern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de-DE" sz="1800" b="0" i="1" kern="0" smtClean="0">
                            <a:latin typeface="Cambria Math" panose="02040503050406030204" pitchFamily="18" charset="0"/>
                          </a:rPr>
                          <m:t>𝐷𝐸𝑅</m:t>
                        </m:r>
                      </m:sup>
                    </m:sSubSup>
                    <m:r>
                      <a:rPr lang="de-DE" sz="1800" b="0" i="1" kern="0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de-DE" sz="1800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b="0" i="1" kern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sz="1800" b="0" i="1" kern="0" smtClean="0">
                            <a:latin typeface="Cambria Math" panose="02040503050406030204" pitchFamily="18" charset="0"/>
                          </a:rPr>
                          <m:t>𝑉𝑃𝑃</m:t>
                        </m:r>
                      </m:sub>
                    </m:sSub>
                  </m:oMath>
                </a14:m>
                <a:endParaRPr lang="de-DE" sz="1800" b="0" kern="0" dirty="0"/>
              </a:p>
              <a:p>
                <a:pPr marL="314062" lvl="2" indent="0">
                  <a:buNone/>
                </a:pPr>
                <a:r>
                  <a:rPr lang="de-DE" sz="1400" kern="0" dirty="0" err="1"/>
                  <a:t>w</a:t>
                </a:r>
                <a:r>
                  <a:rPr lang="de-DE" sz="1400" b="0" kern="0" dirty="0" err="1"/>
                  <a:t>here</a:t>
                </a:r>
                <a:r>
                  <a:rPr lang="de-DE" sz="1400" b="0" kern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400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400" b="0" i="1" kern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sz="1400" b="0" i="1" kern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de-DE" sz="1400" b="0" i="1" kern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de-DE" sz="1400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400" b="0" i="1" kern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e-DE" sz="1400" b="0" i="1" kern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sz="1400" b="0" i="1" kern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14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sub>
                    </m:sSub>
                    <m:r>
                      <a:rPr lang="de-DE" sz="1400" b="0" i="1" kern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sz="1400" b="0" kern="0" dirty="0"/>
                  <a:t> </a:t>
                </a:r>
                <a:r>
                  <a:rPr lang="de-DE" sz="1400" b="0" kern="0" dirty="0" err="1"/>
                  <a:t>is</a:t>
                </a:r>
                <a:r>
                  <a:rPr lang="de-DE" sz="1400" b="0" kern="0" dirty="0"/>
                  <a:t> </a:t>
                </a:r>
                <a:r>
                  <a:rPr lang="de-DE" sz="1400" b="0" kern="0" dirty="0" err="1"/>
                  <a:t>the</a:t>
                </a:r>
                <a:r>
                  <a:rPr lang="de-DE" sz="1400" b="0" kern="0" dirty="0"/>
                  <a:t> power </a:t>
                </a:r>
                <a:r>
                  <a:rPr lang="de-DE" sz="1400" b="0" kern="0" dirty="0" err="1"/>
                  <a:t>output</a:t>
                </a:r>
                <a:r>
                  <a:rPr lang="de-DE" sz="1400" b="0" kern="0" dirty="0"/>
                  <a:t> </a:t>
                </a:r>
                <a:r>
                  <a:rPr lang="de-DE" sz="1400" b="0" kern="0" dirty="0" err="1"/>
                  <a:t>of</a:t>
                </a:r>
                <a:r>
                  <a:rPr lang="de-DE" sz="1400" b="0" kern="0" dirty="0"/>
                  <a:t> </a:t>
                </a:r>
                <a:r>
                  <a:rPr lang="de-DE" sz="1400" b="0" kern="0" dirty="0" err="1"/>
                  <a:t>the</a:t>
                </a:r>
                <a:r>
                  <a:rPr lang="de-DE" sz="1400" b="0" kern="0" dirty="0"/>
                  <a:t> </a:t>
                </a:r>
                <a:r>
                  <a:rPr lang="de-DE" sz="1400" b="0" kern="0" dirty="0" err="1"/>
                  <a:t>node</a:t>
                </a:r>
                <a:r>
                  <a:rPr lang="de-DE" sz="1400" b="0" kern="0" dirty="0"/>
                  <a:t> </a:t>
                </a:r>
                <a:r>
                  <a:rPr lang="de-DE" sz="1400" b="0" i="1" kern="0" dirty="0"/>
                  <a:t>n</a:t>
                </a:r>
                <a:r>
                  <a:rPr lang="de-DE" sz="1400" b="0" kern="0" dirty="0"/>
                  <a:t> </a:t>
                </a:r>
                <a:r>
                  <a:rPr lang="de-DE" sz="1400" b="0" kern="0" dirty="0" err="1"/>
                  <a:t>given</a:t>
                </a:r>
                <a:r>
                  <a:rPr lang="de-DE" sz="1400" b="0" kern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4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400" i="1" ker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e-DE" sz="1400" i="1" ker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sz="1400" i="1" ker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14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sub>
                    </m:sSub>
                  </m:oMath>
                </a14:m>
                <a:r>
                  <a:rPr lang="de-DE" sz="1400" b="0" kern="0" dirty="0"/>
                  <a:t> </a:t>
                </a:r>
                <a:endParaRPr lang="de-DE" sz="1400" dirty="0"/>
              </a:p>
              <a:p>
                <a:endParaRPr lang="de-DE" sz="1800" b="0" kern="0" dirty="0"/>
              </a:p>
            </p:txBody>
          </p:sp>
        </mc:Choice>
        <mc:Fallback>
          <p:sp>
            <p:nvSpPr>
              <p:cNvPr id="5" name="Inhaltsplatzhalter 4">
                <a:extLst>
                  <a:ext uri="{FF2B5EF4-FFF2-40B4-BE49-F238E27FC236}">
                    <a16:creationId xmlns:a16="http://schemas.microsoft.com/office/drawing/2014/main" id="{E16869D6-0828-4ABA-A7A9-3F86B3302D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1910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929F7E-DD6B-4B43-B581-FE9BF5B73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reliability</a:t>
            </a:r>
            <a:r>
              <a:rPr lang="de-DE" dirty="0"/>
              <a:t> </a:t>
            </a:r>
            <a:r>
              <a:rPr lang="de-DE" dirty="0" err="1"/>
              <a:t>constraint</a:t>
            </a:r>
            <a:r>
              <a:rPr lang="de-DE" dirty="0"/>
              <a:t> </a:t>
            </a:r>
            <a:r>
              <a:rPr lang="de-DE" dirty="0" err="1"/>
              <a:t>ensures</a:t>
            </a:r>
            <a:r>
              <a:rPr lang="de-DE" dirty="0"/>
              <a:t> a reliable </a:t>
            </a:r>
            <a:r>
              <a:rPr lang="de-DE" dirty="0" err="1"/>
              <a:t>mapping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lowest</a:t>
            </a:r>
            <a:r>
              <a:rPr lang="de-DE" dirty="0"/>
              <a:t> </a:t>
            </a:r>
            <a:r>
              <a:rPr lang="de-DE" dirty="0" err="1"/>
              <a:t>cost</a:t>
            </a:r>
            <a:r>
              <a:rPr lang="de-DE" dirty="0"/>
              <a:t> possible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39D206B7-3807-4FE9-93DB-6C71A48DDC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14062" lvl="2" indent="0">
                  <a:buNone/>
                </a:pPr>
                <a:r>
                  <a:rPr lang="de-DE" sz="2000" b="1" kern="0" dirty="0"/>
                  <a:t>Calculate </a:t>
                </a:r>
                <a:r>
                  <a:rPr lang="de-DE" sz="2000" b="1" kern="0" dirty="0" err="1"/>
                  <a:t>the</a:t>
                </a:r>
                <a:r>
                  <a:rPr lang="de-DE" sz="2000" b="1" kern="0" dirty="0"/>
                  <a:t> </a:t>
                </a:r>
                <a:r>
                  <a:rPr lang="de-DE" sz="2000" b="1" kern="0" dirty="0" err="1"/>
                  <a:t>reliability</a:t>
                </a:r>
                <a:r>
                  <a:rPr lang="de-DE" sz="2000" b="1" kern="0" dirty="0"/>
                  <a:t> </a:t>
                </a:r>
                <a:r>
                  <a:rPr lang="de-DE" sz="2000" b="1" kern="0" dirty="0" err="1"/>
                  <a:t>constraint</a:t>
                </a:r>
                <a:r>
                  <a:rPr lang="de-DE" sz="2000" b="1" kern="0" dirty="0"/>
                  <a:t>:</a:t>
                </a: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800" b="0" i="1" kern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800" b="0" i="1" kern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1800" b="0" i="1" kern="0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den>
                      </m:f>
                      <m:d>
                        <m:dPr>
                          <m:ctrlPr>
                            <a:rPr lang="de-DE" sz="1800" b="0" i="1" kern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de-DE" sz="1800" b="0" i="1" kern="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de-DE" sz="1800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de-DE" sz="1800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de-DE" sz="1800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𝛺</m:t>
                              </m:r>
                              <m:r>
                                <a:rPr lang="de-DE" sz="1800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de-DE" sz="1800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de-DE" sz="1800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de-DE" sz="1800" b="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800" b="0" i="1" kern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𝜁</m:t>
                                  </m:r>
                                </m:e>
                                <m:sub>
                                  <m:r>
                                    <a:rPr lang="de-DE" sz="1800" b="0" i="1" kern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de-DE" sz="1800" b="0" i="1" kern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1800" b="0" i="1" kern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de-DE" sz="1800" b="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800" b="0" i="1" kern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de-DE" sz="1800" b="0" i="1" kern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de-DE" sz="1800" b="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800" b="0" i="1" kern="0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de-DE" sz="1800" b="0" i="1" kern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800" b="0" i="1" kern="0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de-DE" sz="1800" b="0" i="1" kern="0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  <m:r>
                            <a:rPr lang="de-DE" sz="1800" b="0" i="1" kern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de-DE" sz="1800" b="0" i="1" kern="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de-DE" sz="1800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de-DE" sz="1800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el-GR" sz="1800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de-DE" sz="1800" b="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800" b="0" i="1" kern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𝜁</m:t>
                                  </m:r>
                                </m:e>
                                <m:sub>
                                  <m:r>
                                    <a:rPr lang="de-DE" sz="1800" b="0" i="1" kern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de-DE" sz="1800" b="0" i="1" kern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de-DE" sz="1800" b="0" i="1" kern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800" b="0" i="1" kern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</m:d>
                                  <m:r>
                                    <a:rPr lang="de-DE" sz="1800" b="0" i="1" kern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de-DE" sz="1800" b="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800" b="0" i="1" kern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de-DE" sz="1800" b="0" i="1" kern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de-DE" sz="1800" b="0" i="1" kern="0" smtClean="0">
                          <a:latin typeface="Cambria Math" panose="02040503050406030204" pitchFamily="18" charset="0"/>
                        </a:rPr>
                        <m:t>≤1−</m:t>
                      </m:r>
                      <m:sSub>
                        <m:sSubPr>
                          <m:ctrlPr>
                            <a:rPr lang="de-DE" sz="1800" b="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kern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de-DE" sz="1800" b="0" i="1" kern="0" smtClean="0">
                              <a:latin typeface="Cambria Math" panose="02040503050406030204" pitchFamily="18" charset="0"/>
                            </a:rPr>
                            <m:t>𝑉𝑃𝑃</m:t>
                          </m:r>
                        </m:sub>
                      </m:sSub>
                    </m:oMath>
                  </m:oMathPara>
                </a14:m>
                <a:endParaRPr lang="de-DE" sz="1800" dirty="0"/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sz="1400" b="0" dirty="0" err="1"/>
                  <a:t>where</a:t>
                </a:r>
                <a:r>
                  <a:rPr lang="de-DE" sz="14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de-DE" sz="1400" b="0" dirty="0"/>
                  <a:t> </a:t>
                </a:r>
                <a:r>
                  <a:rPr lang="de-DE" sz="1400" b="0" dirty="0" err="1"/>
                  <a:t>is</a:t>
                </a:r>
                <a:r>
                  <a:rPr lang="de-DE" sz="1400" b="0" dirty="0"/>
                  <a:t> </a:t>
                </a:r>
                <a:r>
                  <a:rPr lang="de-DE" sz="1400" b="0" dirty="0" err="1"/>
                  <a:t>the</a:t>
                </a:r>
                <a:r>
                  <a:rPr lang="de-DE" sz="1400" b="0" dirty="0"/>
                  <a:t> </a:t>
                </a:r>
                <a:r>
                  <a:rPr lang="de-DE" sz="1400" b="0" dirty="0" err="1"/>
                  <a:t>reliability</a:t>
                </a:r>
                <a:r>
                  <a:rPr lang="de-DE" sz="1400" b="0" dirty="0"/>
                  <a:t> </a:t>
                </a:r>
                <a:r>
                  <a:rPr lang="de-DE" sz="1400" b="0" dirty="0" err="1"/>
                  <a:t>of</a:t>
                </a:r>
                <a:r>
                  <a:rPr lang="de-DE" sz="1400" b="0" dirty="0"/>
                  <a:t> </a:t>
                </a:r>
                <a:r>
                  <a:rPr lang="de-DE" sz="1400" b="0" dirty="0" err="1"/>
                  <a:t>the</a:t>
                </a:r>
                <a:r>
                  <a:rPr lang="de-DE" sz="1400" b="0" dirty="0"/>
                  <a:t> link </a:t>
                </a:r>
                <a14:m>
                  <m:oMath xmlns:m="http://schemas.openxmlformats.org/officeDocument/2006/math"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lang="de-DE" sz="1400" b="0" dirty="0"/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 lang="de-DE" sz="1400" b="0" dirty="0"/>
              </a:p>
              <a:p>
                <a:r>
                  <a:rPr lang="de-DE" dirty="0" err="1"/>
                  <a:t>Optimize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problem</a:t>
                </a:r>
                <a:r>
                  <a:rPr lang="de-DE" dirty="0"/>
                  <a:t> in </a:t>
                </a:r>
                <a:r>
                  <a:rPr lang="de-DE" dirty="0" err="1"/>
                  <a:t>regards</a:t>
                </a:r>
                <a:r>
                  <a:rPr lang="de-DE" dirty="0"/>
                  <a:t> </a:t>
                </a:r>
                <a:r>
                  <a:rPr lang="de-DE" dirty="0" err="1"/>
                  <a:t>to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cost</a:t>
                </a:r>
                <a:r>
                  <a:rPr lang="de-DE" dirty="0"/>
                  <a:t> </a:t>
                </a:r>
                <a:r>
                  <a:rPr lang="de-DE" dirty="0" err="1"/>
                  <a:t>function</a:t>
                </a:r>
                <a:r>
                  <a:rPr lang="de-DE" dirty="0"/>
                  <a:t>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b="0" i="0" smtClean="0">
                          <a:latin typeface="Cambria Math" panose="02040503050406030204" pitchFamily="18" charset="0"/>
                        </a:rPr>
                        <m:t>min</m:t>
                      </m:r>
                      <m:nary>
                        <m:naryPr>
                          <m:chr m:val="∑"/>
                          <m:supHide m:val="on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/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𝐷𝐸𝑅</m:t>
                              </m:r>
                            </m:sup>
                          </m:sSubSup>
                        </m:e>
                      </m:nary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𝑙𝑖𝑛𝑘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de-DE" b="0" dirty="0"/>
              </a:p>
              <a:p>
                <a:r>
                  <a:rPr lang="de-DE" sz="1400" b="0" dirty="0" err="1"/>
                  <a:t>where</a:t>
                </a:r>
                <a:r>
                  <a:rPr lang="de-DE" sz="1400" b="0" dirty="0"/>
                  <a:t> </a:t>
                </a:r>
                <a14:m>
                  <m:oMath xmlns:m="http://schemas.openxmlformats.org/officeDocument/2006/math">
                    <m:r>
                      <a:rPr lang="de-DE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de-DE" sz="1400" b="0" dirty="0"/>
                  <a:t> </a:t>
                </a:r>
                <a:r>
                  <a:rPr lang="de-DE" sz="1400" b="0" dirty="0" err="1"/>
                  <a:t>is</a:t>
                </a:r>
                <a:r>
                  <a:rPr lang="de-DE" sz="1400" b="0" dirty="0"/>
                  <a:t> </a:t>
                </a:r>
                <a:r>
                  <a:rPr lang="de-DE" sz="1400" b="0" dirty="0" err="1"/>
                  <a:t>the</a:t>
                </a:r>
                <a:r>
                  <a:rPr lang="de-DE" sz="1400" b="0" dirty="0"/>
                  <a:t> </a:t>
                </a:r>
                <a:r>
                  <a:rPr lang="de-DE" sz="1400" b="0" dirty="0" err="1"/>
                  <a:t>unit</a:t>
                </a:r>
                <a:r>
                  <a:rPr lang="de-DE" sz="1400" b="0" dirty="0"/>
                  <a:t> </a:t>
                </a:r>
                <a:r>
                  <a:rPr lang="de-DE" sz="1400" b="0" dirty="0" err="1"/>
                  <a:t>cost</a:t>
                </a:r>
                <a:r>
                  <a:rPr lang="de-DE" sz="1400" b="0" dirty="0"/>
                  <a:t> </a:t>
                </a:r>
                <a:r>
                  <a:rPr lang="de-DE" sz="1400" b="0" dirty="0" err="1"/>
                  <a:t>for</a:t>
                </a:r>
                <a:r>
                  <a:rPr lang="de-DE" sz="1400" b="0" dirty="0"/>
                  <a:t> </a:t>
                </a:r>
                <a:r>
                  <a:rPr lang="de-DE" sz="1400" b="0" dirty="0" err="1"/>
                  <a:t>electricity</a:t>
                </a:r>
                <a:r>
                  <a:rPr lang="de-DE" sz="1400" b="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𝑙𝑖𝑛𝑘</m:t>
                        </m:r>
                      </m:sub>
                    </m:sSub>
                  </m:oMath>
                </a14:m>
                <a:r>
                  <a:rPr lang="de-DE" sz="1400" b="0" dirty="0"/>
                  <a:t> </a:t>
                </a:r>
                <a:r>
                  <a:rPr lang="de-DE" sz="1400" b="0" dirty="0" err="1"/>
                  <a:t>is</a:t>
                </a:r>
                <a:r>
                  <a:rPr lang="de-DE" sz="1400" b="0" dirty="0"/>
                  <a:t> </a:t>
                </a:r>
                <a:r>
                  <a:rPr lang="de-DE" sz="1400" b="0" dirty="0" err="1"/>
                  <a:t>the</a:t>
                </a:r>
                <a:r>
                  <a:rPr lang="de-DE" sz="1400" b="0" dirty="0"/>
                  <a:t> </a:t>
                </a:r>
                <a:r>
                  <a:rPr lang="de-DE" sz="1400" b="0" dirty="0" err="1"/>
                  <a:t>price</a:t>
                </a:r>
                <a:r>
                  <a:rPr lang="de-DE" sz="1400" b="0" dirty="0"/>
                  <a:t> </a:t>
                </a:r>
                <a:r>
                  <a:rPr lang="de-DE" sz="1400" b="0" dirty="0" err="1"/>
                  <a:t>to</a:t>
                </a:r>
                <a:r>
                  <a:rPr lang="de-DE" sz="1400" b="0" dirty="0"/>
                  <a:t> </a:t>
                </a:r>
                <a:r>
                  <a:rPr lang="de-DE" sz="1400" b="0" dirty="0" err="1"/>
                  <a:t>activate</a:t>
                </a:r>
                <a:r>
                  <a:rPr lang="de-DE" sz="1400" b="0" dirty="0"/>
                  <a:t> a </a:t>
                </a:r>
                <a:r>
                  <a:rPr lang="de-DE" sz="1400" b="0" dirty="0" err="1"/>
                  <a:t>communication</a:t>
                </a:r>
                <a:r>
                  <a:rPr lang="de-DE" sz="1400" b="0" dirty="0"/>
                  <a:t> link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de-DE" sz="14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1400" b="0" dirty="0" err="1"/>
                  <a:t>is</a:t>
                </a:r>
                <a:r>
                  <a:rPr lang="de-DE" sz="1400" b="0" dirty="0"/>
                  <a:t> </a:t>
                </a:r>
                <a:r>
                  <a:rPr lang="de-DE" sz="1400" b="0" dirty="0" err="1"/>
                  <a:t>the</a:t>
                </a:r>
                <a:r>
                  <a:rPr lang="de-DE" sz="1400" b="0" dirty="0"/>
                  <a:t> </a:t>
                </a:r>
                <a:r>
                  <a:rPr lang="de-DE" sz="1400" b="0" dirty="0" err="1"/>
                  <a:t>mean</a:t>
                </a:r>
                <a:r>
                  <a:rPr lang="de-DE" sz="1400" b="0" dirty="0"/>
                  <a:t> power </a:t>
                </a:r>
                <a:r>
                  <a:rPr lang="de-DE" sz="1400" b="0" dirty="0" err="1"/>
                  <a:t>output</a:t>
                </a:r>
                <a:endParaRPr lang="de-DE" sz="1400" b="0" dirty="0"/>
              </a:p>
              <a:p>
                <a:endParaRPr lang="de-DE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39D206B7-3807-4FE9-93DB-6C71A48DDC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36490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6cd991bf-f022-4378-96e7-2c338aeb3f5a"/>
  <p:tag name="EE4P_AGENDAWIZARD" val="&lt;ee4p&gt;&lt;layouts&gt;&lt;layout name=&quot;Box 1&quot; id=&quot;1_1&quot;&gt;&lt;standard&gt;&lt;textframe horizontalAnchor=&quot;1&quot; marginBottom=&quot;6&quot; marginLeft=&quot;0&quot; marginRight=&quot;0&quot; marginTop=&quot;6&quot; orientation=&quot;1&quot; verticalAnchor=&quot;1&quot; /&gt;&lt;font name=&quot;Arial&quot; bold=&quot;0&quot; italic=&quot;0&quot; color=&quot;13&quot; /&gt;&lt;paragraphformat firstLineIndent=&quot;0&quot; leftIndent=&quot;0&quot; rightIndent=&quot;0&quot; lineRuleBefore=&quot;&quot; lineRuleWithin=&quot;&quot; lineRuleAfter=&quot;&quot; spaceBefore=&quot;&quot; spaceWithin=&quot;&quot; spaceAfter=&quot;&quot; /&gt;&lt;fill visible=&quot;0&quot; /&gt;&lt;line visible=&quot;0&quot; /&gt;&lt;bulletformat visible=&quot;0&quot; /&gt;&lt;/standard&gt;&lt;agenda name=&quot;New Agenda&quot; title=&quot;Agenda&quot; subtitle=&quot;&quot; sizingModeId=&quot;2&quot; fontSize=&quot;16&quot; fontSizeAuto=&quot;1&quot; startTime=&quot;540&quot; timeFormatId=&quot;1&quot; startItemNo=&quot;1&quot; createSingleAgendaSlide=&quot;1&quot; createSeparatingSlides=&quot;1&quot; createBackupSlide=&quot;1&quot; /&gt;&lt;columns&gt;&lt;column field=&quot;itemno&quot; label=&quot;No.&quot; checked=&quot;1&quot; leftSpacing=&quot;0&quot; rightSpacing=&quot;0&quot; dock=&quot;1&quot; fixedWidth=&quot;31.50472&quot; /&gt;&lt;column field=&quot;topic&quot; label=&quot;Topic&quot; leftSpacing=&quot;5&quot; rightDistribute=&quot;1&quot; dock=&quot;1&quot; /&gt;&lt;column field=&quot;responsible&quot; label=&quot;Responsible&quot; visible=&quot;1&quot; checked=&quot;1&quot; leftSpacing=&quot;10&quot; rightDistribute=&quot;1&quot; dock=&quot;1&quot; /&gt;&lt;column field=&quot;freecolumn&quot; label=&quot;&quot; visible=&quot;1&quot; checked=&quot;0&quot; leftSpacing=&quot;10&quot; rightDistribute=&quot;1&quot; dock=&quot;1&quot; /&gt;&lt;column field=&quot;timeslot&quot; label=&quot;Time Slot&quot; visible=&quot;1&quot; checked=&quot;1&quot; leftSpacing=&quot;10&quot; rightSpacing=&quot;6&quot; dock=&quot;2&quot; /&gt;&lt;column field=&quot;pageno&quot; label=&quot;Page No.&quot; visible=&quot;1&quot; checked=&quot;0&quot; leftSpacing=&quot;10&quot; rightSpacing=&quot;6&quot; dock=&quot;2&quot; /&gt;&lt;/columns&gt;&lt;position left=&quot;31.125&quot; top=&quot;133.875&quot; width=&quot;657.75&quot; height=&quot;328.875&quot; /&gt;&lt;!--&#10;      &lt;subtitle&gt;&#10;        &lt;position left=&quot;31.25&quot; top=&quot;92.00031&quot; width=&quot;657.75&quot; height=&quot;19.25&quot;/&gt;&#10;        &lt;font size=&quot;16&quot;/&gt;&#10;        &lt;textframe marginBottom=&quot;0&quot; marginTop=&quot;0&quot;/&gt;&#10;        &lt;paragraphformat alignment=&quot;1&quot;/&gt;&#10;      &lt;/subtitle&gt;&#10;   --&gt;&lt;settings allowedSizingModeIds=&quot;1|2&quot; allowedFontSizes=&quot;8|9|10|10.5|11|12|14|16|18&quot; allowedTimeFormatIds=&quot;1|2|3&quot; slideLayout=&quot;11&quot; customLayoutName=&quot;Nur Titel|Title Only&quot; customLayoutIndex=&quot;&quot; showBreak=&quot;1&quot; singleAgendaSlideSelected=&quot;0&quot; backupSlideTitle=&quot;Backup: %agendaName%&quot; topMargin=&quot;0&quot; leftMargin=&quot;0&quot; allowedLevels=&quot;4&quot; itemNoFormats=&quot;{1}¦{1}.{2}¦{3:alphaLC}¦{3:alphaLC}.{4:alphaLC}&quot; /&gt;&lt;!-- Agenda item formats --&gt;&lt;cases&gt;&lt;case level=&quot;1&quot; selected=&quot;0&quot; break=&quot;0&quot; topMinSpacing=&quot;5&quot; topMaxSpacing=&quot;5&quot; bottomMinSpacing=&quot;0&quot; bottomMaxSpacing=&quot;0&quot;&gt;&lt;element field=&quot;itemno&quot; type=&quot;autoshape&quot; autoShapeType=&quot;1&quot; indent=&quot;(level-1)*(itemSingleHeight+topicLeftSpacing)&quot; indentType=&quot;1&quot;&gt;&lt;textframe marginLeft=&quot;6&quot; marginRight=&quot;6&quot; verticalAnchor=&quot;3&quot; /&gt;&lt;paragraphformat alignment=&quot;2&quot; /&gt;&lt;fill foreColor=&quot;5&quot; visible=&quot;1&quot; /&gt;&lt;font bold=&quot;1&quot; color=&quot;14&quot; /&gt;&lt;/element&gt;&lt;element field=&quot;topic&quot; type=&quot;autoshape&quot; autoShapeType=&quot;1&quot; indent=&quot;(level-1)*(itemSingleHeight+topicLeftSpacing)&quot; indentType=&quot;2&quot;&gt;&lt;paragraphformat alignment=&quot;1&quot; /&gt;&lt;textframe marginLeft=&quot;6&quot; /&gt;&lt;font bold=&quot;1&quot; /&gt;&lt;/element&gt;&lt;element field=&quot;responsible&quot; type=&quot;autoshape&quot; autoShapeType=&quot;1&quot; indent=&quot;(level-1)*(itemSingleHeight+topicLeftSpacing)&quot; indentType=&quot;1&quot;&gt;&lt;paragraphformat alignment=&quot;1&quot; /&gt;&lt;/element&gt;&lt;element field=&quot;freecolumn&quot; type=&quot;autoshape&quot; autoShapeType=&quot;1&quot; indent=&quot;(level-1)*(itemSingleHeight+topicLeftSpacing)&quot; indentType=&quot;1&quot;&gt;&lt;paragraphformat alignment=&quot;1&quot; /&gt;&lt;/element&gt;&lt;element field=&quot;timeslot&quot; type=&quot;autoshape&quot; autoShapeType=&quot;1&quot;&gt;&lt;paragraphformat alignment=&quot;1&quot; /&gt;&lt;/element&gt;&lt;element field=&quot;pageno&quot; type=&quot;autoshape&quot; autoShapeType=&quot;1&quot;&gt;&lt;paragraphformat alignment=&quot;3&quot; /&gt;&lt;/element&gt;&lt;/case&gt;&lt;case level=&quot;1&quot; selected=&quot;1&quot; break=&quot;0&quot; topMinSpacing=&quot;5&quot; topMaxSpacing=&quot;5&quot; bottomMinSpacing=&quot;0&quot; bottomMaxSpacing=&quot;0&quot;&gt;&lt;element type=&quot;autoshape&quot; autoShapeType=&quot;1&quot; value=&quot;&quot;&gt;&lt;position left=&quot;level*(itemSingleHeight+topicLeftSpacing)&quot; top=&quot;0&quot; width=&quot;agendaWidth-topicLeftSpacing-itemNoWidth-(level-1)*(itemSingleHeight+topicLeftSpacing)&quot; height=&quot;itemHeight&quot; /&gt;&lt;fill foreColor=&quot;#D9D9D9&quot; visible=&quot;1&quot; /&gt;&lt;/element&gt;&lt;element field=&quot;itemno&quot; type=&quot;autoshape&quot; autoShapeType=&quot;1&quot; indent=&quot;(level-1)*(itemSingleHeight+topicLeftSpacing)&quot; indentType=&quot;1&quot;&gt;&lt;textframe marginLeft=&quot;6&quot; marginRight=&quot;6&quot; verticalAnchor=&quot;3&quot; /&gt;&lt;paragraphformat alignment=&quot;2&quot; /&gt;&lt;fill foreColor=&quot;5&quot; visible=&quot;1&quot; /&gt;&lt;font bold=&quot;1&quot; color=&quot;14&quot; /&gt;&lt;/element&gt;&lt;element field=&quot;topic&quot; type=&quot;autoshape&quot; autoShapeType=&quot;1&quot; indent=&quot;(level-1)*(itemSingleHeight+topicLeftSpacing)&quot; indentType=&quot;2&quot;&gt;&lt;paragraphformat alignment=&quot;1&quot; /&gt;&lt;font bold=&quot;1&quot; /&gt;&lt;textframe marginLeft=&quot;6&quot; /&gt;&lt;/element&gt;&lt;element field=&quot;responsible&quot; type=&quot;autoshape&quot; autoShapeType=&quot;1&quot; indent=&quot;(level-1)*(itemSingleHeight+topicLeftSpacing)&quot; indentType=&quot;1&quot;&gt;&lt;paragraphformat alignment=&quot;1&quot; /&gt;&lt;/element&gt;&lt;element field=&quot;freecolumn&quot; type=&quot;autoshape&quot; autoShapeType=&quot;1&quot; indent=&quot;(level-1)*(itemSingleHeight+topicLeftSpacing)&quot; indentType=&quot;1&quot;&gt;&lt;paragraphformat alignment=&quot;1&quot; /&gt;&lt;/element&gt;&lt;element field=&quot;timeslot&quot; type=&quot;autoshape&quot; autoShapeType=&quot;1&quot;&gt;&lt;paragraphformat alignment=&quot;1&quot; /&gt;&lt;/element&gt;&lt;element field=&quot;pageno&quot; type=&quot;autoshape&quot; autoShapeType=&quot;1&quot;&gt;&lt;paragraphformat alignment=&quot;3&quot; /&gt;&lt;/element&gt;&lt;/case&gt;&lt;case level=&quot;1&quot; selected=&quot;0&quot; break=&quot;1&quot; topMinSpacing=&quot;5&quot; topMaxSpacing=&quot;5&quot; bottomMinSpacing=&quot;0&quot; bottomMaxSpacing=&quot;0&quot;&gt;&lt;element field=&quot;topic&quot; type=&quot;autoshape&quot; autoShapeType=&quot;1&quot; indent=&quot;(level-1)*(itemSingleHeight+topicLeftSpacing)&quot; indentType=&quot;2&quot;&gt;&lt;paragraphformat alignment=&quot;1&quot; /&gt;&lt;textframe marginLeft=&quot;6&quot; /&gt;&lt;font bold=&quot;1&quot; italic=&quot;1&quot; /&gt;&lt;/element&gt;&lt;element field=&quot;responsible&quot; type=&quot;autoshape&quot; autoShapeType=&quot;1&quot; indent=&quot;(level-1)*(itemSingleHeight+topicLeftSpacing)&quot; indentType=&quot;1&quot;&gt;&lt;paragraphformat alignment=&quot;1&quot; /&gt;&lt;font italic=&quot;1&quot; /&gt;&lt;/element&gt;&lt;element field=&quot;freecolumn&quot; type=&quot;autoshape&quot; autoShapeType=&quot;1&quot; indent=&quot;(level-1)*(itemSingleHeight+topicLeftSpacing)&quot; indentType=&quot;1&quot;&gt;&lt;paragraphformat alignment=&quot;1&quot; /&gt;&lt;font italic=&quot;1&quot; /&gt;&lt;/element&gt;&lt;element field=&quot;timeslot&quot; type=&quot;autoshape&quot; autoShapeType=&quot;1&quot;&gt;&lt;paragraphformat alignment=&quot;1&quot; /&gt;&lt;font italic=&quot;1&quot; /&gt;&lt;/element&gt;&lt;element field=&quot;pageno&quot; type=&quot;autoshape&quot; autoShapeType=&quot;1&quot;&gt;&lt;paragraphformat alignment=&quot;3&quot; /&gt;&lt;font italic=&quot;1&quot; /&gt;&lt;/element&gt;&lt;/case&gt;&lt;case level=&quot;1&quot; selected=&quot;1&quot; break=&quot;1&quot; topMinSpacing=&quot;5&quot; topMaxSpacing=&quot;5&quot; bottomMinSpacing=&quot;0&quot; bottomMaxSpacing=&quot;0&quot;&gt;&lt;element type=&quot;autoshape&quot; autoShapeType=&quot;1&quot; value=&quot;&quot;&gt;&lt;position left=&quot;level*(itemSingleHeight+topicLeftSpacing)&quot; top=&quot;0&quot; width=&quot;agendaWidth-topicLeftSpacing-itemNoWidth-(level-1)*(itemSingleHeight+topicLeftSpacing)&quot; height=&quot;itemHeight&quot; /&gt;&lt;fill foreColor=&quot;#D9D9D9&quot; visible=&quot;1&quot; /&gt;&lt;/element&gt;&lt;element field=&quot;topic&quot; type=&quot;autoshape&quot; autoShapeType=&quot;1&quot; indent=&quot;(level-1)*(itemSingleHeight+topicLeftSpacing)&quot; indentType=&quot;2&quot;&gt;&lt;paragraphformat alignment=&quot;1&quot; /&gt;&lt;font bold=&quot;1&quot; italic=&quot;1&quot; /&gt;&lt;textframe marginLeft=&quot;6&quot; /&gt;&lt;/element&gt;&lt;element field=&quot;responsible&quot; type=&quot;autoshape&quot; autoShapeType=&quot;1&quot; indent=&quot;(level-1)*(itemSingleHeight+topicLeftSpacing)&quot; indentType=&quot;1&quot;&gt;&lt;paragraphformat alignment=&quot;1&quot; /&gt;&lt;font italic=&quot;1&quot; /&gt;&lt;/element&gt;&lt;element field=&quot;freecolumn&quot; type=&quot;autoshape&quot; autoShapeType=&quot;1&quot; indent=&quot;(level-1)*(itemSingleHeight+topicLeftSpacing)&quot; indentType=&quot;1&quot;&gt;&lt;paragraphformat alignment=&quot;1&quot; /&gt;&lt;font italic=&quot;1&quot; /&gt;&lt;/element&gt;&lt;element field=&quot;timeslot&quot; type=&quot;autoshape&quot; autoShapeType=&quot;1&quot;&gt;&lt;paragraphformat alignment=&quot;1&quot; /&gt;&lt;font italic=&quot;1&quot; /&gt;&lt;/element&gt;&lt;element field=&quot;pageno&quot; type=&quot;autoshape&quot; autoShapeType=&quot;1&quot;&gt;&lt;paragraphformat alignment=&quot;3&quot; /&gt;&lt;font italic=&quot;1&quot; /&gt;&lt;/element&gt;&lt;/case&gt;&lt;/cases&gt;&lt;!-- Elements on slide independent of items --&gt;&lt;elements&gt;&lt;!--&#10;        &lt;element type=&quot;textbox&quot; zOrder=&quot;1&quot; value=&quot;test&quot;&gt;&#10;          &lt;position left=&quot;0&quot; top=&quot;0&quot; width=&quot;30&quot; height=&quot;30&quot;/&gt;&#10;        &lt;/element&gt;&#10;      --&gt;&lt;/elements&gt;&lt;/layout&gt;&lt;/layouts&gt;&lt;contents&gt;&lt;agenda name=&quot;New Agenda&quot; title=&quot;Agenda&quot; subtitle=&quot;&quot; sizingModeId=&quot;2&quot; fontSize=&quot;16&quot; fontSizeAuto=&quot;1&quot; startTime=&quot;540&quot; timeFormatId=&quot;1&quot; startItemNo=&quot;1&quot; createSingleAgendaSlide=&quot;0&quot; createSeparatingSlides=&quot;0&quot; createBackupSlide=&quot;0&quot; layoutId=&quot;1_1&quot; createSections=&quot;0&quot; singleSlideId=&quot;&quot; backupSlideId=&quot;&quot; hideSeparatingSlides=&quot;0&quot;&gt;&lt;columns leftSpacing=&quot;0&quot; rightSpacing=&quot;0&quot;&gt;&lt;column field=&quot;itemno&quot; label=&quot;No.&quot; checked=&quot;1&quot; leftSpacing=&quot;0&quot; rightSpacing=&quot;0&quot; dock=&quot;1&quot; fixedWidth=&quot;31.50472&quot; /&gt;&lt;column field=&quot;topic&quot; label=&quot;Topic&quot; leftSpacing=&quot;5&quot; rightDistribute=&quot;1&quot; dock=&quot;1&quot; rightSpacing=&quot;434.0899&quot; /&gt;&lt;column field=&quot;responsible&quot; label=&quot;Responsible&quot; visible=&quot;1&quot; checked=&quot;0&quot; leftSpacing=&quot;10&quot; rightDistribute=&quot;1&quot; dock=&quot;1&quot; /&gt;&lt;column field=&quot;freecolumn&quot; label=&quot;&quot; visible=&quot;1&quot; checked=&quot;0&quot; leftSpacing=&quot;10&quot; rightDistribute=&quot;1&quot; dock=&quot;1&quot; /&gt;&lt;column field=&quot;timeslot&quot; label=&quot;Time Slot&quot; visible=&quot;1&quot; checked=&quot;0&quot; leftSpacing=&quot;10&quot; rightSpacing=&quot;6&quot; dock=&quot;2&quot; /&gt;&lt;column field=&quot;pageno&quot; label=&quot;Page No.&quot; visible=&quot;1&quot; checked=&quot;1&quot; leftSpacing=&quot;10&quot; rightSpacing=&quot;6&quot; dock=&quot;2&quot; /&gt;&lt;/columns&gt;&lt;items /&gt;&lt;/agenda&gt;&lt;/contents&gt;&lt;/ee4p&gt;"/>
</p:tagLst>
</file>

<file path=ppt/theme/theme1.xml><?xml version="1.0" encoding="utf-8"?>
<a:theme xmlns:a="http://schemas.openxmlformats.org/drawingml/2006/main" name="Präsentationsvorlage_BWL9">
  <a:themeElements>
    <a:clrScheme name="Benutzerdefinier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8877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1_TUD_Präsentation_ro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v1_TUD_Präsentation_r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977</Words>
  <Application>Microsoft Office PowerPoint</Application>
  <PresentationFormat>Breitbild</PresentationFormat>
  <Paragraphs>154</Paragraphs>
  <Slides>18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7" baseType="lpstr">
      <vt:lpstr>Bitstream Charter</vt:lpstr>
      <vt:lpstr>Charter</vt:lpstr>
      <vt:lpstr>Stafford</vt:lpstr>
      <vt:lpstr>Arial</vt:lpstr>
      <vt:lpstr>Cambria Math</vt:lpstr>
      <vt:lpstr>Symbol</vt:lpstr>
      <vt:lpstr>Tahoma</vt:lpstr>
      <vt:lpstr>Wingdings</vt:lpstr>
      <vt:lpstr>Präsentationsvorlage_BWL9</vt:lpstr>
      <vt:lpstr>Extension of the Virtual Network Embedding formulation for Virtual Power Plants</vt:lpstr>
      <vt:lpstr>A Virtual Power Plant (VPP) is a distributed power plant </vt:lpstr>
      <vt:lpstr>Generating a stable power output is a problem for renewable energy resources</vt:lpstr>
      <vt:lpstr>Idea: assign DERs to a VPP by virtual network embedding (VNE)</vt:lpstr>
      <vt:lpstr>Mixed Integer Linear Programming (MILP) is used as basis for the VNE algorithm</vt:lpstr>
      <vt:lpstr>VPP virtual network model is mapped onto the physical network</vt:lpstr>
      <vt:lpstr>The VPP‘s reliability depends on two factors</vt:lpstr>
      <vt:lpstr>The reliability calculation constraints combine the power output of the DERs and the link reliability</vt:lpstr>
      <vt:lpstr>The reliability constraint ensures a reliable mapping for the lowest cost possible</vt:lpstr>
      <vt:lpstr>Scenario amounts increase exponentially with node size </vt:lpstr>
      <vt:lpstr>The power output scenarios are not independent of each other</vt:lpstr>
      <vt:lpstr>We can reduce the scenario constraint amount by ignoring high power output scenarios</vt:lpstr>
      <vt:lpstr>The exact approach was compared to three simpler approaches</vt:lpstr>
      <vt:lpstr>The evaluation results were calculated using a testbench</vt:lpstr>
      <vt:lpstr>The exact approach computes more reliable results than the other approaches</vt:lpstr>
      <vt:lpstr>When the power output levels are more extreme the reliability of the simpler approaches are lower</vt:lpstr>
      <vt:lpstr>When the link reliability is high, then the heuristic approach is similar to the exact approach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Moritz Lohse</dc:creator>
  <cp:lastModifiedBy>Isabella Nunes Grieser</cp:lastModifiedBy>
  <cp:revision>849</cp:revision>
  <cp:lastPrinted>2015-03-31T13:31:38Z</cp:lastPrinted>
  <dcterms:created xsi:type="dcterms:W3CDTF">2009-12-23T09:42:49Z</dcterms:created>
  <dcterms:modified xsi:type="dcterms:W3CDTF">2021-09-09T15:27:41Z</dcterms:modified>
</cp:coreProperties>
</file>