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70" r:id="rId6"/>
    <p:sldId id="272" r:id="rId7"/>
    <p:sldId id="271" r:id="rId8"/>
    <p:sldId id="259" r:id="rId9"/>
    <p:sldId id="265" r:id="rId10"/>
    <p:sldId id="263" r:id="rId11"/>
    <p:sldId id="262" r:id="rId12"/>
    <p:sldId id="261" r:id="rId13"/>
    <p:sldId id="266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E6B7B6-F96F-4747-AF86-B64017D8E727}" v="320" dt="2019-12-10T06:28:41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annes Glatz" userId="8c26905a-0d7d-4666-a0e1-5e5371233b45" providerId="ADAL" clId="{FC7B589B-4FEC-4351-90E3-3159CE060DB1}"/>
    <pc:docChg chg="undo custSel addSld delSld modSld">
      <pc:chgData name="Johannes Glatz" userId="8c26905a-0d7d-4666-a0e1-5e5371233b45" providerId="ADAL" clId="{FC7B589B-4FEC-4351-90E3-3159CE060DB1}" dt="2019-12-10T06:28:41.426" v="403" actId="20577"/>
      <pc:docMkLst>
        <pc:docMk/>
      </pc:docMkLst>
      <pc:sldChg chg="modSp mod modAnim">
        <pc:chgData name="Johannes Glatz" userId="8c26905a-0d7d-4666-a0e1-5e5371233b45" providerId="ADAL" clId="{FC7B589B-4FEC-4351-90E3-3159CE060DB1}" dt="2019-12-10T05:24:10.733" v="8" actId="14100"/>
        <pc:sldMkLst>
          <pc:docMk/>
          <pc:sldMk cId="302428896" sldId="259"/>
        </pc:sldMkLst>
        <pc:spChg chg="mod">
          <ac:chgData name="Johannes Glatz" userId="8c26905a-0d7d-4666-a0e1-5e5371233b45" providerId="ADAL" clId="{FC7B589B-4FEC-4351-90E3-3159CE060DB1}" dt="2019-12-10T05:24:10.733" v="8" actId="14100"/>
          <ac:spMkLst>
            <pc:docMk/>
            <pc:sldMk cId="302428896" sldId="259"/>
            <ac:spMk id="15" creationId="{63BC15F6-090B-475A-8140-746A9792437B}"/>
          </ac:spMkLst>
        </pc:spChg>
      </pc:sldChg>
      <pc:sldChg chg="modAnim">
        <pc:chgData name="Johannes Glatz" userId="8c26905a-0d7d-4666-a0e1-5e5371233b45" providerId="ADAL" clId="{FC7B589B-4FEC-4351-90E3-3159CE060DB1}" dt="2019-12-10T05:23:00.382" v="5"/>
        <pc:sldMkLst>
          <pc:docMk/>
          <pc:sldMk cId="896040115" sldId="263"/>
        </pc:sldMkLst>
      </pc:sldChg>
      <pc:sldChg chg="modSp mod">
        <pc:chgData name="Johannes Glatz" userId="8c26905a-0d7d-4666-a0e1-5e5371233b45" providerId="ADAL" clId="{FC7B589B-4FEC-4351-90E3-3159CE060DB1}" dt="2019-12-10T05:22:17.630" v="3" actId="20577"/>
        <pc:sldMkLst>
          <pc:docMk/>
          <pc:sldMk cId="3494061331" sldId="265"/>
        </pc:sldMkLst>
        <pc:spChg chg="mod">
          <ac:chgData name="Johannes Glatz" userId="8c26905a-0d7d-4666-a0e1-5e5371233b45" providerId="ADAL" clId="{FC7B589B-4FEC-4351-90E3-3159CE060DB1}" dt="2019-12-10T05:22:17.630" v="3" actId="20577"/>
          <ac:spMkLst>
            <pc:docMk/>
            <pc:sldMk cId="3494061331" sldId="265"/>
            <ac:spMk id="22" creationId="{40E888A3-8B1F-4156-8254-30AB30AAC3ED}"/>
          </ac:spMkLst>
        </pc:spChg>
      </pc:sldChg>
      <pc:sldChg chg="addSp delSp modSp mod delAnim modAnim">
        <pc:chgData name="Johannes Glatz" userId="8c26905a-0d7d-4666-a0e1-5e5371233b45" providerId="ADAL" clId="{FC7B589B-4FEC-4351-90E3-3159CE060DB1}" dt="2019-12-10T06:28:41.426" v="403" actId="20577"/>
        <pc:sldMkLst>
          <pc:docMk/>
          <pc:sldMk cId="2302272055" sldId="266"/>
        </pc:sldMkLst>
        <pc:spChg chg="mod">
          <ac:chgData name="Johannes Glatz" userId="8c26905a-0d7d-4666-a0e1-5e5371233b45" providerId="ADAL" clId="{FC7B589B-4FEC-4351-90E3-3159CE060DB1}" dt="2019-12-10T06:28:41.426" v="403" actId="20577"/>
          <ac:spMkLst>
            <pc:docMk/>
            <pc:sldMk cId="2302272055" sldId="266"/>
            <ac:spMk id="2" creationId="{42426243-17B0-5E46-BFDA-A718DD2AF2A7}"/>
          </ac:spMkLst>
        </pc:spChg>
        <pc:spChg chg="add del mod">
          <ac:chgData name="Johannes Glatz" userId="8c26905a-0d7d-4666-a0e1-5e5371233b45" providerId="ADAL" clId="{FC7B589B-4FEC-4351-90E3-3159CE060DB1}" dt="2019-12-10T06:21:46.171" v="108" actId="478"/>
          <ac:spMkLst>
            <pc:docMk/>
            <pc:sldMk cId="2302272055" sldId="266"/>
            <ac:spMk id="11" creationId="{2FF70318-5296-4630-8215-A1A218C22FDE}"/>
          </ac:spMkLst>
        </pc:spChg>
        <pc:spChg chg="mod">
          <ac:chgData name="Johannes Glatz" userId="8c26905a-0d7d-4666-a0e1-5e5371233b45" providerId="ADAL" clId="{FC7B589B-4FEC-4351-90E3-3159CE060DB1}" dt="2019-12-10T06:27:53.846" v="301" actId="20577"/>
          <ac:spMkLst>
            <pc:docMk/>
            <pc:sldMk cId="2302272055" sldId="266"/>
            <ac:spMk id="12" creationId="{C1C006F4-0892-49FB-B415-79ECBF19FBDF}"/>
          </ac:spMkLst>
        </pc:spChg>
        <pc:spChg chg="mod">
          <ac:chgData name="Johannes Glatz" userId="8c26905a-0d7d-4666-a0e1-5e5371233b45" providerId="ADAL" clId="{FC7B589B-4FEC-4351-90E3-3159CE060DB1}" dt="2019-12-10T06:22:59.024" v="129" actId="555"/>
          <ac:spMkLst>
            <pc:docMk/>
            <pc:sldMk cId="2302272055" sldId="266"/>
            <ac:spMk id="14" creationId="{0F71B26E-1D13-4A7A-AFB5-0FAF19463CB7}"/>
          </ac:spMkLst>
        </pc:spChg>
        <pc:spChg chg="del mod">
          <ac:chgData name="Johannes Glatz" userId="8c26905a-0d7d-4666-a0e1-5e5371233b45" providerId="ADAL" clId="{FC7B589B-4FEC-4351-90E3-3159CE060DB1}" dt="2019-12-10T06:26:18.953" v="284" actId="478"/>
          <ac:spMkLst>
            <pc:docMk/>
            <pc:sldMk cId="2302272055" sldId="266"/>
            <ac:spMk id="16" creationId="{8AC7F12D-4D56-49D5-B2E9-2F5B910AACF8}"/>
          </ac:spMkLst>
        </pc:spChg>
        <pc:picChg chg="del">
          <ac:chgData name="Johannes Glatz" userId="8c26905a-0d7d-4666-a0e1-5e5371233b45" providerId="ADAL" clId="{FC7B589B-4FEC-4351-90E3-3159CE060DB1}" dt="2019-12-10T06:21:43.944" v="107" actId="478"/>
          <ac:picMkLst>
            <pc:docMk/>
            <pc:sldMk cId="2302272055" sldId="266"/>
            <ac:picMk id="18" creationId="{36A3894D-EF0B-4D35-951E-60C744BF005C}"/>
          </ac:picMkLst>
        </pc:picChg>
        <pc:picChg chg="add mod ord">
          <ac:chgData name="Johannes Glatz" userId="8c26905a-0d7d-4666-a0e1-5e5371233b45" providerId="ADAL" clId="{FC7B589B-4FEC-4351-90E3-3159CE060DB1}" dt="2019-12-10T06:22:02.843" v="118" actId="171"/>
          <ac:picMkLst>
            <pc:docMk/>
            <pc:sldMk cId="2302272055" sldId="266"/>
            <ac:picMk id="19" creationId="{876F7E6F-9991-4A02-9C5C-1B5047651263}"/>
          </ac:picMkLst>
        </pc:picChg>
      </pc:sldChg>
      <pc:sldChg chg="addSp delSp modSp mod">
        <pc:chgData name="Johannes Glatz" userId="8c26905a-0d7d-4666-a0e1-5e5371233b45" providerId="ADAL" clId="{FC7B589B-4FEC-4351-90E3-3159CE060DB1}" dt="2019-12-10T06:21:18.292" v="106" actId="171"/>
        <pc:sldMkLst>
          <pc:docMk/>
          <pc:sldMk cId="2256089164" sldId="271"/>
        </pc:sldMkLst>
        <pc:spChg chg="mod">
          <ac:chgData name="Johannes Glatz" userId="8c26905a-0d7d-4666-a0e1-5e5371233b45" providerId="ADAL" clId="{FC7B589B-4FEC-4351-90E3-3159CE060DB1}" dt="2019-12-10T06:19:59.929" v="82" actId="20577"/>
          <ac:spMkLst>
            <pc:docMk/>
            <pc:sldMk cId="2256089164" sldId="271"/>
            <ac:spMk id="3" creationId="{4F9CFAF8-1A90-4A7A-9628-08E1E51429AE}"/>
          </ac:spMkLst>
        </pc:spChg>
        <pc:picChg chg="add mod ord modCrop">
          <ac:chgData name="Johannes Glatz" userId="8c26905a-0d7d-4666-a0e1-5e5371233b45" providerId="ADAL" clId="{FC7B589B-4FEC-4351-90E3-3159CE060DB1}" dt="2019-12-10T06:21:18.292" v="106" actId="171"/>
          <ac:picMkLst>
            <pc:docMk/>
            <pc:sldMk cId="2256089164" sldId="271"/>
            <ac:picMk id="20" creationId="{9AF2EF89-20AC-429A-9EA0-1F6BF871F92A}"/>
          </ac:picMkLst>
        </pc:picChg>
        <pc:picChg chg="mod">
          <ac:chgData name="Johannes Glatz" userId="8c26905a-0d7d-4666-a0e1-5e5371233b45" providerId="ADAL" clId="{FC7B589B-4FEC-4351-90E3-3159CE060DB1}" dt="2019-12-10T06:20:08.943" v="83" actId="554"/>
          <ac:picMkLst>
            <pc:docMk/>
            <pc:sldMk cId="2256089164" sldId="271"/>
            <ac:picMk id="53" creationId="{5599B125-D977-4F66-A0E5-28046D8D3A44}"/>
          </ac:picMkLst>
        </pc:picChg>
        <pc:picChg chg="del">
          <ac:chgData name="Johannes Glatz" userId="8c26905a-0d7d-4666-a0e1-5e5371233b45" providerId="ADAL" clId="{FC7B589B-4FEC-4351-90E3-3159CE060DB1}" dt="2019-12-10T06:18:24.971" v="53" actId="478"/>
          <ac:picMkLst>
            <pc:docMk/>
            <pc:sldMk cId="2256089164" sldId="271"/>
            <ac:picMk id="55" creationId="{E2B8A9FE-66E0-4A29-AFA1-C331504D5E67}"/>
          </ac:picMkLst>
        </pc:picChg>
      </pc:sldChg>
      <pc:sldChg chg="addSp modSp mod">
        <pc:chgData name="Johannes Glatz" userId="8c26905a-0d7d-4666-a0e1-5e5371233b45" providerId="ADAL" clId="{FC7B589B-4FEC-4351-90E3-3159CE060DB1}" dt="2019-12-10T06:17:23.385" v="46" actId="14100"/>
        <pc:sldMkLst>
          <pc:docMk/>
          <pc:sldMk cId="4036518203" sldId="272"/>
        </pc:sldMkLst>
        <pc:spChg chg="mod">
          <ac:chgData name="Johannes Glatz" userId="8c26905a-0d7d-4666-a0e1-5e5371233b45" providerId="ADAL" clId="{FC7B589B-4FEC-4351-90E3-3159CE060DB1}" dt="2019-12-10T06:17:04.677" v="45" actId="20577"/>
          <ac:spMkLst>
            <pc:docMk/>
            <pc:sldMk cId="4036518203" sldId="272"/>
            <ac:spMk id="10" creationId="{FD87CC02-C993-40E9-9714-377DF563778E}"/>
          </ac:spMkLst>
        </pc:spChg>
        <pc:picChg chg="mod">
          <ac:chgData name="Johannes Glatz" userId="8c26905a-0d7d-4666-a0e1-5e5371233b45" providerId="ADAL" clId="{FC7B589B-4FEC-4351-90E3-3159CE060DB1}" dt="2019-12-10T06:17:23.385" v="46" actId="14100"/>
          <ac:picMkLst>
            <pc:docMk/>
            <pc:sldMk cId="4036518203" sldId="272"/>
            <ac:picMk id="13" creationId="{DBA44B25-DEA6-46EF-BA8D-9A69420E8F2D}"/>
          </ac:picMkLst>
        </pc:picChg>
        <pc:picChg chg="mod">
          <ac:chgData name="Johannes Glatz" userId="8c26905a-0d7d-4666-a0e1-5e5371233b45" providerId="ADAL" clId="{FC7B589B-4FEC-4351-90E3-3159CE060DB1}" dt="2019-12-10T06:17:23.385" v="46" actId="14100"/>
          <ac:picMkLst>
            <pc:docMk/>
            <pc:sldMk cId="4036518203" sldId="272"/>
            <ac:picMk id="15" creationId="{57D592EA-7113-473A-AD01-99895F48FA7C}"/>
          </ac:picMkLst>
        </pc:picChg>
        <pc:cxnChg chg="add mod">
          <ac:chgData name="Johannes Glatz" userId="8c26905a-0d7d-4666-a0e1-5e5371233b45" providerId="ADAL" clId="{FC7B589B-4FEC-4351-90E3-3159CE060DB1}" dt="2019-12-10T06:16:44.804" v="26" actId="552"/>
          <ac:cxnSpMkLst>
            <pc:docMk/>
            <pc:sldMk cId="4036518203" sldId="272"/>
            <ac:cxnSpMk id="17" creationId="{F7E303CE-4CFF-4904-AEDE-C100D15AF200}"/>
          </ac:cxnSpMkLst>
        </pc:cxnChg>
        <pc:cxnChg chg="add mod">
          <ac:chgData name="Johannes Glatz" userId="8c26905a-0d7d-4666-a0e1-5e5371233b45" providerId="ADAL" clId="{FC7B589B-4FEC-4351-90E3-3159CE060DB1}" dt="2019-12-10T06:16:44.804" v="26" actId="552"/>
          <ac:cxnSpMkLst>
            <pc:docMk/>
            <pc:sldMk cId="4036518203" sldId="272"/>
            <ac:cxnSpMk id="19" creationId="{0309FF5D-6236-4C6B-AA48-08247F1A4BC0}"/>
          </ac:cxnSpMkLst>
        </pc:cxnChg>
        <pc:cxnChg chg="add mod">
          <ac:chgData name="Johannes Glatz" userId="8c26905a-0d7d-4666-a0e1-5e5371233b45" providerId="ADAL" clId="{FC7B589B-4FEC-4351-90E3-3159CE060DB1}" dt="2019-12-10T06:16:44.804" v="26" actId="552"/>
          <ac:cxnSpMkLst>
            <pc:docMk/>
            <pc:sldMk cId="4036518203" sldId="272"/>
            <ac:cxnSpMk id="20" creationId="{38A81481-6F96-414A-AC26-6708D5EEC84A}"/>
          </ac:cxnSpMkLst>
        </pc:cxnChg>
        <pc:cxnChg chg="add mod">
          <ac:chgData name="Johannes Glatz" userId="8c26905a-0d7d-4666-a0e1-5e5371233b45" providerId="ADAL" clId="{FC7B589B-4FEC-4351-90E3-3159CE060DB1}" dt="2019-12-10T06:16:44.804" v="26" actId="552"/>
          <ac:cxnSpMkLst>
            <pc:docMk/>
            <pc:sldMk cId="4036518203" sldId="272"/>
            <ac:cxnSpMk id="21" creationId="{44001B33-C6D7-4386-9963-5B44ECC9EA74}"/>
          </ac:cxnSpMkLst>
        </pc:cxnChg>
      </pc:sldChg>
      <pc:sldChg chg="add">
        <pc:chgData name="Johannes Glatz" userId="8c26905a-0d7d-4666-a0e1-5e5371233b45" providerId="ADAL" clId="{FC7B589B-4FEC-4351-90E3-3159CE060DB1}" dt="2019-12-10T06:17:36.717" v="48"/>
        <pc:sldMkLst>
          <pc:docMk/>
          <pc:sldMk cId="265591965" sldId="273"/>
        </pc:sldMkLst>
      </pc:sldChg>
      <pc:sldChg chg="del">
        <pc:chgData name="Johannes Glatz" userId="8c26905a-0d7d-4666-a0e1-5e5371233b45" providerId="ADAL" clId="{FC7B589B-4FEC-4351-90E3-3159CE060DB1}" dt="2019-12-10T06:17:35.166" v="47" actId="47"/>
        <pc:sldMkLst>
          <pc:docMk/>
          <pc:sldMk cId="1059487103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2334D-2E7E-44E9-AEB6-E6699325B2DD}" type="datetimeFigureOut">
              <a:rPr lang="en-US" smtClean="0"/>
              <a:t>12/09/2019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9172D-337C-4B59-9D22-B82813C9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04CE4-5AC4-E348-8226-49A704FE47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31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72D-337C-4B59-9D22-B82813C9E5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8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9172D-337C-4B59-9D22-B82813C9E5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30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05/01/2018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Chaterly - San Francisco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00854"/>
            <a:ext cx="9144000" cy="23876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 b="1" dirty="0">
                <a:latin typeface="+mn-lt"/>
                <a:cs typeface="Calibri Light"/>
              </a:rPr>
              <a:t>Adoption and Usage of </a:t>
            </a:r>
            <a:r>
              <a:rPr lang="en-US" sz="3600" b="1" dirty="0" err="1">
                <a:latin typeface="+mn-lt"/>
                <a:cs typeface="Calibri Light"/>
              </a:rPr>
              <a:t>Chaterly</a:t>
            </a:r>
            <a:r>
              <a:rPr lang="en-US" sz="3600" b="1" dirty="0">
                <a:latin typeface="+mn-lt"/>
                <a:cs typeface="Calibri Light"/>
              </a:rPr>
              <a:t> at ABC Corp.</a:t>
            </a:r>
            <a:br>
              <a:rPr lang="en-US" sz="3600" b="1" dirty="0">
                <a:latin typeface="+mn-lt"/>
                <a:cs typeface="Calibri Light"/>
              </a:rPr>
            </a:br>
            <a:br>
              <a:rPr lang="en-US" sz="3600" b="1" dirty="0">
                <a:latin typeface="+mn-lt"/>
                <a:cs typeface="Calibri Light"/>
              </a:rPr>
            </a:br>
            <a:r>
              <a:rPr lang="de-DE" sz="2400" dirty="0">
                <a:latin typeface="+mn-lt"/>
                <a:cs typeface="Calibri Light"/>
              </a:rPr>
              <a:t>Data source: 	Database admin team at Chaterly</a:t>
            </a:r>
            <a:br>
              <a:rPr lang="de-DE" sz="2400" dirty="0">
                <a:latin typeface="+mn-lt"/>
                <a:cs typeface="Calibri Light"/>
              </a:rPr>
            </a:br>
            <a:r>
              <a:rPr lang="de-DE" sz="2400" dirty="0">
                <a:latin typeface="+mn-lt"/>
                <a:cs typeface="Calibri Light"/>
              </a:rPr>
              <a:t>Time frame: 	May 2017 – April 2018</a:t>
            </a:r>
            <a:br>
              <a:rPr lang="de-DE" sz="2400" dirty="0">
                <a:latin typeface="+mn-lt"/>
                <a:cs typeface="Calibri Light"/>
              </a:rPr>
            </a:br>
            <a:br>
              <a:rPr lang="de-DE" sz="2400" dirty="0">
                <a:latin typeface="+mn-lt"/>
                <a:cs typeface="Calibri Light"/>
              </a:rPr>
            </a:br>
            <a:r>
              <a:rPr lang="de-DE" sz="1600" dirty="0">
                <a:latin typeface="+mn-lt"/>
                <a:cs typeface="Calibri Light"/>
              </a:rPr>
              <a:t>David Rubio, Estelle Eteki, Johannes Glatz, Rishabh Prakash, Yi Jin</a:t>
            </a:r>
            <a:br>
              <a:rPr lang="de-DE" sz="1600" dirty="0">
                <a:latin typeface="+mn-lt"/>
                <a:cs typeface="Calibri Light"/>
              </a:rPr>
            </a:br>
            <a:br>
              <a:rPr lang="de-DE" sz="1600" dirty="0">
                <a:latin typeface="+mn-lt"/>
                <a:cs typeface="Calibri Light"/>
              </a:rPr>
            </a:br>
            <a:r>
              <a:rPr lang="de-DE" sz="1600" dirty="0">
                <a:latin typeface="+mn-lt"/>
                <a:cs typeface="Calibri Light"/>
              </a:rPr>
              <a:t>Chaterly HQ, San Francisco</a:t>
            </a:r>
            <a:br>
              <a:rPr lang="de-DE" sz="1600" dirty="0">
                <a:latin typeface="+mn-lt"/>
                <a:cs typeface="Calibri Light"/>
              </a:rPr>
            </a:br>
            <a:r>
              <a:rPr lang="de-DE" sz="1600" dirty="0">
                <a:latin typeface="+mn-lt"/>
                <a:cs typeface="Calibri Light"/>
              </a:rPr>
              <a:t>05/01/2018</a:t>
            </a:r>
            <a:br>
              <a:rPr lang="en-US" sz="1600" dirty="0">
                <a:cs typeface="Calibri Light"/>
              </a:rPr>
            </a:br>
            <a:endParaRPr lang="en-US" sz="2400" dirty="0">
              <a:cs typeface="Calibri Light"/>
            </a:endParaRPr>
          </a:p>
        </p:txBody>
      </p:sp>
      <p:pic>
        <p:nvPicPr>
          <p:cNvPr id="5" name="Picture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521A15BE-2C09-4BD8-9F49-D3293E6A51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088" y="669925"/>
            <a:ext cx="2790825" cy="2667000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B435CFE-CD0A-4E7B-840A-51EBB9B0E8A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913" y="1041400"/>
            <a:ext cx="42672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6243-17B0-5E46-BFDA-A718DD2A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/>
                <a:cs typeface="Calibri"/>
              </a:rPr>
              <a:t>Upsell Opportunities</a:t>
            </a:r>
            <a:br>
              <a:rPr lang="en-US" sz="3200" dirty="0">
                <a:latin typeface="Calibri"/>
              </a:rPr>
            </a:b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Users that adopted </a:t>
            </a:r>
            <a:r>
              <a:rPr lang="en-US" sz="2400" dirty="0" err="1">
                <a:solidFill>
                  <a:schemeClr val="accent1"/>
                </a:solidFill>
                <a:latin typeface="Calibri"/>
                <a:cs typeface="Calibri"/>
              </a:rPr>
              <a:t>Chaterly</a:t>
            </a: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 early on, don’t stay engaged on </a:t>
            </a:r>
            <a:r>
              <a:rPr lang="en-US" sz="2400">
                <a:solidFill>
                  <a:schemeClr val="accent1"/>
                </a:solidFill>
                <a:latin typeface="Calibri"/>
                <a:cs typeface="Calibri"/>
              </a:rPr>
              <a:t>the platform</a:t>
            </a:r>
            <a:endParaRPr lang="en-US" sz="24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80BD3-DBB0-46AF-8EF9-F7CF4303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05/01/2018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08388-98E9-47AA-B8C0-B5538799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1063"/>
            <a:ext cx="4114800" cy="365125"/>
          </a:xfrm>
        </p:spPr>
        <p:txBody>
          <a:bodyPr/>
          <a:lstStyle/>
          <a:p>
            <a:r>
              <a:rPr lang="en-US"/>
              <a:t>Chaterly - San Francisco</a:t>
            </a:r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6F7E6F-9991-4A02-9C5C-1B5047651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07481" cy="435254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0A75-3EA2-4E45-94DD-8456059F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F71B26E-1D13-4A7A-AFB5-0FAF19463CB7}"/>
              </a:ext>
            </a:extLst>
          </p:cNvPr>
          <p:cNvSpPr/>
          <p:nvPr/>
        </p:nvSpPr>
        <p:spPr>
          <a:xfrm>
            <a:off x="1246909" y="5523345"/>
            <a:ext cx="1052946" cy="518681"/>
          </a:xfrm>
          <a:prstGeom prst="roundRect">
            <a:avLst>
              <a:gd name="adj" fmla="val 3704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airplane&#10;&#10;Description automatically generated">
            <a:extLst>
              <a:ext uri="{FF2B5EF4-FFF2-40B4-BE49-F238E27FC236}">
                <a16:creationId xmlns:a16="http://schemas.microsoft.com/office/drawing/2014/main" id="{80A86B91-C37D-45DA-90AB-5BE64F9DB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C006F4-0892-49FB-B415-79ECBF19FBDF}"/>
              </a:ext>
            </a:extLst>
          </p:cNvPr>
          <p:cNvSpPr txBox="1"/>
          <p:nvPr/>
        </p:nvSpPr>
        <p:spPr>
          <a:xfrm>
            <a:off x="8422062" y="2400265"/>
            <a:ext cx="317435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36% of all users have been active in the last 30 days.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None of the early adopters have contributed in the last 30 days.</a:t>
            </a: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27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D46B-B200-904F-A2A2-43C4A3CB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/>
                <a:cs typeface="Calibri"/>
              </a:rPr>
              <a:t>Executive Summary</a:t>
            </a:r>
            <a:br>
              <a:rPr lang="en-US" sz="3200" dirty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457350-2442-4B07-BD6D-85F2FA99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66" y="2484361"/>
            <a:ext cx="5157787" cy="823912"/>
          </a:xfrm>
        </p:spPr>
        <p:txBody>
          <a:bodyPr/>
          <a:lstStyle/>
          <a:p>
            <a:r>
              <a:rPr lang="de-DE" b="0" dirty="0">
                <a:solidFill>
                  <a:schemeClr val="accent1"/>
                </a:solidFill>
              </a:rPr>
              <a:t>Adoption and Usage Patterns</a:t>
            </a:r>
            <a:endParaRPr lang="de-DE" b="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9CBE-A19C-8949-8797-A4606237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76412"/>
            <a:ext cx="5029200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101,000 out of 208,000 total employees have posted on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.</a:t>
            </a:r>
          </a:p>
          <a:p>
            <a:r>
              <a:rPr lang="en-US" sz="2000" dirty="0">
                <a:cs typeface="Calibri"/>
              </a:rPr>
              <a:t>Early adopters (May – June 2017), used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 6x more than others.</a:t>
            </a:r>
          </a:p>
          <a:p>
            <a:r>
              <a:rPr lang="en-US" sz="2000" dirty="0">
                <a:cs typeface="Calibri"/>
              </a:rPr>
              <a:t>Users that post within first 5 days after registration post 13x more in total.</a:t>
            </a:r>
          </a:p>
          <a:p>
            <a:r>
              <a:rPr lang="en-US" sz="2000" dirty="0">
                <a:cs typeface="Calibri"/>
              </a:rPr>
              <a:t>12% of users generated 50% of the total posts (Power Users).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4C6B08-32C9-4687-A488-2AAB8601C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4492" y="2484263"/>
            <a:ext cx="5183188" cy="823912"/>
          </a:xfrm>
        </p:spPr>
        <p:txBody>
          <a:bodyPr/>
          <a:lstStyle/>
          <a:p>
            <a:r>
              <a:rPr lang="de-DE" b="0" dirty="0">
                <a:solidFill>
                  <a:schemeClr val="accent1"/>
                </a:solidFill>
              </a:rPr>
              <a:t>Upsell Opportunities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CC02-C993-40E9-9714-377DF5637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76412"/>
            <a:ext cx="5029200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105% possible additional users.                            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a</a:t>
            </a:r>
          </a:p>
          <a:p>
            <a:r>
              <a:rPr lang="en-US" sz="2000" dirty="0">
                <a:cs typeface="Calibri"/>
              </a:rPr>
              <a:t>Incentivize early adoption to improve user interaction.           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cs typeface="Calibri"/>
              </a:rPr>
              <a:t>Incentivize quick activation to drive engagement.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cs typeface="Calibri"/>
              </a:rPr>
              <a:t>Roll out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 Pro to Active and Power Users.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BB64-1DF3-47DF-8B90-E12005E5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A2EB-8188-4E4B-8FA2-66BF2E35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Chaterly</a:t>
            </a:r>
            <a:r>
              <a:rPr lang="en-US" dirty="0"/>
              <a:t> - San Francisco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34CB-DEB1-4EB4-9D94-01ACF1E7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 descr="A sign on a wooden surface&#10;&#10;Description automatically generated">
            <a:extLst>
              <a:ext uri="{FF2B5EF4-FFF2-40B4-BE49-F238E27FC236}">
                <a16:creationId xmlns:a16="http://schemas.microsoft.com/office/drawing/2014/main" id="{DBA44B25-DEA6-46EF-BA8D-9A69420E8F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37" b="17721"/>
          <a:stretch/>
        </p:blipFill>
        <p:spPr>
          <a:xfrm>
            <a:off x="6232049" y="1301579"/>
            <a:ext cx="4570447" cy="1456366"/>
          </a:xfrm>
          <a:prstGeom prst="rect">
            <a:avLst/>
          </a:prstGeom>
        </p:spPr>
      </p:pic>
      <p:pic>
        <p:nvPicPr>
          <p:cNvPr id="15" name="Picture 14" descr="A picture containing electronics, person, holding, hand&#10;&#10;Description automatically generated">
            <a:extLst>
              <a:ext uri="{FF2B5EF4-FFF2-40B4-BE49-F238E27FC236}">
                <a16:creationId xmlns:a16="http://schemas.microsoft.com/office/drawing/2014/main" id="{57D592EA-7113-473A-AD01-99895F48FA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43" b="4415"/>
          <a:stretch/>
        </p:blipFill>
        <p:spPr>
          <a:xfrm>
            <a:off x="874320" y="1301579"/>
            <a:ext cx="4570447" cy="1456366"/>
          </a:xfrm>
          <a:prstGeom prst="rect">
            <a:avLst/>
          </a:prstGeom>
        </p:spPr>
      </p:pic>
      <p:pic>
        <p:nvPicPr>
          <p:cNvPr id="16" name="Picture 15" descr="A picture containing airplane&#10;&#10;Description automatically generated">
            <a:extLst>
              <a:ext uri="{FF2B5EF4-FFF2-40B4-BE49-F238E27FC236}">
                <a16:creationId xmlns:a16="http://schemas.microsoft.com/office/drawing/2014/main" id="{8A9AC052-5CFB-48A0-998B-6BD8AD773F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303CE-4CFF-4904-AEDE-C100D15AF200}"/>
              </a:ext>
            </a:extLst>
          </p:cNvPr>
          <p:cNvCxnSpPr>
            <a:cxnSpLocks/>
          </p:cNvCxnSpPr>
          <p:nvPr/>
        </p:nvCxnSpPr>
        <p:spPr>
          <a:xfrm>
            <a:off x="5529885" y="3429000"/>
            <a:ext cx="564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09FF5D-6236-4C6B-AA48-08247F1A4BC0}"/>
              </a:ext>
            </a:extLst>
          </p:cNvPr>
          <p:cNvCxnSpPr>
            <a:cxnSpLocks/>
          </p:cNvCxnSpPr>
          <p:nvPr/>
        </p:nvCxnSpPr>
        <p:spPr>
          <a:xfrm>
            <a:off x="5529885" y="4117109"/>
            <a:ext cx="564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A81481-6F96-414A-AC26-6708D5EEC84A}"/>
              </a:ext>
            </a:extLst>
          </p:cNvPr>
          <p:cNvCxnSpPr>
            <a:cxnSpLocks/>
          </p:cNvCxnSpPr>
          <p:nvPr/>
        </p:nvCxnSpPr>
        <p:spPr>
          <a:xfrm>
            <a:off x="5529885" y="4795983"/>
            <a:ext cx="564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01B33-C6D7-4386-9963-5B44ECC9EA74}"/>
              </a:ext>
            </a:extLst>
          </p:cNvPr>
          <p:cNvCxnSpPr>
            <a:cxnSpLocks/>
          </p:cNvCxnSpPr>
          <p:nvPr/>
        </p:nvCxnSpPr>
        <p:spPr>
          <a:xfrm>
            <a:off x="5529885" y="5465619"/>
            <a:ext cx="564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9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DB9C-D952-6149-BB48-8AD83899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/>
                <a:cs typeface="Calibri"/>
              </a:rPr>
              <a:t>Next steps</a:t>
            </a:r>
            <a:br>
              <a:rPr lang="en-US" sz="3200" dirty="0">
                <a:latin typeface="Calibri"/>
                <a:cs typeface="Calibri"/>
              </a:rPr>
            </a:br>
            <a:r>
              <a:rPr lang="en-US" sz="2400" dirty="0">
                <a:solidFill>
                  <a:schemeClr val="accent1"/>
                </a:solidFill>
                <a:latin typeface="Calibri"/>
                <a:cs typeface="Calibri"/>
              </a:rPr>
              <a:t>Additional data is required to drive further business insights</a:t>
            </a:r>
            <a:endParaRPr lang="en-US" sz="3200" dirty="0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1BA8-F0E9-E44B-9516-0AC3BCDA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Demographic Information</a:t>
            </a:r>
            <a:endParaRPr lang="en-US" sz="2000" dirty="0"/>
          </a:p>
          <a:p>
            <a:pPr lvl="1"/>
            <a:r>
              <a:rPr lang="en-US" sz="2000" dirty="0">
                <a:cs typeface="Calibri"/>
              </a:rPr>
              <a:t>Does age affect the usage of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?</a:t>
            </a:r>
          </a:p>
          <a:p>
            <a:pPr lvl="1"/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Professional Information</a:t>
            </a:r>
          </a:p>
          <a:p>
            <a:pPr lvl="1"/>
            <a:r>
              <a:rPr lang="en-US" sz="2000" dirty="0">
                <a:cs typeface="Calibri"/>
              </a:rPr>
              <a:t>What department uses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 the most? (</a:t>
            </a:r>
            <a:r>
              <a:rPr lang="en-US" sz="2000" dirty="0" err="1">
                <a:cs typeface="Calibri"/>
              </a:rPr>
              <a:t>Organisational</a:t>
            </a:r>
            <a:r>
              <a:rPr lang="en-US" sz="2000" dirty="0">
                <a:cs typeface="Calibri"/>
              </a:rPr>
              <a:t> data)</a:t>
            </a:r>
          </a:p>
          <a:p>
            <a:pPr lvl="1"/>
            <a:r>
              <a:rPr lang="en-US" sz="2000" dirty="0">
                <a:cs typeface="Calibri"/>
              </a:rPr>
              <a:t>Do new hires engage more frequently on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? (Employee data)</a:t>
            </a:r>
          </a:p>
          <a:p>
            <a:pPr lvl="1"/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Activity Frequency</a:t>
            </a:r>
          </a:p>
          <a:p>
            <a:pPr lvl="1"/>
            <a:r>
              <a:rPr lang="en-US" sz="2000" dirty="0">
                <a:cs typeface="Calibri"/>
              </a:rPr>
              <a:t>What time do users post on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? (time stamps)</a:t>
            </a:r>
          </a:p>
          <a:p>
            <a:pPr lvl="1"/>
            <a:r>
              <a:rPr lang="en-US" sz="2000" dirty="0">
                <a:cs typeface="Calibri"/>
              </a:rPr>
              <a:t>Who do they reach with their posts? (views, interactions by others)</a:t>
            </a:r>
          </a:p>
          <a:p>
            <a:pPr lvl="1"/>
            <a:r>
              <a:rPr lang="en-US" sz="2000" dirty="0">
                <a:cs typeface="Calibri"/>
              </a:rPr>
              <a:t>Did the user upgrade to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 Pro? (Yes/No)</a:t>
            </a:r>
          </a:p>
          <a:p>
            <a:pPr lvl="1"/>
            <a:r>
              <a:rPr lang="en-US" sz="2000" dirty="0">
                <a:cs typeface="Calibri"/>
              </a:rPr>
              <a:t>What Pro features are used and when? (time stamps, interactions with others)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A702D-C781-4860-BEC7-4670A132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B8A4-97B8-4836-906B-3B292511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83373-D948-44A5-9C47-3F2EE6DB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A picture containing airplane&#10;&#10;Description automatically generated">
            <a:extLst>
              <a:ext uri="{FF2B5EF4-FFF2-40B4-BE49-F238E27FC236}">
                <a16:creationId xmlns:a16="http://schemas.microsoft.com/office/drawing/2014/main" id="{2EFFB656-F62A-495E-83D1-79B1160ACB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5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F21E-1FAE-4DF3-A08B-E5C78ACF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272"/>
            <a:ext cx="10515600" cy="1325563"/>
          </a:xfrm>
        </p:spPr>
        <p:txBody>
          <a:bodyPr>
            <a:normAutofit/>
          </a:bodyPr>
          <a:lstStyle/>
          <a:p>
            <a:r>
              <a:rPr lang="de-DE" sz="3200" dirty="0">
                <a:latin typeface="Calibri"/>
                <a:cs typeface="Calibri"/>
              </a:rPr>
              <a:t>Business Context</a:t>
            </a:r>
            <a:br>
              <a:rPr lang="de-DE" sz="3200" dirty="0"/>
            </a:br>
            <a:endParaRPr lang="de-DE" sz="24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0CC0E-DD81-41CE-B7F2-47639C3A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2753" y="1665699"/>
            <a:ext cx="9389881" cy="435133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  <a:cs typeface="Calibri"/>
              </a:rPr>
              <a:t>Goal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Identify adoption, usage patterns, and upsell opportunities for ABC Corp.</a:t>
            </a: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  <a:cs typeface="Calibri"/>
              </a:rPr>
              <a:t>Definition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Adopters: ABC employees that registered to </a:t>
            </a:r>
            <a:r>
              <a:rPr lang="en-US" dirty="0" err="1">
                <a:cs typeface="Calibri"/>
              </a:rPr>
              <a:t>Chaterly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Early Adopters: ABC employees that registered and used </a:t>
            </a:r>
            <a:r>
              <a:rPr lang="en-US" dirty="0" err="1">
                <a:cs typeface="Calibri"/>
              </a:rPr>
              <a:t>Chaterly</a:t>
            </a:r>
            <a:r>
              <a:rPr lang="en-US" dirty="0">
                <a:cs typeface="Calibri"/>
              </a:rPr>
              <a:t> in the first 2 months.</a:t>
            </a:r>
          </a:p>
          <a:p>
            <a:r>
              <a:rPr lang="en-US" dirty="0">
                <a:cs typeface="Calibri"/>
              </a:rPr>
              <a:t>Active Users: ABC employees that posted in the last 30 days.</a:t>
            </a:r>
          </a:p>
          <a:p>
            <a:r>
              <a:rPr lang="en-US" dirty="0">
                <a:cs typeface="Calibri"/>
              </a:rPr>
              <a:t>Power Users: top 12% of users who generate 50% of content.</a:t>
            </a:r>
          </a:p>
          <a:p>
            <a:pPr lvl="1"/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sz="3100" dirty="0">
                <a:solidFill>
                  <a:schemeClr val="accent1"/>
                </a:solidFill>
                <a:cs typeface="Calibri"/>
              </a:rPr>
              <a:t>Caveats</a:t>
            </a:r>
            <a:endParaRPr lang="en-US" dirty="0">
              <a:solidFill>
                <a:schemeClr val="accent1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ABC Corp. is </a:t>
            </a:r>
            <a:r>
              <a:rPr lang="en-US" dirty="0" err="1">
                <a:cs typeface="Calibri"/>
              </a:rPr>
              <a:t>Chaterly’s</a:t>
            </a:r>
            <a:r>
              <a:rPr lang="en-US" dirty="0">
                <a:cs typeface="Calibri"/>
              </a:rPr>
              <a:t> flagship customer.</a:t>
            </a:r>
          </a:p>
          <a:p>
            <a:r>
              <a:rPr lang="en-US" dirty="0">
                <a:cs typeface="Calibri"/>
              </a:rPr>
              <a:t>The data time period is May 2017 to April 2018.</a:t>
            </a:r>
          </a:p>
          <a:p>
            <a:r>
              <a:rPr lang="en-US" dirty="0">
                <a:cs typeface="Calibri"/>
              </a:rPr>
              <a:t>The dataset is provided by </a:t>
            </a:r>
            <a:r>
              <a:rPr lang="en-US" dirty="0" err="1">
                <a:cs typeface="Calibri"/>
              </a:rPr>
              <a:t>Chaterly’s</a:t>
            </a:r>
            <a:r>
              <a:rPr lang="en-US" dirty="0">
                <a:cs typeface="Calibri"/>
              </a:rPr>
              <a:t> database admin team.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A672-507F-4836-8F07-4A61C619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4B31E-0312-4D11-B5E6-8D396A8F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Chaterly</a:t>
            </a:r>
            <a:r>
              <a:rPr lang="en-US" dirty="0"/>
              <a:t> - San Francisco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8F442-61F0-4CFE-88B6-0022D861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D33F60F9-C88F-4733-96B5-30F26B8BD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46" y="4776295"/>
            <a:ext cx="842400" cy="842400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9F3D6C5A-F369-4636-848B-548D6727C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214" y="3250160"/>
            <a:ext cx="685465" cy="685465"/>
          </a:xfrm>
          <a:prstGeom prst="rect">
            <a:avLst/>
          </a:prstGeom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A105F9D6-18EC-4052-9DCD-C2346BE662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46" y="1567089"/>
            <a:ext cx="842401" cy="842401"/>
          </a:xfrm>
          <a:prstGeom prst="rect">
            <a:avLst/>
          </a:prstGeom>
        </p:spPr>
      </p:pic>
      <p:pic>
        <p:nvPicPr>
          <p:cNvPr id="13" name="Picture 12" descr="A picture containing airplane&#10;&#10;Description automatically generated">
            <a:extLst>
              <a:ext uri="{FF2B5EF4-FFF2-40B4-BE49-F238E27FC236}">
                <a16:creationId xmlns:a16="http://schemas.microsoft.com/office/drawing/2014/main" id="{F85ED362-D3BE-440B-8136-BAB89E4C5FA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8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BD46B-B200-904F-A2A2-43C4A3CB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/>
                <a:cs typeface="Calibri"/>
              </a:rPr>
              <a:t>Executive Summary</a:t>
            </a:r>
            <a:br>
              <a:rPr lang="en-US" sz="3200" dirty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457350-2442-4B07-BD6D-85F2FA99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66" y="2484361"/>
            <a:ext cx="5157787" cy="823912"/>
          </a:xfrm>
        </p:spPr>
        <p:txBody>
          <a:bodyPr/>
          <a:lstStyle/>
          <a:p>
            <a:r>
              <a:rPr lang="de-DE" b="0" dirty="0">
                <a:solidFill>
                  <a:schemeClr val="accent1"/>
                </a:solidFill>
              </a:rPr>
              <a:t>Adoption and Usage Patterns</a:t>
            </a:r>
            <a:endParaRPr lang="de-DE" b="0" dirty="0">
              <a:solidFill>
                <a:schemeClr val="accent1"/>
              </a:solidFill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9CBE-A19C-8949-8797-A46062375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76412"/>
            <a:ext cx="5029200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101,000 out of 208,000 total employees have posted on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.</a:t>
            </a:r>
          </a:p>
          <a:p>
            <a:r>
              <a:rPr lang="en-US" sz="2000" dirty="0">
                <a:cs typeface="Calibri"/>
              </a:rPr>
              <a:t>Early adopters (May – June 2017), used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 6x more than others.</a:t>
            </a:r>
          </a:p>
          <a:p>
            <a:r>
              <a:rPr lang="en-US" sz="2000" dirty="0">
                <a:cs typeface="Calibri"/>
              </a:rPr>
              <a:t>Users that post within first 5 days after registration post 13x more in total.</a:t>
            </a:r>
          </a:p>
          <a:p>
            <a:r>
              <a:rPr lang="en-US" sz="2000" dirty="0">
                <a:cs typeface="Calibri"/>
              </a:rPr>
              <a:t>12% of users generated 50% of the total posts (Power Users).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4C6B08-32C9-4687-A488-2AAB8601C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34492" y="2484263"/>
            <a:ext cx="5183188" cy="823912"/>
          </a:xfrm>
        </p:spPr>
        <p:txBody>
          <a:bodyPr/>
          <a:lstStyle/>
          <a:p>
            <a:r>
              <a:rPr lang="de-DE" b="0" dirty="0">
                <a:solidFill>
                  <a:schemeClr val="accent1"/>
                </a:solidFill>
              </a:rPr>
              <a:t>Upsell Opportunities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87CC02-C993-40E9-9714-377DF56377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276412"/>
            <a:ext cx="5029200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cs typeface="Calibri"/>
              </a:rPr>
              <a:t>105% possible additional users.                             </a:t>
            </a:r>
            <a:r>
              <a:rPr lang="en-US" sz="2000" dirty="0">
                <a:solidFill>
                  <a:schemeClr val="bg1"/>
                </a:solidFill>
                <a:cs typeface="Calibri"/>
              </a:rPr>
              <a:t>a</a:t>
            </a:r>
          </a:p>
          <a:p>
            <a:r>
              <a:rPr lang="en-US" sz="2000" dirty="0">
                <a:cs typeface="Calibri"/>
              </a:rPr>
              <a:t>Incentivize early adoption to improve user interaction.           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cs typeface="Calibri"/>
              </a:rPr>
              <a:t>Incentivize quick activation to drive engagement.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r>
              <a:rPr lang="en-US" sz="2000" dirty="0">
                <a:cs typeface="Calibri"/>
              </a:rPr>
              <a:t>Roll out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 Pro to Active and Power Users.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6BB64-1DF3-47DF-8B90-E12005E5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FA2EB-8188-4E4B-8FA2-66BF2E35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Chaterly</a:t>
            </a:r>
            <a:r>
              <a:rPr lang="en-US" dirty="0"/>
              <a:t> - San Francisco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34CB-DEB1-4EB4-9D94-01ACF1E7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 descr="A sign on a wooden surface&#10;&#10;Description automatically generated">
            <a:extLst>
              <a:ext uri="{FF2B5EF4-FFF2-40B4-BE49-F238E27FC236}">
                <a16:creationId xmlns:a16="http://schemas.microsoft.com/office/drawing/2014/main" id="{DBA44B25-DEA6-46EF-BA8D-9A69420E8F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37" b="17721"/>
          <a:stretch/>
        </p:blipFill>
        <p:spPr>
          <a:xfrm>
            <a:off x="6232049" y="1301579"/>
            <a:ext cx="4570447" cy="1456366"/>
          </a:xfrm>
          <a:prstGeom prst="rect">
            <a:avLst/>
          </a:prstGeom>
        </p:spPr>
      </p:pic>
      <p:pic>
        <p:nvPicPr>
          <p:cNvPr id="15" name="Picture 14" descr="A picture containing electronics, person, holding, hand&#10;&#10;Description automatically generated">
            <a:extLst>
              <a:ext uri="{FF2B5EF4-FFF2-40B4-BE49-F238E27FC236}">
                <a16:creationId xmlns:a16="http://schemas.microsoft.com/office/drawing/2014/main" id="{57D592EA-7113-473A-AD01-99895F48FA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43" b="4415"/>
          <a:stretch/>
        </p:blipFill>
        <p:spPr>
          <a:xfrm>
            <a:off x="874320" y="1301579"/>
            <a:ext cx="4570447" cy="1456366"/>
          </a:xfrm>
          <a:prstGeom prst="rect">
            <a:avLst/>
          </a:prstGeom>
        </p:spPr>
      </p:pic>
      <p:pic>
        <p:nvPicPr>
          <p:cNvPr id="16" name="Picture 15" descr="A picture containing airplane&#10;&#10;Description automatically generated">
            <a:extLst>
              <a:ext uri="{FF2B5EF4-FFF2-40B4-BE49-F238E27FC236}">
                <a16:creationId xmlns:a16="http://schemas.microsoft.com/office/drawing/2014/main" id="{8A9AC052-5CFB-48A0-998B-6BD8AD773F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E303CE-4CFF-4904-AEDE-C100D15AF200}"/>
              </a:ext>
            </a:extLst>
          </p:cNvPr>
          <p:cNvCxnSpPr>
            <a:cxnSpLocks/>
          </p:cNvCxnSpPr>
          <p:nvPr/>
        </p:nvCxnSpPr>
        <p:spPr>
          <a:xfrm>
            <a:off x="5529885" y="3429000"/>
            <a:ext cx="564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09FF5D-6236-4C6B-AA48-08247F1A4BC0}"/>
              </a:ext>
            </a:extLst>
          </p:cNvPr>
          <p:cNvCxnSpPr>
            <a:cxnSpLocks/>
          </p:cNvCxnSpPr>
          <p:nvPr/>
        </p:nvCxnSpPr>
        <p:spPr>
          <a:xfrm>
            <a:off x="5529885" y="4117109"/>
            <a:ext cx="564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A81481-6F96-414A-AC26-6708D5EEC84A}"/>
              </a:ext>
            </a:extLst>
          </p:cNvPr>
          <p:cNvCxnSpPr>
            <a:cxnSpLocks/>
          </p:cNvCxnSpPr>
          <p:nvPr/>
        </p:nvCxnSpPr>
        <p:spPr>
          <a:xfrm>
            <a:off x="5529885" y="4795983"/>
            <a:ext cx="564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01B33-C6D7-4386-9963-5B44ECC9EA74}"/>
              </a:ext>
            </a:extLst>
          </p:cNvPr>
          <p:cNvCxnSpPr>
            <a:cxnSpLocks/>
          </p:cNvCxnSpPr>
          <p:nvPr/>
        </p:nvCxnSpPr>
        <p:spPr>
          <a:xfrm>
            <a:off x="5529885" y="5465619"/>
            <a:ext cx="5643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51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F9CFAF8-1A90-4A7A-9628-08E1E514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cs typeface="Calibri"/>
              </a:rPr>
              <a:t>Adoption of </a:t>
            </a:r>
            <a:r>
              <a:rPr lang="en-US" sz="3200" dirty="0" err="1">
                <a:latin typeface="Calibri"/>
                <a:cs typeface="Calibri"/>
              </a:rPr>
              <a:t>Chaterly</a:t>
            </a:r>
            <a:br>
              <a:rPr lang="en-US" sz="4000" dirty="0">
                <a:latin typeface="Calibri"/>
              </a:rPr>
            </a:br>
            <a:r>
              <a:rPr lang="en-US" sz="2400" dirty="0">
                <a:solidFill>
                  <a:schemeClr val="accent1"/>
                </a:solidFill>
                <a:latin typeface="Calibri"/>
                <a:cs typeface="Calibri Light"/>
              </a:rPr>
              <a:t>101,000 (49%) ABC employees have adopted and used </a:t>
            </a:r>
            <a:r>
              <a:rPr lang="en-US" sz="2400" dirty="0" err="1">
                <a:solidFill>
                  <a:schemeClr val="accent1"/>
                </a:solidFill>
                <a:latin typeface="Calibri"/>
                <a:cs typeface="Calibri Light"/>
              </a:rPr>
              <a:t>Chaterly</a:t>
            </a:r>
            <a:r>
              <a:rPr lang="en-US" sz="2400" dirty="0">
                <a:solidFill>
                  <a:schemeClr val="accent1"/>
                </a:solidFill>
                <a:latin typeface="Calibri"/>
                <a:cs typeface="Calibri Light"/>
              </a:rPr>
              <a:t> at least once</a:t>
            </a:r>
            <a:endParaRPr lang="en-US" sz="1800" dirty="0">
              <a:solidFill>
                <a:schemeClr val="accent1"/>
              </a:solidFill>
              <a:latin typeface="Calibri"/>
              <a:cs typeface="Calibri Light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DC5A1-3A38-4FA6-A6B9-BBB3423D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A93A9-0511-49A8-BB77-BD263541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2A9DA-C484-464F-972C-FB32634D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pic>
        <p:nvPicPr>
          <p:cNvPr id="20" name="Picture 19" descr="A picture containing device&#10;&#10;Description automatically generated">
            <a:extLst>
              <a:ext uri="{FF2B5EF4-FFF2-40B4-BE49-F238E27FC236}">
                <a16:creationId xmlns:a16="http://schemas.microsoft.com/office/drawing/2014/main" id="{9AF2EF89-20AC-429A-9EA0-1F6BF871F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0" r="17928" b="7096"/>
          <a:stretch/>
        </p:blipFill>
        <p:spPr>
          <a:xfrm>
            <a:off x="6567055" y="1664366"/>
            <a:ext cx="4257968" cy="4043700"/>
          </a:xfrm>
          <a:prstGeom prst="rect">
            <a:avLst/>
          </a:prstGeom>
        </p:spPr>
      </p:pic>
      <p:pic>
        <p:nvPicPr>
          <p:cNvPr id="36" name="Picture 35" descr="A picture containing airplane&#10;&#10;Description automatically generated">
            <a:extLst>
              <a:ext uri="{FF2B5EF4-FFF2-40B4-BE49-F238E27FC236}">
                <a16:creationId xmlns:a16="http://schemas.microsoft.com/office/drawing/2014/main" id="{A2591A48-610F-4A15-8B72-50D1499D7E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  <p:pic>
        <p:nvPicPr>
          <p:cNvPr id="53" name="Content Placeholder 52" descr="A picture containing device&#10;&#10;Description automatically generated">
            <a:extLst>
              <a:ext uri="{FF2B5EF4-FFF2-40B4-BE49-F238E27FC236}">
                <a16:creationId xmlns:a16="http://schemas.microsoft.com/office/drawing/2014/main" id="{5599B125-D977-4F66-A0E5-28046D8D3A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9" r="18709"/>
          <a:stretch/>
        </p:blipFill>
        <p:spPr>
          <a:xfrm>
            <a:off x="790825" y="1664366"/>
            <a:ext cx="4351338" cy="4351338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D2EE3D8-342B-4C70-B9A1-D5819E3FC398}"/>
              </a:ext>
            </a:extLst>
          </p:cNvPr>
          <p:cNvGrpSpPr/>
          <p:nvPr/>
        </p:nvGrpSpPr>
        <p:grpSpPr>
          <a:xfrm>
            <a:off x="4674202" y="3818225"/>
            <a:ext cx="2842535" cy="400110"/>
            <a:chOff x="4102373" y="136525"/>
            <a:chExt cx="2842535" cy="4001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EA81F-B290-47E4-876F-A158FAF65AE9}"/>
                </a:ext>
              </a:extLst>
            </p:cNvPr>
            <p:cNvSpPr txBox="1"/>
            <p:nvPr/>
          </p:nvSpPr>
          <p:spPr>
            <a:xfrm>
              <a:off x="4102373" y="136525"/>
              <a:ext cx="2842535" cy="30777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de-DE" sz="1400" dirty="0"/>
                <a:t>Out of Registered Users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64EB25-3B09-4B2B-B6D2-C7391B4B89DC}"/>
                </a:ext>
              </a:extLst>
            </p:cNvPr>
            <p:cNvCxnSpPr>
              <a:cxnSpLocks/>
            </p:cNvCxnSpPr>
            <p:nvPr/>
          </p:nvCxnSpPr>
          <p:spPr>
            <a:xfrm>
              <a:off x="4644197" y="536635"/>
              <a:ext cx="175888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608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1BFF-67D6-454D-B2E8-5787BB13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Calibri"/>
                <a:cs typeface="Calibri"/>
              </a:rPr>
              <a:t>Adoption of </a:t>
            </a:r>
            <a:r>
              <a:rPr lang="en-US" sz="3200" err="1">
                <a:latin typeface="Calibri"/>
                <a:cs typeface="Calibri"/>
              </a:rPr>
              <a:t>Chaterly</a:t>
            </a:r>
            <a:br>
              <a:rPr lang="en-US">
                <a:latin typeface="Calibri"/>
              </a:rPr>
            </a:br>
            <a:r>
              <a:rPr lang="en-US" sz="2400">
                <a:solidFill>
                  <a:schemeClr val="accent1"/>
                </a:solidFill>
                <a:latin typeface="Calibri"/>
                <a:cs typeface="Calibri Light"/>
              </a:rPr>
              <a:t>Most of the adopters of </a:t>
            </a:r>
            <a:r>
              <a:rPr lang="en-US" sz="2400" err="1">
                <a:solidFill>
                  <a:schemeClr val="accent1"/>
                </a:solidFill>
                <a:latin typeface="Calibri"/>
                <a:cs typeface="Calibri Light"/>
              </a:rPr>
              <a:t>Chaterly</a:t>
            </a:r>
            <a:r>
              <a:rPr lang="en-US" sz="2400">
                <a:solidFill>
                  <a:schemeClr val="accent1"/>
                </a:solidFill>
                <a:latin typeface="Calibri"/>
                <a:cs typeface="Calibri Light"/>
              </a:rPr>
              <a:t> registered from October 2017 onwards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47890-95B9-4D39-91B2-36BD21D4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6CF2D-20EB-49F5-B390-5E8445BC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4C069-5565-4FD5-8590-0432E0D03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65234-F46F-41D3-B3D6-84933E3CA4AF}"/>
              </a:ext>
            </a:extLst>
          </p:cNvPr>
          <p:cNvSpPr txBox="1"/>
          <p:nvPr/>
        </p:nvSpPr>
        <p:spPr>
          <a:xfrm>
            <a:off x="8422062" y="2400265"/>
            <a:ext cx="3174352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Initial adoption of </a:t>
            </a:r>
            <a:r>
              <a:rPr lang="en-US" sz="2000" dirty="0" err="1">
                <a:cs typeface="Calibri"/>
              </a:rPr>
              <a:t>Chaterly</a:t>
            </a:r>
            <a:r>
              <a:rPr lang="en-US" sz="2000" dirty="0">
                <a:cs typeface="Calibri"/>
              </a:rPr>
              <a:t> was low. 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16,500 increase in monthly registrations in October 2017. 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Decrease in new monthly registrations from February 2018.</a:t>
            </a:r>
          </a:p>
        </p:txBody>
      </p:sp>
      <p:pic>
        <p:nvPicPr>
          <p:cNvPr id="10" name="Content Placeholder 9" descr="A close up of a map&#10;&#10;Description automatically generated">
            <a:extLst>
              <a:ext uri="{FF2B5EF4-FFF2-40B4-BE49-F238E27FC236}">
                <a16:creationId xmlns:a16="http://schemas.microsoft.com/office/drawing/2014/main" id="{C13E2987-DA00-4BD0-88D4-C17040DA3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98280" cy="4351338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14441A1-B8F3-4DE3-BF62-F593F8E1DA41}"/>
              </a:ext>
            </a:extLst>
          </p:cNvPr>
          <p:cNvSpPr/>
          <p:nvPr/>
        </p:nvSpPr>
        <p:spPr>
          <a:xfrm rot="1775413">
            <a:off x="3896616" y="1984465"/>
            <a:ext cx="881448" cy="17183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0F2CBB-8225-40A4-B3FD-1151A3D4A5D0}"/>
              </a:ext>
            </a:extLst>
          </p:cNvPr>
          <p:cNvSpPr/>
          <p:nvPr/>
        </p:nvSpPr>
        <p:spPr>
          <a:xfrm rot="5168655">
            <a:off x="2181758" y="2191430"/>
            <a:ext cx="881448" cy="285110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BC15F6-090B-475A-8140-746A9792437B}"/>
              </a:ext>
            </a:extLst>
          </p:cNvPr>
          <p:cNvSpPr/>
          <p:nvPr/>
        </p:nvSpPr>
        <p:spPr>
          <a:xfrm rot="7140305">
            <a:off x="6638951" y="1697531"/>
            <a:ext cx="881448" cy="14699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DFB325-1744-409A-B559-223A6E886A99}"/>
              </a:ext>
            </a:extLst>
          </p:cNvPr>
          <p:cNvSpPr/>
          <p:nvPr/>
        </p:nvSpPr>
        <p:spPr>
          <a:xfrm rot="3903321">
            <a:off x="5091517" y="3237366"/>
            <a:ext cx="881448" cy="310243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2CC293-4384-4AD1-B4CC-7282535ED12F}"/>
              </a:ext>
            </a:extLst>
          </p:cNvPr>
          <p:cNvSpPr/>
          <p:nvPr/>
        </p:nvSpPr>
        <p:spPr>
          <a:xfrm rot="5168655">
            <a:off x="2278741" y="4117209"/>
            <a:ext cx="881448" cy="2851107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B8C5D3-FE03-40E8-AA7E-186577FE2C28}"/>
              </a:ext>
            </a:extLst>
          </p:cNvPr>
          <p:cNvSpPr/>
          <p:nvPr/>
        </p:nvSpPr>
        <p:spPr>
          <a:xfrm rot="4631326">
            <a:off x="6972606" y="3576391"/>
            <a:ext cx="471971" cy="1009184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4" name="Picture 13" descr="A picture containing airplane&#10;&#10;Description automatically generated">
            <a:extLst>
              <a:ext uri="{FF2B5EF4-FFF2-40B4-BE49-F238E27FC236}">
                <a16:creationId xmlns:a16="http://schemas.microsoft.com/office/drawing/2014/main" id="{0DFCBC53-4BCD-4D4E-B1D0-B861002177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1" grpId="1" animBg="1"/>
      <p:bldP spid="13" grpId="0" animBg="1"/>
      <p:bldP spid="15" grpId="0" animBg="1"/>
      <p:bldP spid="16" grpId="0" animBg="1"/>
      <p:bldP spid="16" grpId="1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5534-39E1-DF4D-8F05-723664241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>
                <a:latin typeface="Calibri"/>
                <a:cs typeface="Calibri"/>
              </a:rPr>
              <a:t>Usage Pattern</a:t>
            </a:r>
            <a:br>
              <a:rPr lang="en-US" sz="4900">
                <a:latin typeface="Calibri"/>
                <a:cs typeface="Calibri Light"/>
              </a:rPr>
            </a:br>
            <a:r>
              <a:rPr lang="en-US" sz="2400">
                <a:solidFill>
                  <a:schemeClr val="accent1"/>
                </a:solidFill>
                <a:latin typeface="Calibri"/>
                <a:cs typeface="Calibri Light"/>
              </a:rPr>
              <a:t>Overall increasing time lag between registration and first usage of </a:t>
            </a:r>
            <a:r>
              <a:rPr lang="en-US" sz="2400" err="1">
                <a:solidFill>
                  <a:schemeClr val="accent1"/>
                </a:solidFill>
                <a:latin typeface="Calibri"/>
                <a:cs typeface="Calibri Light"/>
              </a:rPr>
              <a:t>Chaterly</a:t>
            </a:r>
            <a:endParaRPr lang="en-US" sz="2400" err="1">
              <a:solidFill>
                <a:schemeClr val="accent1"/>
              </a:solidFill>
              <a:latin typeface="Calibri"/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1CDA6-70EF-453D-A6E8-71C647C5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B78BA-58D5-4439-B3D0-761FB590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9168A-8FCF-4011-A0AB-E92FBAB5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18" name="Picture 17" descr="A close up of a map&#10;&#10;Description automatically generated">
            <a:extLst>
              <a:ext uri="{FF2B5EF4-FFF2-40B4-BE49-F238E27FC236}">
                <a16:creationId xmlns:a16="http://schemas.microsoft.com/office/drawing/2014/main" id="{D930A326-E05B-4277-A771-94457EA04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90450" cy="435254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CC2DF35-1764-4E54-950A-BE229CC58571}"/>
              </a:ext>
            </a:extLst>
          </p:cNvPr>
          <p:cNvSpPr/>
          <p:nvPr/>
        </p:nvSpPr>
        <p:spPr>
          <a:xfrm rot="1775413">
            <a:off x="3974324" y="1982015"/>
            <a:ext cx="624620" cy="1718355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0" name="Picture 19" descr="A picture containing airplane&#10;&#10;Description automatically generated">
            <a:extLst>
              <a:ext uri="{FF2B5EF4-FFF2-40B4-BE49-F238E27FC236}">
                <a16:creationId xmlns:a16="http://schemas.microsoft.com/office/drawing/2014/main" id="{7BCA39D9-7871-422F-8DB6-8122769CB0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E888A3-8B1F-4156-8254-30AB30AAC3ED}"/>
              </a:ext>
            </a:extLst>
          </p:cNvPr>
          <p:cNvSpPr txBox="1"/>
          <p:nvPr/>
        </p:nvSpPr>
        <p:spPr>
          <a:xfrm>
            <a:off x="8422062" y="2400265"/>
            <a:ext cx="317435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/>
              </a:rPr>
              <a:t>Users registering after October take more time to make their first post.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Users registered in the last 7 months wait 38 days before first post.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No decrease in time before first post since October 2017.</a:t>
            </a:r>
          </a:p>
        </p:txBody>
      </p:sp>
    </p:spTree>
    <p:extLst>
      <p:ext uri="{BB962C8B-B14F-4D97-AF65-F5344CB8AC3E}">
        <p14:creationId xmlns:p14="http://schemas.microsoft.com/office/powerpoint/2010/main" val="349406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40104-05F3-4092-A50F-E6D22D2A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DA3E55-4176-44D8-BC63-B2A84D43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995335" cy="435254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150C6-4183-4FBA-B418-BFD6EF13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601F3-CA64-4612-A7EA-A6F57872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2692AD0-38DF-42BF-A044-A0AFCBCD9C00}"/>
              </a:ext>
            </a:extLst>
          </p:cNvPr>
          <p:cNvSpPr/>
          <p:nvPr/>
        </p:nvSpPr>
        <p:spPr>
          <a:xfrm>
            <a:off x="1219200" y="2347462"/>
            <a:ext cx="1127760" cy="371097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4A535FF-F325-4EB2-9736-BC2FC54C1D9A}"/>
              </a:ext>
            </a:extLst>
          </p:cNvPr>
          <p:cNvSpPr/>
          <p:nvPr/>
        </p:nvSpPr>
        <p:spPr>
          <a:xfrm>
            <a:off x="2364656" y="4202950"/>
            <a:ext cx="2171956" cy="1855488"/>
          </a:xfrm>
          <a:prstGeom prst="roundRect">
            <a:avLst>
              <a:gd name="adj" fmla="val 8043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F1C7189-A778-4F2E-8211-DD3CC419D96D}"/>
              </a:ext>
            </a:extLst>
          </p:cNvPr>
          <p:cNvSpPr/>
          <p:nvPr/>
        </p:nvSpPr>
        <p:spPr>
          <a:xfrm>
            <a:off x="4556112" y="5162550"/>
            <a:ext cx="3236608" cy="895887"/>
          </a:xfrm>
          <a:prstGeom prst="roundRect">
            <a:avLst>
              <a:gd name="adj" fmla="val 14122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5C183FB-9A87-4305-B912-16F237CB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200">
                <a:latin typeface="Calibri"/>
                <a:cs typeface="Calibri"/>
              </a:rPr>
              <a:t>Usage Pattern</a:t>
            </a:r>
            <a:br>
              <a:rPr lang="en-US" sz="2000">
                <a:latin typeface="Calibri"/>
                <a:cs typeface="Calibri Light"/>
              </a:rPr>
            </a:br>
            <a:r>
              <a:rPr lang="en-US" sz="2400">
                <a:solidFill>
                  <a:schemeClr val="accent1"/>
                </a:solidFill>
                <a:latin typeface="Calibri"/>
                <a:cs typeface="Calibri Light"/>
              </a:rPr>
              <a:t>Users who registered earlier, posted more on average compared to others</a:t>
            </a:r>
          </a:p>
        </p:txBody>
      </p:sp>
      <p:pic>
        <p:nvPicPr>
          <p:cNvPr id="31" name="Picture 30" descr="A picture containing airplane&#10;&#10;Description automatically generated">
            <a:extLst>
              <a:ext uri="{FF2B5EF4-FFF2-40B4-BE49-F238E27FC236}">
                <a16:creationId xmlns:a16="http://schemas.microsoft.com/office/drawing/2014/main" id="{1BCF1D8C-1669-4E65-8852-3F2DB215E3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A14A69D-A042-4830-AD57-D6CB151AEA74}"/>
              </a:ext>
            </a:extLst>
          </p:cNvPr>
          <p:cNvSpPr txBox="1"/>
          <p:nvPr/>
        </p:nvSpPr>
        <p:spPr>
          <a:xfrm>
            <a:off x="8422062" y="2400265"/>
            <a:ext cx="3174352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 Light"/>
              </a:rPr>
              <a:t>Early adopters posted 301 times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Users that registered from July to October posted 141 times on average.</a:t>
            </a:r>
          </a:p>
          <a:p>
            <a:endParaRPr lang="en-US" sz="2000" dirty="0"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cs typeface="Calibri"/>
              </a:rPr>
              <a:t>Users that registered in the last 6 months posted 54 times on average.</a:t>
            </a:r>
          </a:p>
        </p:txBody>
      </p:sp>
    </p:spTree>
    <p:extLst>
      <p:ext uri="{BB962C8B-B14F-4D97-AF65-F5344CB8AC3E}">
        <p14:creationId xmlns:p14="http://schemas.microsoft.com/office/powerpoint/2010/main" val="89604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5" grpId="0" animBg="1"/>
      <p:bldP spid="1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64140E-65BF-48D0-94AC-FDAEAE0B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DC4B85-4D53-473E-ACCB-5929774E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9DC7F-AC24-466E-B3A9-DA8E84AB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A8CAEB-6E70-43A2-886D-EB7E6D572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7814"/>
            <a:ext cx="6643614" cy="435254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E661C4A0-95D4-4BCC-BC66-FFD00301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200">
                <a:latin typeface="Calibri"/>
                <a:cs typeface="Calibri"/>
              </a:rPr>
              <a:t>Usage Pattern</a:t>
            </a:r>
            <a:br>
              <a:rPr lang="en-US" sz="2000">
                <a:latin typeface="Calibri"/>
                <a:cs typeface="Calibri Light"/>
              </a:rPr>
            </a:br>
            <a:r>
              <a:rPr lang="en-US" sz="2400">
                <a:solidFill>
                  <a:schemeClr val="accent1"/>
                </a:solidFill>
                <a:latin typeface="Calibri"/>
                <a:cs typeface="Calibri Light"/>
              </a:rPr>
              <a:t>Adopters who posted within the first 5 days, posted more often overall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3AF222-EF65-4B67-9905-7B8E0610FBAA}"/>
              </a:ext>
            </a:extLst>
          </p:cNvPr>
          <p:cNvSpPr/>
          <p:nvPr/>
        </p:nvSpPr>
        <p:spPr>
          <a:xfrm>
            <a:off x="1309815" y="2168031"/>
            <a:ext cx="325945" cy="3911493"/>
          </a:xfrm>
          <a:prstGeom prst="roundRect">
            <a:avLst>
              <a:gd name="adj" fmla="val 3704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6AEE0C0-A185-49D0-A207-7DF5C6A8C52B}"/>
              </a:ext>
            </a:extLst>
          </p:cNvPr>
          <p:cNvSpPr/>
          <p:nvPr/>
        </p:nvSpPr>
        <p:spPr>
          <a:xfrm>
            <a:off x="4543167" y="5491999"/>
            <a:ext cx="3010930" cy="587525"/>
          </a:xfrm>
          <a:prstGeom prst="roundRect">
            <a:avLst>
              <a:gd name="adj" fmla="val 3704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airplane&#10;&#10;Description automatically generated">
            <a:extLst>
              <a:ext uri="{FF2B5EF4-FFF2-40B4-BE49-F238E27FC236}">
                <a16:creationId xmlns:a16="http://schemas.microsoft.com/office/drawing/2014/main" id="{79DE5AFB-4945-4B8E-9219-91CC7EFD70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7EBC2D-FF2B-4550-8261-247B989EC6AF}"/>
              </a:ext>
            </a:extLst>
          </p:cNvPr>
          <p:cNvSpPr txBox="1"/>
          <p:nvPr/>
        </p:nvSpPr>
        <p:spPr>
          <a:xfrm>
            <a:off x="8422062" y="2400265"/>
            <a:ext cx="317435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Users that first posted on their day of registration posted 966,000 times in total.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cs typeface="Calibri"/>
              </a:rPr>
              <a:t>The longer users wait to make an initial post, the less posts they accumulate over time.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8F1415-F203-4F35-8920-0516E9F2E9B2}"/>
              </a:ext>
            </a:extLst>
          </p:cNvPr>
          <p:cNvSpPr/>
          <p:nvPr/>
        </p:nvSpPr>
        <p:spPr>
          <a:xfrm>
            <a:off x="1309815" y="2160905"/>
            <a:ext cx="1775584" cy="3911493"/>
          </a:xfrm>
          <a:prstGeom prst="roundRect">
            <a:avLst>
              <a:gd name="adj" fmla="val 3704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2" grpId="0" uiExpand="1" build="p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FC1A-08D5-C245-9A77-264B50350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200" dirty="0">
                <a:latin typeface="Calibri"/>
                <a:cs typeface="Calibri"/>
              </a:rPr>
              <a:t>Upsell Opportunities</a:t>
            </a:r>
            <a:br>
              <a:rPr lang="de-DE" dirty="0">
                <a:latin typeface="Calibri"/>
              </a:rPr>
            </a:br>
            <a:r>
              <a:rPr lang="de-DE" sz="2400" dirty="0">
                <a:solidFill>
                  <a:schemeClr val="accent1"/>
                </a:solidFill>
                <a:latin typeface="Calibri"/>
                <a:cs typeface="Calibri Light"/>
              </a:rPr>
              <a:t>12% of users account for 50% of total posts (Power Users) </a:t>
            </a:r>
            <a:endParaRPr lang="en-US" sz="2400" dirty="0">
              <a:solidFill>
                <a:schemeClr val="accent1"/>
              </a:solidFill>
              <a:latin typeface="Calibri"/>
              <a:cs typeface="Calibri Light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34654-2F45-479C-8786-CC6F31B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05/01/2018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F64B7-4977-40CE-9E8F-1869BA83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Chaterly - San Francisco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1E3B0-1049-4CDD-A395-100FFF7A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16" name="Content Placeholder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CBD5726-36A7-4EF0-BE76-2D6C96D26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80" y="1600070"/>
            <a:ext cx="7500239" cy="4663440"/>
          </a:xfrm>
        </p:spPr>
      </p:pic>
      <p:pic>
        <p:nvPicPr>
          <p:cNvPr id="19" name="Picture 1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777368B3-2E4A-476B-AC3A-371C340A29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80"/>
          <a:stretch/>
        </p:blipFill>
        <p:spPr>
          <a:xfrm>
            <a:off x="10802496" y="5847626"/>
            <a:ext cx="793918" cy="60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18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B7D4ECD87A8A46A678285400FFF6E4" ma:contentTypeVersion="5" ma:contentTypeDescription="Create a new document." ma:contentTypeScope="" ma:versionID="cc0a5aec8578aa73e603785a68e56076">
  <xsd:schema xmlns:xsd="http://www.w3.org/2001/XMLSchema" xmlns:xs="http://www.w3.org/2001/XMLSchema" xmlns:p="http://schemas.microsoft.com/office/2006/metadata/properties" xmlns:ns3="6f84d4c0-67db-4c28-8f67-1a602bbc2ed0" xmlns:ns4="5f6f44f6-8e52-406b-ab84-6e536cdfae92" targetNamespace="http://schemas.microsoft.com/office/2006/metadata/properties" ma:root="true" ma:fieldsID="7ddfd99afe7e7aac7ca5abbf28f18469" ns3:_="" ns4:_="">
    <xsd:import namespace="6f84d4c0-67db-4c28-8f67-1a602bbc2ed0"/>
    <xsd:import namespace="5f6f44f6-8e52-406b-ab84-6e536cdfae9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84d4c0-67db-4c28-8f67-1a602bbc2e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6f44f6-8e52-406b-ab84-6e536cdfae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7E05A5-637B-48C8-9D09-D7F8B57A9A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f84d4c0-67db-4c28-8f67-1a602bbc2ed0"/>
    <ds:schemaRef ds:uri="5f6f44f6-8e52-406b-ab84-6e536cdfae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3A0165-8E7D-4915-989C-CA5E03B4BD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AC1212-79D5-4074-A24A-3ED4531C2550}">
  <ds:schemaRefs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5f6f44f6-8e52-406b-ab84-6e536cdfae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f84d4c0-67db-4c28-8f67-1a602bbc2e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800</Words>
  <Application>Microsoft Office PowerPoint</Application>
  <PresentationFormat>Widescreen</PresentationFormat>
  <Paragraphs>118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Adoption and Usage of Chaterly at ABC Corp.  Data source:  Database admin team at Chaterly Time frame:  May 2017 – April 2018  David Rubio, Estelle Eteki, Johannes Glatz, Rishabh Prakash, Yi Jin  Chaterly HQ, San Francisco 05/01/2018 </vt:lpstr>
      <vt:lpstr>Business Context </vt:lpstr>
      <vt:lpstr>Executive Summary </vt:lpstr>
      <vt:lpstr>Adoption of Chaterly 101,000 (49%) ABC employees have adopted and used Chaterly at least once</vt:lpstr>
      <vt:lpstr>Adoption of Chaterly Most of the adopters of Chaterly registered from October 2017 onwards</vt:lpstr>
      <vt:lpstr>Usage Pattern Overall increasing time lag between registration and first usage of Chaterly</vt:lpstr>
      <vt:lpstr>Usage Pattern Users who registered earlier, posted more on average compared to others</vt:lpstr>
      <vt:lpstr>Usage Pattern Adopters who posted within the first 5 days, posted more often overall</vt:lpstr>
      <vt:lpstr>Upsell Opportunities 12% of users account for 50% of total posts (Power Users) </vt:lpstr>
      <vt:lpstr>Upsell Opportunities Users that adopted Chaterly early on, don’t stay engaged on the platform</vt:lpstr>
      <vt:lpstr>Executive Summary </vt:lpstr>
      <vt:lpstr>Next steps Additional data is required to drive further business 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Glatz</dc:creator>
  <cp:lastModifiedBy>Johannes Glatz</cp:lastModifiedBy>
  <cp:revision>2</cp:revision>
  <dcterms:created xsi:type="dcterms:W3CDTF">2019-12-07T22:45:21Z</dcterms:created>
  <dcterms:modified xsi:type="dcterms:W3CDTF">2019-12-10T06:28:43Z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0x01010069B7D4ECD87A8A46A678285400FFF6E4</vt:lpwstr>
  </property>
</Properties>
</file>