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7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verlock" panose="020B0604020202020204" charset="0"/>
      <p:regular r:id="rId33"/>
      <p:bold r:id="rId34"/>
      <p:italic r:id="rId35"/>
      <p:boldItalic r:id="rId36"/>
    </p:embeddedFont>
    <p:embeddedFont>
      <p:font typeface="Spectral Medium" panose="020B0604020202020204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+3BoVDaHNEXn8k29WfgeeP2M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 varScale="1">
        <p:scale>
          <a:sx n="68" d="100"/>
          <a:sy n="68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932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0480ebc2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7f0480eb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f0480ebc2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f0480ebc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13310b9b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713310b9b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1f329dc3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11f329dc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1f329dc3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11f329dc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f329dc3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1f329dc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13310b9b9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713310b9b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36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11f329dc3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711f329dc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f0480ebc2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7f0480ebc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2D7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2D7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7.jp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4.jpg"/><Relationship Id="rId9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93334" y="2591472"/>
            <a:ext cx="71892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9600"/>
              <a:buFont typeface="Arial"/>
              <a:buNone/>
            </a:pPr>
            <a:r>
              <a:rPr lang="en-US" sz="9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 U M I </a:t>
            </a:r>
            <a:r>
              <a:rPr lang="en-US" sz="9600">
                <a:latin typeface="Arial"/>
                <a:ea typeface="Arial"/>
                <a:cs typeface="Arial"/>
                <a:sym typeface="Arial"/>
              </a:rPr>
              <a:t>U M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 rot="-2700000">
            <a:off x="7238471" y="2400873"/>
            <a:ext cx="950776" cy="79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"/>
          <p:cNvSpPr/>
          <p:nvPr/>
        </p:nvSpPr>
        <p:spPr>
          <a:xfrm rot="-5400000">
            <a:off x="6430925" y="2282200"/>
            <a:ext cx="936000" cy="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7618582" y="3159228"/>
            <a:ext cx="950700" cy="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411193" y="6119004"/>
            <a:ext cx="126923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Anna Guercio | Isabella Santos| Kalil Bego | Leticia Waku |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  Luiza Antunes | Rodrigo Busto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f0480ebc2_0_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g7f0480ebc2_0_4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7f0480ebc2_0_4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g7f0480ebc2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f0480ebc2_0_47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MOVIMENTOS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g7f0480ebc2_0_47"/>
          <p:cNvSpPr txBox="1"/>
          <p:nvPr/>
        </p:nvSpPr>
        <p:spPr>
          <a:xfrm>
            <a:off x="4253450" y="677800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286;g7f0480ebc2_0_30"/>
          <p:cNvSpPr txBox="1"/>
          <p:nvPr/>
        </p:nvSpPr>
        <p:spPr>
          <a:xfrm>
            <a:off x="1180200" y="1923025"/>
            <a:ext cx="6991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Acordo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Páris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DAER (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Departamento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Autônomo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Estradas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Rodagem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0480ebc2_0_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7f0480ebc2_0_56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f0480ebc2_0_56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g7f0480ebc2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7f0480ebc2_0_56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SOLUÇÃO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0" name="Google Shape;310;g7f0480ebc2_0_56"/>
          <p:cNvSpPr txBox="1"/>
          <p:nvPr/>
        </p:nvSpPr>
        <p:spPr>
          <a:xfrm>
            <a:off x="4553275" y="659075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g7f0480ebc2_0_56"/>
          <p:cNvSpPr txBox="1"/>
          <p:nvPr/>
        </p:nvSpPr>
        <p:spPr>
          <a:xfrm>
            <a:off x="1036275" y="1888700"/>
            <a:ext cx="6829800" cy="5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Controle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luz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automático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utilizando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 sensor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luminosidade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(LDR)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12" name="Google Shape;312;g7f0480ebc2_0_56"/>
          <p:cNvSpPr/>
          <p:nvPr/>
        </p:nvSpPr>
        <p:spPr>
          <a:xfrm>
            <a:off x="8697600" y="1133100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7f0480ebc2_0_56"/>
          <p:cNvSpPr/>
          <p:nvPr/>
        </p:nvSpPr>
        <p:spPr>
          <a:xfrm>
            <a:off x="8697600" y="4013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7f0480ebc2_0_56"/>
          <p:cNvSpPr/>
          <p:nvPr/>
        </p:nvSpPr>
        <p:spPr>
          <a:xfrm>
            <a:off x="8825400" y="12341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7f0480ebc2_0_56"/>
          <p:cNvSpPr/>
          <p:nvPr/>
        </p:nvSpPr>
        <p:spPr>
          <a:xfrm>
            <a:off x="8825400" y="4114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g7f0480ebc2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2200" y="1395450"/>
            <a:ext cx="2118001" cy="21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f0480ebc2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873" y="4587223"/>
            <a:ext cx="1494650" cy="1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310933" y="682592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310933" y="3753547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8963500" y="682425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4576917" y="682592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4572600" y="3782575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8963467" y="3782579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9" name="Google Shape;329;p12"/>
          <p:cNvCxnSpPr>
            <a:endCxn id="326" idx="2"/>
          </p:cNvCxnSpPr>
          <p:nvPr/>
        </p:nvCxnSpPr>
        <p:spPr>
          <a:xfrm>
            <a:off x="2813817" y="1843392"/>
            <a:ext cx="17631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12"/>
          <p:cNvCxnSpPr>
            <a:endCxn id="325" idx="2"/>
          </p:cNvCxnSpPr>
          <p:nvPr/>
        </p:nvCxnSpPr>
        <p:spPr>
          <a:xfrm>
            <a:off x="7072600" y="1843225"/>
            <a:ext cx="18909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12"/>
          <p:cNvCxnSpPr/>
          <p:nvPr/>
        </p:nvCxnSpPr>
        <p:spPr>
          <a:xfrm>
            <a:off x="2809384" y="4917692"/>
            <a:ext cx="17632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12"/>
          <p:cNvCxnSpPr/>
          <p:nvPr/>
        </p:nvCxnSpPr>
        <p:spPr>
          <a:xfrm>
            <a:off x="7062991" y="4943379"/>
            <a:ext cx="18908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12"/>
          <p:cNvSpPr/>
          <p:nvPr/>
        </p:nvSpPr>
        <p:spPr>
          <a:xfrm>
            <a:off x="429967" y="7939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9084100" y="3893984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4695400" y="7939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429967" y="3864952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4693233" y="3893980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9082000" y="7936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9" name="Google Shape;3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316" y="4091719"/>
            <a:ext cx="1666523" cy="166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2"/>
          <p:cNvPicPr preferRelativeResize="0"/>
          <p:nvPr/>
        </p:nvPicPr>
        <p:blipFill rotWithShape="1">
          <a:blip r:embed="rId4">
            <a:alphaModFix/>
          </a:blip>
          <a:srcRect l="8333" t="2740" r="7830" b="5287"/>
          <a:stretch/>
        </p:blipFill>
        <p:spPr>
          <a:xfrm>
            <a:off x="5036584" y="4276506"/>
            <a:ext cx="1572091" cy="133373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2"/>
          <p:cNvSpPr/>
          <p:nvPr/>
        </p:nvSpPr>
        <p:spPr>
          <a:xfrm>
            <a:off x="9617700" y="4405692"/>
            <a:ext cx="1239600" cy="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2" name="Google Shape;34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7468" y="4271480"/>
            <a:ext cx="1572065" cy="1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2"/>
          <p:cNvPicPr preferRelativeResize="0"/>
          <p:nvPr/>
        </p:nvPicPr>
        <p:blipFill rotWithShape="1">
          <a:blip r:embed="rId6">
            <a:alphaModFix/>
          </a:blip>
          <a:srcRect l="8153" r="5279" b="9049"/>
          <a:stretch/>
        </p:blipFill>
        <p:spPr>
          <a:xfrm>
            <a:off x="9722418" y="1438007"/>
            <a:ext cx="1030165" cy="117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80500" y="1122230"/>
            <a:ext cx="1464333" cy="261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03483" y="1320680"/>
            <a:ext cx="1036635" cy="116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5516913" y="907743"/>
            <a:ext cx="319500" cy="41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2"/>
          <p:cNvPicPr preferRelativeResize="0"/>
          <p:nvPr/>
        </p:nvPicPr>
        <p:blipFill rotWithShape="1">
          <a:blip r:embed="rId10">
            <a:alphaModFix/>
          </a:blip>
          <a:srcRect l="12411"/>
          <a:stretch/>
        </p:blipFill>
        <p:spPr>
          <a:xfrm>
            <a:off x="677767" y="1297493"/>
            <a:ext cx="1763200" cy="109176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2"/>
          <p:cNvSpPr txBox="1"/>
          <p:nvPr/>
        </p:nvSpPr>
        <p:spPr>
          <a:xfrm>
            <a:off x="462299" y="6075147"/>
            <a:ext cx="2201473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redução de custos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4640558" y="6070958"/>
            <a:ext cx="2362483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verificação de dados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9227553" y="6072644"/>
            <a:ext cx="1967694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 da empresa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171090" y="2997908"/>
            <a:ext cx="2709987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de luminosidade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4272038" y="2997908"/>
            <a:ext cx="3067359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aplicado no outdoor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8280400" y="2978325"/>
            <a:ext cx="3865560" cy="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controle de luz do outdoor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 a luz ambiente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2"/>
          <p:cNvCxnSpPr/>
          <p:nvPr/>
        </p:nvCxnSpPr>
        <p:spPr>
          <a:xfrm rot="10800000" flipH="1">
            <a:off x="11461867" y="18409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"/>
          <p:cNvCxnSpPr/>
          <p:nvPr/>
        </p:nvCxnSpPr>
        <p:spPr>
          <a:xfrm rot="10800000" flipH="1">
            <a:off x="11461867" y="4924968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6" name="Google Shape;356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1696133" y="1247309"/>
            <a:ext cx="4958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2000034" y="1558576"/>
            <a:ext cx="1919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2000034" y="4632876"/>
            <a:ext cx="191967" cy="56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12"/>
          <p:cNvCxnSpPr/>
          <p:nvPr/>
        </p:nvCxnSpPr>
        <p:spPr>
          <a:xfrm rot="10800000">
            <a:off x="12000033" y="1816909"/>
            <a:ext cx="0" cy="312682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"/>
          <p:cNvSpPr/>
          <p:nvPr/>
        </p:nvSpPr>
        <p:spPr>
          <a:xfrm rot="5400000">
            <a:off x="900788" y="4157027"/>
            <a:ext cx="373107" cy="653891"/>
          </a:xfrm>
          <a:custGeom>
            <a:avLst/>
            <a:gdLst/>
            <a:ahLst/>
            <a:cxnLst/>
            <a:rect l="l" t="t" r="r" b="b"/>
            <a:pathLst>
              <a:path w="152600" h="305200" extrusionOk="0">
                <a:moveTo>
                  <a:pt x="0" y="228900"/>
                </a:moveTo>
                <a:lnTo>
                  <a:pt x="0" y="76300"/>
                </a:lnTo>
                <a:lnTo>
                  <a:pt x="0" y="0"/>
                </a:lnTo>
                <a:lnTo>
                  <a:pt x="152600" y="152600"/>
                </a:lnTo>
                <a:lnTo>
                  <a:pt x="0" y="305200"/>
                </a:lnTo>
                <a:lnTo>
                  <a:pt x="0" y="228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3310b9b9_0_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g713310b9b9_0_36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713310b9b9_0_36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g713310b9b9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13310b9b9_0_36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SOLUÇÃO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0" name="Google Shape;370;g713310b9b9_0_36"/>
          <p:cNvSpPr txBox="1"/>
          <p:nvPr/>
        </p:nvSpPr>
        <p:spPr>
          <a:xfrm>
            <a:off x="4553275" y="659075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g713310b9b9_0_36"/>
          <p:cNvSpPr/>
          <p:nvPr/>
        </p:nvSpPr>
        <p:spPr>
          <a:xfrm>
            <a:off x="8697600" y="1133100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713310b9b9_0_36"/>
          <p:cNvSpPr/>
          <p:nvPr/>
        </p:nvSpPr>
        <p:spPr>
          <a:xfrm>
            <a:off x="8697600" y="4013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713310b9b9_0_36"/>
          <p:cNvSpPr/>
          <p:nvPr/>
        </p:nvSpPr>
        <p:spPr>
          <a:xfrm>
            <a:off x="8825400" y="12341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713310b9b9_0_36"/>
          <p:cNvSpPr/>
          <p:nvPr/>
        </p:nvSpPr>
        <p:spPr>
          <a:xfrm>
            <a:off x="8825400" y="4114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713310b9b9_0_36"/>
          <p:cNvSpPr txBox="1"/>
          <p:nvPr/>
        </p:nvSpPr>
        <p:spPr>
          <a:xfrm>
            <a:off x="842600" y="1296400"/>
            <a:ext cx="7453200" cy="5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Contagem volumétrica de tráfego utilizando o sensor de obstáculo (TCRT5000)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empresa dona do outdoor , deixa de lucrar mais pela falta de dados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precificação referente a localização estratégica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76" name="Google Shape;376;g713310b9b9_0_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9787" y="1589287"/>
            <a:ext cx="1730324" cy="173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713310b9b9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873" y="4587223"/>
            <a:ext cx="1494650" cy="1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/>
          <p:nvPr/>
        </p:nvSpPr>
        <p:spPr>
          <a:xfrm>
            <a:off x="539280" y="3931763"/>
            <a:ext cx="2490108" cy="2139689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AA8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-35205" y="0"/>
            <a:ext cx="1226241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310933" y="646144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14"/>
          <p:cNvSpPr/>
          <p:nvPr/>
        </p:nvSpPr>
        <p:spPr>
          <a:xfrm>
            <a:off x="8963467" y="646144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14"/>
          <p:cNvSpPr/>
          <p:nvPr/>
        </p:nvSpPr>
        <p:spPr>
          <a:xfrm>
            <a:off x="4567749" y="630776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14"/>
          <p:cNvSpPr/>
          <p:nvPr/>
        </p:nvSpPr>
        <p:spPr>
          <a:xfrm>
            <a:off x="4559753" y="3777056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8963467" y="3770191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9" name="Google Shape;389;p14"/>
          <p:cNvCxnSpPr>
            <a:endCxn id="386" idx="2"/>
          </p:cNvCxnSpPr>
          <p:nvPr/>
        </p:nvCxnSpPr>
        <p:spPr>
          <a:xfrm>
            <a:off x="2804649" y="1791576"/>
            <a:ext cx="17631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>
            <a:endCxn id="385" idx="2"/>
          </p:cNvCxnSpPr>
          <p:nvPr/>
        </p:nvCxnSpPr>
        <p:spPr>
          <a:xfrm>
            <a:off x="7072567" y="1806944"/>
            <a:ext cx="18909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>
            <a:off x="7072667" y="4937856"/>
            <a:ext cx="18908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14"/>
          <p:cNvSpPr/>
          <p:nvPr/>
        </p:nvSpPr>
        <p:spPr>
          <a:xfrm>
            <a:off x="421333" y="757549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9084100" y="3881596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14"/>
          <p:cNvSpPr/>
          <p:nvPr/>
        </p:nvSpPr>
        <p:spPr>
          <a:xfrm>
            <a:off x="4693233" y="744801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14"/>
          <p:cNvSpPr/>
          <p:nvPr/>
        </p:nvSpPr>
        <p:spPr>
          <a:xfrm>
            <a:off x="4693233" y="3887405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14"/>
          <p:cNvSpPr/>
          <p:nvPr/>
        </p:nvSpPr>
        <p:spPr>
          <a:xfrm>
            <a:off x="9094592" y="766209"/>
            <a:ext cx="2253780" cy="20484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9617700" y="4257844"/>
            <a:ext cx="1239600" cy="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14"/>
          <p:cNvPicPr preferRelativeResize="0"/>
          <p:nvPr/>
        </p:nvPicPr>
        <p:blipFill rotWithShape="1">
          <a:blip r:embed="rId3">
            <a:alphaModFix/>
          </a:blip>
          <a:srcRect l="10291" t="25300" r="9244" b="22596"/>
          <a:stretch/>
        </p:blipFill>
        <p:spPr>
          <a:xfrm>
            <a:off x="729451" y="1269025"/>
            <a:ext cx="1661368" cy="107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7679" y="1059872"/>
            <a:ext cx="1438512" cy="14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14"/>
          <p:cNvCxnSpPr/>
          <p:nvPr/>
        </p:nvCxnSpPr>
        <p:spPr>
          <a:xfrm rot="10800000" flipH="1">
            <a:off x="11461867" y="18409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14"/>
          <p:cNvCxnSpPr/>
          <p:nvPr/>
        </p:nvCxnSpPr>
        <p:spPr>
          <a:xfrm rot="10800000" flipH="1">
            <a:off x="11461867" y="49152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2" name="Google Shape;402;p14"/>
          <p:cNvPicPr preferRelativeResize="0"/>
          <p:nvPr/>
        </p:nvPicPr>
        <p:blipFill rotWithShape="1">
          <a:blip r:embed="rId5">
            <a:alphaModFix/>
          </a:blip>
          <a:srcRect l="18928" t="70681" r="78207" b="25600"/>
          <a:stretch/>
        </p:blipFill>
        <p:spPr>
          <a:xfrm>
            <a:off x="12000034" y="1558576"/>
            <a:ext cx="1919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4"/>
          <p:cNvPicPr preferRelativeResize="0"/>
          <p:nvPr/>
        </p:nvPicPr>
        <p:blipFill rotWithShape="1">
          <a:blip r:embed="rId5">
            <a:alphaModFix/>
          </a:blip>
          <a:srcRect l="18928" t="70681" r="78207" b="25600"/>
          <a:stretch/>
        </p:blipFill>
        <p:spPr>
          <a:xfrm>
            <a:off x="12000035" y="4632876"/>
            <a:ext cx="191965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 flipH="1">
            <a:off x="6006660" y="1778188"/>
            <a:ext cx="319500" cy="445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14"/>
          <p:cNvCxnSpPr/>
          <p:nvPr/>
        </p:nvCxnSpPr>
        <p:spPr>
          <a:xfrm rot="10800000">
            <a:off x="12000033" y="1816909"/>
            <a:ext cx="0" cy="312682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 txBox="1"/>
          <p:nvPr/>
        </p:nvSpPr>
        <p:spPr>
          <a:xfrm>
            <a:off x="4214311" y="2982097"/>
            <a:ext cx="3189284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aplicado no outdoor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23187" y="2967744"/>
            <a:ext cx="2423400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de obstáculo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4"/>
          <p:cNvSpPr txBox="1"/>
          <p:nvPr/>
        </p:nvSpPr>
        <p:spPr>
          <a:xfrm>
            <a:off x="9213124" y="6150221"/>
            <a:ext cx="2016712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 da empresa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177302" y="5945323"/>
            <a:ext cx="372465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aumento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orçamento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tomando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gráfico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tráfego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4440120" y="5990795"/>
            <a:ext cx="2923773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gráfico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indicando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tráfego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carros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local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/>
          <p:nvPr/>
        </p:nvSpPr>
        <p:spPr>
          <a:xfrm>
            <a:off x="494794" y="3834590"/>
            <a:ext cx="2498400" cy="2156564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AA8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8007" y="2014226"/>
            <a:ext cx="1024000" cy="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4"/>
          <p:cNvSpPr/>
          <p:nvPr/>
        </p:nvSpPr>
        <p:spPr>
          <a:xfrm>
            <a:off x="614084" y="3931763"/>
            <a:ext cx="2259819" cy="1947665"/>
          </a:xfrm>
          <a:prstGeom prst="ellipse">
            <a:avLst/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7" name="Google Shape;417;p14"/>
          <p:cNvCxnSpPr/>
          <p:nvPr/>
        </p:nvCxnSpPr>
        <p:spPr>
          <a:xfrm>
            <a:off x="3056403" y="4965188"/>
            <a:ext cx="1503349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8" name="Google Shape;418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35448" y="4322247"/>
            <a:ext cx="1572065" cy="1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4"/>
          <p:cNvPicPr preferRelativeResize="0"/>
          <p:nvPr/>
        </p:nvPicPr>
        <p:blipFill rotWithShape="1">
          <a:blip r:embed="rId9">
            <a:alphaModFix/>
          </a:blip>
          <a:srcRect l="8153" r="5279" b="9049"/>
          <a:stretch/>
        </p:blipFill>
        <p:spPr>
          <a:xfrm>
            <a:off x="9706399" y="1172359"/>
            <a:ext cx="1030165" cy="117385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4" descr="Cola free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14" descr="Cola free icon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p14" descr="Cola free icon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p14" descr="Cola free icon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4" name="Google Shape;424;p14" descr="Cola free icon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5" name="Google Shape;425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77838" y="1243436"/>
            <a:ext cx="463567" cy="4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4"/>
          <p:cNvSpPr txBox="1"/>
          <p:nvPr/>
        </p:nvSpPr>
        <p:spPr>
          <a:xfrm>
            <a:off x="7588152" y="2975775"/>
            <a:ext cx="44129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Outdoor transmitindo propaganda e realizando contagem do tráfego de carros</a:t>
            </a:r>
            <a:endParaRPr/>
          </a:p>
        </p:txBody>
      </p:sp>
      <p:pic>
        <p:nvPicPr>
          <p:cNvPr id="409" name="Google Shape;409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024127" y="4291811"/>
            <a:ext cx="1572064" cy="134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12189" y="4310484"/>
            <a:ext cx="1584736" cy="158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4"/>
          <p:cNvSpPr/>
          <p:nvPr/>
        </p:nvSpPr>
        <p:spPr>
          <a:xfrm rot="-5400000">
            <a:off x="1129372" y="4186898"/>
            <a:ext cx="373107" cy="653891"/>
          </a:xfrm>
          <a:custGeom>
            <a:avLst/>
            <a:gdLst/>
            <a:ahLst/>
            <a:cxnLst/>
            <a:rect l="l" t="t" r="r" b="b"/>
            <a:pathLst>
              <a:path w="152600" h="305200" extrusionOk="0">
                <a:moveTo>
                  <a:pt x="0" y="228900"/>
                </a:moveTo>
                <a:lnTo>
                  <a:pt x="0" y="76300"/>
                </a:lnTo>
                <a:lnTo>
                  <a:pt x="0" y="0"/>
                </a:lnTo>
                <a:lnTo>
                  <a:pt x="152600" y="152600"/>
                </a:lnTo>
                <a:lnTo>
                  <a:pt x="0" y="305200"/>
                </a:lnTo>
                <a:lnTo>
                  <a:pt x="0" y="228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BACKLOG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9" y="1772816"/>
            <a:ext cx="1171728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12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BACKLOG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6" y="1983377"/>
            <a:ext cx="11387608" cy="289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05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19" y="1492109"/>
            <a:ext cx="10602712" cy="480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4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368042"/>
            <a:ext cx="10375438" cy="48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0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3" y="1139050"/>
            <a:ext cx="10755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5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1f329dc3_0_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g711f329dc3_0_51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711f329dc3_0_51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g711f329dc3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711f329dc3_0_51"/>
          <p:cNvSpPr/>
          <p:nvPr/>
        </p:nvSpPr>
        <p:spPr>
          <a:xfrm>
            <a:off x="6972600" y="1370450"/>
            <a:ext cx="4770600" cy="43665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11f329dc3_0_51"/>
          <p:cNvSpPr/>
          <p:nvPr/>
        </p:nvSpPr>
        <p:spPr>
          <a:xfrm>
            <a:off x="7171051" y="1525700"/>
            <a:ext cx="4373700" cy="405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g711f329dc3_0_51"/>
          <p:cNvPicPr preferRelativeResize="0"/>
          <p:nvPr/>
        </p:nvPicPr>
        <p:blipFill rotWithShape="1">
          <a:blip r:embed="rId4">
            <a:alphaModFix/>
          </a:blip>
          <a:srcRect l="8154" r="5280" b="14573"/>
          <a:stretch/>
        </p:blipFill>
        <p:spPr>
          <a:xfrm>
            <a:off x="8606650" y="2329199"/>
            <a:ext cx="2351800" cy="21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711f329dc3_0_51"/>
          <p:cNvSpPr/>
          <p:nvPr/>
        </p:nvSpPr>
        <p:spPr>
          <a:xfrm rot="-6540646">
            <a:off x="8566893" y="2044444"/>
            <a:ext cx="490874" cy="795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g711f329dc3_0_51"/>
          <p:cNvSpPr/>
          <p:nvPr/>
        </p:nvSpPr>
        <p:spPr>
          <a:xfrm rot="-8238268">
            <a:off x="8242119" y="2202916"/>
            <a:ext cx="490634" cy="796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g711f329dc3_0_51"/>
          <p:cNvSpPr/>
          <p:nvPr/>
        </p:nvSpPr>
        <p:spPr>
          <a:xfrm rot="-10033234">
            <a:off x="8113066" y="2554934"/>
            <a:ext cx="490962" cy="796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g711f329dc3_0_51"/>
          <p:cNvSpPr txBox="1"/>
          <p:nvPr/>
        </p:nvSpPr>
        <p:spPr>
          <a:xfrm>
            <a:off x="4723350" y="218200"/>
            <a:ext cx="36807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MOTIVO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g711f329dc3_0_51"/>
          <p:cNvSpPr txBox="1"/>
          <p:nvPr/>
        </p:nvSpPr>
        <p:spPr>
          <a:xfrm>
            <a:off x="4415350" y="677800"/>
            <a:ext cx="41913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g711f329dc3_0_51"/>
          <p:cNvSpPr txBox="1"/>
          <p:nvPr/>
        </p:nvSpPr>
        <p:spPr>
          <a:xfrm>
            <a:off x="953625" y="1939550"/>
            <a:ext cx="63486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 melhoria na qualidade do trânsito.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precificação referente a localização estratégica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69" name="Google Shape;169;g711f329dc3_0_51"/>
          <p:cNvPicPr preferRelativeResize="0"/>
          <p:nvPr/>
        </p:nvPicPr>
        <p:blipFill rotWithShape="1">
          <a:blip r:embed="rId5">
            <a:alphaModFix/>
          </a:blip>
          <a:srcRect l="42847" t="33802" b="23971"/>
          <a:stretch/>
        </p:blipFill>
        <p:spPr>
          <a:xfrm flipH="1">
            <a:off x="7887800" y="3711700"/>
            <a:ext cx="1515100" cy="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7" y="1139050"/>
            <a:ext cx="10895253" cy="515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32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36" y="1139051"/>
            <a:ext cx="10343478" cy="495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93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MODELAGEM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ADAA7D-6DB6-4BA1-880E-4428C6B54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83" y="1242589"/>
            <a:ext cx="10945216" cy="49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4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1f329dc3_1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g711f329dc3_1_7"/>
          <p:cNvSpPr/>
          <p:nvPr/>
        </p:nvSpPr>
        <p:spPr>
          <a:xfrm>
            <a:off x="8921162" y="-412112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11f329dc3_1_7"/>
          <p:cNvSpPr/>
          <p:nvPr/>
        </p:nvSpPr>
        <p:spPr>
          <a:xfrm>
            <a:off x="6972600" y="1133113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11f329dc3_1_7"/>
          <p:cNvSpPr/>
          <p:nvPr/>
        </p:nvSpPr>
        <p:spPr>
          <a:xfrm>
            <a:off x="9062087" y="24034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11f329dc3_1_7"/>
          <p:cNvSpPr/>
          <p:nvPr/>
        </p:nvSpPr>
        <p:spPr>
          <a:xfrm>
            <a:off x="7285450" y="41142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1f329dc3_1_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11f329dc3_1_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711f329dc3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711f329dc3_1_7"/>
          <p:cNvSpPr txBox="1"/>
          <p:nvPr/>
        </p:nvSpPr>
        <p:spPr>
          <a:xfrm>
            <a:off x="4415350" y="2182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PROBLEMA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3" name="Google Shape;183;g711f329dc3_1_7"/>
          <p:cNvSpPr txBox="1"/>
          <p:nvPr/>
        </p:nvSpPr>
        <p:spPr>
          <a:xfrm>
            <a:off x="42329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g711f329dc3_1_7"/>
          <p:cNvSpPr txBox="1"/>
          <p:nvPr/>
        </p:nvSpPr>
        <p:spPr>
          <a:xfrm>
            <a:off x="953625" y="1939550"/>
            <a:ext cx="63486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Falta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fiscalização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Distração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aos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motoristas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Altos custos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energia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O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problema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tende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aumentar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5" name="Google Shape;185;g711f329dc3_1_7"/>
          <p:cNvSpPr/>
          <p:nvPr/>
        </p:nvSpPr>
        <p:spPr>
          <a:xfrm>
            <a:off x="9189900" y="25046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711f329dc3_1_7"/>
          <p:cNvSpPr/>
          <p:nvPr/>
        </p:nvSpPr>
        <p:spPr>
          <a:xfrm>
            <a:off x="7413250" y="42154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g711f329dc3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450" y="1821713"/>
            <a:ext cx="1265500" cy="1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11f329dc3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8138" y="2847538"/>
            <a:ext cx="1615087" cy="161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11f329dc3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1850" y="49784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711f329dc3_1_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26">
            <a:off x="7597101" y="5098265"/>
            <a:ext cx="674749" cy="674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711f329dc3_1_7"/>
          <p:cNvSpPr/>
          <p:nvPr/>
        </p:nvSpPr>
        <p:spPr>
          <a:xfrm>
            <a:off x="7100400" y="1234213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711f329dc3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150" y="1899415"/>
            <a:ext cx="1110100" cy="11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711f329dc3_1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9065513" y="49784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711f329dc3_1_7"/>
          <p:cNvSpPr/>
          <p:nvPr/>
        </p:nvSpPr>
        <p:spPr>
          <a:xfrm>
            <a:off x="9048950" y="-3110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711f329dc3_1_7"/>
          <p:cNvPicPr preferRelativeResize="0"/>
          <p:nvPr/>
        </p:nvPicPr>
        <p:blipFill rotWithShape="1">
          <a:blip r:embed="rId9">
            <a:alphaModFix/>
          </a:blip>
          <a:srcRect b="9608"/>
          <a:stretch/>
        </p:blipFill>
        <p:spPr>
          <a:xfrm>
            <a:off x="9750725" y="354200"/>
            <a:ext cx="1228052" cy="111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11f329dc3_1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004518">
            <a:off x="9218900" y="286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1f329dc3_0_7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g711f329dc3_0_73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11f329dc3_0_73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g711f329dc3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711f329dc3_0_73"/>
          <p:cNvSpPr/>
          <p:nvPr/>
        </p:nvSpPr>
        <p:spPr>
          <a:xfrm>
            <a:off x="842600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711f329dc3_0_73"/>
          <p:cNvSpPr txBox="1"/>
          <p:nvPr/>
        </p:nvSpPr>
        <p:spPr>
          <a:xfrm>
            <a:off x="3054250" y="143600"/>
            <a:ext cx="66906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PRINCIPAIS AFETADOS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7" name="Google Shape;207;g711f329dc3_0_73"/>
          <p:cNvSpPr/>
          <p:nvPr/>
        </p:nvSpPr>
        <p:spPr>
          <a:xfrm>
            <a:off x="4099500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11f329dc3_0_73"/>
          <p:cNvSpPr txBox="1"/>
          <p:nvPr/>
        </p:nvSpPr>
        <p:spPr>
          <a:xfrm>
            <a:off x="2930225" y="677800"/>
            <a:ext cx="8813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711f329dc3_0_73"/>
          <p:cNvSpPr/>
          <p:nvPr/>
        </p:nvSpPr>
        <p:spPr>
          <a:xfrm>
            <a:off x="7794925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11f329dc3_0_73"/>
          <p:cNvSpPr/>
          <p:nvPr/>
        </p:nvSpPr>
        <p:spPr>
          <a:xfrm>
            <a:off x="1064600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711f329dc3_0_73"/>
          <p:cNvSpPr/>
          <p:nvPr/>
        </p:nvSpPr>
        <p:spPr>
          <a:xfrm>
            <a:off x="4321500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11f329dc3_0_73"/>
          <p:cNvSpPr/>
          <p:nvPr/>
        </p:nvSpPr>
        <p:spPr>
          <a:xfrm>
            <a:off x="8016925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g711f329dc3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8688" y="2706913"/>
            <a:ext cx="1615075" cy="16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711f329dc3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275" y="2706925"/>
            <a:ext cx="1615050" cy="16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711f329dc3_0_73"/>
          <p:cNvSpPr txBox="1"/>
          <p:nvPr/>
        </p:nvSpPr>
        <p:spPr>
          <a:xfrm>
            <a:off x="1863350" y="5428600"/>
            <a:ext cx="11171700" cy="21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 motorista              A empresa                 O meio ambiente 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6" name="Google Shape;216;g711f329dc3_0_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76625" y="2411750"/>
            <a:ext cx="842701" cy="84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11f329dc3_0_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8388" y="2353499"/>
            <a:ext cx="2151020" cy="215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711f329dc3_0_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39125" y="2608700"/>
            <a:ext cx="448801" cy="4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13310b9b9_0_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g713310b9b9_0_5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713310b9b9_0_5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g713310b9b9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713310b9b9_0_57"/>
          <p:cNvSpPr txBox="1"/>
          <p:nvPr/>
        </p:nvSpPr>
        <p:spPr>
          <a:xfrm>
            <a:off x="3094350" y="110000"/>
            <a:ext cx="60033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REGULAMENTAÇÃO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8" name="Google Shape;238;g713310b9b9_0_57"/>
          <p:cNvSpPr txBox="1"/>
          <p:nvPr/>
        </p:nvSpPr>
        <p:spPr>
          <a:xfrm>
            <a:off x="2644050" y="677800"/>
            <a:ext cx="6940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_________________________________________________________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g713310b9b9_0_57"/>
          <p:cNvSpPr txBox="1"/>
          <p:nvPr/>
        </p:nvSpPr>
        <p:spPr>
          <a:xfrm>
            <a:off x="1103850" y="1797175"/>
            <a:ext cx="7143900" cy="4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 Código de Trânsito Brasileiro (CTB) aponta que é proibido colocar luzes, publicidade ou inscrições que possam comprometer a segurança do trânsito.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Lei Cidade Limpa está em vigor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desde 1 de janeiro de 2007.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0" name="Google Shape;240;g713310b9b9_0_57"/>
          <p:cNvSpPr/>
          <p:nvPr/>
        </p:nvSpPr>
        <p:spPr>
          <a:xfrm>
            <a:off x="8509000" y="13704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713310b9b9_0_57"/>
          <p:cNvSpPr/>
          <p:nvPr/>
        </p:nvSpPr>
        <p:spPr>
          <a:xfrm>
            <a:off x="8509000" y="3654663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13310b9b9_0_57"/>
          <p:cNvSpPr/>
          <p:nvPr/>
        </p:nvSpPr>
        <p:spPr>
          <a:xfrm>
            <a:off x="8636800" y="14715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713310b9b9_0_57"/>
          <p:cNvSpPr/>
          <p:nvPr/>
        </p:nvSpPr>
        <p:spPr>
          <a:xfrm>
            <a:off x="8636800" y="3755763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g713310b9b9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651" y="1819713"/>
            <a:ext cx="1550943" cy="16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713310b9b9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2050" y="4342600"/>
            <a:ext cx="1266851" cy="12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713310b9b9_0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3125" y="4013675"/>
            <a:ext cx="1924700" cy="1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-54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255;p10">
            <a:extLst>
              <a:ext uri="{FF2B5EF4-FFF2-40B4-BE49-F238E27FC236}">
                <a16:creationId xmlns:a16="http://schemas.microsoft.com/office/drawing/2014/main" id="{C82B647A-8EBC-4016-BE6B-BA984AED8FA8}"/>
              </a:ext>
            </a:extLst>
          </p:cNvPr>
          <p:cNvSpPr/>
          <p:nvPr/>
        </p:nvSpPr>
        <p:spPr>
          <a:xfrm>
            <a:off x="2825577" y="1124157"/>
            <a:ext cx="6808500" cy="41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RELATOS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4F2B7C-F6D7-4001-BEC1-80A8595F55AF}"/>
              </a:ext>
            </a:extLst>
          </p:cNvPr>
          <p:cNvSpPr txBox="1"/>
          <p:nvPr/>
        </p:nvSpPr>
        <p:spPr>
          <a:xfrm>
            <a:off x="4393414" y="6180200"/>
            <a:ext cx="609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673767-8620-45FD-B197-8AE7F5A9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87" y="1213245"/>
            <a:ext cx="6095022" cy="395312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558D09B-2EF8-488D-BE41-6B401232EB8B}"/>
              </a:ext>
            </a:extLst>
          </p:cNvPr>
          <p:cNvSpPr/>
          <p:nvPr/>
        </p:nvSpPr>
        <p:spPr>
          <a:xfrm>
            <a:off x="2848312" y="5365525"/>
            <a:ext cx="6889172" cy="814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latin typeface="Consolas" panose="020B0609020204030204" pitchFamily="49" charset="0"/>
              </a:rPr>
              <a:t>Vereadora pede retirada de painéis luminosos das ruas de Goiânia.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-54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255;p10">
            <a:extLst>
              <a:ext uri="{FF2B5EF4-FFF2-40B4-BE49-F238E27FC236}">
                <a16:creationId xmlns:a16="http://schemas.microsoft.com/office/drawing/2014/main" id="{C82B647A-8EBC-4016-BE6B-BA984AED8FA8}"/>
              </a:ext>
            </a:extLst>
          </p:cNvPr>
          <p:cNvSpPr/>
          <p:nvPr/>
        </p:nvSpPr>
        <p:spPr>
          <a:xfrm>
            <a:off x="2825577" y="1124157"/>
            <a:ext cx="6808500" cy="41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RELATOS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4F2B7C-F6D7-4001-BEC1-80A8595F55AF}"/>
              </a:ext>
            </a:extLst>
          </p:cNvPr>
          <p:cNvSpPr txBox="1"/>
          <p:nvPr/>
        </p:nvSpPr>
        <p:spPr>
          <a:xfrm>
            <a:off x="4393414" y="6180200"/>
            <a:ext cx="609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oogle Shape;256;p10" descr="A car driving down a street&#10;&#10;Description automatically generated">
            <a:extLst>
              <a:ext uri="{FF2B5EF4-FFF2-40B4-BE49-F238E27FC236}">
                <a16:creationId xmlns:a16="http://schemas.microsoft.com/office/drawing/2014/main" id="{A37F582B-F98F-48A5-AAAE-B7A5701C3B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353" y="1275894"/>
            <a:ext cx="6474948" cy="38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54;p10">
            <a:extLst>
              <a:ext uri="{FF2B5EF4-FFF2-40B4-BE49-F238E27FC236}">
                <a16:creationId xmlns:a16="http://schemas.microsoft.com/office/drawing/2014/main" id="{55791DDC-28A1-462B-A2CF-CEBFE629A479}"/>
              </a:ext>
            </a:extLst>
          </p:cNvPr>
          <p:cNvSpPr txBox="1"/>
          <p:nvPr/>
        </p:nvSpPr>
        <p:spPr>
          <a:xfrm>
            <a:off x="1975240" y="5388907"/>
            <a:ext cx="99599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lang="en-US" sz="2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Outdoors </a:t>
            </a:r>
            <a:r>
              <a:rPr lang="en-US" sz="2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maiores</a:t>
            </a:r>
            <a:r>
              <a:rPr lang="en-US" sz="2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que a </a:t>
            </a:r>
            <a:r>
              <a:rPr lang="en-US" sz="2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sinalização</a:t>
            </a:r>
            <a:r>
              <a:rPr lang="en-US" sz="2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obrigatória</a:t>
            </a:r>
            <a:r>
              <a:rPr lang="en-US" sz="2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ex: Brasília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982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11f329dc3_1_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g711f329dc3_1_55"/>
          <p:cNvSpPr/>
          <p:nvPr/>
        </p:nvSpPr>
        <p:spPr>
          <a:xfrm>
            <a:off x="8714125" y="5766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11f329dc3_1_55"/>
          <p:cNvSpPr/>
          <p:nvPr/>
        </p:nvSpPr>
        <p:spPr>
          <a:xfrm>
            <a:off x="8714125" y="3478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711f329dc3_1_5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711f329dc3_1_5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g711f329dc3_1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11f329dc3_1_55"/>
          <p:cNvSpPr txBox="1"/>
          <p:nvPr/>
        </p:nvSpPr>
        <p:spPr>
          <a:xfrm>
            <a:off x="44489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MERCADOS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8" name="Google Shape;268;g711f329dc3_1_5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711f329dc3_1_55"/>
          <p:cNvSpPr txBox="1"/>
          <p:nvPr/>
        </p:nvSpPr>
        <p:spPr>
          <a:xfrm>
            <a:off x="953625" y="1939550"/>
            <a:ext cx="7888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 custo acaba sendo maior do que os recursos que oferece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demanda por esse serviço tende a crescer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Competição entre as empresas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70" name="Google Shape;270;g711f329dc3_1_55"/>
          <p:cNvSpPr/>
          <p:nvPr/>
        </p:nvSpPr>
        <p:spPr>
          <a:xfrm>
            <a:off x="8841925" y="6777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g711f329dc3_1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4600" y="866012"/>
            <a:ext cx="2166249" cy="172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711f329dc3_1_55"/>
          <p:cNvSpPr/>
          <p:nvPr/>
        </p:nvSpPr>
        <p:spPr>
          <a:xfrm>
            <a:off x="8841925" y="3579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g711f329dc3_1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925" y="3579300"/>
            <a:ext cx="2440500" cy="2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480ebc2_0_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7f0480ebc2_0_30"/>
          <p:cNvSpPr/>
          <p:nvPr/>
        </p:nvSpPr>
        <p:spPr>
          <a:xfrm>
            <a:off x="8714125" y="6777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7f0480ebc2_0_30"/>
          <p:cNvSpPr/>
          <p:nvPr/>
        </p:nvSpPr>
        <p:spPr>
          <a:xfrm>
            <a:off x="8714125" y="3478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7f0480ebc2_0_30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7f0480ebc2_0_30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g7f0480ebc2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7f0480ebc2_0_30"/>
          <p:cNvSpPr txBox="1"/>
          <p:nvPr/>
        </p:nvSpPr>
        <p:spPr>
          <a:xfrm>
            <a:off x="3273000" y="110000"/>
            <a:ext cx="564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SUSTENTABILIDADE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5" name="Google Shape;285;g7f0480ebc2_0_30"/>
          <p:cNvSpPr txBox="1"/>
          <p:nvPr/>
        </p:nvSpPr>
        <p:spPr>
          <a:xfrm>
            <a:off x="2848125" y="677800"/>
            <a:ext cx="69912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g7f0480ebc2_0_30"/>
          <p:cNvSpPr txBox="1"/>
          <p:nvPr/>
        </p:nvSpPr>
        <p:spPr>
          <a:xfrm>
            <a:off x="1180200" y="1923025"/>
            <a:ext cx="6991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Poluição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luminosa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Alto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consumo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energia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Aquecimento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global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Ritmo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circadiano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7" name="Google Shape;287;g7f0480ebc2_0_30"/>
          <p:cNvSpPr/>
          <p:nvPr/>
        </p:nvSpPr>
        <p:spPr>
          <a:xfrm>
            <a:off x="8841925" y="7788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7f0480ebc2_0_30"/>
          <p:cNvSpPr/>
          <p:nvPr/>
        </p:nvSpPr>
        <p:spPr>
          <a:xfrm>
            <a:off x="8841925" y="3579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g7f0480ebc2_0_30" descr="A close up of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9675" y="1191102"/>
            <a:ext cx="1616100" cy="16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7f0480ebc2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925" y="3668725"/>
            <a:ext cx="2887200" cy="22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rgbClr val="3F3F3F"/>
      </a:dk1>
      <a:lt1>
        <a:srgbClr val="FFFFFF"/>
      </a:lt1>
      <a:dk2>
        <a:srgbClr val="2F2F2F"/>
      </a:dk2>
      <a:lt2>
        <a:srgbClr val="E5DEDB"/>
      </a:lt2>
      <a:accent1>
        <a:srgbClr val="EABD16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00B050"/>
      </a:accent6>
      <a:hlink>
        <a:srgbClr val="4CB228"/>
      </a:hlink>
      <a:folHlink>
        <a:srgbClr val="339A2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309</Words>
  <Application>Microsoft Office PowerPoint</Application>
  <PresentationFormat>Widescreen</PresentationFormat>
  <Paragraphs>82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Spectral Medium</vt:lpstr>
      <vt:lpstr>Trebuchet MS</vt:lpstr>
      <vt:lpstr>Noto Sans Symbols</vt:lpstr>
      <vt:lpstr>Calibri</vt:lpstr>
      <vt:lpstr>Overlock</vt:lpstr>
      <vt:lpstr>Consolas</vt:lpstr>
      <vt:lpstr>Droid Serif</vt:lpstr>
      <vt:lpstr>Facetado</vt:lpstr>
      <vt:lpstr>L U M I U 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U M I U M</dc:title>
  <dc:creator>LETÍCIA WAKU .</dc:creator>
  <cp:lastModifiedBy>Aluno</cp:lastModifiedBy>
  <cp:revision>14</cp:revision>
  <dcterms:created xsi:type="dcterms:W3CDTF">2020-02-27T13:08:07Z</dcterms:created>
  <dcterms:modified xsi:type="dcterms:W3CDTF">2020-03-11T18:32:50Z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