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Default Extension="png" ContentType="image/png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0455" y="198374"/>
            <a:ext cx="28630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3149084"/>
            <a:ext cx="6200140" cy="308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42223" y="6294174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roustrup.com/Programming" TargetMode="External"/><Relationship Id="rId3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9121" y="1210563"/>
            <a:ext cx="2212975" cy="14262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275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Chapter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5</a:t>
            </a:r>
          </a:p>
          <a:p>
            <a:pPr algn="ctr" marL="2540">
              <a:lnSpc>
                <a:spcPts val="5755"/>
              </a:lnSpc>
            </a:pPr>
            <a:r>
              <a:rPr dirty="0" sz="4800" spc="-5">
                <a:solidFill>
                  <a:srgbClr val="FF0000"/>
                </a:solidFill>
                <a:latin typeface="Times New Roman"/>
                <a:cs typeface="Times New Roman"/>
              </a:rPr>
              <a:t>Errors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7920" y="5172709"/>
            <a:ext cx="4391025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Bjarne Stroustrup and from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935"/>
              </a:spcBef>
            </a:pPr>
            <a:r>
              <a:rPr dirty="0" sz="2000" spc="-5">
                <a:latin typeface="Times New Roman"/>
                <a:cs typeface="Times New Roman"/>
                <a:hlinkClick r:id="rId2"/>
              </a:rPr>
              <a:t>www.stroustrup.com/Programming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5179" y="2711195"/>
            <a:ext cx="2517648" cy="228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958" y="198374"/>
            <a:ext cx="62572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Bad </a:t>
            </a:r>
            <a:r>
              <a:rPr dirty="0" spc="10"/>
              <a:t>Function</a:t>
            </a:r>
            <a:r>
              <a:rPr dirty="0" spc="254"/>
              <a:t> </a:t>
            </a:r>
            <a:r>
              <a:rPr dirty="0" spc="55"/>
              <a:t>Arguments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98394" y="1177036"/>
            <a:ext cx="28867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0" algn="l"/>
              </a:tabLst>
            </a:pPr>
            <a:r>
              <a:rPr dirty="0" sz="2000" spc="-5">
                <a:latin typeface="Arial Unicode MS"/>
                <a:cs typeface="Arial Unicode MS"/>
              </a:rPr>
              <a:t>i</a:t>
            </a:r>
            <a:r>
              <a:rPr dirty="0" sz="2000" spc="45">
                <a:latin typeface="Arial Unicode MS"/>
                <a:cs typeface="Arial Unicode MS"/>
              </a:rPr>
              <a:t>n</a:t>
            </a:r>
            <a:r>
              <a:rPr dirty="0" sz="2000" spc="85">
                <a:latin typeface="Arial Unicode MS"/>
                <a:cs typeface="Arial Unicode MS"/>
              </a:rPr>
              <a:t>t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95">
                <a:latin typeface="Arial Unicode MS"/>
                <a:cs typeface="Arial Unicode MS"/>
              </a:rPr>
              <a:t>x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a</a:t>
            </a:r>
            <a:r>
              <a:rPr dirty="0" sz="2000" spc="-90">
                <a:latin typeface="Arial Unicode MS"/>
                <a:cs typeface="Arial Unicode MS"/>
              </a:rPr>
              <a:t>rea(</a:t>
            </a:r>
            <a:r>
              <a:rPr dirty="0" sz="2000" spc="-100">
                <a:latin typeface="Arial Unicode MS"/>
                <a:cs typeface="Arial Unicode MS"/>
              </a:rPr>
              <a:t>1</a:t>
            </a:r>
            <a:r>
              <a:rPr dirty="0" sz="2000" spc="-60">
                <a:latin typeface="Arial Unicode MS"/>
                <a:cs typeface="Arial Unicode MS"/>
              </a:rPr>
              <a:t>0</a:t>
            </a:r>
            <a:r>
              <a:rPr dirty="0" sz="2000" spc="-30">
                <a:latin typeface="Arial Unicode MS"/>
                <a:cs typeface="Arial Unicode MS"/>
              </a:rPr>
              <a:t>,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195">
                <a:latin typeface="Arial Unicode MS"/>
                <a:cs typeface="Arial Unicode MS"/>
              </a:rPr>
              <a:t>-</a:t>
            </a:r>
            <a:r>
              <a:rPr dirty="0" sz="2000" spc="-35">
                <a:latin typeface="Arial Unicode MS"/>
                <a:cs typeface="Arial Unicode MS"/>
              </a:rPr>
              <a:t>7</a:t>
            </a:r>
            <a:r>
              <a:rPr dirty="0" sz="2000" spc="-70">
                <a:latin typeface="Arial Unicode MS"/>
                <a:cs typeface="Arial Unicode MS"/>
              </a:rPr>
              <a:t>);</a:t>
            </a:r>
            <a:r>
              <a:rPr dirty="0" sz="2000">
                <a:latin typeface="Arial Unicode MS"/>
                <a:cs typeface="Arial Unicode MS"/>
              </a:rPr>
              <a:t>	</a:t>
            </a:r>
            <a:r>
              <a:rPr dirty="0" sz="2000" spc="-185">
                <a:latin typeface="Arial Unicode MS"/>
                <a:cs typeface="Arial Unicode MS"/>
              </a:rPr>
              <a:t>?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089406"/>
            <a:ext cx="2358390" cy="830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So, </a:t>
            </a:r>
            <a:r>
              <a:rPr dirty="0" sz="2400" spc="60">
                <a:latin typeface="Arial Unicode MS"/>
                <a:cs typeface="Arial Unicode MS"/>
              </a:rPr>
              <a:t>how</a:t>
            </a:r>
            <a:r>
              <a:rPr dirty="0" sz="2400" spc="95">
                <a:latin typeface="Arial Unicode MS"/>
                <a:cs typeface="Arial Unicode MS"/>
              </a:rPr>
              <a:t> </a:t>
            </a:r>
            <a:r>
              <a:rPr dirty="0" sz="2400" spc="60">
                <a:latin typeface="Arial Unicode MS"/>
                <a:cs typeface="Arial Unicode MS"/>
              </a:rPr>
              <a:t>about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Unicode MS"/>
                <a:cs typeface="Arial Unicode MS"/>
              </a:rPr>
              <a:t>Alternatives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895210"/>
            <a:ext cx="8315959" cy="3882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34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85">
                <a:latin typeface="Arial Unicode MS"/>
                <a:cs typeface="Arial Unicode MS"/>
              </a:rPr>
              <a:t>Just </a:t>
            </a:r>
            <a:r>
              <a:rPr dirty="0" sz="2000" spc="65">
                <a:latin typeface="Arial Unicode MS"/>
                <a:cs typeface="Arial Unicode MS"/>
              </a:rPr>
              <a:t>don’t </a:t>
            </a:r>
            <a:r>
              <a:rPr dirty="0" sz="2000" spc="95">
                <a:latin typeface="Arial Unicode MS"/>
                <a:cs typeface="Arial Unicode MS"/>
              </a:rPr>
              <a:t>do</a:t>
            </a:r>
            <a:r>
              <a:rPr dirty="0" sz="2000" spc="110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that</a:t>
            </a:r>
            <a:endParaRPr sz="2000">
              <a:latin typeface="Arial Unicode MS"/>
              <a:cs typeface="Arial Unicode MS"/>
            </a:endParaRPr>
          </a:p>
          <a:p>
            <a:pPr lvl="1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-45">
                <a:latin typeface="Arial Unicode MS"/>
                <a:cs typeface="Arial Unicode MS"/>
              </a:rPr>
              <a:t>Rarely a </a:t>
            </a:r>
            <a:r>
              <a:rPr dirty="0" sz="1800" spc="-15">
                <a:latin typeface="Arial Unicode MS"/>
                <a:cs typeface="Arial Unicode MS"/>
              </a:rPr>
              <a:t>satisfactory</a:t>
            </a:r>
            <a:r>
              <a:rPr dirty="0" sz="1800" spc="175">
                <a:latin typeface="Arial Unicode MS"/>
                <a:cs typeface="Arial Unicode MS"/>
              </a:rPr>
              <a:t> </a:t>
            </a:r>
            <a:r>
              <a:rPr dirty="0" sz="1800" spc="-25">
                <a:latin typeface="Arial Unicode MS"/>
                <a:cs typeface="Arial Unicode MS"/>
              </a:rPr>
              <a:t>answer</a:t>
            </a:r>
            <a:endParaRPr sz="1800">
              <a:latin typeface="Arial Unicode MS"/>
              <a:cs typeface="Arial Unicode MS"/>
            </a:endParaRPr>
          </a:p>
          <a:p>
            <a:pPr marL="755650" indent="-285750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40">
                <a:latin typeface="Arial Unicode MS"/>
                <a:cs typeface="Arial Unicode MS"/>
              </a:rPr>
              <a:t>The </a:t>
            </a:r>
            <a:r>
              <a:rPr dirty="0" sz="2000" spc="-15">
                <a:latin typeface="Arial Unicode MS"/>
                <a:cs typeface="Arial Unicode MS"/>
              </a:rPr>
              <a:t>caller </a:t>
            </a:r>
            <a:r>
              <a:rPr dirty="0" sz="2000" spc="15">
                <a:latin typeface="Arial Unicode MS"/>
                <a:cs typeface="Arial Unicode MS"/>
              </a:rPr>
              <a:t>should</a:t>
            </a:r>
            <a:r>
              <a:rPr dirty="0" sz="2000" spc="130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check</a:t>
            </a:r>
            <a:endParaRPr sz="2000">
              <a:latin typeface="Arial Unicode MS"/>
              <a:cs typeface="Arial Unicode MS"/>
            </a:endParaRPr>
          </a:p>
          <a:p>
            <a:pPr lvl="1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25">
                <a:latin typeface="Arial Unicode MS"/>
                <a:cs typeface="Arial Unicode MS"/>
              </a:rPr>
              <a:t>Hard </a:t>
            </a:r>
            <a:r>
              <a:rPr dirty="0" sz="1800" spc="80">
                <a:latin typeface="Arial Unicode MS"/>
                <a:cs typeface="Arial Unicode MS"/>
              </a:rPr>
              <a:t>to </a:t>
            </a:r>
            <a:r>
              <a:rPr dirty="0" sz="1800" spc="85">
                <a:latin typeface="Arial Unicode MS"/>
                <a:cs typeface="Arial Unicode MS"/>
              </a:rPr>
              <a:t>do</a:t>
            </a:r>
            <a:r>
              <a:rPr dirty="0" sz="1800" spc="-20">
                <a:latin typeface="Arial Unicode MS"/>
                <a:cs typeface="Arial Unicode MS"/>
              </a:rPr>
              <a:t> systematically</a:t>
            </a:r>
            <a:endParaRPr sz="1800">
              <a:latin typeface="Arial Unicode MS"/>
              <a:cs typeface="Arial Unicode MS"/>
            </a:endParaRPr>
          </a:p>
          <a:p>
            <a:pPr marL="755650" indent="-285750">
              <a:lnSpc>
                <a:spcPct val="100000"/>
              </a:lnSpc>
              <a:spcBef>
                <a:spcPts val="23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40">
                <a:latin typeface="Arial Unicode MS"/>
                <a:cs typeface="Arial Unicode MS"/>
              </a:rPr>
              <a:t>The </a:t>
            </a:r>
            <a:r>
              <a:rPr dirty="0" sz="2000" spc="35">
                <a:latin typeface="Arial Unicode MS"/>
                <a:cs typeface="Arial Unicode MS"/>
              </a:rPr>
              <a:t>function </a:t>
            </a:r>
            <a:r>
              <a:rPr dirty="0" sz="2000" spc="15">
                <a:latin typeface="Arial Unicode MS"/>
                <a:cs typeface="Arial Unicode MS"/>
              </a:rPr>
              <a:t>should</a:t>
            </a:r>
            <a:r>
              <a:rPr dirty="0" sz="2000" spc="110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check</a:t>
            </a:r>
            <a:endParaRPr sz="2000">
              <a:latin typeface="Arial Unicode MS"/>
              <a:cs typeface="Arial Unicode MS"/>
            </a:endParaRPr>
          </a:p>
          <a:p>
            <a:pPr lvl="1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-10">
                <a:latin typeface="Arial Unicode MS"/>
                <a:cs typeface="Arial Unicode MS"/>
              </a:rPr>
              <a:t>Return </a:t>
            </a:r>
            <a:r>
              <a:rPr dirty="0" sz="1800" spc="-5">
                <a:latin typeface="Arial Unicode MS"/>
                <a:cs typeface="Arial Unicode MS"/>
              </a:rPr>
              <a:t>an </a:t>
            </a:r>
            <a:r>
              <a:rPr dirty="0" sz="1800" spc="35">
                <a:latin typeface="Arial Unicode MS"/>
                <a:cs typeface="Arial Unicode MS"/>
              </a:rPr>
              <a:t>“error </a:t>
            </a:r>
            <a:r>
              <a:rPr dirty="0" sz="1800" spc="-5">
                <a:latin typeface="Arial Unicode MS"/>
                <a:cs typeface="Arial Unicode MS"/>
              </a:rPr>
              <a:t>value” </a:t>
            </a:r>
            <a:r>
              <a:rPr dirty="0" sz="1800" spc="30">
                <a:latin typeface="Arial Unicode MS"/>
                <a:cs typeface="Arial Unicode MS"/>
              </a:rPr>
              <a:t>(not </a:t>
            </a:r>
            <a:r>
              <a:rPr dirty="0" sz="1800">
                <a:latin typeface="Arial Unicode MS"/>
                <a:cs typeface="Arial Unicode MS"/>
              </a:rPr>
              <a:t>general,</a:t>
            </a:r>
            <a:r>
              <a:rPr dirty="0" sz="1800" spc="145">
                <a:latin typeface="Arial Unicode MS"/>
                <a:cs typeface="Arial Unicode MS"/>
              </a:rPr>
              <a:t> </a:t>
            </a:r>
            <a:r>
              <a:rPr dirty="0" sz="1800" spc="25">
                <a:latin typeface="Arial Unicode MS"/>
                <a:cs typeface="Arial Unicode MS"/>
              </a:rPr>
              <a:t>problematic)</a:t>
            </a:r>
            <a:endParaRPr sz="1800">
              <a:latin typeface="Arial Unicode MS"/>
              <a:cs typeface="Arial Unicode MS"/>
            </a:endParaRPr>
          </a:p>
          <a:p>
            <a:pPr lvl="1" marL="1155700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-60">
                <a:latin typeface="Arial Unicode MS"/>
                <a:cs typeface="Arial Unicode MS"/>
              </a:rPr>
              <a:t>Set </a:t>
            </a:r>
            <a:r>
              <a:rPr dirty="0" sz="1800">
                <a:latin typeface="Arial Unicode MS"/>
                <a:cs typeface="Arial Unicode MS"/>
              </a:rPr>
              <a:t>an </a:t>
            </a:r>
            <a:r>
              <a:rPr dirty="0" sz="1800" spc="35">
                <a:latin typeface="Arial Unicode MS"/>
                <a:cs typeface="Arial Unicode MS"/>
              </a:rPr>
              <a:t>error </a:t>
            </a:r>
            <a:r>
              <a:rPr dirty="0" sz="1800" spc="-30">
                <a:latin typeface="Arial Unicode MS"/>
                <a:cs typeface="Arial Unicode MS"/>
              </a:rPr>
              <a:t>status </a:t>
            </a:r>
            <a:r>
              <a:rPr dirty="0" sz="1800" spc="25">
                <a:latin typeface="Arial Unicode MS"/>
                <a:cs typeface="Arial Unicode MS"/>
              </a:rPr>
              <a:t>indicator </a:t>
            </a:r>
            <a:r>
              <a:rPr dirty="0" sz="1800" spc="35">
                <a:latin typeface="Arial Unicode MS"/>
                <a:cs typeface="Arial Unicode MS"/>
              </a:rPr>
              <a:t>(not </a:t>
            </a:r>
            <a:r>
              <a:rPr dirty="0" sz="1800" spc="-5">
                <a:latin typeface="Arial Unicode MS"/>
                <a:cs typeface="Arial Unicode MS"/>
              </a:rPr>
              <a:t>general, </a:t>
            </a:r>
            <a:r>
              <a:rPr dirty="0" sz="1800" spc="35">
                <a:latin typeface="Arial Unicode MS"/>
                <a:cs typeface="Arial Unicode MS"/>
              </a:rPr>
              <a:t>problematic </a:t>
            </a:r>
            <a:r>
              <a:rPr dirty="0" sz="1800" spc="70">
                <a:latin typeface="Arial Unicode MS"/>
                <a:cs typeface="Arial Unicode MS"/>
              </a:rPr>
              <a:t>– </a:t>
            </a:r>
            <a:r>
              <a:rPr dirty="0" sz="1800" spc="60">
                <a:latin typeface="Arial Unicode MS"/>
                <a:cs typeface="Arial Unicode MS"/>
              </a:rPr>
              <a:t>don’t </a:t>
            </a:r>
            <a:r>
              <a:rPr dirty="0" sz="1800" spc="85">
                <a:latin typeface="Arial Unicode MS"/>
                <a:cs typeface="Arial Unicode MS"/>
              </a:rPr>
              <a:t>do</a:t>
            </a:r>
            <a:r>
              <a:rPr dirty="0" sz="1800" spc="204">
                <a:latin typeface="Arial Unicode MS"/>
                <a:cs typeface="Arial Unicode MS"/>
              </a:rPr>
              <a:t> </a:t>
            </a:r>
            <a:r>
              <a:rPr dirty="0" sz="1800" spc="-20">
                <a:latin typeface="Arial Unicode MS"/>
                <a:cs typeface="Arial Unicode MS"/>
              </a:rPr>
              <a:t>this)</a:t>
            </a:r>
            <a:endParaRPr sz="1800">
              <a:latin typeface="Arial Unicode MS"/>
              <a:cs typeface="Arial Unicode MS"/>
            </a:endParaRPr>
          </a:p>
          <a:p>
            <a:pPr lvl="1" marL="11557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  <a:tab pos="1155700" algn="l"/>
              </a:tabLst>
            </a:pPr>
            <a:r>
              <a:rPr dirty="0" sz="1800" spc="10">
                <a:latin typeface="Arial Unicode MS"/>
                <a:cs typeface="Arial Unicode MS"/>
              </a:rPr>
              <a:t>Throw </a:t>
            </a:r>
            <a:r>
              <a:rPr dirty="0" sz="1800" spc="-5">
                <a:latin typeface="Arial Unicode MS"/>
                <a:cs typeface="Arial Unicode MS"/>
              </a:rPr>
              <a:t>an</a:t>
            </a:r>
            <a:r>
              <a:rPr dirty="0" sz="1800" spc="45">
                <a:latin typeface="Arial Unicode MS"/>
                <a:cs typeface="Arial Unicode MS"/>
              </a:rPr>
              <a:t> </a:t>
            </a:r>
            <a:r>
              <a:rPr dirty="0" sz="1800" spc="15">
                <a:latin typeface="Arial Unicode MS"/>
                <a:cs typeface="Arial Unicode MS"/>
              </a:rPr>
              <a:t>exception</a:t>
            </a:r>
            <a:endParaRPr sz="1800">
              <a:latin typeface="Arial Unicode MS"/>
              <a:cs typeface="Arial Unicode MS"/>
            </a:endParaRPr>
          </a:p>
          <a:p>
            <a:pPr marL="355600" marR="69850" indent="-342900">
              <a:lnSpc>
                <a:spcPts val="259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40">
                <a:latin typeface="Arial Unicode MS"/>
                <a:cs typeface="Arial Unicode MS"/>
              </a:rPr>
              <a:t>Note: </a:t>
            </a:r>
            <a:r>
              <a:rPr dirty="0" sz="2400">
                <a:latin typeface="Arial Unicode MS"/>
                <a:cs typeface="Arial Unicode MS"/>
              </a:rPr>
              <a:t>sometimes </a:t>
            </a:r>
            <a:r>
              <a:rPr dirty="0" sz="2400" spc="-5">
                <a:latin typeface="Arial Unicode MS"/>
                <a:cs typeface="Arial Unicode MS"/>
              </a:rPr>
              <a:t>we </a:t>
            </a:r>
            <a:r>
              <a:rPr dirty="0" sz="2400" spc="10">
                <a:latin typeface="Arial Unicode MS"/>
                <a:cs typeface="Arial Unicode MS"/>
              </a:rPr>
              <a:t>can’t change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45">
                <a:latin typeface="Arial Unicode MS"/>
                <a:cs typeface="Arial Unicode MS"/>
              </a:rPr>
              <a:t>function that </a:t>
            </a:r>
            <a:r>
              <a:rPr dirty="0" sz="2400" spc="-15">
                <a:latin typeface="Arial Unicode MS"/>
                <a:cs typeface="Arial Unicode MS"/>
              </a:rPr>
              <a:t>handles  </a:t>
            </a:r>
            <a:r>
              <a:rPr dirty="0" sz="2400" spc="5">
                <a:latin typeface="Arial Unicode MS"/>
                <a:cs typeface="Arial Unicode MS"/>
              </a:rPr>
              <a:t>errors </a:t>
            </a:r>
            <a:r>
              <a:rPr dirty="0" sz="2400" spc="25">
                <a:latin typeface="Arial Unicode MS"/>
                <a:cs typeface="Arial Unicode MS"/>
              </a:rPr>
              <a:t>in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-25">
                <a:latin typeface="Arial Unicode MS"/>
                <a:cs typeface="Arial Unicode MS"/>
              </a:rPr>
              <a:t>way </a:t>
            </a:r>
            <a:r>
              <a:rPr dirty="0" sz="2400" spc="-5">
                <a:latin typeface="Arial Unicode MS"/>
                <a:cs typeface="Arial Unicode MS"/>
              </a:rPr>
              <a:t>we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85">
                <a:latin typeface="Arial Unicode MS"/>
                <a:cs typeface="Arial Unicode MS"/>
              </a:rPr>
              <a:t>not</a:t>
            </a:r>
            <a:r>
              <a:rPr dirty="0" sz="2400" spc="220">
                <a:latin typeface="Arial Unicode MS"/>
                <a:cs typeface="Arial Unicode MS"/>
              </a:rPr>
              <a:t> </a:t>
            </a:r>
            <a:r>
              <a:rPr dirty="0" sz="2400" spc="-20">
                <a:latin typeface="Arial Unicode MS"/>
                <a:cs typeface="Arial Unicode MS"/>
              </a:rPr>
              <a:t>like</a:t>
            </a:r>
            <a:endParaRPr sz="2400">
              <a:latin typeface="Arial Unicode MS"/>
              <a:cs typeface="Arial Unicode MS"/>
            </a:endParaRPr>
          </a:p>
          <a:p>
            <a:pPr marL="755650" marR="53340" indent="-285750">
              <a:lnSpc>
                <a:spcPts val="2160"/>
              </a:lnSpc>
              <a:spcBef>
                <a:spcPts val="490"/>
              </a:spcBef>
              <a:tabLst>
                <a:tab pos="755015" algn="l"/>
              </a:tabLst>
            </a:pPr>
            <a:r>
              <a:rPr dirty="0" sz="2000" spc="75">
                <a:latin typeface="Arial Unicode MS"/>
                <a:cs typeface="Arial Unicode MS"/>
              </a:rPr>
              <a:t>–	</a:t>
            </a:r>
            <a:r>
              <a:rPr dirty="0" sz="2000" spc="5">
                <a:latin typeface="Arial Unicode MS"/>
                <a:cs typeface="Arial Unicode MS"/>
              </a:rPr>
              <a:t>Someone </a:t>
            </a:r>
            <a:r>
              <a:rPr dirty="0" sz="2000" spc="-55">
                <a:latin typeface="Arial Unicode MS"/>
                <a:cs typeface="Arial Unicode MS"/>
              </a:rPr>
              <a:t>else </a:t>
            </a:r>
            <a:r>
              <a:rPr dirty="0" sz="2000" spc="40">
                <a:latin typeface="Arial Unicode MS"/>
                <a:cs typeface="Arial Unicode MS"/>
              </a:rPr>
              <a:t>wrote it </a:t>
            </a:r>
            <a:r>
              <a:rPr dirty="0" sz="2000" spc="30">
                <a:latin typeface="Arial Unicode MS"/>
                <a:cs typeface="Arial Unicode MS"/>
              </a:rPr>
              <a:t>and </a:t>
            </a:r>
            <a:r>
              <a:rPr dirty="0" sz="2000" spc="-5">
                <a:latin typeface="Arial Unicode MS"/>
                <a:cs typeface="Arial Unicode MS"/>
              </a:rPr>
              <a:t>we </a:t>
            </a:r>
            <a:r>
              <a:rPr dirty="0" sz="2000" spc="10">
                <a:latin typeface="Arial Unicode MS"/>
                <a:cs typeface="Arial Unicode MS"/>
              </a:rPr>
              <a:t>can’t </a:t>
            </a:r>
            <a:r>
              <a:rPr dirty="0" sz="2000" spc="70">
                <a:latin typeface="Arial Unicode MS"/>
                <a:cs typeface="Arial Unicode MS"/>
              </a:rPr>
              <a:t>or </a:t>
            </a:r>
            <a:r>
              <a:rPr dirty="0" sz="2000" spc="65">
                <a:latin typeface="Arial Unicode MS"/>
                <a:cs typeface="Arial Unicode MS"/>
              </a:rPr>
              <a:t>don’t </a:t>
            </a:r>
            <a:r>
              <a:rPr dirty="0" sz="2000" spc="20">
                <a:latin typeface="Arial Unicode MS"/>
                <a:cs typeface="Arial Unicode MS"/>
              </a:rPr>
              <a:t>want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10">
                <a:latin typeface="Arial Unicode MS"/>
                <a:cs typeface="Arial Unicode MS"/>
              </a:rPr>
              <a:t>change </a:t>
            </a:r>
            <a:r>
              <a:rPr dirty="0" sz="2000" spc="25">
                <a:latin typeface="Arial Unicode MS"/>
                <a:cs typeface="Arial Unicode MS"/>
              </a:rPr>
              <a:t>their  code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255" y="236474"/>
            <a:ext cx="60648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Bad </a:t>
            </a:r>
            <a:r>
              <a:rPr dirty="0" spc="85"/>
              <a:t>function</a:t>
            </a:r>
            <a:r>
              <a:rPr dirty="0" spc="210"/>
              <a:t> </a:t>
            </a:r>
            <a:r>
              <a:rPr dirty="0" spc="45"/>
              <a:t>arguments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1223332"/>
            <a:ext cx="8046720" cy="45129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30">
                <a:latin typeface="Arial Unicode MS"/>
                <a:cs typeface="Arial Unicode MS"/>
              </a:rPr>
              <a:t>Why</a:t>
            </a:r>
            <a:r>
              <a:rPr dirty="0" sz="2800" spc="55">
                <a:latin typeface="Arial Unicode MS"/>
                <a:cs typeface="Arial Unicode MS"/>
              </a:rPr>
              <a:t> </a:t>
            </a:r>
            <a:r>
              <a:rPr dirty="0" sz="2800">
                <a:latin typeface="Arial Unicode MS"/>
                <a:cs typeface="Arial Unicode MS"/>
              </a:rPr>
              <a:t>worry?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har char="–"/>
              <a:tabLst>
                <a:tab pos="75565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You </a:t>
            </a:r>
            <a:r>
              <a:rPr dirty="0" sz="2400" spc="25">
                <a:latin typeface="Arial Unicode MS"/>
                <a:cs typeface="Arial Unicode MS"/>
              </a:rPr>
              <a:t>want </a:t>
            </a:r>
            <a:r>
              <a:rPr dirty="0" sz="2400" spc="45">
                <a:latin typeface="Arial Unicode MS"/>
                <a:cs typeface="Arial Unicode MS"/>
              </a:rPr>
              <a:t>your </a:t>
            </a:r>
            <a:r>
              <a:rPr dirty="0" sz="2400" spc="40">
                <a:latin typeface="Arial Unicode MS"/>
                <a:cs typeface="Arial Unicode MS"/>
              </a:rPr>
              <a:t>programs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45">
                <a:latin typeface="Arial Unicode MS"/>
                <a:cs typeface="Arial Unicode MS"/>
              </a:rPr>
              <a:t>be</a:t>
            </a:r>
            <a:r>
              <a:rPr dirty="0" sz="2400" spc="10">
                <a:latin typeface="Arial Unicode MS"/>
                <a:cs typeface="Arial Unicode MS"/>
              </a:rPr>
              <a:t> </a:t>
            </a:r>
            <a:r>
              <a:rPr dirty="0" sz="2400" spc="25">
                <a:latin typeface="Arial Unicode MS"/>
                <a:cs typeface="Arial Unicode MS"/>
              </a:rPr>
              <a:t>correct</a:t>
            </a:r>
            <a:endParaRPr sz="2400">
              <a:latin typeface="Arial Unicode MS"/>
              <a:cs typeface="Arial Unicode MS"/>
            </a:endParaRPr>
          </a:p>
          <a:p>
            <a:pPr lvl="1" marL="755650" marR="140335" indent="-285750">
              <a:lnSpc>
                <a:spcPts val="259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dirty="0" sz="2400" spc="-25">
                <a:latin typeface="Arial Unicode MS"/>
                <a:cs typeface="Arial Unicode MS"/>
              </a:rPr>
              <a:t>Typically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35">
                <a:latin typeface="Arial Unicode MS"/>
                <a:cs typeface="Arial Unicode MS"/>
              </a:rPr>
              <a:t>writer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45">
                <a:latin typeface="Arial Unicode MS"/>
                <a:cs typeface="Arial Unicode MS"/>
              </a:rPr>
              <a:t>function </a:t>
            </a:r>
            <a:r>
              <a:rPr dirty="0" sz="2400" spc="-70">
                <a:latin typeface="Arial Unicode MS"/>
                <a:cs typeface="Arial Unicode MS"/>
              </a:rPr>
              <a:t>has </a:t>
            </a:r>
            <a:r>
              <a:rPr dirty="0" sz="2400" spc="80">
                <a:latin typeface="Arial Unicode MS"/>
                <a:cs typeface="Arial Unicode MS"/>
              </a:rPr>
              <a:t>no </a:t>
            </a:r>
            <a:r>
              <a:rPr dirty="0" sz="2400" spc="50">
                <a:latin typeface="Arial Unicode MS"/>
                <a:cs typeface="Arial Unicode MS"/>
              </a:rPr>
              <a:t>control </a:t>
            </a:r>
            <a:r>
              <a:rPr dirty="0" sz="2400" spc="30">
                <a:latin typeface="Arial Unicode MS"/>
                <a:cs typeface="Arial Unicode MS"/>
              </a:rPr>
              <a:t>over  </a:t>
            </a:r>
            <a:r>
              <a:rPr dirty="0" sz="2400" spc="60">
                <a:latin typeface="Arial Unicode MS"/>
                <a:cs typeface="Arial Unicode MS"/>
              </a:rPr>
              <a:t>how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-100">
                <a:latin typeface="Arial Unicode MS"/>
                <a:cs typeface="Arial Unicode MS"/>
              </a:rPr>
              <a:t>is</a:t>
            </a:r>
            <a:r>
              <a:rPr dirty="0" sz="2400" spc="25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called</a:t>
            </a:r>
            <a:endParaRPr sz="2400">
              <a:latin typeface="Arial Unicode MS"/>
              <a:cs typeface="Arial Unicode MS"/>
            </a:endParaRPr>
          </a:p>
          <a:p>
            <a:pPr lvl="2" marL="1155700" marR="5080" indent="-228600">
              <a:lnSpc>
                <a:spcPts val="2160"/>
              </a:lnSpc>
              <a:spcBef>
                <a:spcPts val="490"/>
              </a:spcBef>
              <a:buChar char="•"/>
              <a:tabLst>
                <a:tab pos="1155700" algn="l"/>
              </a:tabLst>
            </a:pPr>
            <a:r>
              <a:rPr dirty="0" sz="2000" spc="40">
                <a:latin typeface="Arial Unicode MS"/>
                <a:cs typeface="Arial Unicode MS"/>
              </a:rPr>
              <a:t>Writing </a:t>
            </a:r>
            <a:r>
              <a:rPr dirty="0" sz="2000" spc="80">
                <a:latin typeface="Arial Unicode MS"/>
                <a:cs typeface="Arial Unicode MS"/>
              </a:rPr>
              <a:t>“do </a:t>
            </a:r>
            <a:r>
              <a:rPr dirty="0" sz="2000" spc="40">
                <a:latin typeface="Arial Unicode MS"/>
                <a:cs typeface="Arial Unicode MS"/>
              </a:rPr>
              <a:t>it </a:t>
            </a:r>
            <a:r>
              <a:rPr dirty="0" sz="2000" spc="-10">
                <a:latin typeface="Arial Unicode MS"/>
                <a:cs typeface="Arial Unicode MS"/>
              </a:rPr>
              <a:t>this </a:t>
            </a:r>
            <a:r>
              <a:rPr dirty="0" sz="2000">
                <a:latin typeface="Arial Unicode MS"/>
                <a:cs typeface="Arial Unicode MS"/>
              </a:rPr>
              <a:t>way” </a:t>
            </a:r>
            <a:r>
              <a:rPr dirty="0" sz="2000" spc="20">
                <a:latin typeface="Arial Unicode MS"/>
                <a:cs typeface="Arial Unicode MS"/>
              </a:rPr>
              <a:t>in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15">
                <a:latin typeface="Arial Unicode MS"/>
                <a:cs typeface="Arial Unicode MS"/>
              </a:rPr>
              <a:t>manual </a:t>
            </a:r>
            <a:r>
              <a:rPr dirty="0" sz="2000" spc="25">
                <a:latin typeface="Arial Unicode MS"/>
                <a:cs typeface="Arial Unicode MS"/>
              </a:rPr>
              <a:t>(or </a:t>
            </a:r>
            <a:r>
              <a:rPr dirty="0" sz="2000" spc="20">
                <a:latin typeface="Arial Unicode MS"/>
                <a:cs typeface="Arial Unicode MS"/>
              </a:rPr>
              <a:t>in </a:t>
            </a:r>
            <a:r>
              <a:rPr dirty="0" sz="2000" spc="15">
                <a:latin typeface="Arial Unicode MS"/>
                <a:cs typeface="Arial Unicode MS"/>
              </a:rPr>
              <a:t>comments)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65">
                <a:latin typeface="Arial Unicode MS"/>
                <a:cs typeface="Arial Unicode MS"/>
              </a:rPr>
              <a:t>no  </a:t>
            </a:r>
            <a:r>
              <a:rPr dirty="0" sz="2000" spc="25">
                <a:latin typeface="Arial Unicode MS"/>
                <a:cs typeface="Arial Unicode MS"/>
              </a:rPr>
              <a:t>solution </a:t>
            </a:r>
            <a:r>
              <a:rPr dirty="0" sz="2000" spc="75">
                <a:latin typeface="Arial Unicode MS"/>
                <a:cs typeface="Arial Unicode MS"/>
              </a:rPr>
              <a:t>– </a:t>
            </a:r>
            <a:r>
              <a:rPr dirty="0" sz="2000" spc="20">
                <a:latin typeface="Arial Unicode MS"/>
                <a:cs typeface="Arial Unicode MS"/>
              </a:rPr>
              <a:t>many </a:t>
            </a:r>
            <a:r>
              <a:rPr dirty="0" sz="2000" spc="40">
                <a:latin typeface="Arial Unicode MS"/>
                <a:cs typeface="Arial Unicode MS"/>
              </a:rPr>
              <a:t>people </a:t>
            </a:r>
            <a:r>
              <a:rPr dirty="0" sz="2000" spc="65">
                <a:latin typeface="Arial Unicode MS"/>
                <a:cs typeface="Arial Unicode MS"/>
              </a:rPr>
              <a:t>don’t </a:t>
            </a:r>
            <a:r>
              <a:rPr dirty="0" sz="2000" spc="15">
                <a:latin typeface="Arial Unicode MS"/>
                <a:cs typeface="Arial Unicode MS"/>
              </a:rPr>
              <a:t>read</a:t>
            </a:r>
            <a:r>
              <a:rPr dirty="0" sz="2000" spc="-70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manuals</a:t>
            </a:r>
            <a:endParaRPr sz="2000">
              <a:latin typeface="Arial Unicode MS"/>
              <a:cs typeface="Arial Unicode MS"/>
            </a:endParaRPr>
          </a:p>
          <a:p>
            <a:pPr lvl="1" marL="755650" marR="108585" indent="-285750">
              <a:lnSpc>
                <a:spcPts val="259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The </a:t>
            </a:r>
            <a:r>
              <a:rPr dirty="0" sz="2400" spc="50">
                <a:latin typeface="Arial Unicode MS"/>
                <a:cs typeface="Arial Unicode MS"/>
              </a:rPr>
              <a:t>beginning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45">
                <a:latin typeface="Arial Unicode MS"/>
                <a:cs typeface="Arial Unicode MS"/>
              </a:rPr>
              <a:t>function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55">
                <a:latin typeface="Arial Unicode MS"/>
                <a:cs typeface="Arial Unicode MS"/>
              </a:rPr>
              <a:t>often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114">
                <a:latin typeface="Arial Unicode MS"/>
                <a:cs typeface="Arial Unicode MS"/>
              </a:rPr>
              <a:t>good </a:t>
            </a:r>
            <a:r>
              <a:rPr dirty="0" sz="2400" spc="-5">
                <a:latin typeface="Arial Unicode MS"/>
                <a:cs typeface="Arial Unicode MS"/>
              </a:rPr>
              <a:t>place </a:t>
            </a:r>
            <a:r>
              <a:rPr dirty="0" sz="2400" spc="110">
                <a:latin typeface="Arial Unicode MS"/>
                <a:cs typeface="Arial Unicode MS"/>
              </a:rPr>
              <a:t>to  </a:t>
            </a:r>
            <a:r>
              <a:rPr dirty="0" sz="2400" spc="-30">
                <a:latin typeface="Arial Unicode MS"/>
                <a:cs typeface="Arial Unicode MS"/>
              </a:rPr>
              <a:t>check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 Unicode MS"/>
                <a:cs typeface="Arial Unicode MS"/>
              </a:rPr>
              <a:t>Before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50">
                <a:latin typeface="Arial Unicode MS"/>
                <a:cs typeface="Arial Unicode MS"/>
              </a:rPr>
              <a:t>computation </a:t>
            </a:r>
            <a:r>
              <a:rPr dirty="0" sz="2000" spc="-5">
                <a:latin typeface="Arial Unicode MS"/>
                <a:cs typeface="Arial Unicode MS"/>
              </a:rPr>
              <a:t>gets</a:t>
            </a:r>
            <a:r>
              <a:rPr dirty="0" sz="2000" spc="50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complicated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40">
                <a:latin typeface="Arial Unicode MS"/>
                <a:cs typeface="Arial Unicode MS"/>
              </a:rPr>
              <a:t>When </a:t>
            </a:r>
            <a:r>
              <a:rPr dirty="0" sz="2800" spc="130">
                <a:latin typeface="Arial Unicode MS"/>
                <a:cs typeface="Arial Unicode MS"/>
              </a:rPr>
              <a:t>to</a:t>
            </a:r>
            <a:r>
              <a:rPr dirty="0" sz="2800" spc="55">
                <a:latin typeface="Arial Unicode MS"/>
                <a:cs typeface="Arial Unicode MS"/>
              </a:rPr>
              <a:t> </a:t>
            </a:r>
            <a:r>
              <a:rPr dirty="0" sz="2800">
                <a:latin typeface="Arial Unicode MS"/>
                <a:cs typeface="Arial Unicode MS"/>
              </a:rPr>
              <a:t>worry?</a:t>
            </a:r>
            <a:endParaRPr sz="2800">
              <a:latin typeface="Arial Unicode MS"/>
              <a:cs typeface="Arial Unicode MS"/>
            </a:endParaRPr>
          </a:p>
          <a:p>
            <a:pPr lvl="1" marL="755650" marR="424180" indent="-285750">
              <a:lnSpc>
                <a:spcPts val="259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dirty="0" sz="2400" spc="-20">
                <a:latin typeface="Arial Unicode MS"/>
                <a:cs typeface="Arial Unicode MS"/>
              </a:rPr>
              <a:t>If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25">
                <a:latin typeface="Arial Unicode MS"/>
                <a:cs typeface="Arial Unicode MS"/>
              </a:rPr>
              <a:t>doesn’t </a:t>
            </a:r>
            <a:r>
              <a:rPr dirty="0" sz="2400">
                <a:latin typeface="Arial Unicode MS"/>
                <a:cs typeface="Arial Unicode MS"/>
              </a:rPr>
              <a:t>make </a:t>
            </a:r>
            <a:r>
              <a:rPr dirty="0" sz="2400" spc="-85">
                <a:latin typeface="Arial Unicode MS"/>
                <a:cs typeface="Arial Unicode MS"/>
              </a:rPr>
              <a:t>sense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-5">
                <a:latin typeface="Arial Unicode MS"/>
                <a:cs typeface="Arial Unicode MS"/>
              </a:rPr>
              <a:t>test </a:t>
            </a:r>
            <a:r>
              <a:rPr dirty="0" sz="2400" spc="-15">
                <a:latin typeface="Arial Unicode MS"/>
                <a:cs typeface="Arial Unicode MS"/>
              </a:rPr>
              <a:t>every </a:t>
            </a:r>
            <a:r>
              <a:rPr dirty="0" sz="2400" spc="30">
                <a:latin typeface="Arial Unicode MS"/>
                <a:cs typeface="Arial Unicode MS"/>
              </a:rPr>
              <a:t>function, </a:t>
            </a:r>
            <a:r>
              <a:rPr dirty="0" sz="2400" spc="-5">
                <a:latin typeface="Arial Unicode MS"/>
                <a:cs typeface="Arial Unicode MS"/>
              </a:rPr>
              <a:t>test  </a:t>
            </a:r>
            <a:r>
              <a:rPr dirty="0" sz="2400">
                <a:latin typeface="Arial Unicode MS"/>
                <a:cs typeface="Arial Unicode MS"/>
              </a:rPr>
              <a:t>some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511" y="198374"/>
            <a:ext cx="5774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How </a:t>
            </a:r>
            <a:r>
              <a:rPr dirty="0" spc="200"/>
              <a:t>to </a:t>
            </a:r>
            <a:r>
              <a:rPr dirty="0" spc="125"/>
              <a:t>report </a:t>
            </a:r>
            <a:r>
              <a:rPr dirty="0" spc="-5"/>
              <a:t>an</a:t>
            </a:r>
            <a:r>
              <a:rPr dirty="0" spc="-204"/>
              <a:t> </a:t>
            </a:r>
            <a:r>
              <a:rPr dirty="0" spc="90"/>
              <a:t>error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028081"/>
            <a:ext cx="8938260" cy="53105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Return </a:t>
            </a:r>
            <a:r>
              <a:rPr dirty="0" sz="2400" spc="-5">
                <a:latin typeface="Arial Unicode MS"/>
                <a:cs typeface="Arial Unicode MS"/>
              </a:rPr>
              <a:t>an </a:t>
            </a:r>
            <a:r>
              <a:rPr dirty="0" sz="2400" spc="50">
                <a:latin typeface="Arial Unicode MS"/>
                <a:cs typeface="Arial Unicode MS"/>
              </a:rPr>
              <a:t>“error </a:t>
            </a:r>
            <a:r>
              <a:rPr dirty="0" sz="2400" spc="-5">
                <a:latin typeface="Arial Unicode MS"/>
                <a:cs typeface="Arial Unicode MS"/>
              </a:rPr>
              <a:t>value” </a:t>
            </a:r>
            <a:r>
              <a:rPr dirty="0" sz="2400" spc="50">
                <a:latin typeface="Arial Unicode MS"/>
                <a:cs typeface="Arial Unicode MS"/>
              </a:rPr>
              <a:t>(not </a:t>
            </a:r>
            <a:r>
              <a:rPr dirty="0" sz="2400">
                <a:latin typeface="Arial Unicode MS"/>
                <a:cs typeface="Arial Unicode MS"/>
              </a:rPr>
              <a:t>general,</a:t>
            </a:r>
            <a:r>
              <a:rPr dirty="0" sz="2400" spc="160">
                <a:latin typeface="Arial Unicode MS"/>
                <a:cs typeface="Arial Unicode MS"/>
              </a:rPr>
              <a:t> </a:t>
            </a:r>
            <a:r>
              <a:rPr dirty="0" sz="2400" spc="35">
                <a:latin typeface="Arial Unicode MS"/>
                <a:cs typeface="Arial Unicode MS"/>
              </a:rPr>
              <a:t>problematic)</a:t>
            </a:r>
            <a:endParaRPr sz="24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  <a:tabLst>
                <a:tab pos="4443095" algn="l"/>
              </a:tabLst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</a:t>
            </a:r>
            <a:r>
              <a:rPr dirty="0" sz="2000" spc="45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width)	</a:t>
            </a: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5" i="1">
                <a:latin typeface="Arial"/>
                <a:cs typeface="Arial"/>
              </a:rPr>
              <a:t>return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35" i="1">
                <a:latin typeface="Arial"/>
                <a:cs typeface="Arial"/>
              </a:rPr>
              <a:t>negative </a:t>
            </a:r>
            <a:r>
              <a:rPr dirty="0" sz="2100" spc="-60" i="1">
                <a:latin typeface="Arial"/>
                <a:cs typeface="Arial"/>
              </a:rPr>
              <a:t>value </a:t>
            </a:r>
            <a:r>
              <a:rPr dirty="0" sz="2100" spc="20" i="1">
                <a:latin typeface="Arial"/>
                <a:cs typeface="Arial"/>
              </a:rPr>
              <a:t>for </a:t>
            </a:r>
            <a:r>
              <a:rPr dirty="0" sz="2100" spc="-10" i="1">
                <a:latin typeface="Arial"/>
                <a:cs typeface="Arial"/>
              </a:rPr>
              <a:t>bad</a:t>
            </a:r>
            <a:r>
              <a:rPr dirty="0" sz="2100" spc="-40" i="1">
                <a:latin typeface="Arial"/>
                <a:cs typeface="Arial"/>
              </a:rPr>
              <a:t> </a:t>
            </a:r>
            <a:r>
              <a:rPr dirty="0" sz="2100" spc="10" i="1">
                <a:latin typeface="Arial"/>
                <a:cs typeface="Arial"/>
              </a:rPr>
              <a:t>input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20"/>
              </a:spcBef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155700" marR="3528695">
              <a:lnSpc>
                <a:spcPct val="110000"/>
              </a:lnSpc>
            </a:pPr>
            <a:r>
              <a:rPr dirty="0" sz="2000" spc="25">
                <a:latin typeface="Arial Unicode MS"/>
                <a:cs typeface="Arial Unicode MS"/>
              </a:rPr>
              <a:t>if(length </a:t>
            </a:r>
            <a:r>
              <a:rPr dirty="0" sz="2000" spc="155">
                <a:latin typeface="Arial Unicode MS"/>
                <a:cs typeface="Arial Unicode MS"/>
              </a:rPr>
              <a:t>&lt;=0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45">
                <a:latin typeface="Arial Unicode MS"/>
                <a:cs typeface="Arial Unicode MS"/>
              </a:rPr>
              <a:t>width </a:t>
            </a:r>
            <a:r>
              <a:rPr dirty="0" sz="2000" spc="235">
                <a:latin typeface="Arial Unicode MS"/>
                <a:cs typeface="Arial Unicode MS"/>
              </a:rPr>
              <a:t>&lt;= </a:t>
            </a:r>
            <a:r>
              <a:rPr dirty="0" sz="2000" spc="-35">
                <a:latin typeface="Arial Unicode MS"/>
                <a:cs typeface="Arial Unicode MS"/>
              </a:rPr>
              <a:t>0) </a:t>
            </a:r>
            <a:r>
              <a:rPr dirty="0" sz="2000" spc="40">
                <a:latin typeface="Arial Unicode MS"/>
                <a:cs typeface="Arial Unicode MS"/>
              </a:rPr>
              <a:t>return</a:t>
            </a:r>
            <a:r>
              <a:rPr dirty="0" sz="2000" spc="-215">
                <a:latin typeface="Arial Unicode MS"/>
                <a:cs typeface="Arial Unicode MS"/>
              </a:rPr>
              <a:t> </a:t>
            </a:r>
            <a:r>
              <a:rPr dirty="0" sz="2000" spc="-75">
                <a:latin typeface="Arial Unicode MS"/>
                <a:cs typeface="Arial Unicode MS"/>
              </a:rPr>
              <a:t>-1;  </a:t>
            </a: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So, </a:t>
            </a:r>
            <a:r>
              <a:rPr dirty="0" sz="2400" spc="35">
                <a:latin typeface="Arial Unicode MS"/>
                <a:cs typeface="Arial Unicode MS"/>
              </a:rPr>
              <a:t>“let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-20">
                <a:solidFill>
                  <a:srgbClr val="FF0000"/>
                </a:solidFill>
                <a:latin typeface="Arial Unicode MS"/>
                <a:cs typeface="Arial Unicode MS"/>
              </a:rPr>
              <a:t>caller</a:t>
            </a:r>
            <a:r>
              <a:rPr dirty="0" sz="2400" spc="20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400" spc="20">
                <a:latin typeface="Arial Unicode MS"/>
                <a:cs typeface="Arial Unicode MS"/>
              </a:rPr>
              <a:t>beware”</a:t>
            </a:r>
            <a:endParaRPr sz="24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685"/>
              </a:spcBef>
            </a:pPr>
            <a:r>
              <a:rPr dirty="0" sz="2000" spc="45">
                <a:latin typeface="Arial Unicode MS"/>
                <a:cs typeface="Arial Unicode MS"/>
              </a:rPr>
              <a:t>int </a:t>
            </a:r>
            <a:r>
              <a:rPr dirty="0" sz="2000">
                <a:latin typeface="Arial Unicode MS"/>
                <a:cs typeface="Arial Unicode MS"/>
              </a:rPr>
              <a:t>z </a:t>
            </a:r>
            <a:r>
              <a:rPr dirty="0" sz="2000" spc="235">
                <a:latin typeface="Arial Unicode MS"/>
                <a:cs typeface="Arial Unicode MS"/>
              </a:rPr>
              <a:t>=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area(x,y);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340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20">
                <a:latin typeface="Arial Unicode MS"/>
                <a:cs typeface="Arial Unicode MS"/>
              </a:rPr>
              <a:t>(z&lt;0) </a:t>
            </a:r>
            <a:r>
              <a:rPr dirty="0" sz="2000" spc="30">
                <a:latin typeface="Arial Unicode MS"/>
                <a:cs typeface="Arial Unicode MS"/>
              </a:rPr>
              <a:t>error("bad </a:t>
            </a:r>
            <a:r>
              <a:rPr dirty="0" sz="2000" spc="-20">
                <a:latin typeface="Arial Unicode MS"/>
                <a:cs typeface="Arial Unicode MS"/>
              </a:rPr>
              <a:t>area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computation");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240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-565">
                <a:latin typeface="Arial Unicode MS"/>
                <a:cs typeface="Arial Unicode MS"/>
              </a:rPr>
              <a:t>…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Unicode MS"/>
                <a:cs typeface="Arial Unicode MS"/>
              </a:rPr>
              <a:t>Problems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30">
                <a:latin typeface="Arial Unicode MS"/>
                <a:cs typeface="Arial Unicode MS"/>
              </a:rPr>
              <a:t>What </a:t>
            </a: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-65">
                <a:latin typeface="Arial Unicode MS"/>
                <a:cs typeface="Arial Unicode MS"/>
              </a:rPr>
              <a:t>I </a:t>
            </a:r>
            <a:r>
              <a:rPr dirty="0" sz="2000" spc="55">
                <a:latin typeface="Arial Unicode MS"/>
                <a:cs typeface="Arial Unicode MS"/>
              </a:rPr>
              <a:t>forget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25">
                <a:latin typeface="Arial Unicode MS"/>
                <a:cs typeface="Arial Unicode MS"/>
              </a:rPr>
              <a:t>check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5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value?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25">
                <a:latin typeface="Arial Unicode MS"/>
                <a:cs typeface="Arial Unicode MS"/>
              </a:rPr>
              <a:t>For </a:t>
            </a:r>
            <a:r>
              <a:rPr dirty="0" sz="2000">
                <a:latin typeface="Arial Unicode MS"/>
                <a:cs typeface="Arial Unicode MS"/>
              </a:rPr>
              <a:t>some </a:t>
            </a:r>
            <a:r>
              <a:rPr dirty="0" sz="2000" spc="15">
                <a:latin typeface="Arial Unicode MS"/>
                <a:cs typeface="Arial Unicode MS"/>
              </a:rPr>
              <a:t>functions </a:t>
            </a:r>
            <a:r>
              <a:rPr dirty="0" sz="2000" spc="20">
                <a:latin typeface="Arial Unicode MS"/>
                <a:cs typeface="Arial Unicode MS"/>
              </a:rPr>
              <a:t>there </a:t>
            </a:r>
            <a:r>
              <a:rPr dirty="0" sz="2000" spc="-5">
                <a:latin typeface="Arial Unicode MS"/>
                <a:cs typeface="Arial Unicode MS"/>
              </a:rPr>
              <a:t>isn’t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45">
                <a:latin typeface="Arial Unicode MS"/>
                <a:cs typeface="Arial Unicode MS"/>
              </a:rPr>
              <a:t>“bad </a:t>
            </a:r>
            <a:r>
              <a:rPr dirty="0" sz="2000" spc="-5">
                <a:latin typeface="Arial Unicode MS"/>
                <a:cs typeface="Arial Unicode MS"/>
              </a:rPr>
              <a:t>value”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35">
                <a:latin typeface="Arial Unicode MS"/>
                <a:cs typeface="Arial Unicode MS"/>
              </a:rPr>
              <a:t>return </a:t>
            </a:r>
            <a:r>
              <a:rPr dirty="0" sz="2000" spc="-45">
                <a:latin typeface="Arial Unicode MS"/>
                <a:cs typeface="Arial Unicode MS"/>
              </a:rPr>
              <a:t>(e.g.,</a:t>
            </a:r>
            <a:r>
              <a:rPr dirty="0" sz="2000" spc="225">
                <a:latin typeface="Arial Unicode MS"/>
                <a:cs typeface="Arial Unicode MS"/>
              </a:rPr>
              <a:t> </a:t>
            </a:r>
            <a:r>
              <a:rPr dirty="0" sz="2000" spc="-40">
                <a:latin typeface="Arial Unicode MS"/>
                <a:cs typeface="Arial Unicode MS"/>
              </a:rPr>
              <a:t>max())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511" y="198374"/>
            <a:ext cx="5774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How </a:t>
            </a:r>
            <a:r>
              <a:rPr dirty="0" spc="200"/>
              <a:t>to </a:t>
            </a:r>
            <a:r>
              <a:rPr dirty="0" spc="125"/>
              <a:t>report </a:t>
            </a:r>
            <a:r>
              <a:rPr dirty="0" spc="-5"/>
              <a:t>an</a:t>
            </a:r>
            <a:r>
              <a:rPr dirty="0" spc="-204"/>
              <a:t> </a:t>
            </a:r>
            <a:r>
              <a:rPr dirty="0" spc="9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4222"/>
            <a:ext cx="87928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80">
                <a:latin typeface="Arial Unicode MS"/>
                <a:cs typeface="Arial Unicode MS"/>
              </a:rPr>
              <a:t>Set </a:t>
            </a:r>
            <a:r>
              <a:rPr dirty="0" sz="2400">
                <a:latin typeface="Arial Unicode MS"/>
                <a:cs typeface="Arial Unicode MS"/>
              </a:rPr>
              <a:t>an </a:t>
            </a:r>
            <a:r>
              <a:rPr dirty="0" sz="2400" spc="45">
                <a:latin typeface="Arial Unicode MS"/>
                <a:cs typeface="Arial Unicode MS"/>
              </a:rPr>
              <a:t>error </a:t>
            </a:r>
            <a:r>
              <a:rPr dirty="0" sz="2400" spc="-35">
                <a:latin typeface="Arial Unicode MS"/>
                <a:cs typeface="Arial Unicode MS"/>
              </a:rPr>
              <a:t>status </a:t>
            </a:r>
            <a:r>
              <a:rPr dirty="0" sz="2400" spc="35">
                <a:solidFill>
                  <a:srgbClr val="FF0000"/>
                </a:solidFill>
                <a:latin typeface="Arial Unicode MS"/>
                <a:cs typeface="Arial Unicode MS"/>
              </a:rPr>
              <a:t>indicator </a:t>
            </a:r>
            <a:r>
              <a:rPr dirty="0" sz="2400" spc="50">
                <a:latin typeface="Arial Unicode MS"/>
                <a:cs typeface="Arial Unicode MS"/>
              </a:rPr>
              <a:t>(not </a:t>
            </a:r>
            <a:r>
              <a:rPr dirty="0" sz="2400">
                <a:latin typeface="Arial Unicode MS"/>
                <a:cs typeface="Arial Unicode MS"/>
              </a:rPr>
              <a:t>general, </a:t>
            </a:r>
            <a:r>
              <a:rPr dirty="0" sz="2400" spc="30">
                <a:latin typeface="Arial Unicode MS"/>
                <a:cs typeface="Arial Unicode MS"/>
              </a:rPr>
              <a:t>problematic,</a:t>
            </a:r>
            <a:r>
              <a:rPr dirty="0" sz="2400" spc="409">
                <a:latin typeface="Arial Unicode MS"/>
                <a:cs typeface="Arial Unicode MS"/>
              </a:rPr>
              <a:t> </a:t>
            </a:r>
            <a:r>
              <a:rPr dirty="0" sz="2400" spc="55">
                <a:latin typeface="Arial Unicode MS"/>
                <a:cs typeface="Arial Unicode MS"/>
              </a:rPr>
              <a:t>don’t!)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1382775"/>
            <a:ext cx="15341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 errno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-85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0;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594" y="1369052"/>
            <a:ext cx="28657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70" i="1">
                <a:latin typeface="Arial"/>
                <a:cs typeface="Arial"/>
              </a:rPr>
              <a:t>used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30" i="1">
                <a:latin typeface="Arial"/>
                <a:cs typeface="Arial"/>
              </a:rPr>
              <a:t>indicate</a:t>
            </a:r>
            <a:r>
              <a:rPr dirty="0" sz="2100" spc="-250" i="1">
                <a:latin typeface="Arial"/>
                <a:cs typeface="Arial"/>
              </a:rPr>
              <a:t> </a:t>
            </a:r>
            <a:r>
              <a:rPr dirty="0" sz="2100" spc="-40" i="1">
                <a:latin typeface="Arial"/>
                <a:cs typeface="Arial"/>
              </a:rPr>
              <a:t>errors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1687575"/>
            <a:ext cx="6144260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width)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5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241300">
              <a:lnSpc>
                <a:spcPts val="2460"/>
              </a:lnSpc>
              <a:tabLst>
                <a:tab pos="4584700" algn="l"/>
              </a:tabLst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65">
                <a:latin typeface="Arial Unicode MS"/>
                <a:cs typeface="Arial Unicode MS"/>
              </a:rPr>
              <a:t>(length&lt;=0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70">
                <a:latin typeface="Arial Unicode MS"/>
                <a:cs typeface="Arial Unicode MS"/>
              </a:rPr>
              <a:t>width&lt;=0) </a:t>
            </a:r>
            <a:r>
              <a:rPr dirty="0" sz="2000" spc="45">
                <a:latin typeface="Arial Unicode MS"/>
                <a:cs typeface="Arial Unicode MS"/>
              </a:rPr>
              <a:t>errno</a:t>
            </a:r>
            <a:r>
              <a:rPr dirty="0" sz="2000" spc="55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-55">
                <a:latin typeface="Arial Unicode MS"/>
                <a:cs typeface="Arial Unicode MS"/>
              </a:rPr>
              <a:t>7;	</a:t>
            </a: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60" i="1">
                <a:latin typeface="Arial"/>
                <a:cs typeface="Arial"/>
              </a:rPr>
              <a:t>|| </a:t>
            </a:r>
            <a:r>
              <a:rPr dirty="0" sz="2100" spc="-80" i="1">
                <a:latin typeface="Arial"/>
                <a:cs typeface="Arial"/>
              </a:rPr>
              <a:t>means</a:t>
            </a:r>
            <a:r>
              <a:rPr dirty="0" sz="2100" spc="-225" i="1">
                <a:latin typeface="Arial"/>
                <a:cs typeface="Arial"/>
              </a:rPr>
              <a:t> </a:t>
            </a:r>
            <a:r>
              <a:rPr dirty="0" sz="2100" spc="30" i="1">
                <a:latin typeface="Arial"/>
                <a:cs typeface="Arial"/>
              </a:rPr>
              <a:t>or</a:t>
            </a:r>
            <a:endParaRPr sz="2100">
              <a:latin typeface="Arial"/>
              <a:cs typeface="Arial"/>
            </a:endParaRPr>
          </a:p>
          <a:p>
            <a:pPr marL="241300">
              <a:lnSpc>
                <a:spcPts val="2390"/>
              </a:lnSpc>
            </a:pPr>
            <a:r>
              <a:rPr dirty="0" sz="2000" spc="40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453129"/>
            <a:ext cx="7884159" cy="30149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So, </a:t>
            </a:r>
            <a:r>
              <a:rPr dirty="0" sz="2400" spc="35">
                <a:latin typeface="Arial Unicode MS"/>
                <a:cs typeface="Arial Unicode MS"/>
              </a:rPr>
              <a:t>“let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-20">
                <a:latin typeface="Arial Unicode MS"/>
                <a:cs typeface="Arial Unicode MS"/>
              </a:rPr>
              <a:t>caller</a:t>
            </a:r>
            <a:r>
              <a:rPr dirty="0" sz="2400" spc="195">
                <a:latin typeface="Arial Unicode MS"/>
                <a:cs typeface="Arial Unicode MS"/>
              </a:rPr>
              <a:t> </a:t>
            </a:r>
            <a:r>
              <a:rPr dirty="0" sz="2400" spc="-15">
                <a:latin typeface="Arial Unicode MS"/>
                <a:cs typeface="Arial Unicode MS"/>
              </a:rPr>
              <a:t>check”</a:t>
            </a:r>
            <a:endParaRPr sz="24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400"/>
              </a:spcBef>
            </a:pPr>
            <a:r>
              <a:rPr dirty="0" sz="2000" spc="45">
                <a:latin typeface="Arial Unicode MS"/>
                <a:cs typeface="Arial Unicode MS"/>
              </a:rPr>
              <a:t>int </a:t>
            </a:r>
            <a:r>
              <a:rPr dirty="0" sz="2000">
                <a:latin typeface="Arial Unicode MS"/>
                <a:cs typeface="Arial Unicode MS"/>
              </a:rPr>
              <a:t>z </a:t>
            </a:r>
            <a:r>
              <a:rPr dirty="0" sz="2000" spc="235">
                <a:latin typeface="Arial Unicode MS"/>
                <a:cs typeface="Arial Unicode MS"/>
              </a:rPr>
              <a:t>=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area(x,y);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ts val="2350"/>
              </a:lnSpc>
              <a:spcBef>
                <a:spcPts val="95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50">
                <a:latin typeface="Arial Unicode MS"/>
                <a:cs typeface="Arial Unicode MS"/>
              </a:rPr>
              <a:t>(errno==7) </a:t>
            </a:r>
            <a:r>
              <a:rPr dirty="0" sz="2000" spc="30">
                <a:latin typeface="Arial Unicode MS"/>
                <a:cs typeface="Arial Unicode MS"/>
              </a:rPr>
              <a:t>error("bad </a:t>
            </a:r>
            <a:r>
              <a:rPr dirty="0" sz="2000" spc="-20">
                <a:latin typeface="Arial Unicode MS"/>
                <a:cs typeface="Arial Unicode MS"/>
              </a:rPr>
              <a:t>area</a:t>
            </a:r>
            <a:r>
              <a:rPr dirty="0" sz="2000" spc="-25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computation");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ts val="2470"/>
              </a:lnSpc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100" spc="-665" i="1">
                <a:latin typeface="Arial"/>
                <a:cs typeface="Arial"/>
              </a:rPr>
              <a:t>…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Unicode MS"/>
                <a:cs typeface="Arial Unicode MS"/>
              </a:rPr>
              <a:t>Problems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30">
                <a:latin typeface="Arial Unicode MS"/>
                <a:cs typeface="Arial Unicode MS"/>
              </a:rPr>
              <a:t>What </a:t>
            </a: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-65">
                <a:latin typeface="Arial Unicode MS"/>
                <a:cs typeface="Arial Unicode MS"/>
              </a:rPr>
              <a:t>I </a:t>
            </a:r>
            <a:r>
              <a:rPr dirty="0" sz="2000" spc="55">
                <a:latin typeface="Arial Unicode MS"/>
                <a:cs typeface="Arial Unicode MS"/>
              </a:rPr>
              <a:t>forget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25">
                <a:latin typeface="Arial Unicode MS"/>
                <a:cs typeface="Arial Unicode MS"/>
              </a:rPr>
              <a:t>check</a:t>
            </a:r>
            <a:r>
              <a:rPr dirty="0" sz="2000" spc="60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errno?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 spc="40">
                <a:latin typeface="Arial Unicode MS"/>
                <a:cs typeface="Arial Unicode MS"/>
              </a:rPr>
              <a:t>How </a:t>
            </a:r>
            <a:r>
              <a:rPr dirty="0" sz="2000" spc="95">
                <a:latin typeface="Arial Unicode MS"/>
                <a:cs typeface="Arial Unicode MS"/>
              </a:rPr>
              <a:t>do </a:t>
            </a:r>
            <a:r>
              <a:rPr dirty="0" sz="2000" spc="-65">
                <a:latin typeface="Arial Unicode MS"/>
                <a:cs typeface="Arial Unicode MS"/>
              </a:rPr>
              <a:t>I </a:t>
            </a:r>
            <a:r>
              <a:rPr dirty="0" sz="2000">
                <a:latin typeface="Arial Unicode MS"/>
                <a:cs typeface="Arial Unicode MS"/>
              </a:rPr>
              <a:t>pick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-15">
                <a:latin typeface="Arial Unicode MS"/>
                <a:cs typeface="Arial Unicode MS"/>
              </a:rPr>
              <a:t>value </a:t>
            </a: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40">
                <a:latin typeface="Arial Unicode MS"/>
                <a:cs typeface="Arial Unicode MS"/>
              </a:rPr>
              <a:t>errno </a:t>
            </a:r>
            <a:r>
              <a:rPr dirty="0" sz="2000">
                <a:latin typeface="Arial Unicode MS"/>
                <a:cs typeface="Arial Unicode MS"/>
              </a:rPr>
              <a:t>that’s </a:t>
            </a:r>
            <a:r>
              <a:rPr dirty="0" sz="2000" spc="30">
                <a:latin typeface="Arial Unicode MS"/>
                <a:cs typeface="Arial Unicode MS"/>
              </a:rPr>
              <a:t>different </a:t>
            </a:r>
            <a:r>
              <a:rPr dirty="0" sz="2000" spc="70">
                <a:latin typeface="Arial Unicode MS"/>
                <a:cs typeface="Arial Unicode MS"/>
              </a:rPr>
              <a:t>from </a:t>
            </a:r>
            <a:r>
              <a:rPr dirty="0" sz="2000" spc="-20">
                <a:latin typeface="Arial Unicode MS"/>
                <a:cs typeface="Arial Unicode MS"/>
              </a:rPr>
              <a:t>all</a:t>
            </a:r>
            <a:r>
              <a:rPr dirty="0" sz="2000" spc="204">
                <a:latin typeface="Arial Unicode MS"/>
                <a:cs typeface="Arial Unicode MS"/>
              </a:rPr>
              <a:t> </a:t>
            </a:r>
            <a:r>
              <a:rPr dirty="0" sz="2000" spc="-20">
                <a:latin typeface="Arial Unicode MS"/>
                <a:cs typeface="Arial Unicode MS"/>
              </a:rPr>
              <a:t>others?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 spc="40">
                <a:latin typeface="Arial Unicode MS"/>
                <a:cs typeface="Arial Unicode MS"/>
              </a:rPr>
              <a:t>How </a:t>
            </a:r>
            <a:r>
              <a:rPr dirty="0" sz="2000" spc="95">
                <a:latin typeface="Arial Unicode MS"/>
                <a:cs typeface="Arial Unicode MS"/>
              </a:rPr>
              <a:t>do </a:t>
            </a:r>
            <a:r>
              <a:rPr dirty="0" sz="2000" spc="-65">
                <a:latin typeface="Arial Unicode MS"/>
                <a:cs typeface="Arial Unicode MS"/>
              </a:rPr>
              <a:t>I </a:t>
            </a:r>
            <a:r>
              <a:rPr dirty="0" sz="2000" spc="5">
                <a:latin typeface="Arial Unicode MS"/>
                <a:cs typeface="Arial Unicode MS"/>
              </a:rPr>
              <a:t>deal </a:t>
            </a:r>
            <a:r>
              <a:rPr dirty="0" sz="2000" spc="35">
                <a:latin typeface="Arial Unicode MS"/>
                <a:cs typeface="Arial Unicode MS"/>
              </a:rPr>
              <a:t>with </a:t>
            </a:r>
            <a:r>
              <a:rPr dirty="0" sz="2000" spc="40">
                <a:latin typeface="Arial Unicode MS"/>
                <a:cs typeface="Arial Unicode MS"/>
              </a:rPr>
              <a:t>that</a:t>
            </a:r>
            <a:r>
              <a:rPr dirty="0" sz="2000" spc="55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error?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4923" y="6277355"/>
            <a:ext cx="2235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511" y="198374"/>
            <a:ext cx="57746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How </a:t>
            </a:r>
            <a:r>
              <a:rPr dirty="0" spc="200"/>
              <a:t>to </a:t>
            </a:r>
            <a:r>
              <a:rPr dirty="0" spc="125"/>
              <a:t>report </a:t>
            </a:r>
            <a:r>
              <a:rPr dirty="0" spc="-5"/>
              <a:t>an</a:t>
            </a:r>
            <a:r>
              <a:rPr dirty="0" spc="-204"/>
              <a:t> </a:t>
            </a:r>
            <a:r>
              <a:rPr dirty="0" spc="90"/>
              <a:t>error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014222"/>
            <a:ext cx="8636635" cy="176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4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Arial Unicode MS"/>
                <a:cs typeface="Arial Unicode MS"/>
              </a:rPr>
              <a:t>Report </a:t>
            </a:r>
            <a:r>
              <a:rPr dirty="0" sz="2400" spc="-5">
                <a:latin typeface="Arial Unicode MS"/>
                <a:cs typeface="Arial Unicode MS"/>
              </a:rPr>
              <a:t>an </a:t>
            </a:r>
            <a:r>
              <a:rPr dirty="0" sz="2400" spc="45">
                <a:latin typeface="Arial Unicode MS"/>
                <a:cs typeface="Arial Unicode MS"/>
              </a:rPr>
              <a:t>error by </a:t>
            </a:r>
            <a:r>
              <a:rPr dirty="0" sz="2400" spc="60">
                <a:latin typeface="Arial Unicode MS"/>
                <a:cs typeface="Arial Unicode MS"/>
              </a:rPr>
              <a:t>throwing </a:t>
            </a:r>
            <a:r>
              <a:rPr dirty="0" sz="2400">
                <a:latin typeface="Arial Unicode MS"/>
                <a:cs typeface="Arial Unicode MS"/>
              </a:rPr>
              <a:t>an</a:t>
            </a:r>
            <a:r>
              <a:rPr dirty="0" sz="2400" spc="55">
                <a:latin typeface="Arial Unicode MS"/>
                <a:cs typeface="Arial Unicode MS"/>
              </a:rPr>
              <a:t> </a:t>
            </a:r>
            <a:r>
              <a:rPr dirty="0" sz="2400" spc="15">
                <a:solidFill>
                  <a:srgbClr val="FF0000"/>
                </a:solidFill>
                <a:latin typeface="Arial Unicode MS"/>
                <a:cs typeface="Arial Unicode MS"/>
              </a:rPr>
              <a:t>exception</a:t>
            </a:r>
            <a:endParaRPr sz="2400">
              <a:latin typeface="Arial Unicode MS"/>
              <a:cs typeface="Arial Unicode MS"/>
            </a:endParaRPr>
          </a:p>
          <a:p>
            <a:pPr marL="927100">
              <a:lnSpc>
                <a:spcPts val="2420"/>
              </a:lnSpc>
              <a:tabLst>
                <a:tab pos="3093720" algn="l"/>
              </a:tabLst>
            </a:pPr>
            <a:r>
              <a:rPr dirty="0" sz="2000" spc="-85">
                <a:latin typeface="Arial Unicode MS"/>
                <a:cs typeface="Arial Unicode MS"/>
              </a:rPr>
              <a:t>class </a:t>
            </a:r>
            <a:r>
              <a:rPr dirty="0" sz="2000" spc="-35">
                <a:latin typeface="Arial Unicode MS"/>
                <a:cs typeface="Arial Unicode MS"/>
              </a:rPr>
              <a:t>Bad_area</a:t>
            </a:r>
            <a:r>
              <a:rPr dirty="0" sz="2000" spc="120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 spc="-70">
                <a:latin typeface="Arial Unicode MS"/>
                <a:cs typeface="Arial Unicode MS"/>
              </a:rPr>
              <a:t>};	</a:t>
            </a: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135" i="1">
                <a:latin typeface="Arial"/>
                <a:cs typeface="Arial"/>
              </a:rPr>
              <a:t>class </a:t>
            </a:r>
            <a:r>
              <a:rPr dirty="0" sz="2100" spc="-120" i="1">
                <a:latin typeface="Arial"/>
                <a:cs typeface="Arial"/>
              </a:rPr>
              <a:t>is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75" i="1">
                <a:latin typeface="Arial"/>
                <a:cs typeface="Arial"/>
              </a:rPr>
              <a:t>user </a:t>
            </a:r>
            <a:r>
              <a:rPr dirty="0" sz="2100" spc="-20" i="1">
                <a:latin typeface="Arial"/>
                <a:cs typeface="Arial"/>
              </a:rPr>
              <a:t>defined</a:t>
            </a:r>
            <a:r>
              <a:rPr dirty="0" sz="2100" spc="325" i="1">
                <a:latin typeface="Arial"/>
                <a:cs typeface="Arial"/>
              </a:rPr>
              <a:t> </a:t>
            </a:r>
            <a:r>
              <a:rPr dirty="0" sz="2100" spc="-20" i="1">
                <a:latin typeface="Arial"/>
                <a:cs typeface="Arial"/>
              </a:rPr>
              <a:t>type</a:t>
            </a:r>
            <a:endParaRPr sz="2100">
              <a:latin typeface="Arial"/>
              <a:cs typeface="Arial"/>
            </a:endParaRPr>
          </a:p>
          <a:p>
            <a:pPr marL="312928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05" i="1">
                <a:latin typeface="Arial"/>
                <a:cs typeface="Arial"/>
              </a:rPr>
              <a:t>Bad_area </a:t>
            </a:r>
            <a:r>
              <a:rPr dirty="0" sz="2100" spc="-120" i="1">
                <a:latin typeface="Arial"/>
                <a:cs typeface="Arial"/>
              </a:rPr>
              <a:t>is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15" i="1">
                <a:latin typeface="Arial"/>
                <a:cs typeface="Arial"/>
              </a:rPr>
              <a:t>type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20" i="1">
                <a:latin typeface="Arial"/>
                <a:cs typeface="Arial"/>
              </a:rPr>
              <a:t>be </a:t>
            </a:r>
            <a:r>
              <a:rPr dirty="0" sz="2100" spc="-70" i="1">
                <a:latin typeface="Arial"/>
                <a:cs typeface="Arial"/>
              </a:rPr>
              <a:t>used </a:t>
            </a:r>
            <a:r>
              <a:rPr dirty="0" sz="2100" spc="-160" i="1">
                <a:latin typeface="Arial"/>
                <a:cs typeface="Arial"/>
              </a:rPr>
              <a:t>as </a:t>
            </a:r>
            <a:r>
              <a:rPr dirty="0" sz="2100" spc="-60" i="1">
                <a:latin typeface="Arial"/>
                <a:cs typeface="Arial"/>
              </a:rPr>
              <a:t>an</a:t>
            </a:r>
            <a:r>
              <a:rPr dirty="0" sz="2100" spc="-135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exception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80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width)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146" y="2740652"/>
            <a:ext cx="258953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5" i="1">
                <a:latin typeface="Arial"/>
                <a:cs typeface="Arial"/>
              </a:rPr>
              <a:t>note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-95" i="1">
                <a:latin typeface="Arial"/>
                <a:cs typeface="Arial"/>
              </a:rPr>
              <a:t>{} </a:t>
            </a:r>
            <a:r>
              <a:rPr dirty="0" sz="2100" spc="-90" i="1">
                <a:latin typeface="Arial"/>
                <a:cs typeface="Arial"/>
              </a:rPr>
              <a:t>– </a:t>
            </a:r>
            <a:r>
              <a:rPr dirty="0" sz="2100" spc="-105" i="1">
                <a:latin typeface="Arial"/>
                <a:cs typeface="Arial"/>
              </a:rPr>
              <a:t>a</a:t>
            </a:r>
            <a:r>
              <a:rPr dirty="0" sz="2100" spc="-40" i="1">
                <a:latin typeface="Arial"/>
                <a:cs typeface="Arial"/>
              </a:rPr>
              <a:t> </a:t>
            </a:r>
            <a:r>
              <a:rPr dirty="0" sz="2100" spc="-60" i="1">
                <a:latin typeface="Arial"/>
                <a:cs typeface="Arial"/>
              </a:rPr>
              <a:t>value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2754375"/>
            <a:ext cx="50819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65">
                <a:latin typeface="Arial Unicode MS"/>
                <a:cs typeface="Arial Unicode MS"/>
              </a:rPr>
              <a:t>(length&lt;=0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70">
                <a:latin typeface="Arial Unicode MS"/>
                <a:cs typeface="Arial Unicode MS"/>
              </a:rPr>
              <a:t>width&lt;=0) </a:t>
            </a:r>
            <a:r>
              <a:rPr dirty="0" sz="2000" spc="55">
                <a:latin typeface="Arial Unicode MS"/>
                <a:cs typeface="Arial Unicode MS"/>
              </a:rPr>
              <a:t>throw </a:t>
            </a:r>
            <a:r>
              <a:rPr dirty="0" sz="2000" spc="-45">
                <a:latin typeface="Arial Unicode MS"/>
                <a:cs typeface="Arial Unicode MS"/>
              </a:rPr>
              <a:t>Bad_area{};  </a:t>
            </a: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63976"/>
            <a:ext cx="653288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 Unicode MS"/>
                <a:cs typeface="Arial Unicode MS"/>
              </a:rPr>
              <a:t>Catch </a:t>
            </a:r>
            <a:r>
              <a:rPr dirty="0" sz="2400" spc="35">
                <a:latin typeface="Arial Unicode MS"/>
                <a:cs typeface="Arial Unicode MS"/>
              </a:rPr>
              <a:t>and </a:t>
            </a:r>
            <a:r>
              <a:rPr dirty="0" sz="2400" spc="5">
                <a:latin typeface="Arial Unicode MS"/>
                <a:cs typeface="Arial Unicode MS"/>
              </a:rPr>
              <a:t>deal </a:t>
            </a:r>
            <a:r>
              <a:rPr dirty="0" sz="2400" spc="40">
                <a:latin typeface="Arial Unicode MS"/>
                <a:cs typeface="Arial Unicode MS"/>
              </a:rPr>
              <a:t>with the </a:t>
            </a:r>
            <a:r>
              <a:rPr dirty="0" sz="2400" spc="50">
                <a:latin typeface="Arial Unicode MS"/>
                <a:cs typeface="Arial Unicode MS"/>
              </a:rPr>
              <a:t>error </a:t>
            </a:r>
            <a:r>
              <a:rPr dirty="0" sz="2400" spc="-45">
                <a:latin typeface="Arial Unicode MS"/>
                <a:cs typeface="Arial Unicode MS"/>
              </a:rPr>
              <a:t>(e.g., </a:t>
            </a:r>
            <a:r>
              <a:rPr dirty="0" sz="2400" spc="25">
                <a:latin typeface="Arial Unicode MS"/>
                <a:cs typeface="Arial Unicode MS"/>
              </a:rPr>
              <a:t>in</a:t>
            </a:r>
            <a:r>
              <a:rPr dirty="0" sz="2400" spc="25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main())</a:t>
            </a:r>
            <a:endParaRPr sz="24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2000" spc="35">
                <a:latin typeface="Arial Unicode MS"/>
                <a:cs typeface="Arial Unicode MS"/>
              </a:rPr>
              <a:t>try</a:t>
            </a:r>
            <a:r>
              <a:rPr dirty="0" sz="2000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4644389"/>
            <a:ext cx="18542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>
                <a:latin typeface="Arial Unicode MS"/>
                <a:cs typeface="Arial Unicode MS"/>
              </a:rPr>
              <a:t>z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-35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area(x,y);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949189"/>
            <a:ext cx="102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594" y="4630666"/>
            <a:ext cx="4420235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  <a:tabLst>
                <a:tab pos="361950" algn="l"/>
              </a:tabLst>
            </a:pPr>
            <a:r>
              <a:rPr dirty="0" sz="2000" spc="235">
                <a:latin typeface="Arial Unicode MS"/>
                <a:cs typeface="Arial Unicode MS"/>
              </a:rPr>
              <a:t>//	</a:t>
            </a:r>
            <a:r>
              <a:rPr dirty="0" sz="2100" spc="-10" i="1">
                <a:latin typeface="Arial"/>
                <a:cs typeface="Arial"/>
              </a:rPr>
              <a:t>if </a:t>
            </a:r>
            <a:r>
              <a:rPr dirty="0" sz="2100" spc="-80" i="1">
                <a:latin typeface="Arial"/>
                <a:cs typeface="Arial"/>
              </a:rPr>
              <a:t>area() </a:t>
            </a:r>
            <a:r>
              <a:rPr dirty="0" sz="2100" spc="-25" i="1">
                <a:latin typeface="Arial"/>
                <a:cs typeface="Arial"/>
              </a:rPr>
              <a:t>doesn’t </a:t>
            </a:r>
            <a:r>
              <a:rPr dirty="0" sz="2100" spc="5" i="1">
                <a:latin typeface="Arial"/>
                <a:cs typeface="Arial"/>
              </a:rPr>
              <a:t>throw </a:t>
            </a:r>
            <a:r>
              <a:rPr dirty="0" sz="2100" spc="-60" i="1">
                <a:latin typeface="Arial"/>
                <a:cs typeface="Arial"/>
              </a:rPr>
              <a:t>an</a:t>
            </a:r>
            <a:r>
              <a:rPr dirty="0" sz="2100" spc="105" i="1">
                <a:latin typeface="Arial"/>
                <a:cs typeface="Arial"/>
              </a:rPr>
              <a:t> </a:t>
            </a:r>
            <a:r>
              <a:rPr dirty="0" sz="2100" spc="-40" i="1">
                <a:latin typeface="Arial"/>
                <a:cs typeface="Arial"/>
              </a:rPr>
              <a:t>exception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65" i="1">
                <a:latin typeface="Arial"/>
                <a:cs typeface="Arial"/>
              </a:rPr>
              <a:t>make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-55" i="1">
                <a:latin typeface="Arial"/>
                <a:cs typeface="Arial"/>
              </a:rPr>
              <a:t>assignment </a:t>
            </a:r>
            <a:r>
              <a:rPr dirty="0" sz="2100" spc="-25" i="1">
                <a:latin typeface="Arial"/>
                <a:cs typeface="Arial"/>
              </a:rPr>
              <a:t>and</a:t>
            </a:r>
            <a:r>
              <a:rPr dirty="0" sz="2100" spc="-90" i="1">
                <a:latin typeface="Arial"/>
                <a:cs typeface="Arial"/>
              </a:rPr>
              <a:t> </a:t>
            </a:r>
            <a:r>
              <a:rPr dirty="0" sz="2100" spc="-20" i="1">
                <a:latin typeface="Arial"/>
                <a:cs typeface="Arial"/>
              </a:rPr>
              <a:t>proceed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5253990"/>
            <a:ext cx="19913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0">
                <a:latin typeface="Arial Unicode MS"/>
                <a:cs typeface="Arial Unicode MS"/>
              </a:rPr>
              <a:t>catch(Bad_area)</a:t>
            </a:r>
            <a:r>
              <a:rPr dirty="0" sz="2000" spc="-25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594" y="5240266"/>
            <a:ext cx="43592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0" i="1">
                <a:latin typeface="Arial"/>
                <a:cs typeface="Arial"/>
              </a:rPr>
              <a:t>if </a:t>
            </a:r>
            <a:r>
              <a:rPr dirty="0" sz="2100" spc="-80" i="1">
                <a:latin typeface="Arial"/>
                <a:cs typeface="Arial"/>
              </a:rPr>
              <a:t>area() </a:t>
            </a:r>
            <a:r>
              <a:rPr dirty="0" sz="2100" spc="-30" i="1">
                <a:latin typeface="Arial"/>
                <a:cs typeface="Arial"/>
              </a:rPr>
              <a:t>throws </a:t>
            </a:r>
            <a:r>
              <a:rPr dirty="0" sz="2100" spc="-110" i="1">
                <a:latin typeface="Arial"/>
                <a:cs typeface="Arial"/>
              </a:rPr>
              <a:t>Bad_area{},</a:t>
            </a:r>
            <a:r>
              <a:rPr dirty="0" sz="2100" spc="-100" i="1">
                <a:latin typeface="Arial"/>
                <a:cs typeface="Arial"/>
              </a:rPr>
              <a:t> </a:t>
            </a:r>
            <a:r>
              <a:rPr dirty="0" sz="2100" spc="-25" i="1">
                <a:latin typeface="Arial"/>
                <a:cs typeface="Arial"/>
              </a:rPr>
              <a:t>respond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5558790"/>
            <a:ext cx="63309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000" spc="5">
                <a:latin typeface="Arial Unicode MS"/>
                <a:cs typeface="Arial Unicode MS"/>
              </a:rPr>
              <a:t>cerr </a:t>
            </a:r>
            <a:r>
              <a:rPr dirty="0" sz="2000" spc="235">
                <a:latin typeface="Arial Unicode MS"/>
                <a:cs typeface="Arial Unicode MS"/>
              </a:rPr>
              <a:t>&lt;&lt; </a:t>
            </a:r>
            <a:r>
              <a:rPr dirty="0" sz="2000" spc="35">
                <a:latin typeface="Arial Unicode MS"/>
                <a:cs typeface="Arial Unicode MS"/>
              </a:rPr>
              <a:t>"oops! </a:t>
            </a:r>
            <a:r>
              <a:rPr dirty="0" sz="2000" spc="-35">
                <a:latin typeface="Arial Unicode MS"/>
                <a:cs typeface="Arial Unicode MS"/>
              </a:rPr>
              <a:t>Bad </a:t>
            </a:r>
            <a:r>
              <a:rPr dirty="0" sz="2000" spc="-20">
                <a:latin typeface="Arial Unicode MS"/>
                <a:cs typeface="Arial Unicode MS"/>
              </a:rPr>
              <a:t>area </a:t>
            </a:r>
            <a:r>
              <a:rPr dirty="0" sz="2000" spc="5">
                <a:latin typeface="Arial Unicode MS"/>
                <a:cs typeface="Arial Unicode MS"/>
              </a:rPr>
              <a:t>calculation </a:t>
            </a:r>
            <a:r>
              <a:rPr dirty="0" sz="2000" spc="75">
                <a:latin typeface="Arial Unicode MS"/>
                <a:cs typeface="Arial Unicode MS"/>
              </a:rPr>
              <a:t>– </a:t>
            </a:r>
            <a:r>
              <a:rPr dirty="0" sz="2000" spc="-15">
                <a:latin typeface="Arial Unicode MS"/>
                <a:cs typeface="Arial Unicode MS"/>
              </a:rPr>
              <a:t>fix</a:t>
            </a:r>
            <a:r>
              <a:rPr dirty="0" sz="2000" spc="-105">
                <a:latin typeface="Arial Unicode MS"/>
                <a:cs typeface="Arial Unicode MS"/>
              </a:rPr>
              <a:t> </a:t>
            </a:r>
            <a:r>
              <a:rPr dirty="0" sz="2000" spc="60">
                <a:latin typeface="Arial Unicode MS"/>
                <a:cs typeface="Arial Unicode MS"/>
              </a:rPr>
              <a:t>program\n";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678" y="388620"/>
            <a:ext cx="2689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604302"/>
            <a:ext cx="8920480" cy="353123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 Unicode MS"/>
                <a:cs typeface="Arial Unicode MS"/>
              </a:rPr>
              <a:t>Exception </a:t>
            </a:r>
            <a:r>
              <a:rPr dirty="0" sz="2800" spc="45">
                <a:latin typeface="Arial Unicode MS"/>
                <a:cs typeface="Arial Unicode MS"/>
              </a:rPr>
              <a:t>handling </a:t>
            </a:r>
            <a:r>
              <a:rPr dirty="0" sz="2800" spc="-114">
                <a:latin typeface="Arial Unicode MS"/>
                <a:cs typeface="Arial Unicode MS"/>
              </a:rPr>
              <a:t>is</a:t>
            </a:r>
            <a:r>
              <a:rPr dirty="0" sz="2800" spc="145">
                <a:latin typeface="Arial Unicode MS"/>
                <a:cs typeface="Arial Unicode MS"/>
              </a:rPr>
              <a:t> </a:t>
            </a:r>
            <a:r>
              <a:rPr dirty="0" sz="2800" spc="20">
                <a:latin typeface="Arial Unicode MS"/>
                <a:cs typeface="Arial Unicode MS"/>
              </a:rPr>
              <a:t>general</a:t>
            </a:r>
            <a:endParaRPr sz="2800">
              <a:latin typeface="Arial Unicode MS"/>
              <a:cs typeface="Arial Unicode MS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You </a:t>
            </a:r>
            <a:r>
              <a:rPr dirty="0" sz="2400" spc="10">
                <a:latin typeface="Arial Unicode MS"/>
                <a:cs typeface="Arial Unicode MS"/>
              </a:rPr>
              <a:t>can’t </a:t>
            </a:r>
            <a:r>
              <a:rPr dirty="0" sz="2400" spc="65">
                <a:latin typeface="Arial Unicode MS"/>
                <a:cs typeface="Arial Unicode MS"/>
              </a:rPr>
              <a:t>forget about </a:t>
            </a:r>
            <a:r>
              <a:rPr dirty="0" sz="2400" spc="-5">
                <a:latin typeface="Arial Unicode MS"/>
                <a:cs typeface="Arial Unicode MS"/>
              </a:rPr>
              <a:t>an </a:t>
            </a:r>
            <a:r>
              <a:rPr dirty="0" sz="2400">
                <a:latin typeface="Arial Unicode MS"/>
                <a:cs typeface="Arial Unicode MS"/>
              </a:rPr>
              <a:t>exception: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75">
                <a:latin typeface="Arial Unicode MS"/>
                <a:cs typeface="Arial Unicode MS"/>
              </a:rPr>
              <a:t>program </a:t>
            </a:r>
            <a:r>
              <a:rPr dirty="0" sz="2400">
                <a:latin typeface="Arial Unicode MS"/>
                <a:cs typeface="Arial Unicode MS"/>
              </a:rPr>
              <a:t>will  </a:t>
            </a:r>
            <a:r>
              <a:rPr dirty="0" sz="2400" spc="35">
                <a:latin typeface="Arial Unicode MS"/>
                <a:cs typeface="Arial Unicode MS"/>
              </a:rPr>
              <a:t>terminate </a:t>
            </a:r>
            <a:r>
              <a:rPr dirty="0" sz="2400" spc="25">
                <a:latin typeface="Arial Unicode MS"/>
                <a:cs typeface="Arial Unicode MS"/>
              </a:rPr>
              <a:t>if </a:t>
            </a:r>
            <a:r>
              <a:rPr dirty="0" sz="2400" spc="20">
                <a:latin typeface="Arial Unicode MS"/>
                <a:cs typeface="Arial Unicode MS"/>
              </a:rPr>
              <a:t>someone </a:t>
            </a:r>
            <a:r>
              <a:rPr dirty="0" sz="2400" spc="25">
                <a:latin typeface="Arial Unicode MS"/>
                <a:cs typeface="Arial Unicode MS"/>
              </a:rPr>
              <a:t>doesn’t </a:t>
            </a:r>
            <a:r>
              <a:rPr dirty="0" sz="2400" spc="15">
                <a:latin typeface="Arial Unicode MS"/>
                <a:cs typeface="Arial Unicode MS"/>
              </a:rPr>
              <a:t>handle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-10">
                <a:latin typeface="Arial Unicode MS"/>
                <a:cs typeface="Arial Unicode MS"/>
              </a:rPr>
              <a:t>(using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45">
                <a:latin typeface="Arial Unicode MS"/>
                <a:cs typeface="Arial Unicode MS"/>
              </a:rPr>
              <a:t>try</a:t>
            </a:r>
            <a:r>
              <a:rPr dirty="0" sz="2400" spc="325">
                <a:latin typeface="Arial Unicode MS"/>
                <a:cs typeface="Arial Unicode MS"/>
              </a:rPr>
              <a:t> </a:t>
            </a:r>
            <a:r>
              <a:rPr dirty="0" sz="2400" spc="-675">
                <a:latin typeface="Arial Unicode MS"/>
                <a:cs typeface="Arial Unicode MS"/>
              </a:rPr>
              <a:t>…</a:t>
            </a:r>
            <a:r>
              <a:rPr dirty="0" sz="2400" spc="45">
                <a:latin typeface="Arial Unicode MS"/>
                <a:cs typeface="Arial Unicode MS"/>
              </a:rPr>
              <a:t> </a:t>
            </a:r>
            <a:r>
              <a:rPr dirty="0" sz="2400" spc="-15">
                <a:latin typeface="Arial Unicode MS"/>
                <a:cs typeface="Arial Unicode MS"/>
              </a:rPr>
              <a:t>catch)</a:t>
            </a:r>
            <a:endParaRPr sz="2400">
              <a:latin typeface="Arial Unicode MS"/>
              <a:cs typeface="Arial Unicode MS"/>
            </a:endParaRPr>
          </a:p>
          <a:p>
            <a:pPr lvl="1" marL="755650" marR="1001394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dirty="0" sz="2400" spc="-105">
                <a:latin typeface="Arial Unicode MS"/>
                <a:cs typeface="Arial Unicode MS"/>
              </a:rPr>
              <a:t>Just </a:t>
            </a:r>
            <a:r>
              <a:rPr dirty="0" sz="2400" spc="65">
                <a:latin typeface="Arial Unicode MS"/>
                <a:cs typeface="Arial Unicode MS"/>
              </a:rPr>
              <a:t>about </a:t>
            </a:r>
            <a:r>
              <a:rPr dirty="0" sz="2400" spc="-15">
                <a:latin typeface="Arial Unicode MS"/>
                <a:cs typeface="Arial Unicode MS"/>
              </a:rPr>
              <a:t>every </a:t>
            </a:r>
            <a:r>
              <a:rPr dirty="0" sz="2400" spc="25">
                <a:latin typeface="Arial Unicode MS"/>
                <a:cs typeface="Arial Unicode MS"/>
              </a:rPr>
              <a:t>kind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50">
                <a:latin typeface="Arial Unicode MS"/>
                <a:cs typeface="Arial Unicode MS"/>
              </a:rPr>
              <a:t>error </a:t>
            </a:r>
            <a:r>
              <a:rPr dirty="0" sz="2400" spc="-25">
                <a:latin typeface="Arial Unicode MS"/>
                <a:cs typeface="Arial Unicode MS"/>
              </a:rPr>
              <a:t>can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60">
                <a:latin typeface="Arial Unicode MS"/>
                <a:cs typeface="Arial Unicode MS"/>
              </a:rPr>
              <a:t>reported </a:t>
            </a:r>
            <a:r>
              <a:rPr dirty="0" sz="2400">
                <a:latin typeface="Arial Unicode MS"/>
                <a:cs typeface="Arial Unicode MS"/>
              </a:rPr>
              <a:t>using  </a:t>
            </a:r>
            <a:r>
              <a:rPr dirty="0" sz="2400" spc="-10">
                <a:latin typeface="Arial Unicode MS"/>
                <a:cs typeface="Arial Unicode MS"/>
              </a:rPr>
              <a:t>exceptions</a:t>
            </a:r>
            <a:endParaRPr sz="2400">
              <a:latin typeface="Arial Unicode MS"/>
              <a:cs typeface="Arial Unicode MS"/>
            </a:endParaRPr>
          </a:p>
          <a:p>
            <a:pPr marL="355600" marR="20383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You </a:t>
            </a:r>
            <a:r>
              <a:rPr dirty="0" sz="2800" spc="-25">
                <a:latin typeface="Arial Unicode MS"/>
                <a:cs typeface="Arial Unicode MS"/>
              </a:rPr>
              <a:t>still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45">
                <a:latin typeface="Arial Unicode MS"/>
                <a:cs typeface="Arial Unicode MS"/>
              </a:rPr>
              <a:t>figure </a:t>
            </a:r>
            <a:r>
              <a:rPr dirty="0" sz="2800" spc="105">
                <a:latin typeface="Arial Unicode MS"/>
                <a:cs typeface="Arial Unicode MS"/>
              </a:rPr>
              <a:t>out </a:t>
            </a:r>
            <a:r>
              <a:rPr dirty="0" sz="2800" spc="35">
                <a:latin typeface="Arial Unicode MS"/>
                <a:cs typeface="Arial Unicode MS"/>
              </a:rPr>
              <a:t>what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140">
                <a:latin typeface="Arial Unicode MS"/>
                <a:cs typeface="Arial Unicode MS"/>
              </a:rPr>
              <a:t>do </a:t>
            </a:r>
            <a:r>
              <a:rPr dirty="0" sz="2800" spc="80">
                <a:latin typeface="Arial Unicode MS"/>
                <a:cs typeface="Arial Unicode MS"/>
              </a:rPr>
              <a:t>about </a:t>
            </a:r>
            <a:r>
              <a:rPr dirty="0" sz="2800">
                <a:latin typeface="Arial Unicode MS"/>
                <a:cs typeface="Arial Unicode MS"/>
              </a:rPr>
              <a:t>an  </a:t>
            </a:r>
            <a:r>
              <a:rPr dirty="0" sz="2800" spc="20">
                <a:latin typeface="Arial Unicode MS"/>
                <a:cs typeface="Arial Unicode MS"/>
              </a:rPr>
              <a:t>exception </a:t>
            </a:r>
            <a:r>
              <a:rPr dirty="0" sz="2800" spc="-30">
                <a:latin typeface="Arial Unicode MS"/>
                <a:cs typeface="Arial Unicode MS"/>
              </a:rPr>
              <a:t>(every </a:t>
            </a:r>
            <a:r>
              <a:rPr dirty="0" sz="2800" spc="20">
                <a:latin typeface="Arial Unicode MS"/>
                <a:cs typeface="Arial Unicode MS"/>
              </a:rPr>
              <a:t>exception </a:t>
            </a:r>
            <a:r>
              <a:rPr dirty="0" sz="2800" spc="75">
                <a:latin typeface="Arial Unicode MS"/>
                <a:cs typeface="Arial Unicode MS"/>
              </a:rPr>
              <a:t>thrown </a:t>
            </a:r>
            <a:r>
              <a:rPr dirty="0" sz="2800" spc="30">
                <a:latin typeface="Arial Unicode MS"/>
                <a:cs typeface="Arial Unicode MS"/>
              </a:rPr>
              <a:t>in </a:t>
            </a:r>
            <a:r>
              <a:rPr dirty="0" sz="2800" spc="55">
                <a:latin typeface="Arial Unicode MS"/>
                <a:cs typeface="Arial Unicode MS"/>
              </a:rPr>
              <a:t>your</a:t>
            </a:r>
            <a:r>
              <a:rPr dirty="0" sz="2800" spc="175">
                <a:latin typeface="Arial Unicode MS"/>
                <a:cs typeface="Arial Unicode MS"/>
              </a:rPr>
              <a:t> </a:t>
            </a:r>
            <a:r>
              <a:rPr dirty="0" sz="2800" spc="70">
                <a:latin typeface="Arial Unicode MS"/>
                <a:cs typeface="Arial Unicode MS"/>
              </a:rPr>
              <a:t>program)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Error </a:t>
            </a:r>
            <a:r>
              <a:rPr dirty="0" sz="2400" spc="35">
                <a:latin typeface="Arial Unicode MS"/>
                <a:cs typeface="Arial Unicode MS"/>
              </a:rPr>
              <a:t>handling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5">
                <a:latin typeface="Arial Unicode MS"/>
                <a:cs typeface="Arial Unicode MS"/>
              </a:rPr>
              <a:t>never </a:t>
            </a:r>
            <a:r>
              <a:rPr dirty="0" sz="2400" spc="-15">
                <a:latin typeface="Arial Unicode MS"/>
                <a:cs typeface="Arial Unicode MS"/>
              </a:rPr>
              <a:t>really</a:t>
            </a:r>
            <a:r>
              <a:rPr dirty="0" sz="2400" spc="285">
                <a:latin typeface="Arial Unicode MS"/>
                <a:cs typeface="Arial Unicode MS"/>
              </a:rPr>
              <a:t> </a:t>
            </a:r>
            <a:r>
              <a:rPr dirty="0" sz="2400" spc="-5">
                <a:latin typeface="Arial Unicode MS"/>
                <a:cs typeface="Arial Unicode MS"/>
              </a:rPr>
              <a:t>simple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382" y="426720"/>
            <a:ext cx="32848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Out </a:t>
            </a:r>
            <a:r>
              <a:rPr dirty="0" spc="150"/>
              <a:t>of</a:t>
            </a:r>
            <a:r>
              <a:rPr dirty="0" spc="-65"/>
              <a:t> </a:t>
            </a:r>
            <a:r>
              <a:rPr dirty="0" spc="45"/>
              <a:t>range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609852"/>
            <a:ext cx="2487295" cy="761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 Unicode MS"/>
                <a:cs typeface="Arial Unicode MS"/>
              </a:rPr>
              <a:t>Try</a:t>
            </a:r>
            <a:r>
              <a:rPr dirty="0" sz="2800" spc="40">
                <a:latin typeface="Arial Unicode MS"/>
                <a:cs typeface="Arial Unicode MS"/>
              </a:rPr>
              <a:t> </a:t>
            </a:r>
            <a:r>
              <a:rPr dirty="0" sz="2800" spc="-15">
                <a:latin typeface="Arial Unicode MS"/>
                <a:cs typeface="Arial Unicode MS"/>
              </a:rPr>
              <a:t>this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dirty="0" sz="2000" spc="60">
                <a:latin typeface="Arial Unicode MS"/>
                <a:cs typeface="Arial Unicode MS"/>
              </a:rPr>
              <a:t>vector&lt;int&gt;</a:t>
            </a:r>
            <a:r>
              <a:rPr dirty="0" sz="2000" spc="-15">
                <a:latin typeface="Arial Unicode MS"/>
                <a:cs typeface="Arial Unicode MS"/>
              </a:rPr>
              <a:t> </a:t>
            </a:r>
            <a:r>
              <a:rPr dirty="0" sz="2000" spc="-95">
                <a:latin typeface="Arial Unicode MS"/>
                <a:cs typeface="Arial Unicode MS"/>
              </a:rPr>
              <a:t>v(10);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194" y="2027421"/>
            <a:ext cx="460375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25" i="1">
                <a:latin typeface="Arial"/>
                <a:cs typeface="Arial"/>
              </a:rPr>
              <a:t>vector </a:t>
            </a:r>
            <a:r>
              <a:rPr dirty="0" sz="2100" spc="25" i="1">
                <a:latin typeface="Arial"/>
                <a:cs typeface="Arial"/>
              </a:rPr>
              <a:t>of </a:t>
            </a:r>
            <a:r>
              <a:rPr dirty="0" sz="2100" spc="-229" i="1">
                <a:latin typeface="Arial"/>
                <a:cs typeface="Arial"/>
              </a:rPr>
              <a:t>10</a:t>
            </a:r>
            <a:r>
              <a:rPr dirty="0" sz="2100" spc="-114" i="1">
                <a:latin typeface="Arial"/>
                <a:cs typeface="Arial"/>
              </a:rPr>
              <a:t> </a:t>
            </a:r>
            <a:r>
              <a:rPr dirty="0" sz="2100" spc="-60" i="1">
                <a:latin typeface="Arial"/>
                <a:cs typeface="Arial"/>
              </a:rPr>
              <a:t>ints,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75" i="1">
                <a:latin typeface="Arial"/>
                <a:cs typeface="Arial"/>
              </a:rPr>
              <a:t>each </a:t>
            </a:r>
            <a:r>
              <a:rPr dirty="0" sz="2100" spc="-30" i="1">
                <a:latin typeface="Arial"/>
                <a:cs typeface="Arial"/>
              </a:rPr>
              <a:t>initialized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-20" i="1">
                <a:latin typeface="Arial"/>
                <a:cs typeface="Arial"/>
              </a:rPr>
              <a:t>default </a:t>
            </a:r>
            <a:r>
              <a:rPr dirty="0" sz="2100" spc="-70" i="1">
                <a:latin typeface="Arial"/>
                <a:cs typeface="Arial"/>
              </a:rPr>
              <a:t>value,</a:t>
            </a:r>
            <a:r>
              <a:rPr dirty="0" sz="2100" spc="-140" i="1">
                <a:latin typeface="Arial"/>
                <a:cs typeface="Arial"/>
              </a:rPr>
              <a:t> </a:t>
            </a:r>
            <a:r>
              <a:rPr dirty="0" sz="2100" spc="-85" i="1">
                <a:latin typeface="Arial"/>
                <a:cs typeface="Arial"/>
              </a:rPr>
              <a:t>0,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37021"/>
            <a:ext cx="552450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987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20" i="1">
                <a:latin typeface="Arial"/>
                <a:cs typeface="Arial"/>
              </a:rPr>
              <a:t>referred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160" i="1">
                <a:latin typeface="Arial"/>
                <a:cs typeface="Arial"/>
              </a:rPr>
              <a:t>as </a:t>
            </a:r>
            <a:r>
              <a:rPr dirty="0" sz="2100" spc="-20" i="1">
                <a:latin typeface="Arial"/>
                <a:cs typeface="Arial"/>
              </a:rPr>
              <a:t>v[0] </a:t>
            </a:r>
            <a:r>
              <a:rPr dirty="0" sz="2100" spc="-105" i="1">
                <a:latin typeface="Arial"/>
                <a:cs typeface="Arial"/>
              </a:rPr>
              <a:t>..</a:t>
            </a:r>
            <a:r>
              <a:rPr dirty="0" sz="2100" spc="-130" i="1">
                <a:latin typeface="Arial"/>
                <a:cs typeface="Arial"/>
              </a:rPr>
              <a:t> </a:t>
            </a:r>
            <a:r>
              <a:rPr dirty="0" sz="2100" spc="-20" i="1">
                <a:latin typeface="Arial"/>
                <a:cs typeface="Arial"/>
              </a:rPr>
              <a:t>v[9]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  <a:tabLst>
                <a:tab pos="4127500" algn="l"/>
              </a:tabLst>
            </a:pP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15">
                <a:latin typeface="Arial Unicode MS"/>
                <a:cs typeface="Arial Unicode MS"/>
              </a:rPr>
              <a:t>(int </a:t>
            </a:r>
            <a:r>
              <a:rPr dirty="0" sz="2000" spc="-5">
                <a:latin typeface="Arial Unicode MS"/>
                <a:cs typeface="Arial Unicode MS"/>
              </a:rPr>
              <a:t>i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45">
                <a:latin typeface="Arial Unicode MS"/>
                <a:cs typeface="Arial Unicode MS"/>
              </a:rPr>
              <a:t>0; </a:t>
            </a:r>
            <a:r>
              <a:rPr dirty="0" sz="2000" spc="-25">
                <a:latin typeface="Arial Unicode MS"/>
                <a:cs typeface="Arial Unicode MS"/>
              </a:rPr>
              <a:t>i&lt;v.size(); </a:t>
            </a:r>
            <a:r>
              <a:rPr dirty="0" sz="2000" spc="100">
                <a:latin typeface="Arial Unicode MS"/>
                <a:cs typeface="Arial Unicode MS"/>
              </a:rPr>
              <a:t>++i) </a:t>
            </a:r>
            <a:r>
              <a:rPr dirty="0" sz="2000" spc="20">
                <a:latin typeface="Arial Unicode MS"/>
                <a:cs typeface="Arial Unicode MS"/>
              </a:rPr>
              <a:t>v[i]</a:t>
            </a:r>
            <a:r>
              <a:rPr dirty="0" sz="2000" spc="-80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 spc="-40">
                <a:latin typeface="Arial Unicode MS"/>
                <a:cs typeface="Arial Unicode MS"/>
              </a:rPr>
              <a:t>i;	</a:t>
            </a: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80" i="1">
                <a:latin typeface="Arial"/>
                <a:cs typeface="Arial"/>
              </a:rPr>
              <a:t>set</a:t>
            </a:r>
            <a:r>
              <a:rPr dirty="0" sz="2100" spc="-300" i="1">
                <a:latin typeface="Arial"/>
                <a:cs typeface="Arial"/>
              </a:rPr>
              <a:t> </a:t>
            </a:r>
            <a:r>
              <a:rPr dirty="0" sz="2100" spc="-85" i="1"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60344"/>
            <a:ext cx="27959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15">
                <a:latin typeface="Arial Unicode MS"/>
                <a:cs typeface="Arial Unicode MS"/>
              </a:rPr>
              <a:t>(int </a:t>
            </a:r>
            <a:r>
              <a:rPr dirty="0" sz="2000" spc="-5">
                <a:latin typeface="Arial Unicode MS"/>
                <a:cs typeface="Arial Unicode MS"/>
              </a:rPr>
              <a:t>i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45">
                <a:latin typeface="Arial Unicode MS"/>
                <a:cs typeface="Arial Unicode MS"/>
              </a:rPr>
              <a:t>0; </a:t>
            </a:r>
            <a:r>
              <a:rPr dirty="0" sz="2000" spc="5">
                <a:latin typeface="Arial Unicode MS"/>
                <a:cs typeface="Arial Unicode MS"/>
              </a:rPr>
              <a:t>i&lt;=10;</a:t>
            </a:r>
            <a:r>
              <a:rPr dirty="0" sz="2000" spc="-125">
                <a:latin typeface="Arial Unicode MS"/>
                <a:cs typeface="Arial Unicode MS"/>
              </a:rPr>
              <a:t> </a:t>
            </a:r>
            <a:r>
              <a:rPr dirty="0" sz="2000" spc="100">
                <a:latin typeface="Arial Unicode MS"/>
                <a:cs typeface="Arial Unicode MS"/>
              </a:rPr>
              <a:t>++i)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994" y="3246621"/>
            <a:ext cx="250952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15" i="1">
                <a:latin typeface="Arial"/>
                <a:cs typeface="Arial"/>
              </a:rPr>
              <a:t>print </a:t>
            </a:r>
            <a:r>
              <a:rPr dirty="0" sz="2100" spc="-229" i="1">
                <a:latin typeface="Arial"/>
                <a:cs typeface="Arial"/>
              </a:rPr>
              <a:t>10 </a:t>
            </a:r>
            <a:r>
              <a:rPr dirty="0" sz="2100" spc="-85" i="1">
                <a:latin typeface="Arial"/>
                <a:cs typeface="Arial"/>
              </a:rPr>
              <a:t>values</a:t>
            </a:r>
            <a:r>
              <a:rPr dirty="0" sz="2100" spc="-415" i="1">
                <a:latin typeface="Arial"/>
                <a:cs typeface="Arial"/>
              </a:rPr>
              <a:t> </a:t>
            </a:r>
            <a:r>
              <a:rPr dirty="0" sz="2100" spc="-185" i="1">
                <a:latin typeface="Arial"/>
                <a:cs typeface="Arial"/>
              </a:rPr>
              <a:t>(???)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565144"/>
            <a:ext cx="8449945" cy="2473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95"/>
              </a:spcBef>
            </a:pPr>
            <a:r>
              <a:rPr dirty="0" sz="2000" spc="45">
                <a:latin typeface="Arial Unicode MS"/>
                <a:cs typeface="Arial Unicode MS"/>
              </a:rPr>
              <a:t>cout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15">
                <a:latin typeface="Arial Unicode MS"/>
                <a:cs typeface="Arial Unicode MS"/>
              </a:rPr>
              <a:t>"v["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i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"]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==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"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v[i]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endl;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269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 Unicode MS"/>
                <a:cs typeface="Arial Unicode MS"/>
              </a:rPr>
              <a:t>vector’s </a:t>
            </a:r>
            <a:r>
              <a:rPr dirty="0" sz="2000" spc="50">
                <a:latin typeface="Arial Unicode MS"/>
                <a:cs typeface="Arial Unicode MS"/>
              </a:rPr>
              <a:t>operator[ ] </a:t>
            </a:r>
            <a:r>
              <a:rPr dirty="0" sz="2800" spc="-10">
                <a:latin typeface="Arial Unicode MS"/>
                <a:cs typeface="Arial Unicode MS"/>
              </a:rPr>
              <a:t>(subscript </a:t>
            </a:r>
            <a:r>
              <a:rPr dirty="0" sz="2800" spc="55">
                <a:latin typeface="Arial Unicode MS"/>
                <a:cs typeface="Arial Unicode MS"/>
              </a:rPr>
              <a:t>operator) </a:t>
            </a:r>
            <a:r>
              <a:rPr dirty="0" sz="2800" spc="35">
                <a:latin typeface="Arial Unicode MS"/>
                <a:cs typeface="Arial Unicode MS"/>
              </a:rPr>
              <a:t>reports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70">
                <a:latin typeface="Arial Unicode MS"/>
                <a:cs typeface="Arial Unicode MS"/>
              </a:rPr>
              <a:t>bad  </a:t>
            </a:r>
            <a:r>
              <a:rPr dirty="0" sz="2800" spc="5">
                <a:latin typeface="Arial Unicode MS"/>
                <a:cs typeface="Arial Unicode MS"/>
              </a:rPr>
              <a:t>index </a:t>
            </a:r>
            <a:r>
              <a:rPr dirty="0" sz="2800" spc="-50">
                <a:latin typeface="Arial Unicode MS"/>
                <a:cs typeface="Arial Unicode MS"/>
              </a:rPr>
              <a:t>(its </a:t>
            </a:r>
            <a:r>
              <a:rPr dirty="0" sz="2800" spc="45">
                <a:latin typeface="Arial Unicode MS"/>
                <a:cs typeface="Arial Unicode MS"/>
              </a:rPr>
              <a:t>argument) </a:t>
            </a:r>
            <a:r>
              <a:rPr dirty="0" sz="2800" spc="50">
                <a:latin typeface="Arial Unicode MS"/>
                <a:cs typeface="Arial Unicode MS"/>
              </a:rPr>
              <a:t>by </a:t>
            </a:r>
            <a:r>
              <a:rPr dirty="0" sz="2800" spc="70">
                <a:latin typeface="Arial Unicode MS"/>
                <a:cs typeface="Arial Unicode MS"/>
              </a:rPr>
              <a:t>throwing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000" spc="-10">
                <a:latin typeface="Arial Unicode MS"/>
                <a:cs typeface="Arial Unicode MS"/>
              </a:rPr>
              <a:t>Range_error </a:t>
            </a:r>
            <a:r>
              <a:rPr dirty="0" sz="2800" spc="25">
                <a:latin typeface="Arial Unicode MS"/>
                <a:cs typeface="Arial Unicode MS"/>
              </a:rPr>
              <a:t>if </a:t>
            </a:r>
            <a:r>
              <a:rPr dirty="0" sz="2800" spc="50">
                <a:latin typeface="Arial Unicode MS"/>
                <a:cs typeface="Arial Unicode MS"/>
              </a:rPr>
              <a:t>you  </a:t>
            </a:r>
            <a:r>
              <a:rPr dirty="0" sz="2800" spc="-70">
                <a:latin typeface="Arial Unicode MS"/>
                <a:cs typeface="Arial Unicode MS"/>
              </a:rPr>
              <a:t>use </a:t>
            </a:r>
            <a:r>
              <a:rPr dirty="0" sz="2000" spc="40">
                <a:latin typeface="Arial Unicode MS"/>
                <a:cs typeface="Arial Unicode MS"/>
              </a:rPr>
              <a:t>#include</a:t>
            </a:r>
            <a:r>
              <a:rPr dirty="0" sz="2000" spc="130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"std_lib_facilities.h"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35"/>
              </a:spcBef>
              <a:buChar char="–"/>
              <a:tabLst>
                <a:tab pos="755650" algn="l"/>
              </a:tabLst>
            </a:pPr>
            <a:r>
              <a:rPr dirty="0" sz="2400" spc="-45">
                <a:solidFill>
                  <a:srgbClr val="FF0000"/>
                </a:solidFill>
                <a:latin typeface="Arial Unicode MS"/>
                <a:cs typeface="Arial Unicode MS"/>
              </a:rPr>
              <a:t>The </a:t>
            </a:r>
            <a:r>
              <a:rPr dirty="0" sz="2400" spc="30">
                <a:solidFill>
                  <a:srgbClr val="FF0000"/>
                </a:solidFill>
                <a:latin typeface="Arial Unicode MS"/>
                <a:cs typeface="Arial Unicode MS"/>
              </a:rPr>
              <a:t>default </a:t>
            </a:r>
            <a:r>
              <a:rPr dirty="0" sz="2400" spc="25">
                <a:solidFill>
                  <a:srgbClr val="FF0000"/>
                </a:solidFill>
                <a:latin typeface="Arial Unicode MS"/>
                <a:cs typeface="Arial Unicode MS"/>
              </a:rPr>
              <a:t>behavior </a:t>
            </a:r>
            <a:r>
              <a:rPr dirty="0" sz="2400" spc="-25">
                <a:solidFill>
                  <a:srgbClr val="FF0000"/>
                </a:solidFill>
                <a:latin typeface="Arial Unicode MS"/>
                <a:cs typeface="Arial Unicode MS"/>
              </a:rPr>
              <a:t>can</a:t>
            </a:r>
            <a:r>
              <a:rPr dirty="0" sz="2400" spc="14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400" spc="40">
                <a:solidFill>
                  <a:srgbClr val="FF0000"/>
                </a:solidFill>
                <a:latin typeface="Arial Unicode MS"/>
                <a:cs typeface="Arial Unicode MS"/>
              </a:rPr>
              <a:t>differ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You </a:t>
            </a:r>
            <a:r>
              <a:rPr dirty="0" sz="2400" spc="10">
                <a:latin typeface="Arial Unicode MS"/>
                <a:cs typeface="Arial Unicode MS"/>
              </a:rPr>
              <a:t>can’t </a:t>
            </a:r>
            <a:r>
              <a:rPr dirty="0" sz="2400">
                <a:latin typeface="Arial Unicode MS"/>
                <a:cs typeface="Arial Unicode MS"/>
              </a:rPr>
              <a:t>make </a:t>
            </a:r>
            <a:r>
              <a:rPr dirty="0" sz="2400" spc="-10">
                <a:latin typeface="Arial Unicode MS"/>
                <a:cs typeface="Arial Unicode MS"/>
              </a:rPr>
              <a:t>this </a:t>
            </a:r>
            <a:r>
              <a:rPr dirty="0" sz="2400" spc="-15">
                <a:latin typeface="Arial Unicode MS"/>
                <a:cs typeface="Arial Unicode MS"/>
              </a:rPr>
              <a:t>mistake </a:t>
            </a:r>
            <a:r>
              <a:rPr dirty="0" sz="2400" spc="40">
                <a:latin typeface="Arial Unicode MS"/>
                <a:cs typeface="Arial Unicode MS"/>
              </a:rPr>
              <a:t>with </a:t>
            </a:r>
            <a:r>
              <a:rPr dirty="0" sz="2400" spc="-55">
                <a:latin typeface="Arial Unicode MS"/>
                <a:cs typeface="Arial Unicode MS"/>
              </a:rPr>
              <a:t>a</a:t>
            </a:r>
            <a:r>
              <a:rPr dirty="0" sz="2400" spc="290">
                <a:latin typeface="Arial Unicode MS"/>
                <a:cs typeface="Arial Unicode MS"/>
              </a:rPr>
              <a:t> </a:t>
            </a:r>
            <a:r>
              <a:rPr dirty="0" sz="2400" spc="60">
                <a:latin typeface="Arial Unicode MS"/>
                <a:cs typeface="Arial Unicode MS"/>
              </a:rPr>
              <a:t>range-for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405" y="388620"/>
            <a:ext cx="52647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Exceptions </a:t>
            </a:r>
            <a:r>
              <a:rPr dirty="0" spc="175"/>
              <a:t>– </a:t>
            </a:r>
            <a:r>
              <a:rPr dirty="0" spc="135"/>
              <a:t>for</a:t>
            </a:r>
            <a:r>
              <a:rPr dirty="0" spc="80"/>
              <a:t> </a:t>
            </a:r>
            <a:r>
              <a:rPr dirty="0" spc="110"/>
              <a:t>now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443736"/>
            <a:ext cx="7888605" cy="273812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marR="5080" indent="-342900">
              <a:lnSpc>
                <a:spcPts val="3070"/>
              </a:lnSpc>
              <a:spcBef>
                <a:spcPts val="840"/>
              </a:spcBef>
              <a:buChar char="•"/>
              <a:tabLst>
                <a:tab pos="355600" algn="l"/>
              </a:tabLst>
            </a:pPr>
            <a:r>
              <a:rPr dirty="0" sz="3200" spc="-40">
                <a:latin typeface="Arial Unicode MS"/>
                <a:cs typeface="Arial Unicode MS"/>
              </a:rPr>
              <a:t>For </a:t>
            </a:r>
            <a:r>
              <a:rPr dirty="0" sz="3200" spc="25">
                <a:latin typeface="Arial Unicode MS"/>
                <a:cs typeface="Arial Unicode MS"/>
              </a:rPr>
              <a:t>now, </a:t>
            </a:r>
            <a:r>
              <a:rPr dirty="0" sz="3200" spc="-15">
                <a:latin typeface="Arial Unicode MS"/>
                <a:cs typeface="Arial Unicode MS"/>
              </a:rPr>
              <a:t>just </a:t>
            </a:r>
            <a:r>
              <a:rPr dirty="0" sz="3200" spc="-80">
                <a:latin typeface="Arial Unicode MS"/>
                <a:cs typeface="Arial Unicode MS"/>
              </a:rPr>
              <a:t>use </a:t>
            </a:r>
            <a:r>
              <a:rPr dirty="0" sz="3200" spc="-5">
                <a:latin typeface="Arial Unicode MS"/>
                <a:cs typeface="Arial Unicode MS"/>
              </a:rPr>
              <a:t>exceptions </a:t>
            </a:r>
            <a:r>
              <a:rPr dirty="0" sz="3200" spc="145">
                <a:latin typeface="Arial Unicode MS"/>
                <a:cs typeface="Arial Unicode MS"/>
              </a:rPr>
              <a:t>to </a:t>
            </a:r>
            <a:r>
              <a:rPr dirty="0" sz="3200" spc="45">
                <a:latin typeface="Arial Unicode MS"/>
                <a:cs typeface="Arial Unicode MS"/>
              </a:rPr>
              <a:t>terminate  </a:t>
            </a:r>
            <a:r>
              <a:rPr dirty="0" sz="3200" spc="55">
                <a:latin typeface="Arial Unicode MS"/>
                <a:cs typeface="Arial Unicode MS"/>
              </a:rPr>
              <a:t>programs </a:t>
            </a:r>
            <a:r>
              <a:rPr dirty="0" sz="3200">
                <a:solidFill>
                  <a:srgbClr val="FF0000"/>
                </a:solidFill>
                <a:latin typeface="Arial Unicode MS"/>
                <a:cs typeface="Arial Unicode MS"/>
              </a:rPr>
              <a:t>gracefully</a:t>
            </a:r>
            <a:r>
              <a:rPr dirty="0" sz="3200">
                <a:latin typeface="Arial Unicode MS"/>
                <a:cs typeface="Arial Unicode MS"/>
              </a:rPr>
              <a:t>, </a:t>
            </a:r>
            <a:r>
              <a:rPr dirty="0" sz="3200" spc="-30">
                <a:latin typeface="Arial Unicode MS"/>
                <a:cs typeface="Arial Unicode MS"/>
              </a:rPr>
              <a:t>like</a:t>
            </a:r>
            <a:r>
              <a:rPr dirty="0" sz="3200" spc="140">
                <a:latin typeface="Arial Unicode MS"/>
                <a:cs typeface="Arial Unicode MS"/>
              </a:rPr>
              <a:t> </a:t>
            </a:r>
            <a:r>
              <a:rPr dirty="0" sz="3200" spc="-15">
                <a:latin typeface="Arial Unicode MS"/>
                <a:cs typeface="Arial Unicode MS"/>
              </a:rPr>
              <a:t>this</a:t>
            </a:r>
            <a:endParaRPr sz="3200">
              <a:latin typeface="Arial Unicode MS"/>
              <a:cs typeface="Arial Unicode MS"/>
            </a:endParaRPr>
          </a:p>
          <a:p>
            <a:pPr marL="755650" marR="6043295">
              <a:lnSpc>
                <a:spcPct val="100000"/>
              </a:lnSpc>
              <a:spcBef>
                <a:spcPts val="2475"/>
              </a:spcBef>
            </a:pP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-60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main()  </a:t>
            </a:r>
            <a:r>
              <a:rPr dirty="0" sz="2000" spc="35">
                <a:latin typeface="Arial Unicode MS"/>
                <a:cs typeface="Arial Unicode MS"/>
              </a:rPr>
              <a:t>try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ts val="235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077595">
              <a:lnSpc>
                <a:spcPts val="2460"/>
              </a:lnSpc>
            </a:pPr>
            <a:r>
              <a:rPr dirty="0" sz="2000" spc="229">
                <a:latin typeface="Arial Unicode MS"/>
                <a:cs typeface="Arial Unicode MS"/>
              </a:rPr>
              <a:t>//</a:t>
            </a:r>
            <a:r>
              <a:rPr dirty="0" sz="2000">
                <a:latin typeface="Arial Unicode MS"/>
                <a:cs typeface="Arial Unicode MS"/>
              </a:rPr>
              <a:t> </a:t>
            </a:r>
            <a:r>
              <a:rPr dirty="0" sz="2100" spc="-665" i="1">
                <a:latin typeface="Arial"/>
                <a:cs typeface="Arial"/>
              </a:rPr>
              <a:t>…</a:t>
            </a:r>
            <a:endParaRPr sz="2100">
              <a:latin typeface="Arial"/>
              <a:cs typeface="Arial"/>
            </a:endParaRPr>
          </a:p>
          <a:p>
            <a:pPr marL="755650">
              <a:lnSpc>
                <a:spcPts val="239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689" y="4156709"/>
            <a:ext cx="27108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 Unicode MS"/>
                <a:cs typeface="Arial Unicode MS"/>
              </a:rPr>
              <a:t>catch </a:t>
            </a:r>
            <a:r>
              <a:rPr dirty="0" sz="2000" spc="20">
                <a:latin typeface="Arial Unicode MS"/>
                <a:cs typeface="Arial Unicode MS"/>
              </a:rPr>
              <a:t>(out_of_range&amp;)</a:t>
            </a:r>
            <a:r>
              <a:rPr dirty="0" sz="2000" spc="-30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594" y="4142987"/>
            <a:ext cx="309372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45" i="1">
                <a:latin typeface="Arial"/>
                <a:cs typeface="Arial"/>
              </a:rPr>
              <a:t>out_of_range</a:t>
            </a:r>
            <a:r>
              <a:rPr dirty="0" sz="2100" spc="-270" i="1">
                <a:latin typeface="Arial"/>
                <a:cs typeface="Arial"/>
              </a:rPr>
              <a:t> </a:t>
            </a:r>
            <a:r>
              <a:rPr dirty="0" sz="2100" spc="-55" i="1">
                <a:latin typeface="Arial"/>
                <a:cs typeface="Arial"/>
              </a:rPr>
              <a:t>exceptions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689" y="4461509"/>
            <a:ext cx="62388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</a:pPr>
            <a:r>
              <a:rPr dirty="0" sz="2000" spc="5">
                <a:latin typeface="Arial Unicode MS"/>
                <a:cs typeface="Arial Unicode MS"/>
              </a:rPr>
              <a:t>cerr </a:t>
            </a:r>
            <a:r>
              <a:rPr dirty="0" sz="2000" spc="235">
                <a:latin typeface="Arial Unicode MS"/>
                <a:cs typeface="Arial Unicode MS"/>
              </a:rPr>
              <a:t>&lt;&lt; </a:t>
            </a:r>
            <a:r>
              <a:rPr dirty="0" sz="2000" spc="30">
                <a:latin typeface="Arial Unicode MS"/>
                <a:cs typeface="Arial Unicode MS"/>
              </a:rPr>
              <a:t>"oops </a:t>
            </a:r>
            <a:r>
              <a:rPr dirty="0" sz="2000" spc="75">
                <a:latin typeface="Arial Unicode MS"/>
                <a:cs typeface="Arial Unicode MS"/>
              </a:rPr>
              <a:t>– </a:t>
            </a:r>
            <a:r>
              <a:rPr dirty="0" sz="2000" spc="5">
                <a:latin typeface="Arial Unicode MS"/>
                <a:cs typeface="Arial Unicode MS"/>
              </a:rPr>
              <a:t>some </a:t>
            </a:r>
            <a:r>
              <a:rPr dirty="0" sz="2000" spc="20">
                <a:latin typeface="Arial Unicode MS"/>
                <a:cs typeface="Arial Unicode MS"/>
              </a:rPr>
              <a:t>vector </a:t>
            </a:r>
            <a:r>
              <a:rPr dirty="0" sz="2000" spc="5">
                <a:latin typeface="Arial Unicode MS"/>
                <a:cs typeface="Arial Unicode MS"/>
              </a:rPr>
              <a:t>index </a:t>
            </a:r>
            <a:r>
              <a:rPr dirty="0" sz="2000" spc="75">
                <a:latin typeface="Arial Unicode MS"/>
                <a:cs typeface="Arial Unicode MS"/>
              </a:rPr>
              <a:t>out </a:t>
            </a:r>
            <a:r>
              <a:rPr dirty="0" sz="2000" spc="70">
                <a:latin typeface="Arial Unicode MS"/>
                <a:cs typeface="Arial Unicode MS"/>
              </a:rPr>
              <a:t>of</a:t>
            </a:r>
            <a:r>
              <a:rPr dirty="0" sz="2000" spc="-290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range\n";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689" y="5071109"/>
            <a:ext cx="1198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 Unicode MS"/>
                <a:cs typeface="Arial Unicode MS"/>
              </a:rPr>
              <a:t>catch </a:t>
            </a:r>
            <a:r>
              <a:rPr dirty="0" sz="2000" spc="-225">
                <a:latin typeface="Arial Unicode MS"/>
                <a:cs typeface="Arial Unicode MS"/>
              </a:rPr>
              <a:t>(…)</a:t>
            </a:r>
            <a:r>
              <a:rPr dirty="0" sz="2000" spc="-30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594" y="5057387"/>
            <a:ext cx="251841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50" i="1">
                <a:latin typeface="Arial"/>
                <a:cs typeface="Arial"/>
              </a:rPr>
              <a:t>all </a:t>
            </a:r>
            <a:r>
              <a:rPr dirty="0" sz="2100" spc="5" i="1">
                <a:latin typeface="Arial"/>
                <a:cs typeface="Arial"/>
              </a:rPr>
              <a:t>other</a:t>
            </a:r>
            <a:r>
              <a:rPr dirty="0" sz="2100" spc="-240" i="1">
                <a:latin typeface="Arial"/>
                <a:cs typeface="Arial"/>
              </a:rPr>
              <a:t> </a:t>
            </a:r>
            <a:r>
              <a:rPr dirty="0" sz="2100" spc="-55" i="1">
                <a:latin typeface="Arial"/>
                <a:cs typeface="Arial"/>
              </a:rPr>
              <a:t>exceptions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89" y="5375909"/>
            <a:ext cx="44481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</a:pPr>
            <a:r>
              <a:rPr dirty="0" sz="2000" spc="5">
                <a:latin typeface="Arial Unicode MS"/>
                <a:cs typeface="Arial Unicode MS"/>
              </a:rPr>
              <a:t>cerr </a:t>
            </a:r>
            <a:r>
              <a:rPr dirty="0" sz="2000" spc="235">
                <a:latin typeface="Arial Unicode MS"/>
                <a:cs typeface="Arial Unicode MS"/>
              </a:rPr>
              <a:t>&lt;&lt; </a:t>
            </a:r>
            <a:r>
              <a:rPr dirty="0" sz="2000" spc="30">
                <a:latin typeface="Arial Unicode MS"/>
                <a:cs typeface="Arial Unicode MS"/>
              </a:rPr>
              <a:t>"oops </a:t>
            </a:r>
            <a:r>
              <a:rPr dirty="0" sz="2000" spc="75">
                <a:latin typeface="Arial Unicode MS"/>
                <a:cs typeface="Arial Unicode MS"/>
              </a:rPr>
              <a:t>– </a:t>
            </a:r>
            <a:r>
              <a:rPr dirty="0" sz="2000" spc="5">
                <a:latin typeface="Arial Unicode MS"/>
                <a:cs typeface="Arial Unicode MS"/>
              </a:rPr>
              <a:t>some</a:t>
            </a:r>
            <a:r>
              <a:rPr dirty="0" sz="2000" spc="-260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exception\n";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007" y="198374"/>
            <a:ext cx="469709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00070" algn="l"/>
              </a:tabLst>
            </a:pPr>
            <a:r>
              <a:rPr dirty="0" spc="50"/>
              <a:t>A</a:t>
            </a:r>
            <a:r>
              <a:rPr dirty="0" spc="75"/>
              <a:t> </a:t>
            </a:r>
            <a:r>
              <a:rPr dirty="0" spc="85"/>
              <a:t>function	</a:t>
            </a:r>
            <a:r>
              <a:rPr dirty="0" spc="30"/>
              <a:t>error()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1089406"/>
            <a:ext cx="8608060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Arial Unicode MS"/>
                <a:cs typeface="Arial Unicode MS"/>
              </a:rPr>
              <a:t>Here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>
                <a:latin typeface="Arial Unicode MS"/>
                <a:cs typeface="Arial Unicode MS"/>
              </a:rPr>
              <a:t>simple </a:t>
            </a:r>
            <a:r>
              <a:rPr dirty="0" sz="2000" spc="10">
                <a:latin typeface="Arial Unicode MS"/>
                <a:cs typeface="Arial Unicode MS"/>
              </a:rPr>
              <a:t>error() </a:t>
            </a:r>
            <a:r>
              <a:rPr dirty="0" sz="2400" spc="45">
                <a:latin typeface="Arial Unicode MS"/>
                <a:cs typeface="Arial Unicode MS"/>
              </a:rPr>
              <a:t>function </a:t>
            </a:r>
            <a:r>
              <a:rPr dirty="0" sz="2400" spc="-125">
                <a:latin typeface="Arial Unicode MS"/>
                <a:cs typeface="Arial Unicode MS"/>
              </a:rPr>
              <a:t>as </a:t>
            </a:r>
            <a:r>
              <a:rPr dirty="0" sz="2400" spc="60">
                <a:latin typeface="Arial Unicode MS"/>
                <a:cs typeface="Arial Unicode MS"/>
              </a:rPr>
              <a:t>provided </a:t>
            </a:r>
            <a:r>
              <a:rPr dirty="0" sz="2400" spc="25">
                <a:latin typeface="Arial Unicode MS"/>
                <a:cs typeface="Arial Unicode MS"/>
              </a:rPr>
              <a:t>in</a:t>
            </a:r>
            <a:r>
              <a:rPr dirty="0" sz="2400" spc="10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std_lib_facilities.h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75">
                <a:latin typeface="Arial Unicode MS"/>
                <a:cs typeface="Arial Unicode MS"/>
              </a:rPr>
              <a:t>This </a:t>
            </a:r>
            <a:r>
              <a:rPr dirty="0" sz="2400" spc="-20">
                <a:latin typeface="Arial Unicode MS"/>
                <a:cs typeface="Arial Unicode MS"/>
              </a:rPr>
              <a:t>allows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105">
                <a:latin typeface="Arial Unicode MS"/>
                <a:cs typeface="Arial Unicode MS"/>
              </a:rPr>
              <a:t>to </a:t>
            </a:r>
            <a:r>
              <a:rPr dirty="0" sz="2400" spc="65">
                <a:latin typeface="Arial Unicode MS"/>
                <a:cs typeface="Arial Unicode MS"/>
              </a:rPr>
              <a:t>print </a:t>
            </a:r>
            <a:r>
              <a:rPr dirty="0" sz="2400" spc="-5">
                <a:latin typeface="Arial Unicode MS"/>
                <a:cs typeface="Arial Unicode MS"/>
              </a:rPr>
              <a:t>an </a:t>
            </a:r>
            <a:r>
              <a:rPr dirty="0" sz="2400" spc="45">
                <a:latin typeface="Arial Unicode MS"/>
                <a:cs typeface="Arial Unicode MS"/>
              </a:rPr>
              <a:t>error </a:t>
            </a:r>
            <a:r>
              <a:rPr dirty="0" sz="2400" spc="-35">
                <a:latin typeface="Arial Unicode MS"/>
                <a:cs typeface="Arial Unicode MS"/>
              </a:rPr>
              <a:t>message </a:t>
            </a:r>
            <a:r>
              <a:rPr dirty="0" sz="2400" spc="45">
                <a:latin typeface="Arial Unicode MS"/>
                <a:cs typeface="Arial Unicode MS"/>
              </a:rPr>
              <a:t>by </a:t>
            </a:r>
            <a:r>
              <a:rPr dirty="0" sz="2400">
                <a:latin typeface="Arial Unicode MS"/>
                <a:cs typeface="Arial Unicode MS"/>
              </a:rPr>
              <a:t>calling</a:t>
            </a:r>
            <a:r>
              <a:rPr dirty="0" sz="2400" spc="29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error()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Arial Unicode MS"/>
                <a:cs typeface="Arial Unicode MS"/>
              </a:rPr>
              <a:t>It </a:t>
            </a:r>
            <a:r>
              <a:rPr dirty="0" sz="2400" spc="-10">
                <a:latin typeface="Arial Unicode MS"/>
                <a:cs typeface="Arial Unicode MS"/>
              </a:rPr>
              <a:t>works </a:t>
            </a:r>
            <a:r>
              <a:rPr dirty="0" sz="2400" spc="45">
                <a:latin typeface="Arial Unicode MS"/>
                <a:cs typeface="Arial Unicode MS"/>
              </a:rPr>
              <a:t>by </a:t>
            </a:r>
            <a:r>
              <a:rPr dirty="0" sz="2400" spc="5">
                <a:latin typeface="Arial Unicode MS"/>
                <a:cs typeface="Arial Unicode MS"/>
              </a:rPr>
              <a:t>disguising throws, </a:t>
            </a:r>
            <a:r>
              <a:rPr dirty="0" sz="2400" spc="-20">
                <a:latin typeface="Arial Unicode MS"/>
                <a:cs typeface="Arial Unicode MS"/>
              </a:rPr>
              <a:t>like</a:t>
            </a:r>
            <a:r>
              <a:rPr dirty="0" sz="2400" spc="220">
                <a:latin typeface="Arial Unicode MS"/>
                <a:cs typeface="Arial Unicode MS"/>
              </a:rPr>
              <a:t> </a:t>
            </a:r>
            <a:r>
              <a:rPr dirty="0" sz="2400" spc="-30">
                <a:latin typeface="Arial Unicode MS"/>
                <a:cs typeface="Arial Unicode MS"/>
              </a:rPr>
              <a:t>this: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994" y="2455665"/>
            <a:ext cx="208788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20" i="1">
                <a:latin typeface="Arial"/>
                <a:cs typeface="Arial"/>
              </a:rPr>
              <a:t>one </a:t>
            </a:r>
            <a:r>
              <a:rPr dirty="0" sz="2100" spc="-5" i="1">
                <a:latin typeface="Arial"/>
                <a:cs typeface="Arial"/>
              </a:rPr>
              <a:t>error</a:t>
            </a:r>
            <a:r>
              <a:rPr dirty="0" sz="2100" spc="-254" i="1">
                <a:latin typeface="Arial"/>
                <a:cs typeface="Arial"/>
              </a:rPr>
              <a:t> </a:t>
            </a:r>
            <a:r>
              <a:rPr dirty="0" sz="2100" spc="-25" i="1">
                <a:latin typeface="Arial"/>
                <a:cs typeface="Arial"/>
              </a:rPr>
              <a:t>string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408123"/>
            <a:ext cx="212471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40">
                <a:latin typeface="Arial Unicode MS"/>
                <a:cs typeface="Arial Unicode MS"/>
              </a:rPr>
              <a:t>void </a:t>
            </a:r>
            <a:r>
              <a:rPr dirty="0" sz="2000" spc="20">
                <a:latin typeface="Arial Unicode MS"/>
                <a:cs typeface="Arial Unicode MS"/>
              </a:rPr>
              <a:t>error(string</a:t>
            </a:r>
            <a:r>
              <a:rPr dirty="0" sz="2000" spc="-55">
                <a:latin typeface="Arial Unicode MS"/>
                <a:cs typeface="Arial Unicode MS"/>
              </a:rPr>
              <a:t> </a:t>
            </a:r>
            <a:r>
              <a:rPr dirty="0" sz="2000" spc="-110">
                <a:latin typeface="Arial Unicode MS"/>
                <a:cs typeface="Arial Unicode MS"/>
              </a:rPr>
              <a:t>s)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139642"/>
            <a:ext cx="5833745" cy="24034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2000" spc="55">
                <a:latin typeface="Arial Unicode MS"/>
                <a:cs typeface="Arial Unicode MS"/>
              </a:rPr>
              <a:t>throw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runtime_error(s);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341245" algn="l"/>
                <a:tab pos="3670300" algn="l"/>
              </a:tabLst>
            </a:pPr>
            <a:r>
              <a:rPr dirty="0" sz="2000" spc="40">
                <a:latin typeface="Arial Unicode MS"/>
                <a:cs typeface="Arial Unicode MS"/>
              </a:rPr>
              <a:t>void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error(string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195">
                <a:latin typeface="Arial Unicode MS"/>
                <a:cs typeface="Arial Unicode MS"/>
              </a:rPr>
              <a:t>s1,	</a:t>
            </a:r>
            <a:r>
              <a:rPr dirty="0" sz="2000" spc="15">
                <a:latin typeface="Arial Unicode MS"/>
                <a:cs typeface="Arial Unicode MS"/>
              </a:rPr>
              <a:t>string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75">
                <a:latin typeface="Arial Unicode MS"/>
                <a:cs typeface="Arial Unicode MS"/>
              </a:rPr>
              <a:t>s2)	</a:t>
            </a: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10" i="1">
                <a:latin typeface="Arial"/>
                <a:cs typeface="Arial"/>
              </a:rPr>
              <a:t>two </a:t>
            </a:r>
            <a:r>
              <a:rPr dirty="0" sz="2100" spc="-5" i="1">
                <a:latin typeface="Arial"/>
                <a:cs typeface="Arial"/>
              </a:rPr>
              <a:t>error</a:t>
            </a:r>
            <a:r>
              <a:rPr dirty="0" sz="2100" spc="-270" i="1">
                <a:latin typeface="Arial"/>
                <a:cs typeface="Arial"/>
              </a:rPr>
              <a:t> </a:t>
            </a:r>
            <a:r>
              <a:rPr dirty="0" sz="2100" spc="-55" i="1">
                <a:latin typeface="Arial"/>
                <a:cs typeface="Arial"/>
              </a:rPr>
              <a:t>strings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2830195" algn="l"/>
              </a:tabLst>
            </a:pPr>
            <a:r>
              <a:rPr dirty="0" sz="2000" spc="-45">
                <a:latin typeface="Arial Unicode MS"/>
                <a:cs typeface="Arial Unicode MS"/>
              </a:rPr>
              <a:t>error(s1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+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-75">
                <a:latin typeface="Arial Unicode MS"/>
                <a:cs typeface="Arial Unicode MS"/>
              </a:rPr>
              <a:t>s2);	</a:t>
            </a: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concatenates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6" y="426720"/>
            <a:ext cx="33508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Using </a:t>
            </a:r>
            <a:r>
              <a:rPr dirty="0" spc="55"/>
              <a:t>error(</a:t>
            </a:r>
            <a:r>
              <a:rPr dirty="0" spc="114"/>
              <a:t> </a:t>
            </a:r>
            <a:r>
              <a:rPr dirty="0" spc="-125"/>
              <a:t>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4939" y="1566418"/>
            <a:ext cx="5861050" cy="1019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3200" spc="-55">
                <a:latin typeface="Arial Unicode MS"/>
                <a:cs typeface="Arial Unicode MS"/>
              </a:rPr>
              <a:t>Example</a:t>
            </a:r>
            <a:endParaRPr sz="32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1585"/>
              </a:spcBef>
            </a:pPr>
            <a:r>
              <a:rPr dirty="0" sz="2000" spc="45">
                <a:latin typeface="Arial Unicode MS"/>
                <a:cs typeface="Arial Unicode MS"/>
              </a:rPr>
              <a:t>cout </a:t>
            </a:r>
            <a:r>
              <a:rPr dirty="0" sz="2000" spc="235">
                <a:latin typeface="Arial Unicode MS"/>
                <a:cs typeface="Arial Unicode MS"/>
              </a:rPr>
              <a:t>&lt;&lt; </a:t>
            </a:r>
            <a:r>
              <a:rPr dirty="0" sz="2000" spc="-20">
                <a:latin typeface="Arial Unicode MS"/>
                <a:cs typeface="Arial Unicode MS"/>
              </a:rPr>
              <a:t>"please </a:t>
            </a:r>
            <a:r>
              <a:rPr dirty="0" sz="2000" spc="25">
                <a:latin typeface="Arial Unicode MS"/>
                <a:cs typeface="Arial Unicode MS"/>
              </a:rPr>
              <a:t>enter </a:t>
            </a:r>
            <a:r>
              <a:rPr dirty="0" sz="2000" spc="30">
                <a:latin typeface="Arial Unicode MS"/>
                <a:cs typeface="Arial Unicode MS"/>
              </a:rPr>
              <a:t>integer </a:t>
            </a:r>
            <a:r>
              <a:rPr dirty="0" sz="2000" spc="20">
                <a:latin typeface="Arial Unicode MS"/>
                <a:cs typeface="Arial Unicode MS"/>
              </a:rPr>
              <a:t>in range</a:t>
            </a:r>
            <a:r>
              <a:rPr dirty="0" sz="2000" spc="-220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[1..10]\n";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994" y="2614160"/>
            <a:ext cx="539115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35" i="1">
                <a:latin typeface="Arial"/>
                <a:cs typeface="Arial"/>
              </a:rPr>
              <a:t>initialize </a:t>
            </a:r>
            <a:r>
              <a:rPr dirty="0" sz="2100" spc="-10" i="1">
                <a:latin typeface="Arial"/>
                <a:cs typeface="Arial"/>
              </a:rPr>
              <a:t>with </a:t>
            </a:r>
            <a:r>
              <a:rPr dirty="0" sz="2100" spc="-40" i="1">
                <a:latin typeface="Arial"/>
                <a:cs typeface="Arial"/>
              </a:rPr>
              <a:t>unacceptable </a:t>
            </a:r>
            <a:r>
              <a:rPr dirty="0" sz="2100" spc="-65" i="1">
                <a:latin typeface="Arial"/>
                <a:cs typeface="Arial"/>
              </a:rPr>
              <a:t>value </a:t>
            </a:r>
            <a:r>
              <a:rPr dirty="0" sz="2100" spc="-35" i="1">
                <a:latin typeface="Arial"/>
                <a:cs typeface="Arial"/>
              </a:rPr>
              <a:t>(if</a:t>
            </a:r>
            <a:r>
              <a:rPr dirty="0" sz="2100" spc="-95" i="1">
                <a:latin typeface="Arial"/>
                <a:cs typeface="Arial"/>
              </a:rPr>
              <a:t> </a:t>
            </a:r>
            <a:r>
              <a:rPr dirty="0" sz="2100" spc="-60" i="1">
                <a:latin typeface="Arial"/>
                <a:cs typeface="Arial"/>
              </a:rPr>
              <a:t>possible)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2597099"/>
            <a:ext cx="109855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95">
                <a:latin typeface="Arial Unicode MS"/>
                <a:cs typeface="Arial Unicode MS"/>
              </a:rPr>
              <a:t>x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70">
                <a:latin typeface="Arial Unicode MS"/>
                <a:cs typeface="Arial Unicode MS"/>
              </a:rPr>
              <a:t> </a:t>
            </a:r>
            <a:r>
              <a:rPr dirty="0" sz="2000" spc="-75">
                <a:latin typeface="Arial Unicode MS"/>
                <a:cs typeface="Arial Unicode MS"/>
              </a:rPr>
              <a:t>-1;  </a:t>
            </a:r>
            <a:r>
              <a:rPr dirty="0" sz="2000">
                <a:latin typeface="Arial Unicode MS"/>
                <a:cs typeface="Arial Unicode MS"/>
              </a:rPr>
              <a:t>cin </a:t>
            </a:r>
            <a:r>
              <a:rPr dirty="0" sz="2000" spc="235">
                <a:latin typeface="Arial Unicode MS"/>
                <a:cs typeface="Arial Unicode MS"/>
              </a:rPr>
              <a:t>&gt;&gt; </a:t>
            </a:r>
            <a:r>
              <a:rPr dirty="0" sz="2000" spc="-85">
                <a:latin typeface="Arial Unicode MS"/>
                <a:cs typeface="Arial Unicode MS"/>
              </a:rPr>
              <a:t>x;  </a:t>
            </a:r>
            <a:r>
              <a:rPr dirty="0" sz="2000" spc="15">
                <a:latin typeface="Arial Unicode MS"/>
                <a:cs typeface="Arial Unicode MS"/>
              </a:rPr>
              <a:t>if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10">
                <a:latin typeface="Arial Unicode MS"/>
                <a:cs typeface="Arial Unicode MS"/>
              </a:rPr>
              <a:t>(!cin)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3284721"/>
            <a:ext cx="3700779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80" i="1">
                <a:latin typeface="Arial"/>
                <a:cs typeface="Arial"/>
              </a:rPr>
              <a:t>check </a:t>
            </a:r>
            <a:r>
              <a:rPr dirty="0" sz="2100" i="1">
                <a:latin typeface="Arial"/>
                <a:cs typeface="Arial"/>
              </a:rPr>
              <a:t>that </a:t>
            </a:r>
            <a:r>
              <a:rPr dirty="0" sz="2100" spc="-50" i="1">
                <a:latin typeface="Arial"/>
                <a:cs typeface="Arial"/>
              </a:rPr>
              <a:t>cin </a:t>
            </a:r>
            <a:r>
              <a:rPr dirty="0" sz="2100" spc="-40" i="1">
                <a:latin typeface="Arial"/>
                <a:cs typeface="Arial"/>
              </a:rPr>
              <a:t>read </a:t>
            </a:r>
            <a:r>
              <a:rPr dirty="0" sz="2100" spc="-60" i="1">
                <a:latin typeface="Arial"/>
                <a:cs typeface="Arial"/>
              </a:rPr>
              <a:t>an</a:t>
            </a:r>
            <a:r>
              <a:rPr dirty="0" sz="2100" spc="-40" i="1">
                <a:latin typeface="Arial"/>
                <a:cs typeface="Arial"/>
              </a:rPr>
              <a:t> </a:t>
            </a:r>
            <a:r>
              <a:rPr dirty="0" sz="2100" spc="-15" i="1">
                <a:latin typeface="Arial"/>
                <a:cs typeface="Arial"/>
              </a:rPr>
              <a:t>integer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658" y="3633723"/>
            <a:ext cx="29730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35">
                <a:latin typeface="Arial Unicode MS"/>
                <a:cs typeface="Arial Unicode MS"/>
              </a:rPr>
              <a:t>error("didn’t </a:t>
            </a:r>
            <a:r>
              <a:rPr dirty="0" sz="2000" spc="55">
                <a:latin typeface="Arial Unicode MS"/>
                <a:cs typeface="Arial Unicode MS"/>
              </a:rPr>
              <a:t>get </a:t>
            </a:r>
            <a:r>
              <a:rPr dirty="0" sz="2000" spc="-50">
                <a:latin typeface="Arial Unicode MS"/>
                <a:cs typeface="Arial Unicode MS"/>
              </a:rPr>
              <a:t>a</a:t>
            </a:r>
            <a:r>
              <a:rPr dirty="0" sz="2000" spc="-55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value");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40" y="3968750"/>
            <a:ext cx="188531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-75">
                <a:latin typeface="Arial Unicode MS"/>
                <a:cs typeface="Arial Unicode MS"/>
              </a:rPr>
              <a:t>(x </a:t>
            </a:r>
            <a:r>
              <a:rPr dirty="0" sz="2000" spc="235">
                <a:latin typeface="Arial Unicode MS"/>
                <a:cs typeface="Arial Unicode MS"/>
              </a:rPr>
              <a:t>&lt; </a:t>
            </a:r>
            <a:r>
              <a:rPr dirty="0" sz="2000" spc="-345">
                <a:latin typeface="Arial Unicode MS"/>
                <a:cs typeface="Arial Unicode MS"/>
              </a:rPr>
              <a:t>1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-175">
                <a:latin typeface="Arial Unicode MS"/>
                <a:cs typeface="Arial Unicode MS"/>
              </a:rPr>
              <a:t>10 </a:t>
            </a:r>
            <a:r>
              <a:rPr dirty="0" sz="2000" spc="235">
                <a:latin typeface="Arial Unicode MS"/>
                <a:cs typeface="Arial Unicode MS"/>
              </a:rPr>
              <a:t>&lt;</a:t>
            </a:r>
            <a:r>
              <a:rPr dirty="0" sz="2000" spc="-270">
                <a:latin typeface="Arial Unicode MS"/>
                <a:cs typeface="Arial Unicode MS"/>
              </a:rPr>
              <a:t> </a:t>
            </a:r>
            <a:r>
              <a:rPr dirty="0" sz="2000" spc="-75">
                <a:latin typeface="Arial Unicode MS"/>
                <a:cs typeface="Arial Unicode MS"/>
              </a:rPr>
              <a:t>x)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394" y="3955013"/>
            <a:ext cx="357060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80" i="1">
                <a:latin typeface="Arial"/>
                <a:cs typeface="Arial"/>
              </a:rPr>
              <a:t>check </a:t>
            </a:r>
            <a:r>
              <a:rPr dirty="0" sz="2100" spc="-10" i="1">
                <a:latin typeface="Arial"/>
                <a:cs typeface="Arial"/>
              </a:rPr>
              <a:t>if </a:t>
            </a:r>
            <a:r>
              <a:rPr dirty="0" sz="2100" spc="-65" i="1">
                <a:latin typeface="Arial"/>
                <a:cs typeface="Arial"/>
              </a:rPr>
              <a:t>value </a:t>
            </a:r>
            <a:r>
              <a:rPr dirty="0" sz="2100" spc="-120" i="1">
                <a:latin typeface="Arial"/>
                <a:cs typeface="Arial"/>
              </a:rPr>
              <a:t>is </a:t>
            </a:r>
            <a:r>
              <a:rPr dirty="0" sz="2100" spc="30" i="1">
                <a:latin typeface="Arial"/>
                <a:cs typeface="Arial"/>
              </a:rPr>
              <a:t>out </a:t>
            </a:r>
            <a:r>
              <a:rPr dirty="0" sz="2100" spc="25" i="1">
                <a:latin typeface="Arial"/>
                <a:cs typeface="Arial"/>
              </a:rPr>
              <a:t>of</a:t>
            </a:r>
            <a:r>
              <a:rPr dirty="0" sz="2100" spc="20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range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4288351"/>
            <a:ext cx="5587365" cy="6845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61009">
              <a:lnSpc>
                <a:spcPct val="100000"/>
              </a:lnSpc>
              <a:spcBef>
                <a:spcPts val="225"/>
              </a:spcBef>
            </a:pPr>
            <a:r>
              <a:rPr dirty="0" sz="2000" spc="5">
                <a:latin typeface="Arial Unicode MS"/>
                <a:cs typeface="Arial Unicode MS"/>
              </a:rPr>
              <a:t>error("x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75">
                <a:latin typeface="Arial Unicode MS"/>
                <a:cs typeface="Arial Unicode MS"/>
              </a:rPr>
              <a:t>out </a:t>
            </a:r>
            <a:r>
              <a:rPr dirty="0" sz="2000" spc="70">
                <a:latin typeface="Arial Unicode MS"/>
                <a:cs typeface="Arial Unicode MS"/>
              </a:rPr>
              <a:t>of</a:t>
            </a:r>
            <a:r>
              <a:rPr dirty="0" sz="2000" spc="95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range");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0" i="1">
                <a:latin typeface="Arial"/>
                <a:cs typeface="Arial"/>
              </a:rPr>
              <a:t>if </a:t>
            </a:r>
            <a:r>
              <a:rPr dirty="0" sz="2100" spc="-75" i="1">
                <a:latin typeface="Arial"/>
                <a:cs typeface="Arial"/>
              </a:rPr>
              <a:t>we </a:t>
            </a:r>
            <a:r>
              <a:rPr dirty="0" sz="2100" spc="5" i="1">
                <a:latin typeface="Arial"/>
                <a:cs typeface="Arial"/>
              </a:rPr>
              <a:t>get </a:t>
            </a:r>
            <a:r>
              <a:rPr dirty="0" sz="2100" spc="-50" i="1">
                <a:latin typeface="Arial"/>
                <a:cs typeface="Arial"/>
              </a:rPr>
              <a:t>this far, </a:t>
            </a:r>
            <a:r>
              <a:rPr dirty="0" sz="2100" spc="-70" i="1">
                <a:latin typeface="Arial"/>
                <a:cs typeface="Arial"/>
              </a:rPr>
              <a:t>we </a:t>
            </a:r>
            <a:r>
              <a:rPr dirty="0" sz="2100" spc="-75" i="1">
                <a:latin typeface="Arial"/>
                <a:cs typeface="Arial"/>
              </a:rPr>
              <a:t>can </a:t>
            </a:r>
            <a:r>
              <a:rPr dirty="0" sz="2100" spc="-105" i="1">
                <a:latin typeface="Arial"/>
                <a:cs typeface="Arial"/>
              </a:rPr>
              <a:t>use </a:t>
            </a:r>
            <a:r>
              <a:rPr dirty="0" sz="2100" spc="-145" i="1">
                <a:latin typeface="Arial"/>
                <a:cs typeface="Arial"/>
              </a:rPr>
              <a:t>x </a:t>
            </a:r>
            <a:r>
              <a:rPr dirty="0" sz="2100" spc="-10" i="1">
                <a:latin typeface="Arial"/>
                <a:cs typeface="Arial"/>
              </a:rPr>
              <a:t>with</a:t>
            </a:r>
            <a:r>
              <a:rPr dirty="0" sz="2100" spc="-75" i="1">
                <a:latin typeface="Arial"/>
                <a:cs typeface="Arial"/>
              </a:rPr>
              <a:t> </a:t>
            </a:r>
            <a:r>
              <a:rPr dirty="0" sz="2100" spc="-30" i="1">
                <a:latin typeface="Arial"/>
                <a:cs typeface="Arial"/>
              </a:rPr>
              <a:t>confidence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571" y="388620"/>
            <a:ext cx="2099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Abstra</a:t>
            </a:r>
            <a:r>
              <a:rPr dirty="0" spc="-15"/>
              <a:t>c</a:t>
            </a:r>
            <a:r>
              <a:rPr dirty="0" spc="18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14018"/>
            <a:ext cx="7613650" cy="51022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99695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3200" spc="40">
                <a:latin typeface="Arial Unicode MS"/>
                <a:cs typeface="Arial Unicode MS"/>
              </a:rPr>
              <a:t>When </a:t>
            </a:r>
            <a:r>
              <a:rPr dirty="0" sz="3200" spc="-5">
                <a:latin typeface="Arial Unicode MS"/>
                <a:cs typeface="Arial Unicode MS"/>
              </a:rPr>
              <a:t>we </a:t>
            </a:r>
            <a:r>
              <a:rPr dirty="0" sz="3200" spc="70">
                <a:latin typeface="Arial Unicode MS"/>
                <a:cs typeface="Arial Unicode MS"/>
              </a:rPr>
              <a:t>program, </a:t>
            </a:r>
            <a:r>
              <a:rPr dirty="0" sz="3200" spc="-5">
                <a:latin typeface="Arial Unicode MS"/>
                <a:cs typeface="Arial Unicode MS"/>
              </a:rPr>
              <a:t>we </a:t>
            </a:r>
            <a:r>
              <a:rPr dirty="0" sz="3200" spc="-25">
                <a:latin typeface="Arial Unicode MS"/>
                <a:cs typeface="Arial Unicode MS"/>
              </a:rPr>
              <a:t>have </a:t>
            </a:r>
            <a:r>
              <a:rPr dirty="0" sz="3200" spc="145">
                <a:latin typeface="Arial Unicode MS"/>
                <a:cs typeface="Arial Unicode MS"/>
              </a:rPr>
              <a:t>to </a:t>
            </a:r>
            <a:r>
              <a:rPr dirty="0" sz="3200" spc="10">
                <a:latin typeface="Arial Unicode MS"/>
                <a:cs typeface="Arial Unicode MS"/>
              </a:rPr>
              <a:t>deal  </a:t>
            </a:r>
            <a:r>
              <a:rPr dirty="0" sz="3200" spc="55">
                <a:latin typeface="Arial Unicode MS"/>
                <a:cs typeface="Arial Unicode MS"/>
              </a:rPr>
              <a:t>with </a:t>
            </a:r>
            <a:r>
              <a:rPr dirty="0" sz="3200" spc="-10">
                <a:latin typeface="Arial Unicode MS"/>
                <a:cs typeface="Arial Unicode MS"/>
              </a:rPr>
              <a:t>errors. </a:t>
            </a:r>
            <a:r>
              <a:rPr dirty="0" sz="3200" spc="90">
                <a:latin typeface="Arial Unicode MS"/>
                <a:cs typeface="Arial Unicode MS"/>
              </a:rPr>
              <a:t>Our </a:t>
            </a:r>
            <a:r>
              <a:rPr dirty="0" sz="3200" spc="50">
                <a:latin typeface="Arial Unicode MS"/>
                <a:cs typeface="Arial Unicode MS"/>
              </a:rPr>
              <a:t>most </a:t>
            </a:r>
            <a:r>
              <a:rPr dirty="0" sz="3200" spc="-50">
                <a:latin typeface="Arial Unicode MS"/>
                <a:cs typeface="Arial Unicode MS"/>
              </a:rPr>
              <a:t>basic </a:t>
            </a:r>
            <a:r>
              <a:rPr dirty="0" sz="3200" spc="30">
                <a:latin typeface="Arial Unicode MS"/>
                <a:cs typeface="Arial Unicode MS"/>
              </a:rPr>
              <a:t>aim </a:t>
            </a:r>
            <a:r>
              <a:rPr dirty="0" sz="3200" spc="-135">
                <a:latin typeface="Arial Unicode MS"/>
                <a:cs typeface="Arial Unicode MS"/>
              </a:rPr>
              <a:t>is  </a:t>
            </a:r>
            <a:r>
              <a:rPr dirty="0" sz="3200" spc="-35">
                <a:latin typeface="Arial Unicode MS"/>
                <a:cs typeface="Arial Unicode MS"/>
              </a:rPr>
              <a:t>correctness, </a:t>
            </a:r>
            <a:r>
              <a:rPr dirty="0" sz="3200" spc="120">
                <a:latin typeface="Arial Unicode MS"/>
                <a:cs typeface="Arial Unicode MS"/>
              </a:rPr>
              <a:t>but </a:t>
            </a:r>
            <a:r>
              <a:rPr dirty="0" sz="3200" spc="-5">
                <a:latin typeface="Arial Unicode MS"/>
                <a:cs typeface="Arial Unicode MS"/>
              </a:rPr>
              <a:t>we </a:t>
            </a:r>
            <a:r>
              <a:rPr dirty="0" sz="3200" spc="30">
                <a:latin typeface="Arial Unicode MS"/>
                <a:cs typeface="Arial Unicode MS"/>
              </a:rPr>
              <a:t>must </a:t>
            </a:r>
            <a:r>
              <a:rPr dirty="0" sz="3200" spc="10">
                <a:latin typeface="Arial Unicode MS"/>
                <a:cs typeface="Arial Unicode MS"/>
              </a:rPr>
              <a:t>deal </a:t>
            </a:r>
            <a:r>
              <a:rPr dirty="0" sz="3200" spc="55">
                <a:latin typeface="Arial Unicode MS"/>
                <a:cs typeface="Arial Unicode MS"/>
              </a:rPr>
              <a:t>with  incomplete </a:t>
            </a:r>
            <a:r>
              <a:rPr dirty="0" sz="3200" spc="95">
                <a:latin typeface="Arial Unicode MS"/>
                <a:cs typeface="Arial Unicode MS"/>
              </a:rPr>
              <a:t>problem </a:t>
            </a:r>
            <a:r>
              <a:rPr dirty="0" sz="3200" spc="-25">
                <a:latin typeface="Arial Unicode MS"/>
                <a:cs typeface="Arial Unicode MS"/>
              </a:rPr>
              <a:t>specifications,  </a:t>
            </a:r>
            <a:r>
              <a:rPr dirty="0" sz="3200" spc="55">
                <a:latin typeface="Arial Unicode MS"/>
                <a:cs typeface="Arial Unicode MS"/>
              </a:rPr>
              <a:t>incomplete </a:t>
            </a:r>
            <a:r>
              <a:rPr dirty="0" sz="3200" spc="35">
                <a:latin typeface="Arial Unicode MS"/>
                <a:cs typeface="Arial Unicode MS"/>
              </a:rPr>
              <a:t>programs, </a:t>
            </a:r>
            <a:r>
              <a:rPr dirty="0" sz="3200" spc="50">
                <a:latin typeface="Arial Unicode MS"/>
                <a:cs typeface="Arial Unicode MS"/>
              </a:rPr>
              <a:t>and </a:t>
            </a:r>
            <a:r>
              <a:rPr dirty="0" sz="3200" spc="100">
                <a:latin typeface="Arial Unicode MS"/>
                <a:cs typeface="Arial Unicode MS"/>
              </a:rPr>
              <a:t>our </a:t>
            </a:r>
            <a:r>
              <a:rPr dirty="0" sz="3200" spc="80">
                <a:latin typeface="Arial Unicode MS"/>
                <a:cs typeface="Arial Unicode MS"/>
              </a:rPr>
              <a:t>own  </a:t>
            </a:r>
            <a:r>
              <a:rPr dirty="0" sz="3200" spc="-10">
                <a:latin typeface="Arial Unicode MS"/>
                <a:cs typeface="Arial Unicode MS"/>
              </a:rPr>
              <a:t>errors. </a:t>
            </a:r>
            <a:r>
              <a:rPr dirty="0" sz="3200" spc="-20">
                <a:latin typeface="Arial Unicode MS"/>
                <a:cs typeface="Arial Unicode MS"/>
              </a:rPr>
              <a:t>Here, </a:t>
            </a:r>
            <a:r>
              <a:rPr dirty="0" sz="3200">
                <a:latin typeface="Arial Unicode MS"/>
                <a:cs typeface="Arial Unicode MS"/>
              </a:rPr>
              <a:t>we’ll </a:t>
            </a:r>
            <a:r>
              <a:rPr dirty="0" sz="3200" spc="25">
                <a:latin typeface="Arial Unicode MS"/>
                <a:cs typeface="Arial Unicode MS"/>
              </a:rPr>
              <a:t>concentrate </a:t>
            </a:r>
            <a:r>
              <a:rPr dirty="0" sz="3200" spc="110">
                <a:latin typeface="Arial Unicode MS"/>
                <a:cs typeface="Arial Unicode MS"/>
              </a:rPr>
              <a:t>on </a:t>
            </a:r>
            <a:r>
              <a:rPr dirty="0" sz="3200" spc="-75">
                <a:latin typeface="Arial Unicode MS"/>
                <a:cs typeface="Arial Unicode MS"/>
              </a:rPr>
              <a:t>a </a:t>
            </a:r>
            <a:r>
              <a:rPr dirty="0" sz="3200" spc="-50">
                <a:latin typeface="Arial Unicode MS"/>
                <a:cs typeface="Arial Unicode MS"/>
              </a:rPr>
              <a:t>key  area: </a:t>
            </a:r>
            <a:r>
              <a:rPr dirty="0" sz="3200" spc="80">
                <a:latin typeface="Arial Unicode MS"/>
                <a:cs typeface="Arial Unicode MS"/>
              </a:rPr>
              <a:t>how </a:t>
            </a:r>
            <a:r>
              <a:rPr dirty="0" sz="3200" spc="145">
                <a:latin typeface="Arial Unicode MS"/>
                <a:cs typeface="Arial Unicode MS"/>
              </a:rPr>
              <a:t>to </a:t>
            </a:r>
            <a:r>
              <a:rPr dirty="0" sz="3200" spc="10">
                <a:latin typeface="Arial Unicode MS"/>
                <a:cs typeface="Arial Unicode MS"/>
              </a:rPr>
              <a:t>deal </a:t>
            </a:r>
            <a:r>
              <a:rPr dirty="0" sz="3200" spc="55">
                <a:latin typeface="Arial Unicode MS"/>
                <a:cs typeface="Arial Unicode MS"/>
              </a:rPr>
              <a:t>with </a:t>
            </a:r>
            <a:r>
              <a:rPr dirty="0" sz="3200" spc="20">
                <a:solidFill>
                  <a:srgbClr val="FF0000"/>
                </a:solidFill>
                <a:latin typeface="Arial Unicode MS"/>
                <a:cs typeface="Arial Unicode MS"/>
              </a:rPr>
              <a:t>unexpected  </a:t>
            </a:r>
            <a:r>
              <a:rPr dirty="0" sz="3200" spc="60">
                <a:solidFill>
                  <a:srgbClr val="FF0000"/>
                </a:solidFill>
                <a:latin typeface="Arial Unicode MS"/>
                <a:cs typeface="Arial Unicode MS"/>
              </a:rPr>
              <a:t>function </a:t>
            </a:r>
            <a:r>
              <a:rPr dirty="0" sz="3200" spc="15">
                <a:solidFill>
                  <a:srgbClr val="FF0000"/>
                </a:solidFill>
                <a:latin typeface="Arial Unicode MS"/>
                <a:cs typeface="Arial Unicode MS"/>
              </a:rPr>
              <a:t>argument</a:t>
            </a:r>
            <a:r>
              <a:rPr dirty="0" sz="3200" spc="15">
                <a:latin typeface="Arial Unicode MS"/>
                <a:cs typeface="Arial Unicode MS"/>
              </a:rPr>
              <a:t>s. </a:t>
            </a:r>
            <a:r>
              <a:rPr dirty="0" sz="3200" spc="10">
                <a:latin typeface="Arial Unicode MS"/>
                <a:cs typeface="Arial Unicode MS"/>
              </a:rPr>
              <a:t>We’ll </a:t>
            </a:r>
            <a:r>
              <a:rPr dirty="0" sz="3200" spc="-45">
                <a:latin typeface="Arial Unicode MS"/>
                <a:cs typeface="Arial Unicode MS"/>
              </a:rPr>
              <a:t>also </a:t>
            </a:r>
            <a:r>
              <a:rPr dirty="0" sz="3200" spc="-90">
                <a:latin typeface="Arial Unicode MS"/>
                <a:cs typeface="Arial Unicode MS"/>
              </a:rPr>
              <a:t>discuss  </a:t>
            </a:r>
            <a:r>
              <a:rPr dirty="0" sz="3200" spc="10">
                <a:latin typeface="Arial Unicode MS"/>
                <a:cs typeface="Arial Unicode MS"/>
              </a:rPr>
              <a:t>techniques </a:t>
            </a:r>
            <a:r>
              <a:rPr dirty="0" sz="3200" spc="95">
                <a:latin typeface="Arial Unicode MS"/>
                <a:cs typeface="Arial Unicode MS"/>
              </a:rPr>
              <a:t>for </a:t>
            </a:r>
            <a:r>
              <a:rPr dirty="0" sz="3200" spc="70">
                <a:latin typeface="Arial Unicode MS"/>
                <a:cs typeface="Arial Unicode MS"/>
              </a:rPr>
              <a:t>finding </a:t>
            </a:r>
            <a:r>
              <a:rPr dirty="0" sz="3200" spc="10">
                <a:latin typeface="Arial Unicode MS"/>
                <a:cs typeface="Arial Unicode MS"/>
              </a:rPr>
              <a:t>errors </a:t>
            </a:r>
            <a:r>
              <a:rPr dirty="0" sz="3200" spc="30">
                <a:latin typeface="Arial Unicode MS"/>
                <a:cs typeface="Arial Unicode MS"/>
              </a:rPr>
              <a:t>in  </a:t>
            </a:r>
            <a:r>
              <a:rPr dirty="0" sz="3200" spc="35">
                <a:latin typeface="Arial Unicode MS"/>
                <a:cs typeface="Arial Unicode MS"/>
              </a:rPr>
              <a:t>programs: </a:t>
            </a:r>
            <a:r>
              <a:rPr dirty="0" sz="3200" spc="95">
                <a:solidFill>
                  <a:srgbClr val="FF0000"/>
                </a:solidFill>
                <a:latin typeface="Arial Unicode MS"/>
                <a:cs typeface="Arial Unicode MS"/>
              </a:rPr>
              <a:t>debugging </a:t>
            </a:r>
            <a:r>
              <a:rPr dirty="0" sz="3200" spc="50">
                <a:solidFill>
                  <a:srgbClr val="FF0000"/>
                </a:solidFill>
                <a:latin typeface="Arial Unicode MS"/>
                <a:cs typeface="Arial Unicode MS"/>
              </a:rPr>
              <a:t>and</a:t>
            </a:r>
            <a:r>
              <a:rPr dirty="0" sz="3200" spc="7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3200" spc="5">
                <a:solidFill>
                  <a:srgbClr val="FF0000"/>
                </a:solidFill>
                <a:latin typeface="Arial Unicode MS"/>
                <a:cs typeface="Arial Unicode MS"/>
              </a:rPr>
              <a:t>testing</a:t>
            </a:r>
            <a:r>
              <a:rPr dirty="0" sz="3200" spc="5">
                <a:latin typeface="Arial Unicode MS"/>
                <a:cs typeface="Arial Unicode MS"/>
              </a:rPr>
              <a:t>.</a:t>
            </a:r>
            <a:endParaRPr sz="3200">
              <a:latin typeface="Arial Unicode MS"/>
              <a:cs typeface="Arial Unicode MS"/>
            </a:endParaRPr>
          </a:p>
          <a:p>
            <a:pPr algn="r" marR="5080">
              <a:lnSpc>
                <a:spcPct val="100000"/>
              </a:lnSpc>
              <a:spcBef>
                <a:spcPts val="3350"/>
              </a:spcBef>
            </a:pPr>
            <a:r>
              <a:rPr dirty="0" sz="1400" spc="-5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735" y="388620"/>
            <a:ext cx="36271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solidFill>
                  <a:srgbClr val="FF0000"/>
                </a:solidFill>
              </a:rPr>
              <a:t>Exception</a:t>
            </a:r>
            <a:r>
              <a:rPr dirty="0" spc="15">
                <a:solidFill>
                  <a:srgbClr val="FF0000"/>
                </a:solidFill>
              </a:rPr>
              <a:t> </a:t>
            </a:r>
            <a:r>
              <a:rPr dirty="0" spc="-110">
                <a:solidFill>
                  <a:srgbClr val="FF0000"/>
                </a:solidFill>
              </a:rPr>
              <a:t>safe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85061"/>
            <a:ext cx="7356475" cy="46342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dirty="0" sz="2700" spc="25">
                <a:latin typeface="Arial Unicode MS"/>
                <a:cs typeface="Arial Unicode MS"/>
              </a:rPr>
              <a:t>none: </a:t>
            </a:r>
            <a:r>
              <a:rPr dirty="0" sz="2700" spc="5">
                <a:latin typeface="Arial Unicode MS"/>
                <a:cs typeface="Arial Unicode MS"/>
              </a:rPr>
              <a:t>Your </a:t>
            </a:r>
            <a:r>
              <a:rPr dirty="0" sz="2700" spc="40">
                <a:latin typeface="Arial Unicode MS"/>
                <a:cs typeface="Arial Unicode MS"/>
              </a:rPr>
              <a:t>code </a:t>
            </a:r>
            <a:r>
              <a:rPr dirty="0" sz="2700" spc="20">
                <a:latin typeface="Arial Unicode MS"/>
                <a:cs typeface="Arial Unicode MS"/>
              </a:rPr>
              <a:t>should </a:t>
            </a:r>
            <a:r>
              <a:rPr dirty="0" sz="2700">
                <a:latin typeface="Arial Unicode MS"/>
                <a:cs typeface="Arial Unicode MS"/>
              </a:rPr>
              <a:t>never </a:t>
            </a:r>
            <a:r>
              <a:rPr dirty="0" sz="2700" spc="55">
                <a:latin typeface="Arial Unicode MS"/>
                <a:cs typeface="Arial Unicode MS"/>
              </a:rPr>
              <a:t>offer </a:t>
            </a:r>
            <a:r>
              <a:rPr dirty="0" sz="2700" spc="20">
                <a:latin typeface="Arial Unicode MS"/>
                <a:cs typeface="Arial Unicode MS"/>
              </a:rPr>
              <a:t>that. </a:t>
            </a:r>
            <a:r>
              <a:rPr dirty="0" sz="2700" spc="-85">
                <a:latin typeface="Arial Unicode MS"/>
                <a:cs typeface="Arial Unicode MS"/>
              </a:rPr>
              <a:t>This  </a:t>
            </a:r>
            <a:r>
              <a:rPr dirty="0" sz="2700" spc="40">
                <a:latin typeface="Arial Unicode MS"/>
                <a:cs typeface="Arial Unicode MS"/>
              </a:rPr>
              <a:t>code </a:t>
            </a:r>
            <a:r>
              <a:rPr dirty="0" sz="2700">
                <a:latin typeface="Arial Unicode MS"/>
                <a:cs typeface="Arial Unicode MS"/>
              </a:rPr>
              <a:t>will </a:t>
            </a:r>
            <a:r>
              <a:rPr dirty="0" sz="2700" spc="-40">
                <a:latin typeface="Arial Unicode MS"/>
                <a:cs typeface="Arial Unicode MS"/>
              </a:rPr>
              <a:t>leak </a:t>
            </a:r>
            <a:r>
              <a:rPr dirty="0" sz="2700" spc="15">
                <a:latin typeface="Arial Unicode MS"/>
                <a:cs typeface="Arial Unicode MS"/>
              </a:rPr>
              <a:t>everything, </a:t>
            </a:r>
            <a:r>
              <a:rPr dirty="0" sz="2700" spc="40">
                <a:latin typeface="Arial Unicode MS"/>
                <a:cs typeface="Arial Unicode MS"/>
              </a:rPr>
              <a:t>and </a:t>
            </a:r>
            <a:r>
              <a:rPr dirty="0" sz="2700" spc="10">
                <a:latin typeface="Arial Unicode MS"/>
                <a:cs typeface="Arial Unicode MS"/>
              </a:rPr>
              <a:t>break </a:t>
            </a:r>
            <a:r>
              <a:rPr dirty="0" sz="2700" spc="85">
                <a:latin typeface="Arial Unicode MS"/>
                <a:cs typeface="Arial Unicode MS"/>
              </a:rPr>
              <a:t>down </a:t>
            </a:r>
            <a:r>
              <a:rPr dirty="0" sz="2700" spc="25">
                <a:latin typeface="Arial Unicode MS"/>
                <a:cs typeface="Arial Unicode MS"/>
              </a:rPr>
              <a:t>at  </a:t>
            </a:r>
            <a:r>
              <a:rPr dirty="0" sz="2700" spc="45">
                <a:latin typeface="Arial Unicode MS"/>
                <a:cs typeface="Arial Unicode MS"/>
              </a:rPr>
              <a:t>the </a:t>
            </a:r>
            <a:r>
              <a:rPr dirty="0" sz="2700" spc="-10">
                <a:latin typeface="Arial Unicode MS"/>
                <a:cs typeface="Arial Unicode MS"/>
              </a:rPr>
              <a:t>very </a:t>
            </a:r>
            <a:r>
              <a:rPr dirty="0" sz="2700">
                <a:latin typeface="Arial Unicode MS"/>
                <a:cs typeface="Arial Unicode MS"/>
              </a:rPr>
              <a:t>first </a:t>
            </a:r>
            <a:r>
              <a:rPr dirty="0" sz="2700" spc="15">
                <a:latin typeface="Arial Unicode MS"/>
                <a:cs typeface="Arial Unicode MS"/>
              </a:rPr>
              <a:t>exception</a:t>
            </a:r>
            <a:r>
              <a:rPr dirty="0" sz="2700" spc="165">
                <a:latin typeface="Arial Unicode MS"/>
                <a:cs typeface="Arial Unicode MS"/>
              </a:rPr>
              <a:t> </a:t>
            </a:r>
            <a:r>
              <a:rPr dirty="0" sz="2700" spc="50">
                <a:latin typeface="Arial Unicode MS"/>
                <a:cs typeface="Arial Unicode MS"/>
              </a:rPr>
              <a:t>thrown.</a:t>
            </a:r>
            <a:endParaRPr sz="2700">
              <a:latin typeface="Arial Unicode MS"/>
              <a:cs typeface="Arial Unicode MS"/>
            </a:endParaRPr>
          </a:p>
          <a:p>
            <a:pPr marL="355600" marR="300990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-50">
                <a:latin typeface="Arial Unicode MS"/>
                <a:cs typeface="Arial Unicode MS"/>
              </a:rPr>
              <a:t>basic: </a:t>
            </a:r>
            <a:r>
              <a:rPr dirty="0" sz="2700" spc="-85">
                <a:latin typeface="Arial Unicode MS"/>
                <a:cs typeface="Arial Unicode MS"/>
              </a:rPr>
              <a:t>This </a:t>
            </a:r>
            <a:r>
              <a:rPr dirty="0" sz="2700" spc="-110">
                <a:latin typeface="Arial Unicode MS"/>
                <a:cs typeface="Arial Unicode MS"/>
              </a:rPr>
              <a:t>is </a:t>
            </a:r>
            <a:r>
              <a:rPr dirty="0" sz="2700" spc="45">
                <a:latin typeface="Arial Unicode MS"/>
                <a:cs typeface="Arial Unicode MS"/>
              </a:rPr>
              <a:t>the </a:t>
            </a:r>
            <a:r>
              <a:rPr dirty="0" sz="2700" spc="25">
                <a:latin typeface="Arial Unicode MS"/>
                <a:cs typeface="Arial Unicode MS"/>
              </a:rPr>
              <a:t>guarantee </a:t>
            </a:r>
            <a:r>
              <a:rPr dirty="0" sz="2700" spc="50">
                <a:latin typeface="Arial Unicode MS"/>
                <a:cs typeface="Arial Unicode MS"/>
              </a:rPr>
              <a:t>you </a:t>
            </a:r>
            <a:r>
              <a:rPr dirty="0" sz="2700" spc="25">
                <a:latin typeface="Arial Unicode MS"/>
                <a:cs typeface="Arial Unicode MS"/>
              </a:rPr>
              <a:t>must at </a:t>
            </a:r>
            <a:r>
              <a:rPr dirty="0" sz="2700" spc="45">
                <a:latin typeface="Arial Unicode MS"/>
                <a:cs typeface="Arial Unicode MS"/>
              </a:rPr>
              <a:t>the  </a:t>
            </a:r>
            <a:r>
              <a:rPr dirty="0" sz="2700" spc="-10">
                <a:latin typeface="Arial Unicode MS"/>
                <a:cs typeface="Arial Unicode MS"/>
              </a:rPr>
              <a:t>very </a:t>
            </a:r>
            <a:r>
              <a:rPr dirty="0" sz="2700" spc="-40">
                <a:latin typeface="Arial Unicode MS"/>
                <a:cs typeface="Arial Unicode MS"/>
              </a:rPr>
              <a:t>least </a:t>
            </a:r>
            <a:r>
              <a:rPr dirty="0" sz="2700" spc="25">
                <a:latin typeface="Arial Unicode MS"/>
                <a:cs typeface="Arial Unicode MS"/>
              </a:rPr>
              <a:t>offer, </a:t>
            </a:r>
            <a:r>
              <a:rPr dirty="0" sz="2700" spc="55">
                <a:latin typeface="Arial Unicode MS"/>
                <a:cs typeface="Arial Unicode MS"/>
              </a:rPr>
              <a:t>that </a:t>
            </a:r>
            <a:r>
              <a:rPr dirty="0" sz="2700" spc="-110">
                <a:latin typeface="Arial Unicode MS"/>
                <a:cs typeface="Arial Unicode MS"/>
              </a:rPr>
              <a:t>is, </a:t>
            </a:r>
            <a:r>
              <a:rPr dirty="0" sz="2700" spc="25">
                <a:latin typeface="Arial Unicode MS"/>
                <a:cs typeface="Arial Unicode MS"/>
              </a:rPr>
              <a:t>if </a:t>
            </a:r>
            <a:r>
              <a:rPr dirty="0" sz="2700" spc="-5">
                <a:latin typeface="Arial Unicode MS"/>
                <a:cs typeface="Arial Unicode MS"/>
              </a:rPr>
              <a:t>an </a:t>
            </a:r>
            <a:r>
              <a:rPr dirty="0" sz="2700" spc="15">
                <a:latin typeface="Arial Unicode MS"/>
                <a:cs typeface="Arial Unicode MS"/>
              </a:rPr>
              <a:t>exception </a:t>
            </a:r>
            <a:r>
              <a:rPr dirty="0" sz="2700" spc="-110">
                <a:latin typeface="Arial Unicode MS"/>
                <a:cs typeface="Arial Unicode MS"/>
              </a:rPr>
              <a:t>is  </a:t>
            </a:r>
            <a:r>
              <a:rPr dirty="0" sz="2700" spc="50">
                <a:latin typeface="Arial Unicode MS"/>
                <a:cs typeface="Arial Unicode MS"/>
              </a:rPr>
              <a:t>thrown, </a:t>
            </a:r>
            <a:r>
              <a:rPr dirty="0" sz="2700" spc="90">
                <a:latin typeface="Arial Unicode MS"/>
                <a:cs typeface="Arial Unicode MS"/>
              </a:rPr>
              <a:t>no </a:t>
            </a:r>
            <a:r>
              <a:rPr dirty="0" sz="2700" spc="-30">
                <a:latin typeface="Arial Unicode MS"/>
                <a:cs typeface="Arial Unicode MS"/>
              </a:rPr>
              <a:t>resources </a:t>
            </a:r>
            <a:r>
              <a:rPr dirty="0" sz="2700" spc="-10">
                <a:latin typeface="Arial Unicode MS"/>
                <a:cs typeface="Arial Unicode MS"/>
              </a:rPr>
              <a:t>are </a:t>
            </a:r>
            <a:r>
              <a:rPr dirty="0" sz="2700" spc="-25">
                <a:solidFill>
                  <a:srgbClr val="FF0000"/>
                </a:solidFill>
                <a:latin typeface="Arial Unicode MS"/>
                <a:cs typeface="Arial Unicode MS"/>
              </a:rPr>
              <a:t>leaked</a:t>
            </a:r>
            <a:r>
              <a:rPr dirty="0" sz="2700" spc="-25">
                <a:latin typeface="Arial Unicode MS"/>
                <a:cs typeface="Arial Unicode MS"/>
              </a:rPr>
              <a:t>, </a:t>
            </a:r>
            <a:r>
              <a:rPr dirty="0" sz="2700" spc="40">
                <a:latin typeface="Arial Unicode MS"/>
                <a:cs typeface="Arial Unicode MS"/>
              </a:rPr>
              <a:t>and </a:t>
            </a:r>
            <a:r>
              <a:rPr dirty="0" sz="2700" spc="-25">
                <a:latin typeface="Arial Unicode MS"/>
                <a:cs typeface="Arial Unicode MS"/>
              </a:rPr>
              <a:t>all  </a:t>
            </a:r>
            <a:r>
              <a:rPr dirty="0" sz="2700" spc="10">
                <a:latin typeface="Arial Unicode MS"/>
                <a:cs typeface="Arial Unicode MS"/>
              </a:rPr>
              <a:t>objects </a:t>
            </a:r>
            <a:r>
              <a:rPr dirty="0" sz="2700" spc="-10">
                <a:latin typeface="Arial Unicode MS"/>
                <a:cs typeface="Arial Unicode MS"/>
              </a:rPr>
              <a:t>are </a:t>
            </a:r>
            <a:r>
              <a:rPr dirty="0" sz="2700" spc="-30">
                <a:latin typeface="Arial Unicode MS"/>
                <a:cs typeface="Arial Unicode MS"/>
              </a:rPr>
              <a:t>still</a:t>
            </a:r>
            <a:r>
              <a:rPr dirty="0" sz="2700" spc="155">
                <a:latin typeface="Arial Unicode MS"/>
                <a:cs typeface="Arial Unicode MS"/>
              </a:rPr>
              <a:t> </a:t>
            </a:r>
            <a:r>
              <a:rPr dirty="0" sz="2700" spc="35">
                <a:latin typeface="Arial Unicode MS"/>
                <a:cs typeface="Arial Unicode MS"/>
              </a:rPr>
              <a:t>whole</a:t>
            </a:r>
            <a:endParaRPr sz="2700">
              <a:latin typeface="Arial Unicode MS"/>
              <a:cs typeface="Arial Unicode MS"/>
            </a:endParaRPr>
          </a:p>
          <a:p>
            <a:pPr marL="355600" marR="46355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700" spc="25">
                <a:latin typeface="Arial Unicode MS"/>
                <a:cs typeface="Arial Unicode MS"/>
              </a:rPr>
              <a:t>strong: </a:t>
            </a:r>
            <a:r>
              <a:rPr dirty="0" sz="2700" spc="-45">
                <a:latin typeface="Arial Unicode MS"/>
                <a:cs typeface="Arial Unicode MS"/>
              </a:rPr>
              <a:t>The </a:t>
            </a:r>
            <a:r>
              <a:rPr dirty="0" sz="2700">
                <a:latin typeface="Arial Unicode MS"/>
                <a:cs typeface="Arial Unicode MS"/>
              </a:rPr>
              <a:t>processing </a:t>
            </a:r>
            <a:r>
              <a:rPr dirty="0" sz="2700" spc="5">
                <a:latin typeface="Arial Unicode MS"/>
                <a:cs typeface="Arial Unicode MS"/>
              </a:rPr>
              <a:t>will </a:t>
            </a:r>
            <a:r>
              <a:rPr dirty="0" sz="2700" spc="25">
                <a:latin typeface="Arial Unicode MS"/>
                <a:cs typeface="Arial Unicode MS"/>
              </a:rPr>
              <a:t>either </a:t>
            </a:r>
            <a:r>
              <a:rPr dirty="0" sz="2700" spc="-45">
                <a:latin typeface="Arial Unicode MS"/>
                <a:cs typeface="Arial Unicode MS"/>
              </a:rPr>
              <a:t>succeed, </a:t>
            </a:r>
            <a:r>
              <a:rPr dirty="0" sz="2700" spc="95">
                <a:latin typeface="Arial Unicode MS"/>
                <a:cs typeface="Arial Unicode MS"/>
              </a:rPr>
              <a:t>or  </a:t>
            </a:r>
            <a:r>
              <a:rPr dirty="0" sz="2700" spc="75">
                <a:latin typeface="Arial Unicode MS"/>
                <a:cs typeface="Arial Unicode MS"/>
              </a:rPr>
              <a:t>throw </a:t>
            </a:r>
            <a:r>
              <a:rPr dirty="0" sz="2700" spc="-5">
                <a:latin typeface="Arial Unicode MS"/>
                <a:cs typeface="Arial Unicode MS"/>
              </a:rPr>
              <a:t>an </a:t>
            </a:r>
            <a:r>
              <a:rPr dirty="0" sz="2700" spc="5">
                <a:latin typeface="Arial Unicode MS"/>
                <a:cs typeface="Arial Unicode MS"/>
              </a:rPr>
              <a:t>exception, </a:t>
            </a:r>
            <a:r>
              <a:rPr dirty="0" sz="2700" spc="100">
                <a:latin typeface="Arial Unicode MS"/>
                <a:cs typeface="Arial Unicode MS"/>
              </a:rPr>
              <a:t>but </a:t>
            </a:r>
            <a:r>
              <a:rPr dirty="0" sz="2700" spc="25">
                <a:latin typeface="Arial Unicode MS"/>
                <a:cs typeface="Arial Unicode MS"/>
              </a:rPr>
              <a:t>if </a:t>
            </a:r>
            <a:r>
              <a:rPr dirty="0" sz="2700" spc="55">
                <a:latin typeface="Arial Unicode MS"/>
                <a:cs typeface="Arial Unicode MS"/>
              </a:rPr>
              <a:t>it </a:t>
            </a:r>
            <a:r>
              <a:rPr dirty="0" sz="2700" spc="5">
                <a:latin typeface="Arial Unicode MS"/>
                <a:cs typeface="Arial Unicode MS"/>
              </a:rPr>
              <a:t>throws, </a:t>
            </a:r>
            <a:r>
              <a:rPr dirty="0" sz="2700" spc="50">
                <a:latin typeface="Arial Unicode MS"/>
                <a:cs typeface="Arial Unicode MS"/>
              </a:rPr>
              <a:t>then </a:t>
            </a:r>
            <a:r>
              <a:rPr dirty="0" sz="2700" spc="45">
                <a:latin typeface="Arial Unicode MS"/>
                <a:cs typeface="Arial Unicode MS"/>
              </a:rPr>
              <a:t>the  </a:t>
            </a:r>
            <a:r>
              <a:rPr dirty="0" sz="2700" spc="30">
                <a:latin typeface="Arial Unicode MS"/>
                <a:cs typeface="Arial Unicode MS"/>
              </a:rPr>
              <a:t>data </a:t>
            </a:r>
            <a:r>
              <a:rPr dirty="0" sz="2700">
                <a:latin typeface="Arial Unicode MS"/>
                <a:cs typeface="Arial Unicode MS"/>
              </a:rPr>
              <a:t>will </a:t>
            </a:r>
            <a:r>
              <a:rPr dirty="0" sz="2700" spc="50">
                <a:latin typeface="Arial Unicode MS"/>
                <a:cs typeface="Arial Unicode MS"/>
              </a:rPr>
              <a:t>be </a:t>
            </a:r>
            <a:r>
              <a:rPr dirty="0" sz="2700" spc="25">
                <a:latin typeface="Arial Unicode MS"/>
                <a:cs typeface="Arial Unicode MS"/>
              </a:rPr>
              <a:t>in </a:t>
            </a:r>
            <a:r>
              <a:rPr dirty="0" sz="2700" spc="45">
                <a:latin typeface="Arial Unicode MS"/>
                <a:cs typeface="Arial Unicode MS"/>
              </a:rPr>
              <a:t>the </a:t>
            </a:r>
            <a:r>
              <a:rPr dirty="0" sz="2700" spc="-45">
                <a:latin typeface="Arial Unicode MS"/>
                <a:cs typeface="Arial Unicode MS"/>
              </a:rPr>
              <a:t>same </a:t>
            </a:r>
            <a:r>
              <a:rPr dirty="0" sz="2700" spc="-20">
                <a:latin typeface="Arial Unicode MS"/>
                <a:cs typeface="Arial Unicode MS"/>
              </a:rPr>
              <a:t>state </a:t>
            </a:r>
            <a:r>
              <a:rPr dirty="0" sz="2700" spc="-140">
                <a:latin typeface="Arial Unicode MS"/>
                <a:cs typeface="Arial Unicode MS"/>
              </a:rPr>
              <a:t>as </a:t>
            </a:r>
            <a:r>
              <a:rPr dirty="0" sz="2700" spc="25">
                <a:latin typeface="Arial Unicode MS"/>
                <a:cs typeface="Arial Unicode MS"/>
              </a:rPr>
              <a:t>if </a:t>
            </a:r>
            <a:r>
              <a:rPr dirty="0" sz="2700" spc="45">
                <a:latin typeface="Arial Unicode MS"/>
                <a:cs typeface="Arial Unicode MS"/>
              </a:rPr>
              <a:t>the  </a:t>
            </a:r>
            <a:r>
              <a:rPr dirty="0" sz="2700">
                <a:latin typeface="Arial Unicode MS"/>
                <a:cs typeface="Arial Unicode MS"/>
              </a:rPr>
              <a:t>processing </a:t>
            </a:r>
            <a:r>
              <a:rPr dirty="0" sz="2700" spc="40">
                <a:latin typeface="Arial Unicode MS"/>
                <a:cs typeface="Arial Unicode MS"/>
              </a:rPr>
              <a:t>had </a:t>
            </a:r>
            <a:r>
              <a:rPr dirty="0" sz="2700" spc="95">
                <a:latin typeface="Arial Unicode MS"/>
                <a:cs typeface="Arial Unicode MS"/>
              </a:rPr>
              <a:t>not </a:t>
            </a:r>
            <a:r>
              <a:rPr dirty="0" sz="2700" spc="10">
                <a:latin typeface="Arial Unicode MS"/>
                <a:cs typeface="Arial Unicode MS"/>
              </a:rPr>
              <a:t>started </a:t>
            </a:r>
            <a:r>
              <a:rPr dirty="0" sz="2700" spc="25">
                <a:latin typeface="Arial Unicode MS"/>
                <a:cs typeface="Arial Unicode MS"/>
              </a:rPr>
              <a:t>at </a:t>
            </a:r>
            <a:r>
              <a:rPr dirty="0" sz="2700" spc="-25">
                <a:latin typeface="Arial Unicode MS"/>
                <a:cs typeface="Arial Unicode MS"/>
              </a:rPr>
              <a:t>all </a:t>
            </a:r>
            <a:r>
              <a:rPr dirty="0" sz="2700" spc="-30">
                <a:latin typeface="Arial Unicode MS"/>
                <a:cs typeface="Arial Unicode MS"/>
              </a:rPr>
              <a:t>(this gives </a:t>
            </a:r>
            <a:r>
              <a:rPr dirty="0" sz="2700" spc="-65">
                <a:latin typeface="Arial Unicode MS"/>
                <a:cs typeface="Arial Unicode MS"/>
              </a:rPr>
              <a:t>a </a:t>
            </a:r>
            <a:r>
              <a:rPr dirty="0" sz="2700" spc="-6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700" spc="5">
                <a:solidFill>
                  <a:srgbClr val="FF0000"/>
                </a:solidFill>
                <a:latin typeface="Arial Unicode MS"/>
                <a:cs typeface="Arial Unicode MS"/>
              </a:rPr>
              <a:t>transactional </a:t>
            </a:r>
            <a:r>
              <a:rPr dirty="0" sz="2700" spc="60">
                <a:latin typeface="Arial Unicode MS"/>
                <a:cs typeface="Arial Unicode MS"/>
              </a:rPr>
              <a:t>power </a:t>
            </a:r>
            <a:r>
              <a:rPr dirty="0" sz="2700" spc="125">
                <a:latin typeface="Arial Unicode MS"/>
                <a:cs typeface="Arial Unicode MS"/>
              </a:rPr>
              <a:t>to</a:t>
            </a:r>
            <a:r>
              <a:rPr dirty="0" sz="2700" spc="80">
                <a:latin typeface="Arial Unicode MS"/>
                <a:cs typeface="Arial Unicode MS"/>
              </a:rPr>
              <a:t> </a:t>
            </a:r>
            <a:r>
              <a:rPr dirty="0" sz="2700" spc="105">
                <a:latin typeface="Arial Unicode MS"/>
                <a:cs typeface="Arial Unicode MS"/>
              </a:rPr>
              <a:t>C++)</a:t>
            </a:r>
            <a:endParaRPr sz="27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700" spc="60">
                <a:latin typeface="Arial Unicode MS"/>
                <a:cs typeface="Arial Unicode MS"/>
              </a:rPr>
              <a:t>nothrow/nofail: </a:t>
            </a:r>
            <a:r>
              <a:rPr dirty="0" sz="2700" spc="-50">
                <a:latin typeface="Arial Unicode MS"/>
                <a:cs typeface="Arial Unicode MS"/>
              </a:rPr>
              <a:t>The </a:t>
            </a:r>
            <a:r>
              <a:rPr dirty="0" sz="2700" spc="-5">
                <a:latin typeface="Arial Unicode MS"/>
                <a:cs typeface="Arial Unicode MS"/>
              </a:rPr>
              <a:t>processing </a:t>
            </a:r>
            <a:r>
              <a:rPr dirty="0" sz="2700">
                <a:latin typeface="Arial Unicode MS"/>
                <a:cs typeface="Arial Unicode MS"/>
              </a:rPr>
              <a:t>will</a:t>
            </a:r>
            <a:r>
              <a:rPr dirty="0" sz="2700" spc="235">
                <a:latin typeface="Arial Unicode MS"/>
                <a:cs typeface="Arial Unicode MS"/>
              </a:rPr>
              <a:t> </a:t>
            </a:r>
            <a:r>
              <a:rPr dirty="0" sz="2700" spc="-45">
                <a:latin typeface="Arial Unicode MS"/>
                <a:cs typeface="Arial Unicode MS"/>
              </a:rPr>
              <a:t>succeed.</a:t>
            </a:r>
            <a:endParaRPr sz="27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327" y="388620"/>
            <a:ext cx="42240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Example </a:t>
            </a:r>
            <a:r>
              <a:rPr dirty="0" spc="150"/>
              <a:t>of</a:t>
            </a:r>
            <a:r>
              <a:rPr dirty="0" spc="180"/>
              <a:t> </a:t>
            </a:r>
            <a:r>
              <a:rPr dirty="0" spc="6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41" y="2089150"/>
            <a:ext cx="5558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void </a:t>
            </a:r>
            <a:r>
              <a:rPr dirty="0" sz="1800">
                <a:latin typeface="Tahoma"/>
                <a:cs typeface="Tahoma"/>
              </a:rPr>
              <a:t>doSomething(T &amp;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5104765" algn="l"/>
              </a:tabLst>
            </a:pPr>
            <a:r>
              <a:rPr dirty="0" sz="1800" spc="-5">
                <a:latin typeface="Tahoma"/>
                <a:cs typeface="Tahoma"/>
              </a:rPr>
              <a:t>if(std::numeric_limits&lt;int&gt;::max()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&gt;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t.integer)	//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5033" y="2637790"/>
            <a:ext cx="1489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oth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ow/no</a:t>
            </a:r>
            <a:r>
              <a:rPr dirty="0" sz="1800" spc="-25">
                <a:latin typeface="Tahoma"/>
                <a:cs typeface="Tahoma"/>
              </a:rPr>
              <a:t>f</a:t>
            </a:r>
            <a:r>
              <a:rPr dirty="0" sz="1800">
                <a:latin typeface="Tahoma"/>
                <a:cs typeface="Tahoma"/>
              </a:rPr>
              <a:t>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3432" y="2912109"/>
            <a:ext cx="212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890" algn="l"/>
              </a:tabLst>
            </a:pP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1'.	</a:t>
            </a:r>
            <a:r>
              <a:rPr dirty="0" sz="1800" spc="-5">
                <a:latin typeface="Tahoma"/>
                <a:cs typeface="Tahoma"/>
              </a:rPr>
              <a:t>nothrow/nofail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963" y="2912109"/>
            <a:ext cx="1844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t.integer </a:t>
            </a:r>
            <a:r>
              <a:rPr dirty="0" sz="1800">
                <a:latin typeface="Tahoma"/>
                <a:cs typeface="Tahoma"/>
              </a:rPr>
              <a:t>+= 1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  X * x = new X()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477" y="3186429"/>
            <a:ext cx="5111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2. basic : </a:t>
            </a:r>
            <a:r>
              <a:rPr dirty="0" sz="1800" spc="-5">
                <a:latin typeface="Tahoma"/>
                <a:cs typeface="Tahoma"/>
              </a:rPr>
              <a:t>can </a:t>
            </a:r>
            <a:r>
              <a:rPr dirty="0" sz="1800" spc="-10">
                <a:latin typeface="Tahoma"/>
                <a:cs typeface="Tahoma"/>
              </a:rPr>
              <a:t>throw </a:t>
            </a:r>
            <a:r>
              <a:rPr dirty="0" sz="1800">
                <a:latin typeface="Tahoma"/>
                <a:cs typeface="Tahoma"/>
              </a:rPr>
              <a:t>with new and X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841" y="3460750"/>
            <a:ext cx="61817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  <a:tabLst>
                <a:tab pos="3092450" algn="l"/>
              </a:tabLst>
            </a:pPr>
            <a:r>
              <a:rPr dirty="0" sz="1800" spc="-5">
                <a:latin typeface="Tahoma"/>
                <a:cs typeface="Tahoma"/>
              </a:rPr>
              <a:t>t.list.push_back(x)</a:t>
            </a:r>
            <a:r>
              <a:rPr dirty="0" sz="1800">
                <a:latin typeface="Tahoma"/>
                <a:cs typeface="Tahoma"/>
              </a:rPr>
              <a:t> 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3. </a:t>
            </a:r>
            <a:r>
              <a:rPr dirty="0" sz="1800" spc="-5">
                <a:latin typeface="Tahoma"/>
                <a:cs typeface="Tahoma"/>
              </a:rPr>
              <a:t>strong </a:t>
            </a:r>
            <a:r>
              <a:rPr dirty="0" sz="1800">
                <a:latin typeface="Tahoma"/>
                <a:cs typeface="Tahoma"/>
              </a:rPr>
              <a:t>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throw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3924935" algn="l"/>
              </a:tabLst>
            </a:pPr>
            <a:r>
              <a:rPr dirty="0" sz="1800" spc="-5">
                <a:latin typeface="Tahoma"/>
                <a:cs typeface="Tahoma"/>
              </a:rPr>
              <a:t>x-&gt;doSomethingThatCanThrow()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 spc="-15">
                <a:latin typeface="Tahoma"/>
                <a:cs typeface="Tahoma"/>
              </a:rPr>
              <a:t>4. </a:t>
            </a:r>
            <a:r>
              <a:rPr dirty="0" sz="1800">
                <a:latin typeface="Tahoma"/>
                <a:cs typeface="Tahoma"/>
              </a:rPr>
              <a:t>basic 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throw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168" y="5518403"/>
            <a:ext cx="77755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ahoma"/>
                <a:cs typeface="Tahoma"/>
              </a:rPr>
              <a:t>https://stackoverflow.com/questions/1853243/do-you-really-write-exception-safe-code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052" y="388620"/>
            <a:ext cx="1276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Basic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470150"/>
            <a:ext cx="5558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void </a:t>
            </a:r>
            <a:r>
              <a:rPr dirty="0" sz="1800">
                <a:latin typeface="Tahoma"/>
                <a:cs typeface="Tahoma"/>
              </a:rPr>
              <a:t>doSomething(T &amp;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5104765" algn="l"/>
              </a:tabLst>
            </a:pPr>
            <a:r>
              <a:rPr dirty="0" sz="1800" spc="-5">
                <a:latin typeface="Tahoma"/>
                <a:cs typeface="Tahoma"/>
              </a:rPr>
              <a:t>if(std::numeric_limits&lt;int&gt;::max()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&gt;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t.integer)	//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6931" y="3018790"/>
            <a:ext cx="1489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oth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ow/no</a:t>
            </a:r>
            <a:r>
              <a:rPr dirty="0" sz="1800" spc="-25">
                <a:latin typeface="Tahoma"/>
                <a:cs typeface="Tahoma"/>
              </a:rPr>
              <a:t>f</a:t>
            </a:r>
            <a:r>
              <a:rPr dirty="0" sz="1800">
                <a:latin typeface="Tahoma"/>
                <a:cs typeface="Tahoma"/>
              </a:rPr>
              <a:t>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293109"/>
            <a:ext cx="878268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325">
              <a:lnSpc>
                <a:spcPct val="100000"/>
              </a:lnSpc>
              <a:spcBef>
                <a:spcPts val="100"/>
              </a:spcBef>
              <a:tabLst>
                <a:tab pos="4189095" algn="l"/>
                <a:tab pos="4820285" algn="l"/>
              </a:tabLst>
            </a:pPr>
            <a:r>
              <a:rPr dirty="0" sz="1800" spc="-5">
                <a:latin typeface="Tahoma"/>
                <a:cs typeface="Tahoma"/>
              </a:rPr>
              <a:t>t.integer </a:t>
            </a:r>
            <a:r>
              <a:rPr dirty="0" sz="1800">
                <a:latin typeface="Tahoma"/>
                <a:cs typeface="Tahoma"/>
              </a:rPr>
              <a:t>+=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1'.	</a:t>
            </a:r>
            <a:r>
              <a:rPr dirty="0" sz="1800" spc="-5">
                <a:latin typeface="Tahoma"/>
                <a:cs typeface="Tahoma"/>
              </a:rPr>
              <a:t>nothrow/nofail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3613150" algn="l"/>
                <a:tab pos="4196715" algn="l"/>
              </a:tabLst>
            </a:pPr>
            <a:r>
              <a:rPr dirty="0" sz="1800" spc="-5">
                <a:latin typeface="Tahoma"/>
                <a:cs typeface="Tahoma"/>
              </a:rPr>
              <a:t>std::auto_ptr&lt;X&gt; x(new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X()) ;	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//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2.	basic :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can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throw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with new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X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  <a:p>
            <a:pPr marL="226695" marR="3179445">
              <a:lnSpc>
                <a:spcPct val="100000"/>
              </a:lnSpc>
              <a:tabLst>
                <a:tab pos="2881630" algn="l"/>
                <a:tab pos="3082925" algn="l"/>
                <a:tab pos="3147695" algn="l"/>
                <a:tab pos="3731895" algn="l"/>
              </a:tabLst>
            </a:pPr>
            <a:r>
              <a:rPr dirty="0" sz="1800">
                <a:latin typeface="Tahoma"/>
                <a:cs typeface="Tahoma"/>
              </a:rPr>
              <a:t>X * px =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x.get()</a:t>
            </a:r>
            <a:r>
              <a:rPr dirty="0" sz="1800">
                <a:latin typeface="Tahoma"/>
                <a:cs typeface="Tahoma"/>
              </a:rPr>
              <a:t> ;	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2'. </a:t>
            </a:r>
            <a:r>
              <a:rPr dirty="0" sz="1800" spc="-5">
                <a:latin typeface="Tahoma"/>
                <a:cs typeface="Tahoma"/>
              </a:rPr>
              <a:t>nothrow/nofail  t.list.push_back(px)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	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3.	</a:t>
            </a:r>
            <a:r>
              <a:rPr dirty="0" sz="1800" spc="-5">
                <a:latin typeface="Tahoma"/>
                <a:cs typeface="Tahoma"/>
              </a:rPr>
              <a:t>strong </a:t>
            </a:r>
            <a:r>
              <a:rPr dirty="0" sz="1800">
                <a:latin typeface="Tahoma"/>
                <a:cs typeface="Tahoma"/>
              </a:rPr>
              <a:t>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throw  </a:t>
            </a:r>
            <a:r>
              <a:rPr dirty="0" sz="1800" spc="-5">
                <a:latin typeface="Tahoma"/>
                <a:cs typeface="Tahoma"/>
              </a:rPr>
              <a:t>x.release()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3'.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nothrow/nofail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3980815" algn="l"/>
                <a:tab pos="4562475" algn="l"/>
              </a:tabLst>
            </a:pPr>
            <a:r>
              <a:rPr dirty="0" sz="1800" spc="-5">
                <a:latin typeface="Tahoma"/>
                <a:cs typeface="Tahoma"/>
              </a:rPr>
              <a:t>px-&gt;doSomethingThatCanThrow()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4.	</a:t>
            </a:r>
            <a:r>
              <a:rPr dirty="0" sz="1800">
                <a:latin typeface="Tahoma"/>
                <a:cs typeface="Tahoma"/>
              </a:rPr>
              <a:t>basic 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10">
                <a:latin typeface="Tahoma"/>
                <a:cs typeface="Tahoma"/>
              </a:rPr>
              <a:t> throw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188" y="388620"/>
            <a:ext cx="34182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Strong:</a:t>
            </a:r>
            <a:r>
              <a:rPr dirty="0" spc="-25"/>
              <a:t> </a:t>
            </a:r>
            <a:r>
              <a:rPr dirty="0" spc="-20">
                <a:solidFill>
                  <a:srgbClr val="FF0000"/>
                </a:solidFill>
              </a:rPr>
              <a:t>costly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3" y="1534921"/>
            <a:ext cx="333882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void </a:t>
            </a:r>
            <a:r>
              <a:rPr dirty="0" sz="1800">
                <a:latin typeface="Tahoma"/>
                <a:cs typeface="Tahoma"/>
              </a:rPr>
              <a:t>doSomething(T &amp;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226695" marR="508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// we </a:t>
            </a:r>
            <a:r>
              <a:rPr dirty="0" sz="1800" spc="-10">
                <a:latin typeface="Tahoma"/>
                <a:cs typeface="Tahoma"/>
              </a:rPr>
              <a:t>create </a:t>
            </a:r>
            <a:r>
              <a:rPr dirty="0" sz="1800" spc="-5">
                <a:latin typeface="Tahoma"/>
                <a:cs typeface="Tahoma"/>
              </a:rPr>
              <a:t>"x"  std::auto_ptr&lt;X&gt; x(new </a:t>
            </a:r>
            <a:r>
              <a:rPr dirty="0" sz="1800">
                <a:latin typeface="Tahoma"/>
                <a:cs typeface="Tahoma"/>
              </a:rPr>
              <a:t>X())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7790" y="2358135"/>
            <a:ext cx="5110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1. basic : </a:t>
            </a:r>
            <a:r>
              <a:rPr dirty="0" sz="1800" spc="-5">
                <a:latin typeface="Tahoma"/>
                <a:cs typeface="Tahoma"/>
              </a:rPr>
              <a:t>can </a:t>
            </a:r>
            <a:r>
              <a:rPr dirty="0" sz="1800" spc="-10">
                <a:latin typeface="Tahoma"/>
                <a:cs typeface="Tahoma"/>
              </a:rPr>
              <a:t>throw </a:t>
            </a:r>
            <a:r>
              <a:rPr dirty="0" sz="1800" spc="-5">
                <a:latin typeface="Tahoma"/>
                <a:cs typeface="Tahoma"/>
              </a:rPr>
              <a:t>with </a:t>
            </a:r>
            <a:r>
              <a:rPr dirty="0" sz="1800">
                <a:latin typeface="Tahoma"/>
                <a:cs typeface="Tahoma"/>
              </a:rPr>
              <a:t>new and X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constructor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3" y="2632455"/>
            <a:ext cx="7591425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0"/>
              </a:spcBef>
              <a:tabLst>
                <a:tab pos="3082925" algn="l"/>
              </a:tabLst>
            </a:pPr>
            <a:r>
              <a:rPr dirty="0" sz="1800">
                <a:latin typeface="Tahoma"/>
                <a:cs typeface="Tahoma"/>
              </a:rPr>
              <a:t>X * px = x.get() 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2. </a:t>
            </a:r>
            <a:r>
              <a:rPr dirty="0" sz="1800" spc="-5">
                <a:latin typeface="Tahoma"/>
                <a:cs typeface="Tahoma"/>
              </a:rPr>
              <a:t>nothrow/nofail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3983990" algn="l"/>
              </a:tabLst>
            </a:pPr>
            <a:r>
              <a:rPr dirty="0" sz="1800" spc="-5">
                <a:latin typeface="Tahoma"/>
                <a:cs typeface="Tahoma"/>
              </a:rPr>
              <a:t>px-&gt;doSomethingThatCanThrow()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3. basic 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10">
                <a:latin typeface="Tahoma"/>
                <a:cs typeface="Tahoma"/>
              </a:rPr>
              <a:t> throw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// we copy the </a:t>
            </a:r>
            <a:r>
              <a:rPr dirty="0" sz="1800">
                <a:latin typeface="Tahoma"/>
                <a:cs typeface="Tahoma"/>
              </a:rPr>
              <a:t>original </a:t>
            </a:r>
            <a:r>
              <a:rPr dirty="0" sz="1800" spc="-5">
                <a:latin typeface="Tahoma"/>
                <a:cs typeface="Tahoma"/>
              </a:rPr>
              <a:t>container to </a:t>
            </a:r>
            <a:r>
              <a:rPr dirty="0" sz="1800" spc="-10">
                <a:latin typeface="Tahoma"/>
                <a:cs typeface="Tahoma"/>
              </a:rPr>
              <a:t>avoid </a:t>
            </a:r>
            <a:r>
              <a:rPr dirty="0" sz="1800" spc="-5">
                <a:latin typeface="Tahoma"/>
                <a:cs typeface="Tahoma"/>
              </a:rPr>
              <a:t>changing</a:t>
            </a:r>
            <a:r>
              <a:rPr dirty="0" sz="1800" spc="3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it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2751455" algn="l"/>
              </a:tabLst>
            </a:pPr>
            <a:r>
              <a:rPr dirty="0" sz="1800">
                <a:latin typeface="Tahoma"/>
                <a:cs typeface="Tahoma"/>
              </a:rPr>
              <a:t>T </a:t>
            </a:r>
            <a:r>
              <a:rPr dirty="0" sz="1800" spc="-5">
                <a:latin typeface="Tahoma"/>
                <a:cs typeface="Tahoma"/>
              </a:rPr>
              <a:t>t2(t)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//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4.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strong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can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throw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with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sz="18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ahoma"/>
                <a:cs typeface="Tahoma"/>
              </a:rPr>
              <a:t>copy-constructor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26695" marR="2001520">
              <a:lnSpc>
                <a:spcPct val="100000"/>
              </a:lnSpc>
              <a:tabLst>
                <a:tab pos="2881630" algn="l"/>
                <a:tab pos="3204845" algn="l"/>
              </a:tabLst>
            </a:pPr>
            <a:r>
              <a:rPr dirty="0" sz="1800" spc="-5">
                <a:latin typeface="Tahoma"/>
                <a:cs typeface="Tahoma"/>
              </a:rPr>
              <a:t>// we </a:t>
            </a:r>
            <a:r>
              <a:rPr dirty="0" sz="1800">
                <a:latin typeface="Tahoma"/>
                <a:cs typeface="Tahoma"/>
              </a:rPr>
              <a:t>put </a:t>
            </a:r>
            <a:r>
              <a:rPr dirty="0" sz="1800" spc="-5">
                <a:latin typeface="Tahoma"/>
                <a:cs typeface="Tahoma"/>
              </a:rPr>
              <a:t>"x"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the copied container  t2.list.push_back(px)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5. </a:t>
            </a:r>
            <a:r>
              <a:rPr dirty="0" sz="1800" spc="-5">
                <a:latin typeface="Tahoma"/>
                <a:cs typeface="Tahoma"/>
              </a:rPr>
              <a:t>strong </a:t>
            </a:r>
            <a:r>
              <a:rPr dirty="0" sz="1800">
                <a:latin typeface="Tahoma"/>
                <a:cs typeface="Tahoma"/>
              </a:rPr>
              <a:t>: </a:t>
            </a:r>
            <a:r>
              <a:rPr dirty="0" sz="1800" spc="-5">
                <a:latin typeface="Tahoma"/>
                <a:cs typeface="Tahoma"/>
              </a:rPr>
              <a:t>can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throw  x.release()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6.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nothrow/nofail</a:t>
            </a:r>
            <a:endParaRPr sz="1800">
              <a:latin typeface="Tahoma"/>
              <a:cs typeface="Tahoma"/>
            </a:endParaRPr>
          </a:p>
          <a:p>
            <a:pPr marL="441325" marR="250825" indent="-215265">
              <a:lnSpc>
                <a:spcPct val="100000"/>
              </a:lnSpc>
              <a:tabLst>
                <a:tab pos="4314190" algn="l"/>
                <a:tab pos="4945380" algn="l"/>
                <a:tab pos="5229225" algn="l"/>
                <a:tab pos="5868670" algn="l"/>
              </a:tabLst>
            </a:pPr>
            <a:r>
              <a:rPr dirty="0" sz="1800" spc="5">
                <a:latin typeface="Tahoma"/>
                <a:cs typeface="Tahoma"/>
              </a:rPr>
              <a:t>i</a:t>
            </a:r>
            <a:r>
              <a:rPr dirty="0" sz="1800" spc="-5">
                <a:latin typeface="Tahoma"/>
                <a:cs typeface="Tahoma"/>
              </a:rPr>
              <a:t>f(</a:t>
            </a:r>
            <a:r>
              <a:rPr dirty="0" sz="1800">
                <a:latin typeface="Tahoma"/>
                <a:cs typeface="Tahoma"/>
              </a:rPr>
              <a:t>s</a:t>
            </a:r>
            <a:r>
              <a:rPr dirty="0" sz="1800" spc="-5">
                <a:latin typeface="Tahoma"/>
                <a:cs typeface="Tahoma"/>
              </a:rPr>
              <a:t>td::n</a:t>
            </a:r>
            <a:r>
              <a:rPr dirty="0" sz="1800" spc="-10">
                <a:latin typeface="Tahoma"/>
                <a:cs typeface="Tahoma"/>
              </a:rPr>
              <a:t>u</a:t>
            </a:r>
            <a:r>
              <a:rPr dirty="0" sz="1800">
                <a:latin typeface="Tahoma"/>
                <a:cs typeface="Tahoma"/>
              </a:rPr>
              <a:t>meric_lim</a:t>
            </a:r>
            <a:r>
              <a:rPr dirty="0" sz="1800" spc="5">
                <a:latin typeface="Tahoma"/>
                <a:cs typeface="Tahoma"/>
              </a:rPr>
              <a:t>i</a:t>
            </a:r>
            <a:r>
              <a:rPr dirty="0" sz="1800" spc="-5">
                <a:latin typeface="Tahoma"/>
                <a:cs typeface="Tahoma"/>
              </a:rPr>
              <a:t>ts&lt;int</a:t>
            </a:r>
            <a:r>
              <a:rPr dirty="0" sz="1800" spc="-10">
                <a:latin typeface="Tahoma"/>
                <a:cs typeface="Tahoma"/>
              </a:rPr>
              <a:t>&gt;</a:t>
            </a:r>
            <a:r>
              <a:rPr dirty="0" sz="1800">
                <a:latin typeface="Tahoma"/>
                <a:cs typeface="Tahoma"/>
              </a:rPr>
              <a:t>::m</a:t>
            </a:r>
            <a:r>
              <a:rPr dirty="0" sz="1800" spc="-5">
                <a:latin typeface="Tahoma"/>
                <a:cs typeface="Tahoma"/>
              </a:rPr>
              <a:t>ax(</a:t>
            </a:r>
            <a:r>
              <a:rPr dirty="0" sz="1800">
                <a:latin typeface="Tahoma"/>
                <a:cs typeface="Tahoma"/>
              </a:rPr>
              <a:t>) &gt; </a:t>
            </a:r>
            <a:r>
              <a:rPr dirty="0" sz="1800" spc="-5">
                <a:latin typeface="Tahoma"/>
                <a:cs typeface="Tahoma"/>
              </a:rPr>
              <a:t>t2.integer</a:t>
            </a:r>
            <a:r>
              <a:rPr dirty="0" sz="1800">
                <a:latin typeface="Tahoma"/>
                <a:cs typeface="Tahoma"/>
              </a:rPr>
              <a:t>)	</a:t>
            </a:r>
            <a:r>
              <a:rPr dirty="0" sz="1800" spc="-5">
                <a:latin typeface="Tahoma"/>
                <a:cs typeface="Tahoma"/>
              </a:rPr>
              <a:t>/</a:t>
            </a:r>
            <a:r>
              <a:rPr dirty="0" sz="1800">
                <a:latin typeface="Tahoma"/>
                <a:cs typeface="Tahoma"/>
              </a:rPr>
              <a:t>/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135">
                <a:latin typeface="Tahoma"/>
                <a:cs typeface="Tahoma"/>
              </a:rPr>
              <a:t>7</a:t>
            </a:r>
            <a:r>
              <a:rPr dirty="0" sz="1800">
                <a:latin typeface="Tahoma"/>
                <a:cs typeface="Tahoma"/>
              </a:rPr>
              <a:t>.	</a:t>
            </a:r>
            <a:r>
              <a:rPr dirty="0" sz="1800" spc="-1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oth</a:t>
            </a:r>
            <a:r>
              <a:rPr dirty="0" sz="1800" spc="-1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ow/no</a:t>
            </a:r>
            <a:r>
              <a:rPr dirty="0" sz="1800" spc="-25">
                <a:latin typeface="Tahoma"/>
                <a:cs typeface="Tahoma"/>
              </a:rPr>
              <a:t>f</a:t>
            </a:r>
            <a:r>
              <a:rPr dirty="0" sz="1800">
                <a:latin typeface="Tahoma"/>
                <a:cs typeface="Tahoma"/>
              </a:rPr>
              <a:t>ail  </a:t>
            </a:r>
            <a:r>
              <a:rPr dirty="0" sz="1800" spc="-5">
                <a:latin typeface="Tahoma"/>
                <a:cs typeface="Tahoma"/>
              </a:rPr>
              <a:t>t2.integer </a:t>
            </a:r>
            <a:r>
              <a:rPr dirty="0" sz="1800">
                <a:latin typeface="Tahoma"/>
                <a:cs typeface="Tahoma"/>
              </a:rPr>
              <a:t>+=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1 ;	</a:t>
            </a:r>
            <a:r>
              <a:rPr dirty="0" sz="1800" spc="-5">
                <a:latin typeface="Tahoma"/>
                <a:cs typeface="Tahoma"/>
              </a:rPr>
              <a:t>//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7'.	nothrow/nofail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// we swap </a:t>
            </a:r>
            <a:r>
              <a:rPr dirty="0" sz="1800">
                <a:latin typeface="Tahoma"/>
                <a:cs typeface="Tahoma"/>
              </a:rPr>
              <a:t>both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containers</a:t>
            </a:r>
            <a:endParaRPr sz="1800">
              <a:latin typeface="Tahoma"/>
              <a:cs typeface="Tahoma"/>
            </a:endParaRPr>
          </a:p>
          <a:p>
            <a:pPr marL="226695">
              <a:lnSpc>
                <a:spcPct val="100000"/>
              </a:lnSpc>
              <a:tabLst>
                <a:tab pos="2918460" algn="l"/>
              </a:tabLst>
            </a:pPr>
            <a:r>
              <a:rPr dirty="0" sz="1800" spc="-5">
                <a:latin typeface="Tahoma"/>
                <a:cs typeface="Tahoma"/>
              </a:rPr>
              <a:t>t.swap(t2)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;	</a:t>
            </a:r>
            <a:r>
              <a:rPr dirty="0" sz="1800" spc="-5">
                <a:latin typeface="Tahoma"/>
                <a:cs typeface="Tahoma"/>
              </a:rPr>
              <a:t>// </a:t>
            </a:r>
            <a:r>
              <a:rPr dirty="0" sz="1800">
                <a:latin typeface="Tahoma"/>
                <a:cs typeface="Tahoma"/>
              </a:rPr>
              <a:t>8.</a:t>
            </a:r>
            <a:r>
              <a:rPr dirty="0" sz="1800" spc="-5">
                <a:latin typeface="Tahoma"/>
                <a:cs typeface="Tahoma"/>
              </a:rPr>
              <a:t> nothrow/nofail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6" y="388620"/>
            <a:ext cx="3151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Google</a:t>
            </a:r>
            <a:r>
              <a:rPr dirty="0" spc="20"/>
              <a:t> </a:t>
            </a:r>
            <a:r>
              <a:rPr dirty="0" spc="-60"/>
              <a:t>style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000"/>
            <a:ext cx="9144000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35861" y="6498082"/>
            <a:ext cx="6269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https://google.github.io/styleguide/cppguide.html#Exceptions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6" y="388620"/>
            <a:ext cx="3151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Google</a:t>
            </a:r>
            <a:r>
              <a:rPr dirty="0" spc="20"/>
              <a:t> </a:t>
            </a:r>
            <a:r>
              <a:rPr dirty="0" spc="-60"/>
              <a:t>style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72005"/>
            <a:ext cx="9144000" cy="3714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479" y="388620"/>
            <a:ext cx="56051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How </a:t>
            </a:r>
            <a:r>
              <a:rPr dirty="0" spc="200"/>
              <a:t>to </a:t>
            </a:r>
            <a:r>
              <a:rPr dirty="0" spc="80"/>
              <a:t>look </a:t>
            </a:r>
            <a:r>
              <a:rPr dirty="0" spc="135"/>
              <a:t>for</a:t>
            </a:r>
            <a:r>
              <a:rPr dirty="0" spc="-140"/>
              <a:t> </a:t>
            </a:r>
            <a:r>
              <a:rPr dirty="0" spc="15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997710"/>
            <a:ext cx="8173084" cy="263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40">
                <a:latin typeface="Arial Unicode MS"/>
                <a:cs typeface="Arial Unicode MS"/>
              </a:rPr>
              <a:t>When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50">
                <a:latin typeface="Arial Unicode MS"/>
                <a:cs typeface="Arial Unicode MS"/>
              </a:rPr>
              <a:t>written </a:t>
            </a:r>
            <a:r>
              <a:rPr dirty="0" sz="2800">
                <a:latin typeface="Arial Unicode MS"/>
                <a:cs typeface="Arial Unicode MS"/>
              </a:rPr>
              <a:t>(drafted?)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65">
                <a:latin typeface="Arial Unicode MS"/>
                <a:cs typeface="Arial Unicode MS"/>
              </a:rPr>
              <a:t>program, </a:t>
            </a:r>
            <a:r>
              <a:rPr dirty="0" sz="2800" spc="25">
                <a:latin typeface="Arial Unicode MS"/>
                <a:cs typeface="Arial Unicode MS"/>
              </a:rPr>
              <a:t>it’ll 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10">
                <a:latin typeface="Arial Unicode MS"/>
                <a:cs typeface="Arial Unicode MS"/>
              </a:rPr>
              <a:t>errors </a:t>
            </a:r>
            <a:r>
              <a:rPr dirty="0" sz="2800" spc="50">
                <a:latin typeface="Arial Unicode MS"/>
                <a:cs typeface="Arial Unicode MS"/>
              </a:rPr>
              <a:t>(commonly </a:t>
            </a:r>
            <a:r>
              <a:rPr dirty="0" sz="2800" spc="-10">
                <a:latin typeface="Arial Unicode MS"/>
                <a:cs typeface="Arial Unicode MS"/>
              </a:rPr>
              <a:t>called</a:t>
            </a:r>
            <a:r>
              <a:rPr dirty="0" sz="2800" spc="150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“bugs”)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5">
                <a:latin typeface="Arial Unicode MS"/>
                <a:cs typeface="Arial Unicode MS"/>
              </a:rPr>
              <a:t>It’ll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20">
                <a:latin typeface="Arial Unicode MS"/>
                <a:cs typeface="Arial Unicode MS"/>
              </a:rPr>
              <a:t>something, </a:t>
            </a:r>
            <a:r>
              <a:rPr dirty="0" sz="2400" spc="90">
                <a:latin typeface="Arial Unicode MS"/>
                <a:cs typeface="Arial Unicode MS"/>
              </a:rPr>
              <a:t>but </a:t>
            </a:r>
            <a:r>
              <a:rPr dirty="0" sz="2400" spc="85">
                <a:latin typeface="Arial Unicode MS"/>
                <a:cs typeface="Arial Unicode MS"/>
              </a:rPr>
              <a:t>not </a:t>
            </a:r>
            <a:r>
              <a:rPr dirty="0" sz="2400" spc="30">
                <a:latin typeface="Arial Unicode MS"/>
                <a:cs typeface="Arial Unicode MS"/>
              </a:rPr>
              <a:t>what </a:t>
            </a:r>
            <a:r>
              <a:rPr dirty="0" sz="2400" spc="45">
                <a:latin typeface="Arial Unicode MS"/>
                <a:cs typeface="Arial Unicode MS"/>
              </a:rPr>
              <a:t>you</a:t>
            </a:r>
            <a:r>
              <a:rPr dirty="0" sz="2400" spc="-50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expected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dirty="0" sz="2400" spc="50">
                <a:latin typeface="Arial Unicode MS"/>
                <a:cs typeface="Arial Unicode MS"/>
              </a:rPr>
              <a:t>How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50">
                <a:latin typeface="Arial Unicode MS"/>
                <a:cs typeface="Arial Unicode MS"/>
              </a:rPr>
              <a:t>find </a:t>
            </a:r>
            <a:r>
              <a:rPr dirty="0" sz="2400" spc="90">
                <a:latin typeface="Arial Unicode MS"/>
                <a:cs typeface="Arial Unicode MS"/>
              </a:rPr>
              <a:t>out </a:t>
            </a:r>
            <a:r>
              <a:rPr dirty="0" sz="2400" spc="30">
                <a:latin typeface="Arial Unicode MS"/>
                <a:cs typeface="Arial Unicode MS"/>
              </a:rPr>
              <a:t>what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-5">
                <a:latin typeface="Arial Unicode MS"/>
                <a:cs typeface="Arial Unicode MS"/>
              </a:rPr>
              <a:t>actually</a:t>
            </a:r>
            <a:r>
              <a:rPr dirty="0" sz="2400" spc="-105">
                <a:latin typeface="Arial Unicode MS"/>
                <a:cs typeface="Arial Unicode MS"/>
              </a:rPr>
              <a:t> </a:t>
            </a:r>
            <a:r>
              <a:rPr dirty="0" sz="2400" spc="-45">
                <a:latin typeface="Arial Unicode MS"/>
                <a:cs typeface="Arial Unicode MS"/>
              </a:rPr>
              <a:t>does?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dirty="0" sz="2400" spc="50">
                <a:latin typeface="Arial Unicode MS"/>
                <a:cs typeface="Arial Unicode MS"/>
              </a:rPr>
              <a:t>How </a:t>
            </a:r>
            <a:r>
              <a:rPr dirty="0" sz="2400" spc="110">
                <a:latin typeface="Arial Unicode MS"/>
                <a:cs typeface="Arial Unicode MS"/>
              </a:rPr>
              <a:t>do </a:t>
            </a:r>
            <a:r>
              <a:rPr dirty="0" sz="2400" spc="40">
                <a:latin typeface="Arial Unicode MS"/>
                <a:cs typeface="Arial Unicode MS"/>
              </a:rPr>
              <a:t>you </a:t>
            </a:r>
            <a:r>
              <a:rPr dirty="0" sz="2400" spc="25">
                <a:latin typeface="Arial Unicode MS"/>
                <a:cs typeface="Arial Unicode MS"/>
              </a:rPr>
              <a:t>correct</a:t>
            </a:r>
            <a:r>
              <a:rPr dirty="0" sz="2400" spc="-45">
                <a:latin typeface="Arial Unicode MS"/>
                <a:cs typeface="Arial Unicode MS"/>
              </a:rPr>
              <a:t> it?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dirty="0" sz="2400" spc="-75">
                <a:latin typeface="Arial Unicode MS"/>
                <a:cs typeface="Arial Unicode MS"/>
              </a:rPr>
              <a:t>This </a:t>
            </a:r>
            <a:r>
              <a:rPr dirty="0" sz="2400" spc="-25">
                <a:latin typeface="Arial Unicode MS"/>
                <a:cs typeface="Arial Unicode MS"/>
              </a:rPr>
              <a:t>process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-30">
                <a:latin typeface="Arial Unicode MS"/>
                <a:cs typeface="Arial Unicode MS"/>
              </a:rPr>
              <a:t>usually </a:t>
            </a:r>
            <a:r>
              <a:rPr dirty="0" sz="2400" spc="-10">
                <a:latin typeface="Arial Unicode MS"/>
                <a:cs typeface="Arial Unicode MS"/>
              </a:rPr>
              <a:t>called</a:t>
            </a:r>
            <a:r>
              <a:rPr dirty="0" sz="2400" spc="475">
                <a:latin typeface="Arial Unicode MS"/>
                <a:cs typeface="Arial Unicode MS"/>
              </a:rPr>
              <a:t> </a:t>
            </a:r>
            <a:r>
              <a:rPr dirty="0" sz="2400" spc="70">
                <a:latin typeface="Arial Unicode MS"/>
                <a:cs typeface="Arial Unicode MS"/>
              </a:rPr>
              <a:t>“debugging”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Debugging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1055980"/>
            <a:ext cx="8722360" cy="36195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50"/>
              </a:spcBef>
              <a:buChar char="•"/>
              <a:tabLst>
                <a:tab pos="621665" algn="l"/>
                <a:tab pos="622300" algn="l"/>
              </a:tabLst>
            </a:pPr>
            <a:r>
              <a:rPr dirty="0" sz="3200" spc="70">
                <a:latin typeface="Arial Unicode MS"/>
                <a:cs typeface="Arial Unicode MS"/>
              </a:rPr>
              <a:t>How </a:t>
            </a:r>
            <a:r>
              <a:rPr dirty="0" sz="3350" spc="55" i="1">
                <a:latin typeface="Arial"/>
                <a:cs typeface="Arial"/>
              </a:rPr>
              <a:t>not </a:t>
            </a:r>
            <a:r>
              <a:rPr dirty="0" sz="3200" spc="145">
                <a:latin typeface="Arial Unicode MS"/>
                <a:cs typeface="Arial Unicode MS"/>
              </a:rPr>
              <a:t>to </a:t>
            </a:r>
            <a:r>
              <a:rPr dirty="0" sz="3200" spc="155">
                <a:latin typeface="Arial Unicode MS"/>
                <a:cs typeface="Arial Unicode MS"/>
              </a:rPr>
              <a:t>do</a:t>
            </a:r>
            <a:r>
              <a:rPr dirty="0" sz="3200" spc="-105">
                <a:latin typeface="Arial Unicode MS"/>
                <a:cs typeface="Arial Unicode MS"/>
              </a:rPr>
              <a:t> </a:t>
            </a:r>
            <a:r>
              <a:rPr dirty="0" sz="3200" spc="65">
                <a:latin typeface="Arial Unicode MS"/>
                <a:cs typeface="Arial Unicode MS"/>
              </a:rPr>
              <a:t>it</a:t>
            </a:r>
            <a:endParaRPr sz="3200">
              <a:latin typeface="Arial Unicode MS"/>
              <a:cs typeface="Arial Unicode MS"/>
            </a:endParaRPr>
          </a:p>
          <a:p>
            <a:pPr marL="983615" marR="626110" indent="-457200">
              <a:lnSpc>
                <a:spcPct val="114300"/>
              </a:lnSpc>
              <a:spcBef>
                <a:spcPts val="45"/>
              </a:spcBef>
            </a:pPr>
            <a:r>
              <a:rPr dirty="0" sz="2000" spc="5">
                <a:latin typeface="Arial Unicode MS"/>
                <a:cs typeface="Arial Unicode MS"/>
              </a:rPr>
              <a:t>while </a:t>
            </a:r>
            <a:r>
              <a:rPr dirty="0" sz="2000">
                <a:latin typeface="Arial Unicode MS"/>
                <a:cs typeface="Arial Unicode MS"/>
              </a:rPr>
              <a:t>(</a:t>
            </a:r>
            <a:r>
              <a:rPr dirty="0" sz="2100" i="1">
                <a:latin typeface="Arial"/>
                <a:cs typeface="Arial"/>
              </a:rPr>
              <a:t>program </a:t>
            </a:r>
            <a:r>
              <a:rPr dirty="0" sz="2100" spc="-25" i="1">
                <a:latin typeface="Arial"/>
                <a:cs typeface="Arial"/>
              </a:rPr>
              <a:t>doesn’t </a:t>
            </a:r>
            <a:r>
              <a:rPr dirty="0" sz="2100" spc="-35" i="1">
                <a:latin typeface="Arial"/>
                <a:cs typeface="Arial"/>
              </a:rPr>
              <a:t>appear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35" i="1">
                <a:latin typeface="Arial"/>
                <a:cs typeface="Arial"/>
              </a:rPr>
              <a:t>work</a:t>
            </a:r>
            <a:r>
              <a:rPr dirty="0" sz="2000" spc="-35">
                <a:latin typeface="Arial Unicode MS"/>
                <a:cs typeface="Arial Unicode MS"/>
              </a:rPr>
              <a:t>) </a:t>
            </a:r>
            <a:r>
              <a:rPr dirty="0" sz="2000" spc="-60">
                <a:latin typeface="Arial Unicode MS"/>
                <a:cs typeface="Arial Unicode MS"/>
              </a:rPr>
              <a:t>{ </a:t>
            </a: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30" i="1">
                <a:latin typeface="Arial"/>
                <a:cs typeface="Arial"/>
              </a:rPr>
              <a:t>pseudo code  </a:t>
            </a:r>
            <a:r>
              <a:rPr dirty="0" sz="2100" spc="-55" i="1">
                <a:latin typeface="Arial"/>
                <a:cs typeface="Arial"/>
              </a:rPr>
              <a:t>Randomly </a:t>
            </a:r>
            <a:r>
              <a:rPr dirty="0" sz="2100" spc="-10" i="1">
                <a:latin typeface="Arial"/>
                <a:cs typeface="Arial"/>
              </a:rPr>
              <a:t>look </a:t>
            </a:r>
            <a:r>
              <a:rPr dirty="0" sz="2100" spc="-25" i="1">
                <a:latin typeface="Arial"/>
                <a:cs typeface="Arial"/>
              </a:rPr>
              <a:t>at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10" i="1">
                <a:latin typeface="Arial"/>
                <a:cs typeface="Arial"/>
              </a:rPr>
              <a:t>program </a:t>
            </a:r>
            <a:r>
              <a:rPr dirty="0" sz="2100" spc="20" i="1">
                <a:latin typeface="Arial"/>
                <a:cs typeface="Arial"/>
              </a:rPr>
              <a:t>for </a:t>
            </a:r>
            <a:r>
              <a:rPr dirty="0" sz="2100" spc="-20" i="1">
                <a:latin typeface="Arial"/>
                <a:cs typeface="Arial"/>
              </a:rPr>
              <a:t>something </a:t>
            </a:r>
            <a:r>
              <a:rPr dirty="0" sz="2100" i="1">
                <a:latin typeface="Arial"/>
                <a:cs typeface="Arial"/>
              </a:rPr>
              <a:t>that </a:t>
            </a:r>
            <a:r>
              <a:rPr dirty="0" sz="2100" spc="-40" i="1">
                <a:latin typeface="Arial"/>
                <a:cs typeface="Arial"/>
              </a:rPr>
              <a:t>“looks </a:t>
            </a:r>
            <a:r>
              <a:rPr dirty="0" sz="2100" spc="35" i="1">
                <a:latin typeface="Arial"/>
                <a:cs typeface="Arial"/>
              </a:rPr>
              <a:t>odd”  </a:t>
            </a:r>
            <a:r>
              <a:rPr dirty="0" sz="2100" spc="-60" i="1">
                <a:latin typeface="Arial"/>
                <a:cs typeface="Arial"/>
              </a:rPr>
              <a:t>Change </a:t>
            </a:r>
            <a:r>
              <a:rPr dirty="0" sz="2100" spc="15" i="1">
                <a:latin typeface="Arial"/>
                <a:cs typeface="Arial"/>
              </a:rPr>
              <a:t>it </a:t>
            </a:r>
            <a:r>
              <a:rPr dirty="0" sz="2100" spc="50" i="1">
                <a:latin typeface="Arial"/>
                <a:cs typeface="Arial"/>
              </a:rPr>
              <a:t>to </a:t>
            </a:r>
            <a:r>
              <a:rPr dirty="0" sz="2100" spc="-5" i="1">
                <a:latin typeface="Arial"/>
                <a:cs typeface="Arial"/>
              </a:rPr>
              <a:t>“look</a:t>
            </a:r>
            <a:r>
              <a:rPr dirty="0" sz="2100" i="1">
                <a:latin typeface="Arial"/>
                <a:cs typeface="Arial"/>
              </a:rPr>
              <a:t> </a:t>
            </a:r>
            <a:r>
              <a:rPr dirty="0" sz="2100" spc="5" i="1">
                <a:latin typeface="Arial"/>
                <a:cs typeface="Arial"/>
              </a:rPr>
              <a:t>better”</a:t>
            </a:r>
            <a:endParaRPr sz="2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459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755"/>
              </a:spcBef>
              <a:buChar char="•"/>
              <a:tabLst>
                <a:tab pos="621665" algn="l"/>
                <a:tab pos="622300" algn="l"/>
              </a:tabLst>
            </a:pPr>
            <a:r>
              <a:rPr dirty="0" sz="3200" spc="-130">
                <a:latin typeface="Arial Unicode MS"/>
                <a:cs typeface="Arial Unicode MS"/>
              </a:rPr>
              <a:t>Key</a:t>
            </a:r>
            <a:r>
              <a:rPr dirty="0" sz="3200" spc="60">
                <a:latin typeface="Arial Unicode MS"/>
                <a:cs typeface="Arial Unicode MS"/>
              </a:rPr>
              <a:t> </a:t>
            </a:r>
            <a:r>
              <a:rPr dirty="0" sz="3200" spc="35">
                <a:latin typeface="Arial Unicode MS"/>
                <a:cs typeface="Arial Unicode MS"/>
              </a:rPr>
              <a:t>question</a:t>
            </a:r>
            <a:endParaRPr sz="32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dirty="0" sz="2400" spc="50">
                <a:latin typeface="Arial Unicode MS"/>
                <a:cs typeface="Arial Unicode MS"/>
              </a:rPr>
              <a:t>How </a:t>
            </a:r>
            <a:r>
              <a:rPr dirty="0" sz="2400" spc="55">
                <a:latin typeface="Arial Unicode MS"/>
                <a:cs typeface="Arial Unicode MS"/>
              </a:rPr>
              <a:t>would </a:t>
            </a:r>
            <a:r>
              <a:rPr dirty="0" sz="2400" spc="-80">
                <a:latin typeface="Arial Unicode MS"/>
                <a:cs typeface="Arial Unicode MS"/>
              </a:rPr>
              <a:t>I </a:t>
            </a:r>
            <a:r>
              <a:rPr dirty="0" sz="2400" spc="30">
                <a:latin typeface="Arial Unicode MS"/>
                <a:cs typeface="Arial Unicode MS"/>
              </a:rPr>
              <a:t>know </a:t>
            </a:r>
            <a:r>
              <a:rPr dirty="0" sz="2400" spc="20">
                <a:latin typeface="Arial Unicode MS"/>
                <a:cs typeface="Arial Unicode MS"/>
              </a:rPr>
              <a:t>if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75">
                <a:latin typeface="Arial Unicode MS"/>
                <a:cs typeface="Arial Unicode MS"/>
              </a:rPr>
              <a:t>program </a:t>
            </a:r>
            <a:r>
              <a:rPr dirty="0" sz="2400" spc="-5">
                <a:latin typeface="Arial Unicode MS"/>
                <a:cs typeface="Arial Unicode MS"/>
              </a:rPr>
              <a:t>actually </a:t>
            </a:r>
            <a:r>
              <a:rPr dirty="0" sz="2400" spc="35">
                <a:latin typeface="Arial Unicode MS"/>
                <a:cs typeface="Arial Unicode MS"/>
              </a:rPr>
              <a:t>worked</a:t>
            </a:r>
            <a:r>
              <a:rPr dirty="0" sz="2400" spc="195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correctly?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623" y="7874"/>
            <a:ext cx="45910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Program</a:t>
            </a:r>
            <a:r>
              <a:rPr dirty="0" spc="-5"/>
              <a:t> </a:t>
            </a:r>
            <a:r>
              <a:rPr dirty="0" spc="25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847344"/>
            <a:ext cx="8515985" cy="506412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5">
                <a:latin typeface="Arial Unicode MS"/>
                <a:cs typeface="Arial Unicode MS"/>
              </a:rPr>
              <a:t>Make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90">
                <a:latin typeface="Arial Unicode MS"/>
                <a:cs typeface="Arial Unicode MS"/>
              </a:rPr>
              <a:t>program </a:t>
            </a:r>
            <a:r>
              <a:rPr dirty="0" sz="2800" spc="-90">
                <a:latin typeface="Arial Unicode MS"/>
                <a:cs typeface="Arial Unicode MS"/>
              </a:rPr>
              <a:t>easy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25">
                <a:latin typeface="Arial Unicode MS"/>
                <a:cs typeface="Arial Unicode MS"/>
              </a:rPr>
              <a:t>read </a:t>
            </a:r>
            <a:r>
              <a:rPr dirty="0" sz="2800" spc="-45">
                <a:latin typeface="Arial Unicode MS"/>
                <a:cs typeface="Arial Unicode MS"/>
              </a:rPr>
              <a:t>so </a:t>
            </a:r>
            <a:r>
              <a:rPr dirty="0" sz="2800" spc="55">
                <a:latin typeface="Arial Unicode MS"/>
                <a:cs typeface="Arial Unicode MS"/>
              </a:rPr>
              <a:t>that you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-65">
                <a:latin typeface="Arial Unicode MS"/>
                <a:cs typeface="Arial Unicode MS"/>
              </a:rPr>
              <a:t>a  </a:t>
            </a:r>
            <a:r>
              <a:rPr dirty="0" sz="2800" spc="-20">
                <a:latin typeface="Arial Unicode MS"/>
                <a:cs typeface="Arial Unicode MS"/>
              </a:rPr>
              <a:t>chance </a:t>
            </a:r>
            <a:r>
              <a:rPr dirty="0" sz="2800" spc="95">
                <a:latin typeface="Arial Unicode MS"/>
                <a:cs typeface="Arial Unicode MS"/>
              </a:rPr>
              <a:t>of </a:t>
            </a:r>
            <a:r>
              <a:rPr dirty="0" sz="2800" spc="55">
                <a:latin typeface="Arial Unicode MS"/>
                <a:cs typeface="Arial Unicode MS"/>
              </a:rPr>
              <a:t>spotting </a:t>
            </a:r>
            <a:r>
              <a:rPr dirty="0" sz="2800" spc="50">
                <a:latin typeface="Arial Unicode MS"/>
                <a:cs typeface="Arial Unicode MS"/>
              </a:rPr>
              <a:t>the</a:t>
            </a:r>
            <a:r>
              <a:rPr dirty="0" sz="2800" spc="55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bugs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755650" algn="l"/>
              </a:tabLst>
            </a:pPr>
            <a:r>
              <a:rPr dirty="0" sz="2400" spc="50">
                <a:latin typeface="Arial Unicode MS"/>
                <a:cs typeface="Arial Unicode MS"/>
              </a:rPr>
              <a:t>Comment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-45">
                <a:latin typeface="Arial Unicode MS"/>
                <a:cs typeface="Arial Unicode MS"/>
              </a:rPr>
              <a:t>Explain </a:t>
            </a:r>
            <a:r>
              <a:rPr dirty="0" sz="2000" spc="5">
                <a:latin typeface="Arial Unicode MS"/>
                <a:cs typeface="Arial Unicode MS"/>
              </a:rPr>
              <a:t>design</a:t>
            </a:r>
            <a:r>
              <a:rPr dirty="0" sz="2000" spc="110">
                <a:latin typeface="Arial Unicode MS"/>
                <a:cs typeface="Arial Unicode MS"/>
              </a:rPr>
              <a:t> </a:t>
            </a:r>
            <a:r>
              <a:rPr dirty="0" sz="2000" spc="-30">
                <a:latin typeface="Arial Unicode MS"/>
                <a:cs typeface="Arial Unicode MS"/>
              </a:rPr>
              <a:t>ideas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Use </a:t>
            </a:r>
            <a:r>
              <a:rPr dirty="0" sz="2400" spc="35">
                <a:latin typeface="Arial Unicode MS"/>
                <a:cs typeface="Arial Unicode MS"/>
              </a:rPr>
              <a:t>meaningful</a:t>
            </a:r>
            <a:r>
              <a:rPr dirty="0" sz="2400" spc="180">
                <a:latin typeface="Arial Unicode MS"/>
                <a:cs typeface="Arial Unicode MS"/>
              </a:rPr>
              <a:t> </a:t>
            </a:r>
            <a:r>
              <a:rPr dirty="0" sz="2400" spc="-25">
                <a:latin typeface="Arial Unicode MS"/>
                <a:cs typeface="Arial Unicode MS"/>
              </a:rPr>
              <a:t>names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 spc="30">
                <a:latin typeface="Arial Unicode MS"/>
                <a:cs typeface="Arial Unicode MS"/>
              </a:rPr>
              <a:t>Indent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-80">
                <a:latin typeface="Arial Unicode MS"/>
                <a:cs typeface="Arial Unicode MS"/>
              </a:rPr>
              <a:t>Use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-5">
                <a:latin typeface="Arial Unicode MS"/>
                <a:cs typeface="Arial Unicode MS"/>
              </a:rPr>
              <a:t>consistent</a:t>
            </a:r>
            <a:r>
              <a:rPr dirty="0" sz="2000" spc="204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layout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buChar char="•"/>
              <a:tabLst>
                <a:tab pos="1155700" algn="l"/>
              </a:tabLst>
            </a:pPr>
            <a:r>
              <a:rPr dirty="0" sz="2000" spc="5">
                <a:latin typeface="Arial Unicode MS"/>
                <a:cs typeface="Arial Unicode MS"/>
              </a:rPr>
              <a:t>Your </a:t>
            </a:r>
            <a:r>
              <a:rPr dirty="0" sz="2000" spc="-110">
                <a:latin typeface="Arial Unicode MS"/>
                <a:cs typeface="Arial Unicode MS"/>
              </a:rPr>
              <a:t>IDE </a:t>
            </a:r>
            <a:r>
              <a:rPr dirty="0" sz="2000" spc="-10">
                <a:latin typeface="Arial Unicode MS"/>
                <a:cs typeface="Arial Unicode MS"/>
              </a:rPr>
              <a:t>tries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25">
                <a:latin typeface="Arial Unicode MS"/>
                <a:cs typeface="Arial Unicode MS"/>
              </a:rPr>
              <a:t>help </a:t>
            </a:r>
            <a:r>
              <a:rPr dirty="0" sz="2000" spc="40">
                <a:latin typeface="Arial Unicode MS"/>
                <a:cs typeface="Arial Unicode MS"/>
              </a:rPr>
              <a:t>(but it </a:t>
            </a:r>
            <a:r>
              <a:rPr dirty="0" sz="2000" spc="5">
                <a:latin typeface="Arial Unicode MS"/>
                <a:cs typeface="Arial Unicode MS"/>
              </a:rPr>
              <a:t>can’t </a:t>
            </a:r>
            <a:r>
              <a:rPr dirty="0" sz="2000" spc="95">
                <a:latin typeface="Arial Unicode MS"/>
                <a:cs typeface="Arial Unicode MS"/>
              </a:rPr>
              <a:t>do</a:t>
            </a:r>
            <a:r>
              <a:rPr dirty="0" sz="2000" spc="18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everything)</a:t>
            </a:r>
            <a:endParaRPr sz="2000">
              <a:latin typeface="Arial Unicode MS"/>
              <a:cs typeface="Arial Unicode MS"/>
            </a:endParaRPr>
          </a:p>
          <a:p>
            <a:pPr marL="1384300">
              <a:lnSpc>
                <a:spcPts val="1905"/>
              </a:lnSpc>
              <a:spcBef>
                <a:spcPts val="15"/>
              </a:spcBef>
            </a:pPr>
            <a:r>
              <a:rPr dirty="0" sz="1600" spc="65">
                <a:latin typeface="Arial Unicode MS"/>
                <a:cs typeface="Arial Unicode MS"/>
              </a:rPr>
              <a:t>– </a:t>
            </a:r>
            <a:r>
              <a:rPr dirty="0" sz="1600" spc="-10">
                <a:latin typeface="Arial Unicode MS"/>
                <a:cs typeface="Arial Unicode MS"/>
              </a:rPr>
              <a:t>You </a:t>
            </a:r>
            <a:r>
              <a:rPr dirty="0" sz="1600" spc="-5">
                <a:latin typeface="Arial Unicode MS"/>
                <a:cs typeface="Arial Unicode MS"/>
              </a:rPr>
              <a:t>are </a:t>
            </a:r>
            <a:r>
              <a:rPr dirty="0" sz="1600" spc="25">
                <a:latin typeface="Arial Unicode MS"/>
                <a:cs typeface="Arial Unicode MS"/>
              </a:rPr>
              <a:t>the </a:t>
            </a:r>
            <a:r>
              <a:rPr dirty="0" sz="1600" spc="30">
                <a:latin typeface="Arial Unicode MS"/>
                <a:cs typeface="Arial Unicode MS"/>
              </a:rPr>
              <a:t>one</a:t>
            </a:r>
            <a:r>
              <a:rPr dirty="0" sz="1600" spc="15">
                <a:latin typeface="Arial Unicode MS"/>
                <a:cs typeface="Arial Unicode MS"/>
              </a:rPr>
              <a:t> </a:t>
            </a:r>
            <a:r>
              <a:rPr dirty="0" sz="1600" spc="-5">
                <a:latin typeface="Arial Unicode MS"/>
                <a:cs typeface="Arial Unicode MS"/>
              </a:rPr>
              <a:t>responsible</a:t>
            </a:r>
            <a:endParaRPr sz="16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65"/>
              </a:lnSpc>
              <a:buChar char="–"/>
              <a:tabLst>
                <a:tab pos="755650" algn="l"/>
              </a:tabLst>
            </a:pPr>
            <a:r>
              <a:rPr dirty="0" sz="2400" spc="-60">
                <a:latin typeface="Arial Unicode MS"/>
                <a:cs typeface="Arial Unicode MS"/>
              </a:rPr>
              <a:t>Break </a:t>
            </a:r>
            <a:r>
              <a:rPr dirty="0" sz="2400" spc="35">
                <a:latin typeface="Arial Unicode MS"/>
                <a:cs typeface="Arial Unicode MS"/>
              </a:rPr>
              <a:t>code </a:t>
            </a:r>
            <a:r>
              <a:rPr dirty="0" sz="2400" spc="65">
                <a:latin typeface="Arial Unicode MS"/>
                <a:cs typeface="Arial Unicode MS"/>
              </a:rPr>
              <a:t>into </a:t>
            </a:r>
            <a:r>
              <a:rPr dirty="0" sz="2400" spc="-30">
                <a:latin typeface="Arial Unicode MS"/>
                <a:cs typeface="Arial Unicode MS"/>
              </a:rPr>
              <a:t>small</a:t>
            </a:r>
            <a:r>
              <a:rPr dirty="0" sz="2400" spc="125">
                <a:latin typeface="Arial Unicode MS"/>
                <a:cs typeface="Arial Unicode MS"/>
              </a:rPr>
              <a:t> </a:t>
            </a:r>
            <a:r>
              <a:rPr dirty="0" sz="2400" spc="15">
                <a:latin typeface="Arial Unicode MS"/>
                <a:cs typeface="Arial Unicode MS"/>
              </a:rPr>
              <a:t>functions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20"/>
              </a:spcBef>
              <a:buChar char="•"/>
              <a:tabLst>
                <a:tab pos="1155700" algn="l"/>
              </a:tabLst>
            </a:pPr>
            <a:r>
              <a:rPr dirty="0" sz="2000" spc="-35">
                <a:latin typeface="Arial Unicode MS"/>
                <a:cs typeface="Arial Unicode MS"/>
              </a:rPr>
              <a:t>Try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25">
                <a:latin typeface="Arial Unicode MS"/>
                <a:cs typeface="Arial Unicode MS"/>
              </a:rPr>
              <a:t>avoid </a:t>
            </a:r>
            <a:r>
              <a:rPr dirty="0" sz="2000" spc="15">
                <a:latin typeface="Arial Unicode MS"/>
                <a:cs typeface="Arial Unicode MS"/>
              </a:rPr>
              <a:t>functions </a:t>
            </a:r>
            <a:r>
              <a:rPr dirty="0" sz="2000" spc="40">
                <a:latin typeface="Arial Unicode MS"/>
                <a:cs typeface="Arial Unicode MS"/>
              </a:rPr>
              <a:t>longer </a:t>
            </a:r>
            <a:r>
              <a:rPr dirty="0" sz="2000" spc="30">
                <a:latin typeface="Arial Unicode MS"/>
                <a:cs typeface="Arial Unicode MS"/>
              </a:rPr>
              <a:t>than </a:t>
            </a:r>
            <a:r>
              <a:rPr dirty="0" sz="2000" spc="-50">
                <a:latin typeface="Arial Unicode MS"/>
                <a:cs typeface="Arial Unicode MS"/>
              </a:rPr>
              <a:t>a</a:t>
            </a:r>
            <a:r>
              <a:rPr dirty="0" sz="2000" spc="60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page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Avoid </a:t>
            </a:r>
            <a:r>
              <a:rPr dirty="0" sz="2400" spc="30">
                <a:latin typeface="Arial Unicode MS"/>
                <a:cs typeface="Arial Unicode MS"/>
              </a:rPr>
              <a:t>complicated </a:t>
            </a:r>
            <a:r>
              <a:rPr dirty="0" sz="2400" spc="35">
                <a:latin typeface="Arial Unicode MS"/>
                <a:cs typeface="Arial Unicode MS"/>
              </a:rPr>
              <a:t>code</a:t>
            </a:r>
            <a:r>
              <a:rPr dirty="0" sz="2400" spc="50">
                <a:latin typeface="Arial Unicode MS"/>
                <a:cs typeface="Arial Unicode MS"/>
              </a:rPr>
              <a:t> </a:t>
            </a:r>
            <a:r>
              <a:rPr dirty="0" sz="2400" spc="-40">
                <a:latin typeface="Arial Unicode MS"/>
                <a:cs typeface="Arial Unicode MS"/>
              </a:rPr>
              <a:t>sequences</a:t>
            </a:r>
            <a:endParaRPr sz="2400">
              <a:latin typeface="Arial Unicode MS"/>
              <a:cs typeface="Arial Unicode MS"/>
            </a:endParaRPr>
          </a:p>
          <a:p>
            <a:pPr lvl="2" marL="1384300" marR="1460500" indent="-4572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-35">
                <a:latin typeface="Arial Unicode MS"/>
                <a:cs typeface="Arial Unicode MS"/>
              </a:rPr>
              <a:t>Try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25">
                <a:latin typeface="Arial Unicode MS"/>
                <a:cs typeface="Arial Unicode MS"/>
              </a:rPr>
              <a:t>avoid </a:t>
            </a:r>
            <a:r>
              <a:rPr dirty="0" sz="2000">
                <a:latin typeface="Arial Unicode MS"/>
                <a:cs typeface="Arial Unicode MS"/>
              </a:rPr>
              <a:t>nested </a:t>
            </a:r>
            <a:r>
              <a:rPr dirty="0" sz="2000" spc="5">
                <a:latin typeface="Arial Unicode MS"/>
                <a:cs typeface="Arial Unicode MS"/>
              </a:rPr>
              <a:t>loops, </a:t>
            </a:r>
            <a:r>
              <a:rPr dirty="0" sz="2000">
                <a:latin typeface="Arial Unicode MS"/>
                <a:cs typeface="Arial Unicode MS"/>
              </a:rPr>
              <a:t>nested </a:t>
            </a:r>
            <a:r>
              <a:rPr dirty="0" sz="2000" spc="5">
                <a:latin typeface="Arial Unicode MS"/>
                <a:cs typeface="Arial Unicode MS"/>
              </a:rPr>
              <a:t>if-statements, </a:t>
            </a:r>
            <a:r>
              <a:rPr dirty="0" sz="2000" spc="-20">
                <a:latin typeface="Arial Unicode MS"/>
                <a:cs typeface="Arial Unicode MS"/>
              </a:rPr>
              <a:t>etc.  </a:t>
            </a:r>
            <a:r>
              <a:rPr dirty="0" sz="2000" spc="-35">
                <a:latin typeface="Arial Unicode MS"/>
                <a:cs typeface="Arial Unicode MS"/>
              </a:rPr>
              <a:t>(But, </a:t>
            </a:r>
            <a:r>
              <a:rPr dirty="0" sz="2000" spc="5">
                <a:latin typeface="Arial Unicode MS"/>
                <a:cs typeface="Arial Unicode MS"/>
              </a:rPr>
              <a:t>obviously,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-5">
                <a:latin typeface="Arial Unicode MS"/>
                <a:cs typeface="Arial Unicode MS"/>
              </a:rPr>
              <a:t>sometimes </a:t>
            </a:r>
            <a:r>
              <a:rPr dirty="0" sz="2000" spc="20">
                <a:latin typeface="Arial Unicode MS"/>
                <a:cs typeface="Arial Unicode MS"/>
              </a:rPr>
              <a:t>need</a:t>
            </a:r>
            <a:r>
              <a:rPr dirty="0" sz="2000" spc="114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those)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65"/>
              </a:lnSpc>
              <a:buChar char="–"/>
              <a:tabLst>
                <a:tab pos="75565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Use </a:t>
            </a:r>
            <a:r>
              <a:rPr dirty="0" sz="2400" spc="20">
                <a:latin typeface="Arial Unicode MS"/>
                <a:cs typeface="Arial Unicode MS"/>
              </a:rPr>
              <a:t>library</a:t>
            </a:r>
            <a:r>
              <a:rPr dirty="0" sz="2400" spc="175">
                <a:latin typeface="Arial Unicode MS"/>
                <a:cs typeface="Arial Unicode MS"/>
              </a:rPr>
              <a:t> </a:t>
            </a:r>
            <a:r>
              <a:rPr dirty="0" sz="2400" spc="-25">
                <a:latin typeface="Arial Unicode MS"/>
                <a:cs typeface="Arial Unicode MS"/>
              </a:rPr>
              <a:t>facilities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198374"/>
            <a:ext cx="82137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First </a:t>
            </a:r>
            <a:r>
              <a:rPr dirty="0" spc="114"/>
              <a:t>get </a:t>
            </a:r>
            <a:r>
              <a:rPr dirty="0" spc="75"/>
              <a:t>the </a:t>
            </a:r>
            <a:r>
              <a:rPr dirty="0" spc="140"/>
              <a:t>program </a:t>
            </a:r>
            <a:r>
              <a:rPr dirty="0" spc="200"/>
              <a:t>to</a:t>
            </a:r>
            <a:r>
              <a:rPr dirty="0" spc="105"/>
              <a:t> </a:t>
            </a:r>
            <a:r>
              <a:rPr dirty="0" spc="70"/>
              <a:t>compile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540" y="6390634"/>
            <a:ext cx="5930265" cy="3632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297815" algn="l"/>
              </a:tabLst>
            </a:pPr>
            <a:r>
              <a:rPr dirty="0" sz="2000" spc="75">
                <a:latin typeface="Arial Unicode MS"/>
                <a:cs typeface="Arial Unicode MS"/>
              </a:rPr>
              <a:t>–	</a:t>
            </a:r>
            <a:r>
              <a:rPr dirty="0" sz="2000" spc="5">
                <a:latin typeface="Arial Unicode MS"/>
                <a:cs typeface="Arial Unicode MS"/>
              </a:rPr>
              <a:t>It </a:t>
            </a:r>
            <a:r>
              <a:rPr dirty="0" sz="2000" spc="20">
                <a:latin typeface="Arial Unicode MS"/>
                <a:cs typeface="Arial Unicode MS"/>
              </a:rPr>
              <a:t>doesn’t </a:t>
            </a:r>
            <a:r>
              <a:rPr dirty="0" sz="2000" spc="25">
                <a:latin typeface="Arial Unicode MS"/>
                <a:cs typeface="Arial Unicode MS"/>
              </a:rPr>
              <a:t>know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55">
                <a:latin typeface="Arial Unicode MS"/>
                <a:cs typeface="Arial Unicode MS"/>
              </a:rPr>
              <a:t>didn’t </a:t>
            </a:r>
            <a:r>
              <a:rPr dirty="0" sz="2000" spc="20">
                <a:latin typeface="Arial Unicode MS"/>
                <a:cs typeface="Arial Unicode MS"/>
              </a:rPr>
              <a:t>mean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30">
                <a:latin typeface="Arial Unicode MS"/>
                <a:cs typeface="Arial Unicode MS"/>
              </a:rPr>
              <a:t>close </a:t>
            </a:r>
            <a:r>
              <a:rPr dirty="0" sz="2000" spc="45">
                <a:latin typeface="Arial Unicode MS"/>
                <a:cs typeface="Arial Unicode MS"/>
              </a:rPr>
              <a:t>“it”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later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35710"/>
            <a:ext cx="55581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-15">
                <a:latin typeface="Arial Unicode MS"/>
                <a:cs typeface="Arial Unicode MS"/>
              </a:rPr>
              <a:t>every </a:t>
            </a:r>
            <a:r>
              <a:rPr dirty="0" sz="2800" spc="20">
                <a:latin typeface="Arial Unicode MS"/>
                <a:cs typeface="Arial Unicode MS"/>
              </a:rPr>
              <a:t>string </a:t>
            </a:r>
            <a:r>
              <a:rPr dirty="0" sz="2800" spc="10">
                <a:latin typeface="Arial Unicode MS"/>
                <a:cs typeface="Arial Unicode MS"/>
              </a:rPr>
              <a:t>literal</a:t>
            </a:r>
            <a:r>
              <a:rPr dirty="0" sz="2800" spc="-290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terminated?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289" y="1728724"/>
            <a:ext cx="3863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5">
                <a:latin typeface="Arial Unicode MS"/>
                <a:cs typeface="Arial Unicode MS"/>
              </a:rPr>
              <a:t>cout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"Hello,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name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80">
                <a:latin typeface="Arial Unicode MS"/>
                <a:cs typeface="Arial Unicode MS"/>
              </a:rPr>
              <a:t>'\n';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5123" y="1715000"/>
            <a:ext cx="94424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29">
                <a:latin typeface="Arial Unicode MS"/>
                <a:cs typeface="Arial Unicode MS"/>
              </a:rPr>
              <a:t>//</a:t>
            </a:r>
            <a:r>
              <a:rPr dirty="0" sz="2000" spc="-55">
                <a:latin typeface="Arial Unicode MS"/>
                <a:cs typeface="Arial Unicode MS"/>
              </a:rPr>
              <a:t> </a:t>
            </a:r>
            <a:r>
              <a:rPr dirty="0" sz="2100" spc="-15" i="1">
                <a:solidFill>
                  <a:srgbClr val="FF0000"/>
                </a:solidFill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259837"/>
            <a:ext cx="61537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-15">
                <a:latin typeface="Arial Unicode MS"/>
                <a:cs typeface="Arial Unicode MS"/>
              </a:rPr>
              <a:t>every </a:t>
            </a:r>
            <a:r>
              <a:rPr dirty="0" sz="2800">
                <a:latin typeface="Arial Unicode MS"/>
                <a:cs typeface="Arial Unicode MS"/>
              </a:rPr>
              <a:t>character </a:t>
            </a:r>
            <a:r>
              <a:rPr dirty="0" sz="2800" spc="10">
                <a:latin typeface="Arial Unicode MS"/>
                <a:cs typeface="Arial Unicode MS"/>
              </a:rPr>
              <a:t>literal</a:t>
            </a:r>
            <a:r>
              <a:rPr dirty="0" sz="2800" spc="-290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terminated?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8923" y="2739128"/>
            <a:ext cx="94551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-50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591258"/>
            <a:ext cx="5440045" cy="2465070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1370"/>
              </a:spcBef>
              <a:tabLst>
                <a:tab pos="2824480" algn="l"/>
              </a:tabLst>
            </a:pPr>
            <a:r>
              <a:rPr dirty="0" sz="2000" spc="45">
                <a:latin typeface="Arial Unicode MS"/>
                <a:cs typeface="Arial Unicode MS"/>
              </a:rPr>
              <a:t>cout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"Hello,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"	</a:t>
            </a:r>
            <a:r>
              <a:rPr dirty="0" sz="2000" spc="229">
                <a:latin typeface="Arial Unicode MS"/>
                <a:cs typeface="Arial Unicode MS"/>
              </a:rPr>
              <a:t>&lt;&lt; </a:t>
            </a:r>
            <a:r>
              <a:rPr dirty="0" sz="2000" spc="20">
                <a:latin typeface="Arial Unicode MS"/>
                <a:cs typeface="Arial Unicode MS"/>
              </a:rPr>
              <a:t>name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-215">
                <a:latin typeface="Arial Unicode MS"/>
                <a:cs typeface="Arial Unicode MS"/>
              </a:rPr>
              <a:t> </a:t>
            </a:r>
            <a:r>
              <a:rPr dirty="0" sz="2000" spc="75">
                <a:latin typeface="Arial Unicode MS"/>
                <a:cs typeface="Arial Unicode MS"/>
              </a:rPr>
              <a:t>'\n;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-15">
                <a:latin typeface="Arial Unicode MS"/>
                <a:cs typeface="Arial Unicode MS"/>
              </a:rPr>
              <a:t>every </a:t>
            </a:r>
            <a:r>
              <a:rPr dirty="0" sz="2800" spc="30">
                <a:latin typeface="Arial Unicode MS"/>
                <a:cs typeface="Arial Unicode MS"/>
              </a:rPr>
              <a:t>block</a:t>
            </a:r>
            <a:r>
              <a:rPr dirty="0" sz="2800" spc="-315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terminated?</a:t>
            </a:r>
            <a:endParaRPr sz="28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  <a:spcBef>
                <a:spcPts val="420"/>
              </a:spcBef>
            </a:pPr>
            <a:r>
              <a:rPr dirty="0" sz="2000" spc="15">
                <a:latin typeface="Arial Unicode MS"/>
                <a:cs typeface="Arial Unicode MS"/>
              </a:rPr>
              <a:t>if (a&gt;0) </a:t>
            </a:r>
            <a:r>
              <a:rPr dirty="0" sz="2000" spc="-60">
                <a:latin typeface="Arial Unicode MS"/>
                <a:cs typeface="Arial Unicode MS"/>
              </a:rPr>
              <a:t>{ </a:t>
            </a:r>
            <a:r>
              <a:rPr dirty="0" sz="2000" spc="165">
                <a:latin typeface="Arial Unicode MS"/>
                <a:cs typeface="Arial Unicode MS"/>
              </a:rPr>
              <a:t>/* </a:t>
            </a:r>
            <a:r>
              <a:rPr dirty="0" sz="2100" spc="40" i="1">
                <a:latin typeface="Arial"/>
                <a:cs typeface="Arial"/>
              </a:rPr>
              <a:t>do </a:t>
            </a:r>
            <a:r>
              <a:rPr dirty="0" sz="2100" spc="-25" i="1">
                <a:latin typeface="Arial"/>
                <a:cs typeface="Arial"/>
              </a:rPr>
              <a:t>something</a:t>
            </a:r>
            <a:r>
              <a:rPr dirty="0" sz="2100" spc="-70" i="1">
                <a:latin typeface="Arial"/>
                <a:cs typeface="Arial"/>
              </a:rPr>
              <a:t> </a:t>
            </a:r>
            <a:r>
              <a:rPr dirty="0" sz="2000" spc="170">
                <a:latin typeface="Arial Unicode MS"/>
                <a:cs typeface="Arial Unicode MS"/>
              </a:rPr>
              <a:t>*/</a:t>
            </a:r>
            <a:endParaRPr sz="2000">
              <a:latin typeface="Arial Unicode MS"/>
              <a:cs typeface="Arial Unicode MS"/>
            </a:endParaRPr>
          </a:p>
          <a:p>
            <a:pPr marL="769620">
              <a:lnSpc>
                <a:spcPct val="100000"/>
              </a:lnSpc>
              <a:spcBef>
                <a:spcPts val="360"/>
              </a:spcBef>
              <a:tabLst>
                <a:tab pos="4413885" algn="l"/>
              </a:tabLst>
            </a:pPr>
            <a:r>
              <a:rPr dirty="0" sz="2000" spc="-55">
                <a:latin typeface="Arial Unicode MS"/>
                <a:cs typeface="Arial Unicode MS"/>
              </a:rPr>
              <a:t>else </a:t>
            </a:r>
            <a:r>
              <a:rPr dirty="0" sz="2000" spc="-60">
                <a:latin typeface="Arial Unicode MS"/>
                <a:cs typeface="Arial Unicode MS"/>
              </a:rPr>
              <a:t>{ </a:t>
            </a:r>
            <a:r>
              <a:rPr dirty="0" sz="2000" spc="165">
                <a:latin typeface="Arial Unicode MS"/>
                <a:cs typeface="Arial Unicode MS"/>
              </a:rPr>
              <a:t>/* </a:t>
            </a:r>
            <a:r>
              <a:rPr dirty="0" sz="2100" spc="40" i="1">
                <a:latin typeface="Arial"/>
                <a:cs typeface="Arial"/>
              </a:rPr>
              <a:t>do </a:t>
            </a:r>
            <a:r>
              <a:rPr dirty="0" sz="2100" spc="-25" i="1">
                <a:latin typeface="Arial"/>
                <a:cs typeface="Arial"/>
              </a:rPr>
              <a:t>something </a:t>
            </a:r>
            <a:r>
              <a:rPr dirty="0" sz="2100" spc="-105" i="1">
                <a:latin typeface="Arial"/>
                <a:cs typeface="Arial"/>
              </a:rPr>
              <a:t>else</a:t>
            </a:r>
            <a:r>
              <a:rPr dirty="0" sz="2100" spc="45" i="1">
                <a:latin typeface="Arial"/>
                <a:cs typeface="Arial"/>
              </a:rPr>
              <a:t> </a:t>
            </a:r>
            <a:r>
              <a:rPr dirty="0" sz="2000" spc="165">
                <a:latin typeface="Arial Unicode MS"/>
                <a:cs typeface="Arial Unicode MS"/>
              </a:rPr>
              <a:t>*/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}	</a:t>
            </a:r>
            <a:r>
              <a:rPr dirty="0" sz="2000" spc="229">
                <a:latin typeface="Arial Unicode MS"/>
                <a:cs typeface="Arial Unicode MS"/>
              </a:rPr>
              <a:t>//</a:t>
            </a:r>
            <a:r>
              <a:rPr dirty="0" sz="2000" spc="-15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40">
                <a:latin typeface="Arial Unicode MS"/>
                <a:cs typeface="Arial Unicode MS"/>
              </a:rPr>
              <a:t>Is </a:t>
            </a:r>
            <a:r>
              <a:rPr dirty="0" sz="2400" spc="-15">
                <a:latin typeface="Arial Unicode MS"/>
                <a:cs typeface="Arial Unicode MS"/>
              </a:rPr>
              <a:t>every </a:t>
            </a:r>
            <a:r>
              <a:rPr dirty="0" sz="2400" spc="-45">
                <a:latin typeface="Arial Unicode MS"/>
                <a:cs typeface="Arial Unicode MS"/>
              </a:rPr>
              <a:t>set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-15">
                <a:latin typeface="Arial Unicode MS"/>
                <a:cs typeface="Arial Unicode MS"/>
              </a:rPr>
              <a:t>parentheses</a:t>
            </a:r>
            <a:r>
              <a:rPr dirty="0" sz="2400" spc="-190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matched?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94" y="5080246"/>
            <a:ext cx="94551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-50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289" y="5032705"/>
            <a:ext cx="128079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15">
                <a:latin typeface="Arial Unicode MS"/>
                <a:cs typeface="Arial Unicode MS"/>
              </a:rPr>
              <a:t>if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55">
                <a:latin typeface="Arial Unicode MS"/>
                <a:cs typeface="Arial Unicode MS"/>
              </a:rPr>
              <a:t>(a</a:t>
            </a:r>
            <a:endParaRPr sz="2000">
              <a:latin typeface="Arial Unicode MS"/>
              <a:cs typeface="Arial Unicode MS"/>
            </a:endParaRPr>
          </a:p>
          <a:p>
            <a:pPr marL="407670">
              <a:lnSpc>
                <a:spcPct val="100000"/>
              </a:lnSpc>
              <a:spcBef>
                <a:spcPts val="480"/>
              </a:spcBef>
            </a:pPr>
            <a:r>
              <a:rPr dirty="0" sz="2000" spc="-95">
                <a:latin typeface="Arial Unicode MS"/>
                <a:cs typeface="Arial Unicode MS"/>
              </a:rPr>
              <a:t>x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80">
                <a:latin typeface="Arial Unicode MS"/>
                <a:cs typeface="Arial Unicode MS"/>
              </a:rPr>
              <a:t> </a:t>
            </a:r>
            <a:r>
              <a:rPr dirty="0" sz="2000" spc="-35">
                <a:latin typeface="Arial Unicode MS"/>
                <a:cs typeface="Arial Unicode MS"/>
              </a:rPr>
              <a:t>f(y);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5981700"/>
            <a:ext cx="7733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The </a:t>
            </a:r>
            <a:r>
              <a:rPr dirty="0" sz="2400" spc="35">
                <a:latin typeface="Arial Unicode MS"/>
                <a:cs typeface="Arial Unicode MS"/>
              </a:rPr>
              <a:t>compiler </a:t>
            </a:r>
            <a:r>
              <a:rPr dirty="0" sz="2400" spc="10">
                <a:latin typeface="Arial Unicode MS"/>
                <a:cs typeface="Arial Unicode MS"/>
              </a:rPr>
              <a:t>generally </a:t>
            </a:r>
            <a:r>
              <a:rPr dirty="0" sz="2400" spc="30">
                <a:latin typeface="Arial Unicode MS"/>
                <a:cs typeface="Arial Unicode MS"/>
              </a:rPr>
              <a:t>reports </a:t>
            </a:r>
            <a:r>
              <a:rPr dirty="0" sz="2400" spc="-10">
                <a:latin typeface="Arial Unicode MS"/>
                <a:cs typeface="Arial Unicode MS"/>
              </a:rPr>
              <a:t>this </a:t>
            </a:r>
            <a:r>
              <a:rPr dirty="0" sz="2400" spc="25">
                <a:latin typeface="Arial Unicode MS"/>
                <a:cs typeface="Arial Unicode MS"/>
              </a:rPr>
              <a:t>kind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50">
                <a:latin typeface="Arial Unicode MS"/>
                <a:cs typeface="Arial Unicode MS"/>
              </a:rPr>
              <a:t>error</a:t>
            </a:r>
            <a:r>
              <a:rPr dirty="0" sz="2400" spc="175">
                <a:latin typeface="Arial Unicode MS"/>
                <a:cs typeface="Arial Unicode MS"/>
              </a:rPr>
              <a:t> </a:t>
            </a:r>
            <a:r>
              <a:rPr dirty="0" sz="2400" spc="25">
                <a:latin typeface="Arial Unicode MS"/>
                <a:cs typeface="Arial Unicode MS"/>
              </a:rPr>
              <a:t>“late”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4923" y="6277355"/>
            <a:ext cx="2235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173" y="388620"/>
            <a:ext cx="23717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4945"/>
            <a:ext cx="3947160" cy="39027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dirty="0" sz="3200" spc="-75">
                <a:latin typeface="Arial Unicode MS"/>
                <a:cs typeface="Arial Unicode MS"/>
              </a:rPr>
              <a:t>Kinds </a:t>
            </a:r>
            <a:r>
              <a:rPr dirty="0" sz="3200" spc="110">
                <a:latin typeface="Arial Unicode MS"/>
                <a:cs typeface="Arial Unicode MS"/>
              </a:rPr>
              <a:t>of</a:t>
            </a:r>
            <a:r>
              <a:rPr dirty="0" sz="3200" spc="175">
                <a:latin typeface="Arial Unicode MS"/>
                <a:cs typeface="Arial Unicode MS"/>
              </a:rPr>
              <a:t> </a:t>
            </a:r>
            <a:r>
              <a:rPr dirty="0" sz="3200" spc="10">
                <a:latin typeface="Arial Unicode MS"/>
                <a:cs typeface="Arial Unicode MS"/>
              </a:rPr>
              <a:t>errors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 spc="80">
                <a:latin typeface="Arial Unicode MS"/>
                <a:cs typeface="Arial Unicode MS"/>
              </a:rPr>
              <a:t>Argument</a:t>
            </a:r>
            <a:r>
              <a:rPr dirty="0" sz="3200">
                <a:latin typeface="Arial Unicode MS"/>
                <a:cs typeface="Arial Unicode MS"/>
              </a:rPr>
              <a:t> checking</a:t>
            </a:r>
            <a:endParaRPr sz="32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Error</a:t>
            </a:r>
            <a:r>
              <a:rPr dirty="0" sz="2800" spc="-20">
                <a:latin typeface="Arial Unicode MS"/>
                <a:cs typeface="Arial Unicode MS"/>
              </a:rPr>
              <a:t> </a:t>
            </a:r>
            <a:r>
              <a:rPr dirty="0" sz="2800" spc="75">
                <a:latin typeface="Arial Unicode MS"/>
                <a:cs typeface="Arial Unicode MS"/>
              </a:rPr>
              <a:t>reporting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Error</a:t>
            </a:r>
            <a:r>
              <a:rPr dirty="0" sz="2800" spc="-15">
                <a:latin typeface="Arial Unicode MS"/>
                <a:cs typeface="Arial Unicode MS"/>
              </a:rPr>
              <a:t> </a:t>
            </a:r>
            <a:r>
              <a:rPr dirty="0" sz="2800" spc="50">
                <a:latin typeface="Arial Unicode MS"/>
                <a:cs typeface="Arial Unicode MS"/>
              </a:rPr>
              <a:t>detection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dirty="0" sz="2800" spc="-40">
                <a:latin typeface="Arial Unicode MS"/>
                <a:cs typeface="Arial Unicode MS"/>
              </a:rPr>
              <a:t>Exceptions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dirty="0" sz="3200" spc="80">
                <a:latin typeface="Arial Unicode MS"/>
                <a:cs typeface="Arial Unicode MS"/>
              </a:rPr>
              <a:t>Debugging</a:t>
            </a:r>
            <a:endParaRPr sz="32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dirty="0" sz="3200" spc="-25">
                <a:latin typeface="Arial Unicode MS"/>
                <a:cs typeface="Arial Unicode MS"/>
              </a:rPr>
              <a:t>Testing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6683" y="6306874"/>
            <a:ext cx="9906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 spc="-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2971798"/>
            <a:ext cx="51815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198374"/>
            <a:ext cx="821372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First </a:t>
            </a:r>
            <a:r>
              <a:rPr dirty="0" spc="114"/>
              <a:t>get </a:t>
            </a:r>
            <a:r>
              <a:rPr dirty="0" spc="75"/>
              <a:t>the </a:t>
            </a:r>
            <a:r>
              <a:rPr dirty="0" spc="140"/>
              <a:t>program </a:t>
            </a:r>
            <a:r>
              <a:rPr dirty="0" spc="200"/>
              <a:t>to</a:t>
            </a:r>
            <a:r>
              <a:rPr dirty="0" spc="105"/>
              <a:t> </a:t>
            </a:r>
            <a:r>
              <a:rPr dirty="0" spc="70"/>
              <a:t>compile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1633219"/>
            <a:ext cx="8253095" cy="1978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-15">
                <a:latin typeface="Arial Unicode MS"/>
                <a:cs typeface="Arial Unicode MS"/>
              </a:rPr>
              <a:t>every </a:t>
            </a:r>
            <a:r>
              <a:rPr dirty="0" sz="2800" spc="25">
                <a:latin typeface="Arial Unicode MS"/>
                <a:cs typeface="Arial Unicode MS"/>
              </a:rPr>
              <a:t>name</a:t>
            </a:r>
            <a:r>
              <a:rPr dirty="0" sz="2800" spc="-305">
                <a:latin typeface="Arial Unicode MS"/>
                <a:cs typeface="Arial Unicode MS"/>
              </a:rPr>
              <a:t> </a:t>
            </a:r>
            <a:r>
              <a:rPr dirty="0" sz="2800" spc="-10">
                <a:latin typeface="Arial Unicode MS"/>
                <a:cs typeface="Arial Unicode MS"/>
              </a:rPr>
              <a:t>declared?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20">
                <a:latin typeface="Arial Unicode MS"/>
                <a:cs typeface="Arial Unicode MS"/>
              </a:rPr>
              <a:t>include </a:t>
            </a:r>
            <a:r>
              <a:rPr dirty="0" sz="2400" spc="30">
                <a:latin typeface="Arial Unicode MS"/>
                <a:cs typeface="Arial Unicode MS"/>
              </a:rPr>
              <a:t>needed </a:t>
            </a:r>
            <a:r>
              <a:rPr dirty="0" sz="2400" spc="-45">
                <a:latin typeface="Arial Unicode MS"/>
                <a:cs typeface="Arial Unicode MS"/>
              </a:rPr>
              <a:t>headers? (e.g.,</a:t>
            </a:r>
            <a:r>
              <a:rPr dirty="0" sz="2400" spc="165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std_lib_facilities.h</a:t>
            </a:r>
            <a:r>
              <a:rPr dirty="0" sz="2400" spc="-15"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8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-15">
                <a:latin typeface="Arial Unicode MS"/>
                <a:cs typeface="Arial Unicode MS"/>
              </a:rPr>
              <a:t>every </a:t>
            </a:r>
            <a:r>
              <a:rPr dirty="0" sz="2800" spc="25">
                <a:latin typeface="Arial Unicode MS"/>
                <a:cs typeface="Arial Unicode MS"/>
              </a:rPr>
              <a:t>name </a:t>
            </a:r>
            <a:r>
              <a:rPr dirty="0" sz="2800" spc="20">
                <a:latin typeface="Arial Unicode MS"/>
                <a:cs typeface="Arial Unicode MS"/>
              </a:rPr>
              <a:t>declared </a:t>
            </a:r>
            <a:r>
              <a:rPr dirty="0" sz="2800" spc="55">
                <a:latin typeface="Arial Unicode MS"/>
                <a:cs typeface="Arial Unicode MS"/>
              </a:rPr>
              <a:t>before </a:t>
            </a:r>
            <a:r>
              <a:rPr dirty="0" sz="2800" spc="-20">
                <a:latin typeface="Arial Unicode MS"/>
                <a:cs typeface="Arial Unicode MS"/>
              </a:rPr>
              <a:t>it’s</a:t>
            </a:r>
            <a:r>
              <a:rPr dirty="0" sz="2800" spc="-265">
                <a:latin typeface="Arial Unicode MS"/>
                <a:cs typeface="Arial Unicode MS"/>
              </a:rPr>
              <a:t> </a:t>
            </a:r>
            <a:r>
              <a:rPr dirty="0" sz="2800" spc="-65">
                <a:latin typeface="Arial Unicode MS"/>
                <a:cs typeface="Arial Unicode MS"/>
              </a:rPr>
              <a:t>used?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-25">
                <a:latin typeface="Arial Unicode MS"/>
                <a:cs typeface="Arial Unicode MS"/>
              </a:rPr>
              <a:t>spell </a:t>
            </a:r>
            <a:r>
              <a:rPr dirty="0" sz="2400" spc="-20">
                <a:latin typeface="Arial Unicode MS"/>
                <a:cs typeface="Arial Unicode MS"/>
              </a:rPr>
              <a:t>all </a:t>
            </a:r>
            <a:r>
              <a:rPr dirty="0" sz="2400" spc="-25">
                <a:latin typeface="Arial Unicode MS"/>
                <a:cs typeface="Arial Unicode MS"/>
              </a:rPr>
              <a:t>names</a:t>
            </a:r>
            <a:r>
              <a:rPr dirty="0" sz="2400" spc="18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correctly?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3588765"/>
            <a:ext cx="10998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-45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count;  </a:t>
            </a:r>
            <a:r>
              <a:rPr dirty="0" sz="2000">
                <a:latin typeface="Arial Unicode MS"/>
                <a:cs typeface="Arial Unicode MS"/>
              </a:rPr>
              <a:t>char</a:t>
            </a:r>
            <a:r>
              <a:rPr dirty="0" sz="2000" spc="-10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ch;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794" y="3575043"/>
            <a:ext cx="1971675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</a:pPr>
            <a:r>
              <a:rPr dirty="0" sz="2000" spc="165">
                <a:latin typeface="Arial Unicode MS"/>
                <a:cs typeface="Arial Unicode MS"/>
              </a:rPr>
              <a:t>/* </a:t>
            </a:r>
            <a:r>
              <a:rPr dirty="0" sz="2100" spc="-665" i="1">
                <a:latin typeface="Arial"/>
                <a:cs typeface="Arial"/>
              </a:rPr>
              <a:t>…</a:t>
            </a:r>
            <a:r>
              <a:rPr dirty="0" sz="2100" spc="-15" i="1">
                <a:latin typeface="Arial"/>
                <a:cs typeface="Arial"/>
              </a:rPr>
              <a:t> </a:t>
            </a:r>
            <a:r>
              <a:rPr dirty="0" sz="2000" spc="165">
                <a:latin typeface="Arial Unicode MS"/>
                <a:cs typeface="Arial Unicode MS"/>
              </a:rPr>
              <a:t>*/</a:t>
            </a:r>
            <a:r>
              <a:rPr dirty="0" sz="2000" spc="-165">
                <a:latin typeface="Arial Unicode MS"/>
                <a:cs typeface="Arial Unicode MS"/>
              </a:rPr>
              <a:t> </a:t>
            </a:r>
            <a:r>
              <a:rPr dirty="0" sz="2000" spc="65">
                <a:latin typeface="Arial Unicode MS"/>
                <a:cs typeface="Arial Unicode MS"/>
              </a:rPr>
              <a:t>++Count;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460"/>
              </a:lnSpc>
            </a:pPr>
            <a:r>
              <a:rPr dirty="0" sz="2000" spc="165">
                <a:latin typeface="Arial Unicode MS"/>
                <a:cs typeface="Arial Unicode MS"/>
              </a:rPr>
              <a:t>/* </a:t>
            </a:r>
            <a:r>
              <a:rPr dirty="0" sz="2100" spc="-665" i="1">
                <a:latin typeface="Arial"/>
                <a:cs typeface="Arial"/>
              </a:rPr>
              <a:t>…</a:t>
            </a:r>
            <a:r>
              <a:rPr dirty="0" sz="2100" spc="-10" i="1">
                <a:latin typeface="Arial"/>
                <a:cs typeface="Arial"/>
              </a:rPr>
              <a:t> </a:t>
            </a:r>
            <a:r>
              <a:rPr dirty="0" sz="2000" spc="165">
                <a:latin typeface="Arial Unicode MS"/>
                <a:cs typeface="Arial Unicode MS"/>
              </a:rPr>
              <a:t>*/</a:t>
            </a:r>
            <a:r>
              <a:rPr dirty="0" sz="2000" spc="-155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Cin&gt;&gt;c;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247" y="3575043"/>
            <a:ext cx="182372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i="1">
                <a:latin typeface="Arial"/>
                <a:cs typeface="Arial"/>
              </a:rPr>
              <a:t>double</a:t>
            </a:r>
            <a:r>
              <a:rPr dirty="0" sz="2100" spc="-270" i="1">
                <a:latin typeface="Arial"/>
                <a:cs typeface="Arial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498594"/>
            <a:ext cx="8675370" cy="79438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50">
                <a:latin typeface="Arial Unicode MS"/>
                <a:cs typeface="Arial Unicode MS"/>
              </a:rPr>
              <a:t>Did you </a:t>
            </a:r>
            <a:r>
              <a:rPr dirty="0" sz="2800" spc="40">
                <a:latin typeface="Arial Unicode MS"/>
                <a:cs typeface="Arial Unicode MS"/>
              </a:rPr>
              <a:t>terminate </a:t>
            </a:r>
            <a:r>
              <a:rPr dirty="0" sz="2800" spc="-25">
                <a:latin typeface="Arial Unicode MS"/>
                <a:cs typeface="Arial Unicode MS"/>
              </a:rPr>
              <a:t>each </a:t>
            </a:r>
            <a:r>
              <a:rPr dirty="0" sz="2800" spc="-30">
                <a:latin typeface="Arial Unicode MS"/>
                <a:cs typeface="Arial Unicode MS"/>
              </a:rPr>
              <a:t>expression </a:t>
            </a:r>
            <a:r>
              <a:rPr dirty="0" sz="2800" spc="20">
                <a:latin typeface="Arial Unicode MS"/>
                <a:cs typeface="Arial Unicode MS"/>
              </a:rPr>
              <a:t>statement </a:t>
            </a:r>
            <a:r>
              <a:rPr dirty="0" sz="2800" spc="50">
                <a:latin typeface="Arial Unicode MS"/>
                <a:cs typeface="Arial Unicode MS"/>
              </a:rPr>
              <a:t>with </a:t>
            </a:r>
            <a:r>
              <a:rPr dirty="0" sz="2800" spc="-65">
                <a:latin typeface="Arial Unicode MS"/>
                <a:cs typeface="Arial Unicode MS"/>
              </a:rPr>
              <a:t>a  </a:t>
            </a:r>
            <a:r>
              <a:rPr dirty="0" sz="2800" spc="-15">
                <a:latin typeface="Arial Unicode MS"/>
                <a:cs typeface="Arial Unicode MS"/>
              </a:rPr>
              <a:t>semicolon?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794" y="5257271"/>
            <a:ext cx="94615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-50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5271008"/>
            <a:ext cx="15011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latin typeface="Arial Unicode MS"/>
                <a:cs typeface="Arial Unicode MS"/>
              </a:rPr>
              <a:t>x </a:t>
            </a:r>
            <a:r>
              <a:rPr dirty="0" sz="2000" spc="235">
                <a:latin typeface="Arial Unicode MS"/>
                <a:cs typeface="Arial Unicode MS"/>
              </a:rPr>
              <a:t>=</a:t>
            </a:r>
            <a:r>
              <a:rPr dirty="0" sz="2000" spc="65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sqrt(y)+2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Unicode MS"/>
                <a:cs typeface="Arial Unicode MS"/>
              </a:rPr>
              <a:t>z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x+3;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381252"/>
            <a:ext cx="8482330" cy="388302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Carefully </a:t>
            </a:r>
            <a:r>
              <a:rPr dirty="0" sz="2800" spc="60">
                <a:latin typeface="Arial Unicode MS"/>
                <a:cs typeface="Arial Unicode MS"/>
              </a:rPr>
              <a:t>follow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90">
                <a:latin typeface="Arial Unicode MS"/>
                <a:cs typeface="Arial Unicode MS"/>
              </a:rPr>
              <a:t>program through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-10">
                <a:latin typeface="Arial Unicode MS"/>
                <a:cs typeface="Arial Unicode MS"/>
              </a:rPr>
              <a:t>specified  </a:t>
            </a:r>
            <a:r>
              <a:rPr dirty="0" sz="2800" spc="-20">
                <a:latin typeface="Arial Unicode MS"/>
                <a:cs typeface="Arial Unicode MS"/>
              </a:rPr>
              <a:t>sequence </a:t>
            </a:r>
            <a:r>
              <a:rPr dirty="0" sz="2800" spc="95">
                <a:latin typeface="Arial Unicode MS"/>
                <a:cs typeface="Arial Unicode MS"/>
              </a:rPr>
              <a:t>of</a:t>
            </a:r>
            <a:r>
              <a:rPr dirty="0" sz="2800" spc="105">
                <a:latin typeface="Arial Unicode MS"/>
                <a:cs typeface="Arial Unicode MS"/>
              </a:rPr>
              <a:t> </a:t>
            </a:r>
            <a:r>
              <a:rPr dirty="0" sz="2800" spc="-50">
                <a:latin typeface="Arial Unicode MS"/>
                <a:cs typeface="Arial Unicode MS"/>
              </a:rPr>
              <a:t>steps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35"/>
              </a:spcBef>
              <a:buChar char="–"/>
              <a:tabLst>
                <a:tab pos="755650" algn="l"/>
              </a:tabLst>
            </a:pPr>
            <a:r>
              <a:rPr dirty="0" sz="2400" spc="5">
                <a:latin typeface="Arial Unicode MS"/>
                <a:cs typeface="Arial Unicode MS"/>
              </a:rPr>
              <a:t>Pretend </a:t>
            </a:r>
            <a:r>
              <a:rPr dirty="0" sz="2400" spc="25">
                <a:latin typeface="Arial Unicode MS"/>
                <a:cs typeface="Arial Unicode MS"/>
              </a:rPr>
              <a:t>you’re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5">
                <a:latin typeface="Arial Unicode MS"/>
                <a:cs typeface="Arial Unicode MS"/>
              </a:rPr>
              <a:t>computer </a:t>
            </a:r>
            <a:r>
              <a:rPr dirty="0" sz="2400" spc="5">
                <a:latin typeface="Arial Unicode MS"/>
                <a:cs typeface="Arial Unicode MS"/>
              </a:rPr>
              <a:t>executing </a:t>
            </a:r>
            <a:r>
              <a:rPr dirty="0" sz="2400" spc="40">
                <a:latin typeface="Arial Unicode MS"/>
                <a:cs typeface="Arial Unicode MS"/>
              </a:rPr>
              <a:t>the</a:t>
            </a:r>
            <a:r>
              <a:rPr dirty="0" sz="2400" spc="160">
                <a:latin typeface="Arial Unicode MS"/>
                <a:cs typeface="Arial Unicode MS"/>
              </a:rPr>
              <a:t> </a:t>
            </a:r>
            <a:r>
              <a:rPr dirty="0" sz="2400" spc="75">
                <a:latin typeface="Arial Unicode MS"/>
                <a:cs typeface="Arial Unicode MS"/>
              </a:rPr>
              <a:t>program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 spc="-25">
                <a:latin typeface="Arial Unicode MS"/>
                <a:cs typeface="Arial Unicode MS"/>
              </a:rPr>
              <a:t>Does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85">
                <a:latin typeface="Arial Unicode MS"/>
                <a:cs typeface="Arial Unicode MS"/>
              </a:rPr>
              <a:t>output </a:t>
            </a:r>
            <a:r>
              <a:rPr dirty="0" sz="2400" spc="35">
                <a:latin typeface="Arial Unicode MS"/>
                <a:cs typeface="Arial Unicode MS"/>
              </a:rPr>
              <a:t>match </a:t>
            </a:r>
            <a:r>
              <a:rPr dirty="0" sz="2400" spc="45">
                <a:latin typeface="Arial Unicode MS"/>
                <a:cs typeface="Arial Unicode MS"/>
              </a:rPr>
              <a:t>your</a:t>
            </a:r>
            <a:r>
              <a:rPr dirty="0" sz="2400" spc="90">
                <a:latin typeface="Arial Unicode MS"/>
                <a:cs typeface="Arial Unicode MS"/>
              </a:rPr>
              <a:t> </a:t>
            </a:r>
            <a:r>
              <a:rPr dirty="0" sz="2400" spc="-20">
                <a:latin typeface="Arial Unicode MS"/>
                <a:cs typeface="Arial Unicode MS"/>
              </a:rPr>
              <a:t>expectations?</a:t>
            </a:r>
            <a:endParaRPr sz="2400">
              <a:latin typeface="Arial Unicode MS"/>
              <a:cs typeface="Arial Unicode MS"/>
            </a:endParaRPr>
          </a:p>
          <a:p>
            <a:pPr lvl="1" marL="755650" marR="392430" indent="-285750">
              <a:lnSpc>
                <a:spcPts val="23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-20">
                <a:latin typeface="Arial Unicode MS"/>
                <a:cs typeface="Arial Unicode MS"/>
              </a:rPr>
              <a:t>If </a:t>
            </a:r>
            <a:r>
              <a:rPr dirty="0" sz="2400" spc="25">
                <a:latin typeface="Arial Unicode MS"/>
                <a:cs typeface="Arial Unicode MS"/>
              </a:rPr>
              <a:t>there </a:t>
            </a:r>
            <a:r>
              <a:rPr dirty="0" sz="2400" spc="-5">
                <a:latin typeface="Arial Unicode MS"/>
                <a:cs typeface="Arial Unicode MS"/>
              </a:rPr>
              <a:t>isn’t </a:t>
            </a:r>
            <a:r>
              <a:rPr dirty="0" sz="2400" spc="55">
                <a:latin typeface="Arial Unicode MS"/>
                <a:cs typeface="Arial Unicode MS"/>
              </a:rPr>
              <a:t>enough </a:t>
            </a:r>
            <a:r>
              <a:rPr dirty="0" sz="2400" spc="90">
                <a:latin typeface="Arial Unicode MS"/>
                <a:cs typeface="Arial Unicode MS"/>
              </a:rPr>
              <a:t>output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5">
                <a:latin typeface="Arial Unicode MS"/>
                <a:cs typeface="Arial Unicode MS"/>
              </a:rPr>
              <a:t>help, </a:t>
            </a:r>
            <a:r>
              <a:rPr dirty="0" sz="2400" spc="60">
                <a:latin typeface="Arial Unicode MS"/>
                <a:cs typeface="Arial Unicode MS"/>
              </a:rPr>
              <a:t>add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10">
                <a:latin typeface="Arial Unicode MS"/>
                <a:cs typeface="Arial Unicode MS"/>
              </a:rPr>
              <a:t>few </a:t>
            </a:r>
            <a:r>
              <a:rPr dirty="0" sz="2400" spc="75">
                <a:latin typeface="Arial Unicode MS"/>
                <a:cs typeface="Arial Unicode MS"/>
              </a:rPr>
              <a:t>debug  </a:t>
            </a:r>
            <a:r>
              <a:rPr dirty="0" sz="2400" spc="85">
                <a:latin typeface="Arial Unicode MS"/>
                <a:cs typeface="Arial Unicode MS"/>
              </a:rPr>
              <a:t>output</a:t>
            </a:r>
            <a:r>
              <a:rPr dirty="0" sz="2400" spc="50">
                <a:latin typeface="Arial Unicode MS"/>
                <a:cs typeface="Arial Unicode MS"/>
              </a:rPr>
              <a:t> </a:t>
            </a:r>
            <a:r>
              <a:rPr dirty="0" sz="2400" spc="-5">
                <a:latin typeface="Arial Unicode MS"/>
                <a:cs typeface="Arial Unicode MS"/>
              </a:rPr>
              <a:t>statements</a:t>
            </a:r>
            <a:endParaRPr sz="2400">
              <a:latin typeface="Arial Unicode MS"/>
              <a:cs typeface="Arial Unicode MS"/>
            </a:endParaRPr>
          </a:p>
          <a:p>
            <a:pPr marL="1384300">
              <a:lnSpc>
                <a:spcPts val="2385"/>
              </a:lnSpc>
              <a:spcBef>
                <a:spcPts val="40"/>
              </a:spcBef>
            </a:pPr>
            <a:r>
              <a:rPr dirty="0" sz="2000" spc="5">
                <a:latin typeface="Arial Unicode MS"/>
                <a:cs typeface="Arial Unicode MS"/>
              </a:rPr>
              <a:t>cerr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40">
                <a:latin typeface="Arial Unicode MS"/>
                <a:cs typeface="Arial Unicode MS"/>
              </a:rPr>
              <a:t>"x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 spc="229">
                <a:latin typeface="Arial Unicode MS"/>
                <a:cs typeface="Arial Unicode MS"/>
              </a:rPr>
              <a:t>==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"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-95">
                <a:latin typeface="Arial Unicode MS"/>
                <a:cs typeface="Arial Unicode MS"/>
              </a:rPr>
              <a:t>x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35">
                <a:latin typeface="Arial Unicode MS"/>
                <a:cs typeface="Arial Unicode MS"/>
              </a:rPr>
              <a:t>",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y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==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"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y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235">
                <a:latin typeface="Arial Unicode MS"/>
                <a:cs typeface="Arial Unicode MS"/>
              </a:rPr>
              <a:t>&lt;&lt;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75">
                <a:latin typeface="Arial Unicode MS"/>
                <a:cs typeface="Arial Unicode MS"/>
              </a:rPr>
              <a:t>'\n';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ts val="334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130">
                <a:latin typeface="Arial Unicode MS"/>
                <a:cs typeface="Arial Unicode MS"/>
              </a:rPr>
              <a:t>Be </a:t>
            </a:r>
            <a:r>
              <a:rPr dirty="0" sz="2800" spc="-10">
                <a:latin typeface="Arial Unicode MS"/>
                <a:cs typeface="Arial Unicode MS"/>
              </a:rPr>
              <a:t>very</a:t>
            </a:r>
            <a:r>
              <a:rPr dirty="0" sz="2800" spc="210">
                <a:latin typeface="Arial Unicode MS"/>
                <a:cs typeface="Arial Unicode MS"/>
              </a:rPr>
              <a:t> </a:t>
            </a:r>
            <a:r>
              <a:rPr dirty="0" sz="2800">
                <a:latin typeface="Arial Unicode MS"/>
                <a:cs typeface="Arial Unicode MS"/>
              </a:rPr>
              <a:t>careful</a:t>
            </a:r>
            <a:endParaRPr sz="2800">
              <a:latin typeface="Arial Unicode MS"/>
              <a:cs typeface="Arial Unicode MS"/>
            </a:endParaRPr>
          </a:p>
          <a:p>
            <a:pPr lvl="1" marL="755650" marR="430530" indent="-285750">
              <a:lnSpc>
                <a:spcPts val="23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dirty="0" sz="2400" spc="-125">
                <a:latin typeface="Arial Unicode MS"/>
                <a:cs typeface="Arial Unicode MS"/>
              </a:rPr>
              <a:t>See </a:t>
            </a:r>
            <a:r>
              <a:rPr dirty="0" sz="2400" spc="25">
                <a:latin typeface="Arial Unicode MS"/>
                <a:cs typeface="Arial Unicode MS"/>
              </a:rPr>
              <a:t>what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75">
                <a:latin typeface="Arial Unicode MS"/>
                <a:cs typeface="Arial Unicode MS"/>
              </a:rPr>
              <a:t>program </a:t>
            </a:r>
            <a:r>
              <a:rPr dirty="0" sz="2400" spc="-50">
                <a:latin typeface="Arial Unicode MS"/>
                <a:cs typeface="Arial Unicode MS"/>
              </a:rPr>
              <a:t>specifies, </a:t>
            </a:r>
            <a:r>
              <a:rPr dirty="0" sz="2400" spc="85">
                <a:latin typeface="Arial Unicode MS"/>
                <a:cs typeface="Arial Unicode MS"/>
              </a:rPr>
              <a:t>not </a:t>
            </a:r>
            <a:r>
              <a:rPr dirty="0" sz="2400" spc="30">
                <a:latin typeface="Arial Unicode MS"/>
                <a:cs typeface="Arial Unicode MS"/>
              </a:rPr>
              <a:t>what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25">
                <a:latin typeface="Arial Unicode MS"/>
                <a:cs typeface="Arial Unicode MS"/>
              </a:rPr>
              <a:t>think </a:t>
            </a:r>
            <a:r>
              <a:rPr dirty="0" sz="2400" spc="50">
                <a:latin typeface="Arial Unicode MS"/>
                <a:cs typeface="Arial Unicode MS"/>
              </a:rPr>
              <a:t>it  </a:t>
            </a:r>
            <a:r>
              <a:rPr dirty="0" sz="2400" spc="20">
                <a:latin typeface="Arial Unicode MS"/>
                <a:cs typeface="Arial Unicode MS"/>
              </a:rPr>
              <a:t>should</a:t>
            </a:r>
            <a:r>
              <a:rPr dirty="0" sz="2400" spc="40">
                <a:latin typeface="Arial Unicode MS"/>
                <a:cs typeface="Arial Unicode MS"/>
              </a:rPr>
              <a:t> </a:t>
            </a:r>
            <a:r>
              <a:rPr dirty="0" sz="2400" spc="-100">
                <a:latin typeface="Arial Unicode MS"/>
                <a:cs typeface="Arial Unicode MS"/>
              </a:rPr>
              <a:t>say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40"/>
              </a:spcBef>
              <a:buChar char="•"/>
              <a:tabLst>
                <a:tab pos="1155700" algn="l"/>
              </a:tabLst>
            </a:pPr>
            <a:r>
              <a:rPr dirty="0" sz="2000" spc="-35">
                <a:latin typeface="Arial Unicode MS"/>
                <a:cs typeface="Arial Unicode MS"/>
              </a:rPr>
              <a:t>That’s </a:t>
            </a:r>
            <a:r>
              <a:rPr dirty="0" sz="2000" spc="35">
                <a:latin typeface="Arial Unicode MS"/>
                <a:cs typeface="Arial Unicode MS"/>
              </a:rPr>
              <a:t>much </a:t>
            </a:r>
            <a:r>
              <a:rPr dirty="0" sz="2000" spc="25">
                <a:latin typeface="Arial Unicode MS"/>
                <a:cs typeface="Arial Unicode MS"/>
              </a:rPr>
              <a:t>harder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95">
                <a:latin typeface="Arial Unicode MS"/>
                <a:cs typeface="Arial Unicode MS"/>
              </a:rPr>
              <a:t>do </a:t>
            </a:r>
            <a:r>
              <a:rPr dirty="0" sz="2000" spc="30">
                <a:latin typeface="Arial Unicode MS"/>
                <a:cs typeface="Arial Unicode MS"/>
              </a:rPr>
              <a:t>than </a:t>
            </a:r>
            <a:r>
              <a:rPr dirty="0" sz="2000" spc="40">
                <a:latin typeface="Arial Unicode MS"/>
                <a:cs typeface="Arial Unicode MS"/>
              </a:rPr>
              <a:t>it</a:t>
            </a:r>
            <a:r>
              <a:rPr dirty="0" sz="2000" spc="-35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sounds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238750"/>
            <a:ext cx="40932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15">
                <a:latin typeface="Arial Unicode MS"/>
                <a:cs typeface="Arial Unicode MS"/>
              </a:rPr>
              <a:t>(int </a:t>
            </a:r>
            <a:r>
              <a:rPr dirty="0" sz="2000" spc="35">
                <a:latin typeface="Arial Unicode MS"/>
                <a:cs typeface="Arial Unicode MS"/>
              </a:rPr>
              <a:t>i=0; </a:t>
            </a:r>
            <a:r>
              <a:rPr dirty="0" sz="2000" spc="10">
                <a:latin typeface="Arial Unicode MS"/>
                <a:cs typeface="Arial Unicode MS"/>
              </a:rPr>
              <a:t>0&lt;month.size(); </a:t>
            </a:r>
            <a:r>
              <a:rPr dirty="0" sz="2000" spc="100">
                <a:latin typeface="Arial Unicode MS"/>
                <a:cs typeface="Arial Unicode MS"/>
              </a:rPr>
              <a:t>++i)</a:t>
            </a:r>
            <a:r>
              <a:rPr dirty="0" sz="2000" spc="-55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000" spc="35">
                <a:latin typeface="Arial Unicode MS"/>
                <a:cs typeface="Arial Unicode MS"/>
              </a:rPr>
              <a:t>for( </a:t>
            </a: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i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45">
                <a:latin typeface="Arial Unicode MS"/>
                <a:cs typeface="Arial Unicode MS"/>
              </a:rPr>
              <a:t>0; </a:t>
            </a:r>
            <a:r>
              <a:rPr dirty="0" sz="2000" spc="50">
                <a:latin typeface="Arial Unicode MS"/>
                <a:cs typeface="Arial Unicode MS"/>
              </a:rPr>
              <a:t>i&lt;=max; </a:t>
            </a:r>
            <a:r>
              <a:rPr dirty="0" sz="2000" spc="100">
                <a:latin typeface="Arial Unicode MS"/>
                <a:cs typeface="Arial Unicode MS"/>
              </a:rPr>
              <a:t>++j)</a:t>
            </a:r>
            <a:r>
              <a:rPr dirty="0" sz="2000" spc="-165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647" y="5225026"/>
            <a:ext cx="175895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100" spc="-15" i="1">
                <a:latin typeface="Arial"/>
                <a:cs typeface="Arial"/>
              </a:rPr>
              <a:t>oops!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5" i="1">
                <a:latin typeface="Arial"/>
                <a:cs typeface="Arial"/>
              </a:rPr>
              <a:t>oops!</a:t>
            </a:r>
            <a:r>
              <a:rPr dirty="0" sz="2100" spc="-275" i="1">
                <a:latin typeface="Arial"/>
                <a:cs typeface="Arial"/>
              </a:rPr>
              <a:t> </a:t>
            </a:r>
            <a:r>
              <a:rPr dirty="0" sz="2100" spc="-55" i="1">
                <a:latin typeface="Arial"/>
                <a:cs typeface="Arial"/>
              </a:rPr>
              <a:t>(twice)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57452"/>
            <a:ext cx="8848725" cy="477075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614680" indent="-342900">
              <a:lnSpc>
                <a:spcPts val="269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40">
                <a:latin typeface="Arial Unicode MS"/>
                <a:cs typeface="Arial Unicode MS"/>
              </a:rPr>
              <a:t>When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 spc="35">
                <a:latin typeface="Arial Unicode MS"/>
                <a:cs typeface="Arial Unicode MS"/>
              </a:rPr>
              <a:t>write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65">
                <a:latin typeface="Arial Unicode MS"/>
                <a:cs typeface="Arial Unicode MS"/>
              </a:rPr>
              <a:t>program, </a:t>
            </a:r>
            <a:r>
              <a:rPr dirty="0" sz="2800" spc="-5">
                <a:latin typeface="Arial Unicode MS"/>
                <a:cs typeface="Arial Unicode MS"/>
              </a:rPr>
              <a:t>insert </a:t>
            </a:r>
            <a:r>
              <a:rPr dirty="0" sz="2800" spc="5">
                <a:latin typeface="Arial Unicode MS"/>
                <a:cs typeface="Arial Unicode MS"/>
              </a:rPr>
              <a:t>some </a:t>
            </a:r>
            <a:r>
              <a:rPr dirty="0" sz="2800" spc="-65">
                <a:latin typeface="Arial Unicode MS"/>
                <a:cs typeface="Arial Unicode MS"/>
              </a:rPr>
              <a:t>checks  </a:t>
            </a:r>
            <a:r>
              <a:rPr dirty="0" sz="2800" spc="-20">
                <a:latin typeface="Arial Unicode MS"/>
                <a:cs typeface="Arial Unicode MS"/>
              </a:rPr>
              <a:t>(“</a:t>
            </a:r>
            <a:r>
              <a:rPr dirty="0" sz="2800" spc="-20">
                <a:solidFill>
                  <a:srgbClr val="FF0000"/>
                </a:solidFill>
                <a:latin typeface="Arial Unicode MS"/>
                <a:cs typeface="Arial Unicode MS"/>
              </a:rPr>
              <a:t>sanity </a:t>
            </a:r>
            <a:r>
              <a:rPr dirty="0" sz="2800" spc="-45">
                <a:solidFill>
                  <a:srgbClr val="FF0000"/>
                </a:solidFill>
                <a:latin typeface="Arial Unicode MS"/>
                <a:cs typeface="Arial Unicode MS"/>
              </a:rPr>
              <a:t>checks</a:t>
            </a:r>
            <a:r>
              <a:rPr dirty="0" sz="2800" spc="-45">
                <a:latin typeface="Arial Unicode MS"/>
                <a:cs typeface="Arial Unicode MS"/>
              </a:rPr>
              <a:t>”) </a:t>
            </a:r>
            <a:r>
              <a:rPr dirty="0" sz="2800" spc="60">
                <a:latin typeface="Arial Unicode MS"/>
                <a:cs typeface="Arial Unicode MS"/>
              </a:rPr>
              <a:t>that </a:t>
            </a:r>
            <a:r>
              <a:rPr dirty="0" sz="2800" spc="-30">
                <a:latin typeface="Arial Unicode MS"/>
                <a:cs typeface="Arial Unicode MS"/>
              </a:rPr>
              <a:t>variables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5">
                <a:latin typeface="Arial Unicode MS"/>
                <a:cs typeface="Arial Unicode MS"/>
              </a:rPr>
              <a:t>“reasonable  </a:t>
            </a:r>
            <a:r>
              <a:rPr dirty="0" sz="2800" spc="-35">
                <a:latin typeface="Arial Unicode MS"/>
                <a:cs typeface="Arial Unicode MS"/>
              </a:rPr>
              <a:t>values”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30"/>
              </a:spcBef>
              <a:buChar char="–"/>
              <a:tabLst>
                <a:tab pos="755650" algn="l"/>
              </a:tabLst>
            </a:pPr>
            <a:r>
              <a:rPr dirty="0" sz="2400" spc="5">
                <a:latin typeface="Arial Unicode MS"/>
                <a:cs typeface="Arial Unicode MS"/>
              </a:rPr>
              <a:t>Function </a:t>
            </a:r>
            <a:r>
              <a:rPr dirty="0" sz="2400" spc="50">
                <a:latin typeface="Arial Unicode MS"/>
                <a:cs typeface="Arial Unicode MS"/>
              </a:rPr>
              <a:t>argument </a:t>
            </a:r>
            <a:r>
              <a:rPr dirty="0" sz="2400" spc="-60">
                <a:latin typeface="Arial Unicode MS"/>
                <a:cs typeface="Arial Unicode MS"/>
              </a:rPr>
              <a:t>checks </a:t>
            </a:r>
            <a:r>
              <a:rPr dirty="0" sz="2400" spc="-10">
                <a:latin typeface="Arial Unicode MS"/>
                <a:cs typeface="Arial Unicode MS"/>
              </a:rPr>
              <a:t>are </a:t>
            </a:r>
            <a:r>
              <a:rPr dirty="0" sz="2400" spc="65">
                <a:latin typeface="Arial Unicode MS"/>
                <a:cs typeface="Arial Unicode MS"/>
              </a:rPr>
              <a:t>prominent </a:t>
            </a:r>
            <a:r>
              <a:rPr dirty="0" sz="2400" spc="-25">
                <a:latin typeface="Arial Unicode MS"/>
                <a:cs typeface="Arial Unicode MS"/>
              </a:rPr>
              <a:t>examples </a:t>
            </a:r>
            <a:r>
              <a:rPr dirty="0" sz="2400" spc="80">
                <a:latin typeface="Arial Unicode MS"/>
                <a:cs typeface="Arial Unicode MS"/>
              </a:rPr>
              <a:t>of</a:t>
            </a:r>
            <a:r>
              <a:rPr dirty="0" sz="2400" spc="315">
                <a:latin typeface="Arial Unicode MS"/>
                <a:cs typeface="Arial Unicode MS"/>
              </a:rPr>
              <a:t> </a:t>
            </a:r>
            <a:r>
              <a:rPr dirty="0" sz="2400" spc="-20">
                <a:latin typeface="Arial Unicode MS"/>
                <a:cs typeface="Arial Unicode MS"/>
              </a:rPr>
              <a:t>this</a:t>
            </a:r>
            <a:endParaRPr sz="24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1220"/>
              </a:spcBef>
            </a:pPr>
            <a:r>
              <a:rPr dirty="0" sz="2000" spc="15">
                <a:latin typeface="Arial Unicode MS"/>
                <a:cs typeface="Arial Unicode MS"/>
              </a:rPr>
              <a:t>if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15">
                <a:latin typeface="Arial Unicode MS"/>
                <a:cs typeface="Arial Unicode MS"/>
              </a:rPr>
              <a:t>(number_of_elements&lt;0)</a:t>
            </a:r>
            <a:endParaRPr sz="2000">
              <a:latin typeface="Arial Unicode MS"/>
              <a:cs typeface="Arial Unicode MS"/>
            </a:endParaRPr>
          </a:p>
          <a:p>
            <a:pPr marL="1841500">
              <a:lnSpc>
                <a:spcPct val="100000"/>
              </a:lnSpc>
            </a:pPr>
            <a:r>
              <a:rPr dirty="0" sz="2000" spc="5">
                <a:latin typeface="Arial Unicode MS"/>
                <a:cs typeface="Arial Unicode MS"/>
              </a:rPr>
              <a:t>error("impossible: </a:t>
            </a:r>
            <a:r>
              <a:rPr dirty="0" sz="2000" spc="10">
                <a:latin typeface="Arial Unicode MS"/>
                <a:cs typeface="Arial Unicode MS"/>
              </a:rPr>
              <a:t>negative </a:t>
            </a:r>
            <a:r>
              <a:rPr dirty="0" sz="2000" spc="55">
                <a:latin typeface="Arial Unicode MS"/>
                <a:cs typeface="Arial Unicode MS"/>
              </a:rPr>
              <a:t>number </a:t>
            </a:r>
            <a:r>
              <a:rPr dirty="0" sz="2000" spc="70">
                <a:latin typeface="Arial Unicode MS"/>
                <a:cs typeface="Arial Unicode MS"/>
              </a:rPr>
              <a:t>of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elements");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dirty="0" sz="2000" spc="15">
                <a:latin typeface="Arial Unicode MS"/>
                <a:cs typeface="Arial Unicode MS"/>
              </a:rPr>
              <a:t>if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(largest_reasonable&lt;number_of_elements)</a:t>
            </a:r>
            <a:endParaRPr sz="2000">
              <a:latin typeface="Arial Unicode MS"/>
              <a:cs typeface="Arial Unicode MS"/>
            </a:endParaRPr>
          </a:p>
          <a:p>
            <a:pPr marL="1841500">
              <a:lnSpc>
                <a:spcPct val="100000"/>
              </a:lnSpc>
            </a:pPr>
            <a:r>
              <a:rPr dirty="0" sz="2000" spc="15">
                <a:latin typeface="Arial Unicode MS"/>
                <a:cs typeface="Arial Unicode MS"/>
              </a:rPr>
              <a:t>error("unexpectedly large </a:t>
            </a:r>
            <a:r>
              <a:rPr dirty="0" sz="2000" spc="55">
                <a:latin typeface="Arial Unicode MS"/>
                <a:cs typeface="Arial Unicode MS"/>
              </a:rPr>
              <a:t>number </a:t>
            </a:r>
            <a:r>
              <a:rPr dirty="0" sz="2000" spc="70">
                <a:latin typeface="Arial Unicode MS"/>
                <a:cs typeface="Arial Unicode MS"/>
              </a:rPr>
              <a:t>of</a:t>
            </a:r>
            <a:r>
              <a:rPr dirty="0" sz="2000" spc="-20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elements");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>
                <a:latin typeface="Arial Unicode MS"/>
                <a:cs typeface="Arial Unicode MS"/>
              </a:rPr>
              <a:t>(x&lt;y) </a:t>
            </a:r>
            <a:r>
              <a:rPr dirty="0" sz="2000" spc="5">
                <a:latin typeface="Arial Unicode MS"/>
                <a:cs typeface="Arial Unicode MS"/>
              </a:rPr>
              <a:t>error("impossible:</a:t>
            </a:r>
            <a:r>
              <a:rPr dirty="0" sz="2000" spc="40">
                <a:latin typeface="Arial Unicode MS"/>
                <a:cs typeface="Arial Unicode MS"/>
              </a:rPr>
              <a:t> </a:t>
            </a:r>
            <a:r>
              <a:rPr dirty="0" sz="2000">
                <a:latin typeface="Arial Unicode MS"/>
                <a:cs typeface="Arial Unicode MS"/>
              </a:rPr>
              <a:t>x&lt;y");</a:t>
            </a:r>
            <a:endParaRPr sz="2000">
              <a:latin typeface="Arial Unicode MS"/>
              <a:cs typeface="Arial Unicode MS"/>
            </a:endParaRPr>
          </a:p>
          <a:p>
            <a:pPr marL="355600" marR="283210" indent="-342900">
              <a:lnSpc>
                <a:spcPct val="80000"/>
              </a:lnSpc>
              <a:spcBef>
                <a:spcPts val="183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Design </a:t>
            </a:r>
            <a:r>
              <a:rPr dirty="0" sz="2800" spc="-20">
                <a:latin typeface="Arial Unicode MS"/>
                <a:cs typeface="Arial Unicode MS"/>
              </a:rPr>
              <a:t>these </a:t>
            </a:r>
            <a:r>
              <a:rPr dirty="0" sz="2800" spc="-65">
                <a:latin typeface="Arial Unicode MS"/>
                <a:cs typeface="Arial Unicode MS"/>
              </a:rPr>
              <a:t>checks </a:t>
            </a:r>
            <a:r>
              <a:rPr dirty="0" sz="2800" spc="-45">
                <a:latin typeface="Arial Unicode MS"/>
                <a:cs typeface="Arial Unicode MS"/>
              </a:rPr>
              <a:t>so </a:t>
            </a:r>
            <a:r>
              <a:rPr dirty="0" sz="2800" spc="60">
                <a:latin typeface="Arial Unicode MS"/>
                <a:cs typeface="Arial Unicode MS"/>
              </a:rPr>
              <a:t>that </a:t>
            </a:r>
            <a:r>
              <a:rPr dirty="0" sz="2800" spc="5">
                <a:latin typeface="Arial Unicode MS"/>
                <a:cs typeface="Arial Unicode MS"/>
              </a:rPr>
              <a:t>some </a:t>
            </a:r>
            <a:r>
              <a:rPr dirty="0" sz="2800" spc="-25">
                <a:latin typeface="Arial Unicode MS"/>
                <a:cs typeface="Arial Unicode MS"/>
              </a:rPr>
              <a:t>can </a:t>
            </a:r>
            <a:r>
              <a:rPr dirty="0" sz="2800" spc="50">
                <a:latin typeface="Arial Unicode MS"/>
                <a:cs typeface="Arial Unicode MS"/>
              </a:rPr>
              <a:t>be </a:t>
            </a:r>
            <a:r>
              <a:rPr dirty="0" sz="2800" spc="35">
                <a:latin typeface="Arial Unicode MS"/>
                <a:cs typeface="Arial Unicode MS"/>
              </a:rPr>
              <a:t>left </a:t>
            </a:r>
            <a:r>
              <a:rPr dirty="0" sz="2800" spc="30">
                <a:latin typeface="Arial Unicode MS"/>
                <a:cs typeface="Arial Unicode MS"/>
              </a:rPr>
              <a:t>in </a:t>
            </a:r>
            <a:r>
              <a:rPr dirty="0" sz="2800" spc="50">
                <a:latin typeface="Arial Unicode MS"/>
                <a:cs typeface="Arial Unicode MS"/>
              </a:rPr>
              <a:t>the  </a:t>
            </a:r>
            <a:r>
              <a:rPr dirty="0" sz="2800" spc="90">
                <a:latin typeface="Arial Unicode MS"/>
                <a:cs typeface="Arial Unicode MS"/>
              </a:rPr>
              <a:t>program </a:t>
            </a:r>
            <a:r>
              <a:rPr dirty="0" sz="2800" spc="-10">
                <a:latin typeface="Arial Unicode MS"/>
                <a:cs typeface="Arial Unicode MS"/>
              </a:rPr>
              <a:t>even </a:t>
            </a:r>
            <a:r>
              <a:rPr dirty="0" sz="2800" spc="30">
                <a:latin typeface="Arial Unicode MS"/>
                <a:cs typeface="Arial Unicode MS"/>
              </a:rPr>
              <a:t>after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>
                <a:latin typeface="Arial Unicode MS"/>
                <a:cs typeface="Arial Unicode MS"/>
              </a:rPr>
              <a:t>believe </a:t>
            </a:r>
            <a:r>
              <a:rPr dirty="0" sz="2800" spc="60">
                <a:latin typeface="Arial Unicode MS"/>
                <a:cs typeface="Arial Unicode MS"/>
              </a:rPr>
              <a:t>it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50">
                <a:latin typeface="Arial Unicode MS"/>
                <a:cs typeface="Arial Unicode MS"/>
              </a:rPr>
              <a:t>be</a:t>
            </a:r>
            <a:r>
              <a:rPr dirty="0" sz="2800" spc="25">
                <a:latin typeface="Arial Unicode MS"/>
                <a:cs typeface="Arial Unicode MS"/>
              </a:rPr>
              <a:t> </a:t>
            </a:r>
            <a:r>
              <a:rPr dirty="0" sz="2800" spc="30">
                <a:latin typeface="Arial Unicode MS"/>
                <a:cs typeface="Arial Unicode MS"/>
              </a:rPr>
              <a:t>correct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It’s </a:t>
            </a:r>
            <a:r>
              <a:rPr dirty="0" sz="2400" spc="15">
                <a:latin typeface="Arial Unicode MS"/>
                <a:cs typeface="Arial Unicode MS"/>
              </a:rPr>
              <a:t>almost </a:t>
            </a:r>
            <a:r>
              <a:rPr dirty="0" sz="2400" spc="-55">
                <a:latin typeface="Arial Unicode MS"/>
                <a:cs typeface="Arial Unicode MS"/>
              </a:rPr>
              <a:t>always </a:t>
            </a:r>
            <a:r>
              <a:rPr dirty="0" sz="2400" spc="50">
                <a:latin typeface="Arial Unicode MS"/>
                <a:cs typeface="Arial Unicode MS"/>
              </a:rPr>
              <a:t>better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75">
                <a:latin typeface="Arial Unicode MS"/>
                <a:cs typeface="Arial Unicode MS"/>
              </a:rPr>
              <a:t>program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30">
                <a:latin typeface="Arial Unicode MS"/>
                <a:cs typeface="Arial Unicode MS"/>
              </a:rPr>
              <a:t>stop </a:t>
            </a:r>
            <a:r>
              <a:rPr dirty="0" sz="2400" spc="35">
                <a:latin typeface="Arial Unicode MS"/>
                <a:cs typeface="Arial Unicode MS"/>
              </a:rPr>
              <a:t>than </a:t>
            </a:r>
            <a:r>
              <a:rPr dirty="0" sz="2400" spc="110">
                <a:latin typeface="Arial Unicode MS"/>
                <a:cs typeface="Arial Unicode MS"/>
              </a:rPr>
              <a:t>to</a:t>
            </a:r>
            <a:r>
              <a:rPr dirty="0" sz="2400" spc="270">
                <a:latin typeface="Arial Unicode MS"/>
                <a:cs typeface="Arial Unicode MS"/>
              </a:rPr>
              <a:t> </a:t>
            </a:r>
            <a:r>
              <a:rPr dirty="0" sz="2400" spc="15">
                <a:latin typeface="Arial Unicode MS"/>
                <a:cs typeface="Arial Unicode MS"/>
              </a:rPr>
              <a:t>give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689" y="6129528"/>
            <a:ext cx="186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latin typeface="Arial Unicode MS"/>
                <a:cs typeface="Arial Unicode MS"/>
              </a:rPr>
              <a:t>wrong</a:t>
            </a:r>
            <a:r>
              <a:rPr dirty="0" sz="2400" spc="-35">
                <a:latin typeface="Arial Unicode MS"/>
                <a:cs typeface="Arial Unicode MS"/>
              </a:rPr>
              <a:t> results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4923" y="6277355"/>
            <a:ext cx="2235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Debugging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4939" y="1228852"/>
            <a:ext cx="8688070" cy="4785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10">
                <a:latin typeface="Arial Unicode MS"/>
                <a:cs typeface="Arial Unicode MS"/>
              </a:rPr>
              <a:t>Pay </a:t>
            </a:r>
            <a:r>
              <a:rPr dirty="0" sz="2800" spc="-40">
                <a:latin typeface="Arial Unicode MS"/>
                <a:cs typeface="Arial Unicode MS"/>
              </a:rPr>
              <a:t>special </a:t>
            </a:r>
            <a:r>
              <a:rPr dirty="0" sz="2800" spc="55">
                <a:latin typeface="Arial Unicode MS"/>
                <a:cs typeface="Arial Unicode MS"/>
              </a:rPr>
              <a:t>attention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60">
                <a:solidFill>
                  <a:srgbClr val="FF0000"/>
                </a:solidFill>
                <a:latin typeface="Arial Unicode MS"/>
                <a:cs typeface="Arial Unicode MS"/>
              </a:rPr>
              <a:t>“end </a:t>
            </a:r>
            <a:r>
              <a:rPr dirty="0" sz="2800" spc="-90">
                <a:solidFill>
                  <a:srgbClr val="FF0000"/>
                </a:solidFill>
                <a:latin typeface="Arial Unicode MS"/>
                <a:cs typeface="Arial Unicode MS"/>
              </a:rPr>
              <a:t>cases” </a:t>
            </a:r>
            <a:r>
              <a:rPr dirty="0" sz="2000" spc="10">
                <a:latin typeface="Arial Unicode MS"/>
                <a:cs typeface="Arial Unicode MS"/>
              </a:rPr>
              <a:t>(beginnings </a:t>
            </a:r>
            <a:r>
              <a:rPr dirty="0" sz="2000" spc="30">
                <a:latin typeface="Arial Unicode MS"/>
                <a:cs typeface="Arial Unicode MS"/>
              </a:rPr>
              <a:t>and</a:t>
            </a:r>
            <a:r>
              <a:rPr dirty="0" sz="2000" spc="415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ends)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5">
                <a:latin typeface="Arial Unicode MS"/>
                <a:cs typeface="Arial Unicode MS"/>
              </a:rPr>
              <a:t>initialize </a:t>
            </a:r>
            <a:r>
              <a:rPr dirty="0" sz="2400" spc="-15">
                <a:latin typeface="Arial Unicode MS"/>
                <a:cs typeface="Arial Unicode MS"/>
              </a:rPr>
              <a:t>every</a:t>
            </a:r>
            <a:r>
              <a:rPr dirty="0" sz="2400" spc="114">
                <a:latin typeface="Arial Unicode MS"/>
                <a:cs typeface="Arial Unicode MS"/>
              </a:rPr>
              <a:t> </a:t>
            </a:r>
            <a:r>
              <a:rPr dirty="0" sz="2400" spc="-30">
                <a:latin typeface="Arial Unicode MS"/>
                <a:cs typeface="Arial Unicode MS"/>
              </a:rPr>
              <a:t>variable?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20"/>
              </a:spcBef>
              <a:buChar char="•"/>
              <a:tabLst>
                <a:tab pos="1155700" algn="l"/>
              </a:tabLst>
            </a:pPr>
            <a:r>
              <a:rPr dirty="0" sz="2000" spc="-15">
                <a:latin typeface="Arial Unicode MS"/>
                <a:cs typeface="Arial Unicode MS"/>
              </a:rPr>
              <a:t>To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-5">
                <a:latin typeface="Arial Unicode MS"/>
                <a:cs typeface="Arial Unicode MS"/>
              </a:rPr>
              <a:t>reasonable</a:t>
            </a:r>
            <a:r>
              <a:rPr dirty="0" sz="2000" spc="125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value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the </a:t>
            </a:r>
            <a:r>
              <a:rPr dirty="0" sz="2400" spc="45">
                <a:latin typeface="Arial Unicode MS"/>
                <a:cs typeface="Arial Unicode MS"/>
              </a:rPr>
              <a:t>function </a:t>
            </a:r>
            <a:r>
              <a:rPr dirty="0" sz="2400" spc="60">
                <a:latin typeface="Arial Unicode MS"/>
                <a:cs typeface="Arial Unicode MS"/>
              </a:rPr>
              <a:t>get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60">
                <a:latin typeface="Arial Unicode MS"/>
                <a:cs typeface="Arial Unicode MS"/>
              </a:rPr>
              <a:t>right</a:t>
            </a:r>
            <a:r>
              <a:rPr dirty="0" sz="2400" spc="50">
                <a:latin typeface="Arial Unicode MS"/>
                <a:cs typeface="Arial Unicode MS"/>
              </a:rPr>
              <a:t> </a:t>
            </a:r>
            <a:r>
              <a:rPr dirty="0" sz="2400">
                <a:latin typeface="Arial Unicode MS"/>
                <a:cs typeface="Arial Unicode MS"/>
              </a:rPr>
              <a:t>arguments?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30">
                <a:latin typeface="Arial Unicode MS"/>
                <a:cs typeface="Arial Unicode MS"/>
              </a:rPr>
              <a:t>Did </a:t>
            </a:r>
            <a:r>
              <a:rPr dirty="0" sz="2000" spc="35">
                <a:latin typeface="Arial Unicode MS"/>
                <a:cs typeface="Arial Unicode MS"/>
              </a:rPr>
              <a:t>the function return the </a:t>
            </a:r>
            <a:r>
              <a:rPr dirty="0" sz="2000" spc="45">
                <a:latin typeface="Arial Unicode MS"/>
                <a:cs typeface="Arial Unicode MS"/>
              </a:rPr>
              <a:t>right</a:t>
            </a:r>
            <a:r>
              <a:rPr dirty="0" sz="2000" spc="15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value?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15">
                <a:latin typeface="Arial Unicode MS"/>
                <a:cs typeface="Arial Unicode MS"/>
              </a:rPr>
              <a:t>handle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>
                <a:latin typeface="Arial Unicode MS"/>
                <a:cs typeface="Arial Unicode MS"/>
              </a:rPr>
              <a:t>first </a:t>
            </a:r>
            <a:r>
              <a:rPr dirty="0" sz="2400" spc="25">
                <a:latin typeface="Arial Unicode MS"/>
                <a:cs typeface="Arial Unicode MS"/>
              </a:rPr>
              <a:t>element</a:t>
            </a:r>
            <a:r>
              <a:rPr dirty="0" sz="2400" spc="15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correctly?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-40">
                <a:latin typeface="Arial Unicode MS"/>
                <a:cs typeface="Arial Unicode MS"/>
              </a:rPr>
              <a:t>The </a:t>
            </a:r>
            <a:r>
              <a:rPr dirty="0" sz="2000" spc="-35">
                <a:latin typeface="Arial Unicode MS"/>
                <a:cs typeface="Arial Unicode MS"/>
              </a:rPr>
              <a:t>last</a:t>
            </a:r>
            <a:r>
              <a:rPr dirty="0" sz="2000" spc="85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element?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20">
                <a:latin typeface="Arial Unicode MS"/>
                <a:cs typeface="Arial Unicode MS"/>
              </a:rPr>
              <a:t>handle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5">
                <a:latin typeface="Arial Unicode MS"/>
                <a:cs typeface="Arial Unicode MS"/>
              </a:rPr>
              <a:t>empty </a:t>
            </a:r>
            <a:r>
              <a:rPr dirty="0" sz="2400" spc="-85">
                <a:latin typeface="Arial Unicode MS"/>
                <a:cs typeface="Arial Unicode MS"/>
              </a:rPr>
              <a:t>case</a:t>
            </a:r>
            <a:r>
              <a:rPr dirty="0" sz="2400" spc="5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correctly?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90">
                <a:latin typeface="Arial Unicode MS"/>
                <a:cs typeface="Arial Unicode MS"/>
              </a:rPr>
              <a:t>No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elements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buChar char="•"/>
              <a:tabLst>
                <a:tab pos="1155700" algn="l"/>
              </a:tabLst>
            </a:pPr>
            <a:r>
              <a:rPr dirty="0" sz="2000" spc="90">
                <a:latin typeface="Arial Unicode MS"/>
                <a:cs typeface="Arial Unicode MS"/>
              </a:rPr>
              <a:t>No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50">
                <a:latin typeface="Arial Unicode MS"/>
                <a:cs typeface="Arial Unicode MS"/>
              </a:rPr>
              <a:t>input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65">
                <a:latin typeface="Arial Unicode MS"/>
                <a:cs typeface="Arial Unicode MS"/>
              </a:rPr>
              <a:t>open </a:t>
            </a:r>
            <a:r>
              <a:rPr dirty="0" sz="2400" spc="45">
                <a:latin typeface="Arial Unicode MS"/>
                <a:cs typeface="Arial Unicode MS"/>
              </a:rPr>
              <a:t>your </a:t>
            </a:r>
            <a:r>
              <a:rPr dirty="0" sz="2400" spc="-35">
                <a:latin typeface="Arial Unicode MS"/>
                <a:cs typeface="Arial Unicode MS"/>
              </a:rPr>
              <a:t>files</a:t>
            </a:r>
            <a:r>
              <a:rPr dirty="0" sz="2400" spc="2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correctly?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0"/>
              </a:lnSpc>
              <a:spcBef>
                <a:spcPts val="20"/>
              </a:spcBef>
              <a:buChar char="•"/>
              <a:tabLst>
                <a:tab pos="1155700" algn="l"/>
              </a:tabLst>
            </a:pPr>
            <a:r>
              <a:rPr dirty="0" sz="2000" spc="55">
                <a:latin typeface="Arial Unicode MS"/>
                <a:cs typeface="Arial Unicode MS"/>
              </a:rPr>
              <a:t>more </a:t>
            </a:r>
            <a:r>
              <a:rPr dirty="0" sz="2000" spc="70">
                <a:latin typeface="Arial Unicode MS"/>
                <a:cs typeface="Arial Unicode MS"/>
              </a:rPr>
              <a:t>on </a:t>
            </a:r>
            <a:r>
              <a:rPr dirty="0" sz="2000" spc="-10">
                <a:latin typeface="Arial Unicode MS"/>
                <a:cs typeface="Arial Unicode MS"/>
              </a:rPr>
              <a:t>this </a:t>
            </a:r>
            <a:r>
              <a:rPr dirty="0" sz="2000" spc="20">
                <a:latin typeface="Arial Unicode MS"/>
                <a:cs typeface="Arial Unicode MS"/>
              </a:rPr>
              <a:t>in chapter </a:t>
            </a:r>
            <a:r>
              <a:rPr dirty="0" sz="2000" spc="-345">
                <a:latin typeface="Arial Unicode MS"/>
                <a:cs typeface="Arial Unicode MS"/>
              </a:rPr>
              <a:t>11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Did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-10">
                <a:latin typeface="Arial Unicode MS"/>
                <a:cs typeface="Arial Unicode MS"/>
              </a:rPr>
              <a:t>actually </a:t>
            </a:r>
            <a:r>
              <a:rPr dirty="0" sz="2400" spc="15">
                <a:latin typeface="Arial Unicode MS"/>
                <a:cs typeface="Arial Unicode MS"/>
              </a:rPr>
              <a:t>read </a:t>
            </a:r>
            <a:r>
              <a:rPr dirty="0" sz="2400" spc="45">
                <a:latin typeface="Arial Unicode MS"/>
                <a:cs typeface="Arial Unicode MS"/>
              </a:rPr>
              <a:t>that</a:t>
            </a:r>
            <a:r>
              <a:rPr dirty="0" sz="2400" spc="125">
                <a:latin typeface="Arial Unicode MS"/>
                <a:cs typeface="Arial Unicode MS"/>
              </a:rPr>
              <a:t> </a:t>
            </a:r>
            <a:r>
              <a:rPr dirty="0" sz="2400" spc="15">
                <a:latin typeface="Arial Unicode MS"/>
                <a:cs typeface="Arial Unicode MS"/>
              </a:rPr>
              <a:t>input?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30">
                <a:latin typeface="Arial Unicode MS"/>
                <a:cs typeface="Arial Unicode MS"/>
              </a:rPr>
              <a:t>Write </a:t>
            </a:r>
            <a:r>
              <a:rPr dirty="0" sz="2000" spc="40">
                <a:latin typeface="Arial Unicode MS"/>
                <a:cs typeface="Arial Unicode MS"/>
              </a:rPr>
              <a:t>that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output?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Debugging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228852"/>
            <a:ext cx="8876665" cy="490474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15">
                <a:latin typeface="Arial Unicode MS"/>
                <a:cs typeface="Arial Unicode MS"/>
              </a:rPr>
              <a:t>“If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 spc="10">
                <a:latin typeface="Arial Unicode MS"/>
                <a:cs typeface="Arial Unicode MS"/>
              </a:rPr>
              <a:t>can’t </a:t>
            </a:r>
            <a:r>
              <a:rPr dirty="0" sz="2800" spc="-95">
                <a:latin typeface="Arial Unicode MS"/>
                <a:cs typeface="Arial Unicode MS"/>
              </a:rPr>
              <a:t>see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55">
                <a:latin typeface="Arial Unicode MS"/>
                <a:cs typeface="Arial Unicode MS"/>
              </a:rPr>
              <a:t>bug, </a:t>
            </a:r>
            <a:r>
              <a:rPr dirty="0" sz="2800" spc="35">
                <a:latin typeface="Arial Unicode MS"/>
                <a:cs typeface="Arial Unicode MS"/>
              </a:rPr>
              <a:t>you’re </a:t>
            </a:r>
            <a:r>
              <a:rPr dirty="0" sz="2800" spc="60">
                <a:latin typeface="Arial Unicode MS"/>
                <a:cs typeface="Arial Unicode MS"/>
              </a:rPr>
              <a:t>looking </a:t>
            </a:r>
            <a:r>
              <a:rPr dirty="0" sz="2800" spc="30">
                <a:latin typeface="Arial Unicode MS"/>
                <a:cs typeface="Arial Unicode MS"/>
              </a:rPr>
              <a:t>in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80">
                <a:latin typeface="Arial Unicode MS"/>
                <a:cs typeface="Arial Unicode MS"/>
              </a:rPr>
              <a:t>wrong  </a:t>
            </a:r>
            <a:r>
              <a:rPr dirty="0" sz="2800" spc="10">
                <a:latin typeface="Arial Unicode MS"/>
                <a:cs typeface="Arial Unicode MS"/>
              </a:rPr>
              <a:t>place”</a:t>
            </a:r>
            <a:endParaRPr sz="2800">
              <a:latin typeface="Arial Unicode MS"/>
              <a:cs typeface="Arial Unicode MS"/>
            </a:endParaRPr>
          </a:p>
          <a:p>
            <a:pPr lvl="1" marL="755650" marR="164465" indent="-285750">
              <a:lnSpc>
                <a:spcPct val="800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It’s </a:t>
            </a:r>
            <a:r>
              <a:rPr dirty="0" sz="2400" spc="-80">
                <a:latin typeface="Arial Unicode MS"/>
                <a:cs typeface="Arial Unicode MS"/>
              </a:rPr>
              <a:t>easy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15">
                <a:latin typeface="Arial Unicode MS"/>
                <a:cs typeface="Arial Unicode MS"/>
              </a:rPr>
              <a:t>convinced </a:t>
            </a:r>
            <a:r>
              <a:rPr dirty="0" sz="2400" spc="50">
                <a:latin typeface="Arial Unicode MS"/>
                <a:cs typeface="Arial Unicode MS"/>
              </a:rPr>
              <a:t>that </a:t>
            </a:r>
            <a:r>
              <a:rPr dirty="0" sz="2400" spc="45">
                <a:latin typeface="Arial Unicode MS"/>
                <a:cs typeface="Arial Unicode MS"/>
              </a:rPr>
              <a:t>you </a:t>
            </a:r>
            <a:r>
              <a:rPr dirty="0" sz="2400" spc="30">
                <a:latin typeface="Arial Unicode MS"/>
                <a:cs typeface="Arial Unicode MS"/>
              </a:rPr>
              <a:t>know </a:t>
            </a:r>
            <a:r>
              <a:rPr dirty="0" sz="2400" spc="25">
                <a:latin typeface="Arial Unicode MS"/>
                <a:cs typeface="Arial Unicode MS"/>
              </a:rPr>
              <a:t>what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70">
                <a:latin typeface="Arial Unicode MS"/>
                <a:cs typeface="Arial Unicode MS"/>
              </a:rPr>
              <a:t>problem 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35">
                <a:latin typeface="Arial Unicode MS"/>
                <a:cs typeface="Arial Unicode MS"/>
              </a:rPr>
              <a:t>and stubbornly </a:t>
            </a:r>
            <a:r>
              <a:rPr dirty="0" sz="2400">
                <a:latin typeface="Arial Unicode MS"/>
                <a:cs typeface="Arial Unicode MS"/>
              </a:rPr>
              <a:t>keep </a:t>
            </a:r>
            <a:r>
              <a:rPr dirty="0" sz="2400" spc="50">
                <a:latin typeface="Arial Unicode MS"/>
                <a:cs typeface="Arial Unicode MS"/>
              </a:rPr>
              <a:t>looking </a:t>
            </a:r>
            <a:r>
              <a:rPr dirty="0" sz="2400" spc="25">
                <a:latin typeface="Arial Unicode MS"/>
                <a:cs typeface="Arial Unicode MS"/>
              </a:rPr>
              <a:t>in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70">
                <a:latin typeface="Arial Unicode MS"/>
                <a:cs typeface="Arial Unicode MS"/>
              </a:rPr>
              <a:t>wrong</a:t>
            </a:r>
            <a:r>
              <a:rPr dirty="0" sz="2400" spc="235">
                <a:latin typeface="Arial Unicode MS"/>
                <a:cs typeface="Arial Unicode MS"/>
              </a:rPr>
              <a:t> </a:t>
            </a:r>
            <a:r>
              <a:rPr dirty="0" sz="2400" spc="-5">
                <a:latin typeface="Arial Unicode MS"/>
                <a:cs typeface="Arial Unicode MS"/>
              </a:rPr>
              <a:t>place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dirty="0" sz="2400" spc="55">
                <a:latin typeface="Arial Unicode MS"/>
                <a:cs typeface="Arial Unicode MS"/>
              </a:rPr>
              <a:t>Don’t </a:t>
            </a:r>
            <a:r>
              <a:rPr dirty="0" sz="2400" spc="-10">
                <a:latin typeface="Arial Unicode MS"/>
                <a:cs typeface="Arial Unicode MS"/>
              </a:rPr>
              <a:t>just </a:t>
            </a:r>
            <a:r>
              <a:rPr dirty="0" sz="2400" spc="-60">
                <a:latin typeface="Arial Unicode MS"/>
                <a:cs typeface="Arial Unicode MS"/>
              </a:rPr>
              <a:t>guess,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60">
                <a:latin typeface="Arial Unicode MS"/>
                <a:cs typeface="Arial Unicode MS"/>
              </a:rPr>
              <a:t>guided </a:t>
            </a:r>
            <a:r>
              <a:rPr dirty="0" sz="2400" spc="45">
                <a:latin typeface="Arial Unicode MS"/>
                <a:cs typeface="Arial Unicode MS"/>
              </a:rPr>
              <a:t>by</a:t>
            </a:r>
            <a:r>
              <a:rPr dirty="0" sz="2400" spc="195">
                <a:latin typeface="Arial Unicode MS"/>
                <a:cs typeface="Arial Unicode MS"/>
              </a:rPr>
              <a:t> </a:t>
            </a:r>
            <a:r>
              <a:rPr dirty="0" sz="2400" spc="90">
                <a:latin typeface="Arial Unicode MS"/>
                <a:cs typeface="Arial Unicode MS"/>
              </a:rPr>
              <a:t>output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dirty="0" sz="2000" spc="35">
                <a:latin typeface="Arial Unicode MS"/>
                <a:cs typeface="Arial Unicode MS"/>
              </a:rPr>
              <a:t>Work </a:t>
            </a:r>
            <a:r>
              <a:rPr dirty="0" sz="2000" spc="40">
                <a:latin typeface="Arial Unicode MS"/>
                <a:cs typeface="Arial Unicode MS"/>
              </a:rPr>
              <a:t>forward </a:t>
            </a:r>
            <a:r>
              <a:rPr dirty="0" sz="2000" spc="60">
                <a:latin typeface="Arial Unicode MS"/>
                <a:cs typeface="Arial Unicode MS"/>
              </a:rPr>
              <a:t>through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25">
                <a:latin typeface="Arial Unicode MS"/>
                <a:cs typeface="Arial Unicode MS"/>
              </a:rPr>
              <a:t>code </a:t>
            </a:r>
            <a:r>
              <a:rPr dirty="0" sz="2000" spc="70">
                <a:latin typeface="Arial Unicode MS"/>
                <a:cs typeface="Arial Unicode MS"/>
              </a:rPr>
              <a:t>from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-5">
                <a:latin typeface="Arial Unicode MS"/>
                <a:cs typeface="Arial Unicode MS"/>
              </a:rPr>
              <a:t>place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25">
                <a:latin typeface="Arial Unicode MS"/>
                <a:cs typeface="Arial Unicode MS"/>
              </a:rPr>
              <a:t>know </a:t>
            </a:r>
            <a:r>
              <a:rPr dirty="0" sz="2000" spc="-85">
                <a:latin typeface="Arial Unicode MS"/>
                <a:cs typeface="Arial Unicode MS"/>
              </a:rPr>
              <a:t>is</a:t>
            </a:r>
            <a:r>
              <a:rPr dirty="0" sz="2000" spc="114">
                <a:latin typeface="Arial Unicode MS"/>
                <a:cs typeface="Arial Unicode MS"/>
              </a:rPr>
              <a:t> </a:t>
            </a:r>
            <a:r>
              <a:rPr dirty="0" sz="2000" spc="45">
                <a:latin typeface="Arial Unicode MS"/>
                <a:cs typeface="Arial Unicode MS"/>
              </a:rPr>
              <a:t>right</a:t>
            </a:r>
            <a:endParaRPr sz="2000">
              <a:latin typeface="Arial Unicode MS"/>
              <a:cs typeface="Arial Unicode MS"/>
            </a:endParaRPr>
          </a:p>
          <a:p>
            <a:pPr lvl="3" marL="1681480" indent="-297180">
              <a:lnSpc>
                <a:spcPts val="2155"/>
              </a:lnSpc>
              <a:spcBef>
                <a:spcPts val="10"/>
              </a:spcBef>
              <a:buChar char="–"/>
              <a:tabLst>
                <a:tab pos="1681480" algn="l"/>
                <a:tab pos="1682114" algn="l"/>
              </a:tabLst>
            </a:pPr>
            <a:r>
              <a:rPr dirty="0" sz="1800" spc="-35">
                <a:latin typeface="Arial Unicode MS"/>
                <a:cs typeface="Arial Unicode MS"/>
              </a:rPr>
              <a:t>so </a:t>
            </a:r>
            <a:r>
              <a:rPr dirty="0" sz="1800" spc="20">
                <a:latin typeface="Arial Unicode MS"/>
                <a:cs typeface="Arial Unicode MS"/>
              </a:rPr>
              <a:t>what </a:t>
            </a:r>
            <a:r>
              <a:rPr dirty="0" sz="1800">
                <a:latin typeface="Arial Unicode MS"/>
                <a:cs typeface="Arial Unicode MS"/>
              </a:rPr>
              <a:t>happens </a:t>
            </a:r>
            <a:r>
              <a:rPr dirty="0" sz="1800" spc="-35">
                <a:latin typeface="Arial Unicode MS"/>
                <a:cs typeface="Arial Unicode MS"/>
              </a:rPr>
              <a:t>next?</a:t>
            </a:r>
            <a:r>
              <a:rPr dirty="0" sz="1800" spc="130">
                <a:latin typeface="Arial Unicode MS"/>
                <a:cs typeface="Arial Unicode MS"/>
              </a:rPr>
              <a:t> </a:t>
            </a:r>
            <a:r>
              <a:rPr dirty="0" sz="1800" spc="-30">
                <a:latin typeface="Arial Unicode MS"/>
                <a:cs typeface="Arial Unicode MS"/>
              </a:rPr>
              <a:t>Why?</a:t>
            </a:r>
            <a:endParaRPr sz="1800">
              <a:latin typeface="Arial Unicode MS"/>
              <a:cs typeface="Arial Unicode MS"/>
            </a:endParaRPr>
          </a:p>
          <a:p>
            <a:pPr lvl="2" marL="1155700" indent="-228600">
              <a:lnSpc>
                <a:spcPts val="2395"/>
              </a:lnSpc>
              <a:buChar char="•"/>
              <a:tabLst>
                <a:tab pos="1155700" algn="l"/>
              </a:tabLst>
            </a:pPr>
            <a:r>
              <a:rPr dirty="0" sz="2000" spc="35">
                <a:latin typeface="Arial Unicode MS"/>
                <a:cs typeface="Arial Unicode MS"/>
              </a:rPr>
              <a:t>Work </a:t>
            </a:r>
            <a:r>
              <a:rPr dirty="0" sz="2000" spc="-10">
                <a:latin typeface="Arial Unicode MS"/>
                <a:cs typeface="Arial Unicode MS"/>
              </a:rPr>
              <a:t>backwards </a:t>
            </a:r>
            <a:r>
              <a:rPr dirty="0" sz="2000" spc="70">
                <a:latin typeface="Arial Unicode MS"/>
                <a:cs typeface="Arial Unicode MS"/>
              </a:rPr>
              <a:t>from </a:t>
            </a:r>
            <a:r>
              <a:rPr dirty="0" sz="2000" spc="5">
                <a:latin typeface="Arial Unicode MS"/>
                <a:cs typeface="Arial Unicode MS"/>
              </a:rPr>
              <a:t>some </a:t>
            </a:r>
            <a:r>
              <a:rPr dirty="0" sz="2000" spc="45">
                <a:latin typeface="Arial Unicode MS"/>
                <a:cs typeface="Arial Unicode MS"/>
              </a:rPr>
              <a:t>bad</a:t>
            </a:r>
            <a:r>
              <a:rPr dirty="0" sz="2000" spc="60">
                <a:latin typeface="Arial Unicode MS"/>
                <a:cs typeface="Arial Unicode MS"/>
              </a:rPr>
              <a:t> </a:t>
            </a:r>
            <a:r>
              <a:rPr dirty="0" sz="2000" spc="75">
                <a:latin typeface="Arial Unicode MS"/>
                <a:cs typeface="Arial Unicode MS"/>
              </a:rPr>
              <a:t>output</a:t>
            </a:r>
            <a:endParaRPr sz="2000">
              <a:latin typeface="Arial Unicode MS"/>
              <a:cs typeface="Arial Unicode MS"/>
            </a:endParaRPr>
          </a:p>
          <a:p>
            <a:pPr lvl="3" marL="1681480" indent="-297180">
              <a:lnSpc>
                <a:spcPts val="2140"/>
              </a:lnSpc>
              <a:spcBef>
                <a:spcPts val="5"/>
              </a:spcBef>
              <a:buChar char="–"/>
              <a:tabLst>
                <a:tab pos="1681480" algn="l"/>
                <a:tab pos="1682114" algn="l"/>
              </a:tabLst>
            </a:pPr>
            <a:r>
              <a:rPr dirty="0" sz="1800" spc="45">
                <a:latin typeface="Arial Unicode MS"/>
                <a:cs typeface="Arial Unicode MS"/>
              </a:rPr>
              <a:t>how </a:t>
            </a:r>
            <a:r>
              <a:rPr dirty="0" sz="1800" spc="30">
                <a:latin typeface="Arial Unicode MS"/>
                <a:cs typeface="Arial Unicode MS"/>
              </a:rPr>
              <a:t>could </a:t>
            </a:r>
            <a:r>
              <a:rPr dirty="0" sz="1800" spc="35">
                <a:latin typeface="Arial Unicode MS"/>
                <a:cs typeface="Arial Unicode MS"/>
              </a:rPr>
              <a:t>that </a:t>
            </a:r>
            <a:r>
              <a:rPr dirty="0" sz="1800" spc="-10">
                <a:latin typeface="Arial Unicode MS"/>
                <a:cs typeface="Arial Unicode MS"/>
              </a:rPr>
              <a:t>possibly</a:t>
            </a:r>
            <a:r>
              <a:rPr dirty="0" sz="1800">
                <a:latin typeface="Arial Unicode MS"/>
                <a:cs typeface="Arial Unicode MS"/>
              </a:rPr>
              <a:t> happen?</a:t>
            </a:r>
            <a:endParaRPr sz="1800">
              <a:latin typeface="Arial Unicode MS"/>
              <a:cs typeface="Arial Unicode MS"/>
            </a:endParaRPr>
          </a:p>
          <a:p>
            <a:pPr marL="355600" marR="222250" indent="-342900">
              <a:lnSpc>
                <a:spcPts val="26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20">
                <a:latin typeface="Arial Unicode MS"/>
                <a:cs typeface="Arial Unicode MS"/>
              </a:rPr>
              <a:t>Once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 spc="-20">
                <a:latin typeface="Arial Unicode MS"/>
                <a:cs typeface="Arial Unicode MS"/>
              </a:rPr>
              <a:t>have </a:t>
            </a:r>
            <a:r>
              <a:rPr dirty="0" sz="2800" spc="90">
                <a:latin typeface="Arial Unicode MS"/>
                <a:cs typeface="Arial Unicode MS"/>
              </a:rPr>
              <a:t>found </a:t>
            </a:r>
            <a:r>
              <a:rPr dirty="0" sz="2800" spc="55">
                <a:latin typeface="Arial Unicode MS"/>
                <a:cs typeface="Arial Unicode MS"/>
              </a:rPr>
              <a:t>“the </a:t>
            </a:r>
            <a:r>
              <a:rPr dirty="0" sz="2800" spc="105">
                <a:latin typeface="Arial Unicode MS"/>
                <a:cs typeface="Arial Unicode MS"/>
              </a:rPr>
              <a:t>bug” </a:t>
            </a:r>
            <a:r>
              <a:rPr dirty="0" sz="2800" spc="-5">
                <a:latin typeface="Arial Unicode MS"/>
                <a:cs typeface="Arial Unicode MS"/>
              </a:rPr>
              <a:t>carefully </a:t>
            </a:r>
            <a:r>
              <a:rPr dirty="0" sz="2800" spc="5">
                <a:latin typeface="Arial Unicode MS"/>
                <a:cs typeface="Arial Unicode MS"/>
              </a:rPr>
              <a:t>consider </a:t>
            </a:r>
            <a:r>
              <a:rPr dirty="0" sz="2800" spc="25">
                <a:latin typeface="Arial Unicode MS"/>
                <a:cs typeface="Arial Unicode MS"/>
              </a:rPr>
              <a:t>if  </a:t>
            </a:r>
            <a:r>
              <a:rPr dirty="0" sz="2800" spc="20">
                <a:latin typeface="Arial Unicode MS"/>
                <a:cs typeface="Arial Unicode MS"/>
              </a:rPr>
              <a:t>fixing </a:t>
            </a:r>
            <a:r>
              <a:rPr dirty="0" sz="2800" spc="60">
                <a:latin typeface="Arial Unicode MS"/>
                <a:cs typeface="Arial Unicode MS"/>
              </a:rPr>
              <a:t>it </a:t>
            </a:r>
            <a:r>
              <a:rPr dirty="0" sz="2800" spc="-70">
                <a:latin typeface="Arial Unicode MS"/>
                <a:cs typeface="Arial Unicode MS"/>
              </a:rPr>
              <a:t>solves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30">
                <a:latin typeface="Arial Unicode MS"/>
                <a:cs typeface="Arial Unicode MS"/>
              </a:rPr>
              <a:t>whole</a:t>
            </a:r>
            <a:r>
              <a:rPr dirty="0" sz="2800" spc="204">
                <a:latin typeface="Arial Unicode MS"/>
                <a:cs typeface="Arial Unicode MS"/>
              </a:rPr>
              <a:t> </a:t>
            </a:r>
            <a:r>
              <a:rPr dirty="0" sz="2800" spc="85">
                <a:latin typeface="Arial Unicode MS"/>
                <a:cs typeface="Arial Unicode MS"/>
              </a:rPr>
              <a:t>problem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870"/>
              </a:lnSpc>
              <a:spcBef>
                <a:spcPts val="40"/>
              </a:spcBef>
              <a:buChar char="–"/>
              <a:tabLst>
                <a:tab pos="75565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It’s </a:t>
            </a:r>
            <a:r>
              <a:rPr dirty="0" sz="2400" spc="80">
                <a:latin typeface="Arial Unicode MS"/>
                <a:cs typeface="Arial Unicode MS"/>
              </a:rPr>
              <a:t>common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45">
                <a:latin typeface="Arial Unicode MS"/>
                <a:cs typeface="Arial Unicode MS"/>
              </a:rPr>
              <a:t>introduce </a:t>
            </a:r>
            <a:r>
              <a:rPr dirty="0" sz="2400" spc="10">
                <a:latin typeface="Arial Unicode MS"/>
                <a:cs typeface="Arial Unicode MS"/>
              </a:rPr>
              <a:t>new </a:t>
            </a:r>
            <a:r>
              <a:rPr dirty="0" sz="2400" spc="20">
                <a:latin typeface="Arial Unicode MS"/>
                <a:cs typeface="Arial Unicode MS"/>
              </a:rPr>
              <a:t>bugs </a:t>
            </a:r>
            <a:r>
              <a:rPr dirty="0" sz="2400" spc="40">
                <a:latin typeface="Arial Unicode MS"/>
                <a:cs typeface="Arial Unicode MS"/>
              </a:rPr>
              <a:t>with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20">
                <a:latin typeface="Arial Unicode MS"/>
                <a:cs typeface="Arial Unicode MS"/>
              </a:rPr>
              <a:t>“quick</a:t>
            </a:r>
            <a:r>
              <a:rPr dirty="0" sz="2400" spc="170">
                <a:latin typeface="Arial Unicode MS"/>
                <a:cs typeface="Arial Unicode MS"/>
              </a:rPr>
              <a:t> </a:t>
            </a:r>
            <a:r>
              <a:rPr dirty="0" sz="2400">
                <a:latin typeface="Arial Unicode MS"/>
                <a:cs typeface="Arial Unicode MS"/>
              </a:rPr>
              <a:t>fix”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ts val="335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Unicode MS"/>
                <a:cs typeface="Arial Unicode MS"/>
              </a:rPr>
              <a:t>“I </a:t>
            </a:r>
            <a:r>
              <a:rPr dirty="0" sz="2800" spc="90">
                <a:latin typeface="Arial Unicode MS"/>
                <a:cs typeface="Arial Unicode MS"/>
              </a:rPr>
              <a:t>found </a:t>
            </a:r>
            <a:r>
              <a:rPr dirty="0" sz="2800" spc="50">
                <a:latin typeface="Arial Unicode MS"/>
                <a:cs typeface="Arial Unicode MS"/>
              </a:rPr>
              <a:t>the </a:t>
            </a:r>
            <a:r>
              <a:rPr dirty="0" sz="2800" spc="-45">
                <a:latin typeface="Arial Unicode MS"/>
                <a:cs typeface="Arial Unicode MS"/>
              </a:rPr>
              <a:t>last</a:t>
            </a:r>
            <a:r>
              <a:rPr dirty="0" sz="2800" spc="65">
                <a:latin typeface="Arial Unicode MS"/>
                <a:cs typeface="Arial Unicode MS"/>
              </a:rPr>
              <a:t> </a:t>
            </a:r>
            <a:r>
              <a:rPr dirty="0" sz="2800" spc="105">
                <a:latin typeface="Arial Unicode MS"/>
                <a:cs typeface="Arial Unicode MS"/>
              </a:rPr>
              <a:t>bug”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650" algn="l"/>
              </a:tabLst>
            </a:pP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-55">
                <a:solidFill>
                  <a:srgbClr val="FF0000"/>
                </a:solidFill>
                <a:latin typeface="Arial Unicode MS"/>
                <a:cs typeface="Arial Unicode MS"/>
              </a:rPr>
              <a:t>a </a:t>
            </a:r>
            <a:r>
              <a:rPr dirty="0" sz="2400" spc="40">
                <a:solidFill>
                  <a:srgbClr val="FF0000"/>
                </a:solidFill>
                <a:latin typeface="Arial Unicode MS"/>
                <a:cs typeface="Arial Unicode MS"/>
              </a:rPr>
              <a:t>programmer’s</a:t>
            </a:r>
            <a:r>
              <a:rPr dirty="0" sz="2400" spc="27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Arial Unicode MS"/>
                <a:cs typeface="Arial Unicode MS"/>
              </a:rPr>
              <a:t>joke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714" y="198374"/>
            <a:ext cx="127635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5"/>
              <a:t>Note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278382"/>
            <a:ext cx="8508365" cy="43497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41275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Arial Unicode MS"/>
                <a:cs typeface="Arial Unicode MS"/>
              </a:rPr>
              <a:t>Error </a:t>
            </a:r>
            <a:r>
              <a:rPr dirty="0" sz="2400" spc="35">
                <a:latin typeface="Arial Unicode MS"/>
                <a:cs typeface="Arial Unicode MS"/>
              </a:rPr>
              <a:t>handling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25">
                <a:latin typeface="Arial Unicode MS"/>
                <a:cs typeface="Arial Unicode MS"/>
              </a:rPr>
              <a:t>fundamentally </a:t>
            </a:r>
            <a:r>
              <a:rPr dirty="0" sz="2400" spc="70">
                <a:latin typeface="Arial Unicode MS"/>
                <a:cs typeface="Arial Unicode MS"/>
              </a:rPr>
              <a:t>more </a:t>
            </a:r>
            <a:r>
              <a:rPr dirty="0" sz="2400" spc="35">
                <a:latin typeface="Arial Unicode MS"/>
                <a:cs typeface="Arial Unicode MS"/>
              </a:rPr>
              <a:t>difficult and </a:t>
            </a:r>
            <a:r>
              <a:rPr dirty="0" sz="2400" spc="-65">
                <a:latin typeface="Arial Unicode MS"/>
                <a:cs typeface="Arial Unicode MS"/>
              </a:rPr>
              <a:t>messy  </a:t>
            </a:r>
            <a:r>
              <a:rPr dirty="0" sz="2400" spc="35">
                <a:latin typeface="Arial Unicode MS"/>
                <a:cs typeface="Arial Unicode MS"/>
              </a:rPr>
              <a:t>than </a:t>
            </a:r>
            <a:r>
              <a:rPr dirty="0" sz="2400" spc="40">
                <a:latin typeface="Arial Unicode MS"/>
                <a:cs typeface="Arial Unicode MS"/>
              </a:rPr>
              <a:t>“ordinary</a:t>
            </a:r>
            <a:r>
              <a:rPr dirty="0" sz="2400" spc="25">
                <a:latin typeface="Arial Unicode MS"/>
                <a:cs typeface="Arial Unicode MS"/>
              </a:rPr>
              <a:t> </a:t>
            </a:r>
            <a:r>
              <a:rPr dirty="0" sz="2400" spc="40">
                <a:latin typeface="Arial Unicode MS"/>
                <a:cs typeface="Arial Unicode MS"/>
              </a:rPr>
              <a:t>code”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20">
                <a:latin typeface="Arial Unicode MS"/>
                <a:cs typeface="Arial Unicode MS"/>
              </a:rPr>
              <a:t>There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-30">
                <a:latin typeface="Arial Unicode MS"/>
                <a:cs typeface="Arial Unicode MS"/>
              </a:rPr>
              <a:t>basically </a:t>
            </a:r>
            <a:r>
              <a:rPr dirty="0" sz="2000" spc="-10">
                <a:latin typeface="Arial Unicode MS"/>
                <a:cs typeface="Arial Unicode MS"/>
              </a:rPr>
              <a:t>just </a:t>
            </a:r>
            <a:r>
              <a:rPr dirty="0" sz="2000" spc="35">
                <a:latin typeface="Arial Unicode MS"/>
                <a:cs typeface="Arial Unicode MS"/>
              </a:rPr>
              <a:t>one </a:t>
            </a:r>
            <a:r>
              <a:rPr dirty="0" sz="2000" spc="-20">
                <a:latin typeface="Arial Unicode MS"/>
                <a:cs typeface="Arial Unicode MS"/>
              </a:rPr>
              <a:t>way </a:t>
            </a:r>
            <a:r>
              <a:rPr dirty="0" sz="2000" spc="15">
                <a:latin typeface="Arial Unicode MS"/>
                <a:cs typeface="Arial Unicode MS"/>
              </a:rPr>
              <a:t>things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25">
                <a:latin typeface="Arial Unicode MS"/>
                <a:cs typeface="Arial Unicode MS"/>
              </a:rPr>
              <a:t>work</a:t>
            </a:r>
            <a:r>
              <a:rPr dirty="0" sz="2000" spc="385">
                <a:latin typeface="Arial Unicode MS"/>
                <a:cs typeface="Arial Unicode MS"/>
              </a:rPr>
              <a:t> </a:t>
            </a:r>
            <a:r>
              <a:rPr dirty="0" sz="2000" spc="45">
                <a:latin typeface="Arial Unicode MS"/>
                <a:cs typeface="Arial Unicode MS"/>
              </a:rPr>
              <a:t>right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20">
                <a:latin typeface="Arial Unicode MS"/>
                <a:cs typeface="Arial Unicode MS"/>
              </a:rPr>
              <a:t>There </a:t>
            </a:r>
            <a:r>
              <a:rPr dirty="0" sz="2000" spc="-10">
                <a:latin typeface="Arial Unicode MS"/>
                <a:cs typeface="Arial Unicode MS"/>
              </a:rPr>
              <a:t>are </a:t>
            </a:r>
            <a:r>
              <a:rPr dirty="0" sz="2000" spc="20">
                <a:latin typeface="Arial Unicode MS"/>
                <a:cs typeface="Arial Unicode MS"/>
              </a:rPr>
              <a:t>many </a:t>
            </a:r>
            <a:r>
              <a:rPr dirty="0" sz="2000" spc="-55">
                <a:latin typeface="Arial Unicode MS"/>
                <a:cs typeface="Arial Unicode MS"/>
              </a:rPr>
              <a:t>ways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15">
                <a:latin typeface="Arial Unicode MS"/>
                <a:cs typeface="Arial Unicode MS"/>
              </a:rPr>
              <a:t>things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95">
                <a:latin typeface="Arial Unicode MS"/>
                <a:cs typeface="Arial Unicode MS"/>
              </a:rPr>
              <a:t>go</a:t>
            </a:r>
            <a:r>
              <a:rPr dirty="0" sz="2000" spc="240">
                <a:latin typeface="Arial Unicode MS"/>
                <a:cs typeface="Arial Unicode MS"/>
              </a:rPr>
              <a:t> </a:t>
            </a:r>
            <a:r>
              <a:rPr dirty="0" sz="2000" spc="60">
                <a:latin typeface="Arial Unicode MS"/>
                <a:cs typeface="Arial Unicode MS"/>
              </a:rPr>
              <a:t>wrong</a:t>
            </a:r>
            <a:endParaRPr sz="2000">
              <a:latin typeface="Arial Unicode MS"/>
              <a:cs typeface="Arial Unicode MS"/>
            </a:endParaRPr>
          </a:p>
          <a:p>
            <a:pPr marL="355600" marR="845819" indent="-342900">
              <a:lnSpc>
                <a:spcPts val="259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45">
                <a:latin typeface="Arial Unicode MS"/>
                <a:cs typeface="Arial Unicode MS"/>
              </a:rPr>
              <a:t>The </a:t>
            </a:r>
            <a:r>
              <a:rPr dirty="0" sz="2400" spc="70">
                <a:latin typeface="Arial Unicode MS"/>
                <a:cs typeface="Arial Unicode MS"/>
              </a:rPr>
              <a:t>more </a:t>
            </a:r>
            <a:r>
              <a:rPr dirty="0" sz="2400" spc="50">
                <a:latin typeface="Arial Unicode MS"/>
                <a:cs typeface="Arial Unicode MS"/>
              </a:rPr>
              <a:t>people </a:t>
            </a:r>
            <a:r>
              <a:rPr dirty="0" sz="2400" spc="-60">
                <a:latin typeface="Arial Unicode MS"/>
                <a:cs typeface="Arial Unicode MS"/>
              </a:rPr>
              <a:t>use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50">
                <a:latin typeface="Arial Unicode MS"/>
                <a:cs typeface="Arial Unicode MS"/>
              </a:rPr>
              <a:t>program,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0">
                <a:latin typeface="Arial Unicode MS"/>
                <a:cs typeface="Arial Unicode MS"/>
              </a:rPr>
              <a:t>better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0">
                <a:latin typeface="Arial Unicode MS"/>
                <a:cs typeface="Arial Unicode MS"/>
              </a:rPr>
              <a:t>error  </a:t>
            </a:r>
            <a:r>
              <a:rPr dirty="0" sz="2400" spc="35">
                <a:latin typeface="Arial Unicode MS"/>
                <a:cs typeface="Arial Unicode MS"/>
              </a:rPr>
              <a:t>handling </a:t>
            </a:r>
            <a:r>
              <a:rPr dirty="0" sz="2400" spc="20">
                <a:latin typeface="Arial Unicode MS"/>
                <a:cs typeface="Arial Unicode MS"/>
              </a:rPr>
              <a:t>must</a:t>
            </a:r>
            <a:r>
              <a:rPr dirty="0" sz="2400" spc="50">
                <a:latin typeface="Arial Unicode MS"/>
                <a:cs typeface="Arial Unicode MS"/>
              </a:rPr>
              <a:t> </a:t>
            </a:r>
            <a:r>
              <a:rPr dirty="0" sz="2400" spc="45">
                <a:latin typeface="Arial Unicode MS"/>
                <a:cs typeface="Arial Unicode MS"/>
              </a:rPr>
              <a:t>be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latin typeface="Arial Unicode MS"/>
                <a:cs typeface="Arial Unicode MS"/>
              </a:rPr>
              <a:t>If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5">
                <a:latin typeface="Arial Unicode MS"/>
                <a:cs typeface="Arial Unicode MS"/>
              </a:rPr>
              <a:t>break </a:t>
            </a:r>
            <a:r>
              <a:rPr dirty="0" sz="2000" spc="35">
                <a:latin typeface="Arial Unicode MS"/>
                <a:cs typeface="Arial Unicode MS"/>
              </a:rPr>
              <a:t>your </a:t>
            </a:r>
            <a:r>
              <a:rPr dirty="0" sz="2000" spc="50">
                <a:latin typeface="Arial Unicode MS"/>
                <a:cs typeface="Arial Unicode MS"/>
              </a:rPr>
              <a:t>own </a:t>
            </a:r>
            <a:r>
              <a:rPr dirty="0" sz="2000" spc="10">
                <a:latin typeface="Arial Unicode MS"/>
                <a:cs typeface="Arial Unicode MS"/>
              </a:rPr>
              <a:t>code, </a:t>
            </a:r>
            <a:r>
              <a:rPr dirty="0" sz="2000">
                <a:latin typeface="Arial Unicode MS"/>
                <a:cs typeface="Arial Unicode MS"/>
              </a:rPr>
              <a:t>that’s </a:t>
            </a:r>
            <a:r>
              <a:rPr dirty="0" sz="2000" spc="35">
                <a:latin typeface="Arial Unicode MS"/>
                <a:cs typeface="Arial Unicode MS"/>
              </a:rPr>
              <a:t>your </a:t>
            </a:r>
            <a:r>
              <a:rPr dirty="0" sz="2000" spc="50">
                <a:latin typeface="Arial Unicode MS"/>
                <a:cs typeface="Arial Unicode MS"/>
              </a:rPr>
              <a:t>own</a:t>
            </a:r>
            <a:r>
              <a:rPr dirty="0" sz="2000" spc="140">
                <a:latin typeface="Arial Unicode MS"/>
                <a:cs typeface="Arial Unicode MS"/>
              </a:rPr>
              <a:t> </a:t>
            </a:r>
            <a:r>
              <a:rPr dirty="0" sz="2000" spc="60">
                <a:latin typeface="Arial Unicode MS"/>
                <a:cs typeface="Arial Unicode MS"/>
              </a:rPr>
              <a:t>problem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50">
                <a:latin typeface="Arial Unicode MS"/>
                <a:cs typeface="Arial Unicode MS"/>
              </a:rPr>
              <a:t>And </a:t>
            </a:r>
            <a:r>
              <a:rPr dirty="0" sz="2000" spc="15">
                <a:latin typeface="Arial Unicode MS"/>
                <a:cs typeface="Arial Unicode MS"/>
              </a:rPr>
              <a:t>you’ll </a:t>
            </a:r>
            <a:r>
              <a:rPr dirty="0" sz="2000">
                <a:latin typeface="Arial Unicode MS"/>
                <a:cs typeface="Arial Unicode MS"/>
              </a:rPr>
              <a:t>learn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30">
                <a:latin typeface="Arial Unicode MS"/>
                <a:cs typeface="Arial Unicode MS"/>
              </a:rPr>
              <a:t>hard</a:t>
            </a:r>
            <a:r>
              <a:rPr dirty="0" sz="2000" spc="35">
                <a:latin typeface="Arial Unicode MS"/>
                <a:cs typeface="Arial Unicode MS"/>
              </a:rPr>
              <a:t> </a:t>
            </a:r>
            <a:r>
              <a:rPr dirty="0" sz="2000" spc="-20">
                <a:latin typeface="Arial Unicode MS"/>
                <a:cs typeface="Arial Unicode MS"/>
              </a:rPr>
              <a:t>way</a:t>
            </a:r>
            <a:endParaRPr sz="2000">
              <a:latin typeface="Arial Unicode MS"/>
              <a:cs typeface="Arial Unicode MS"/>
            </a:endParaRPr>
          </a:p>
          <a:p>
            <a:pPr lvl="1" marL="755650" marR="69850" indent="-285750">
              <a:lnSpc>
                <a:spcPts val="2160"/>
              </a:lnSpc>
              <a:spcBef>
                <a:spcPts val="5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latin typeface="Arial Unicode MS"/>
                <a:cs typeface="Arial Unicode MS"/>
              </a:rPr>
              <a:t>If </a:t>
            </a:r>
            <a:r>
              <a:rPr dirty="0" sz="2000" spc="35">
                <a:latin typeface="Arial Unicode MS"/>
                <a:cs typeface="Arial Unicode MS"/>
              </a:rPr>
              <a:t>your </a:t>
            </a:r>
            <a:r>
              <a:rPr dirty="0" sz="2000" spc="25">
                <a:latin typeface="Arial Unicode MS"/>
                <a:cs typeface="Arial Unicode MS"/>
              </a:rPr>
              <a:t>code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-15">
                <a:latin typeface="Arial Unicode MS"/>
                <a:cs typeface="Arial Unicode MS"/>
              </a:rPr>
              <a:t>used </a:t>
            </a:r>
            <a:r>
              <a:rPr dirty="0" sz="2000" spc="35">
                <a:latin typeface="Arial Unicode MS"/>
                <a:cs typeface="Arial Unicode MS"/>
              </a:rPr>
              <a:t>by your </a:t>
            </a:r>
            <a:r>
              <a:rPr dirty="0" sz="2000" spc="-10">
                <a:latin typeface="Arial Unicode MS"/>
                <a:cs typeface="Arial Unicode MS"/>
              </a:rPr>
              <a:t>friends, </a:t>
            </a:r>
            <a:r>
              <a:rPr dirty="0" sz="2000" spc="30">
                <a:latin typeface="Arial Unicode MS"/>
                <a:cs typeface="Arial Unicode MS"/>
              </a:rPr>
              <a:t>uncaught </a:t>
            </a:r>
            <a:r>
              <a:rPr dirty="0" sz="2000" spc="5">
                <a:latin typeface="Arial Unicode MS"/>
                <a:cs typeface="Arial Unicode MS"/>
              </a:rPr>
              <a:t>errors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-50">
                <a:latin typeface="Arial Unicode MS"/>
                <a:cs typeface="Arial Unicode MS"/>
              </a:rPr>
              <a:t>cause </a:t>
            </a:r>
            <a:r>
              <a:rPr dirty="0" sz="2000" spc="30">
                <a:latin typeface="Arial Unicode MS"/>
                <a:cs typeface="Arial Unicode MS"/>
              </a:rPr>
              <a:t>you 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25">
                <a:latin typeface="Arial Unicode MS"/>
                <a:cs typeface="Arial Unicode MS"/>
              </a:rPr>
              <a:t>lose</a:t>
            </a:r>
            <a:r>
              <a:rPr dirty="0" sz="2000" spc="-45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friends</a:t>
            </a:r>
            <a:endParaRPr sz="2000">
              <a:latin typeface="Arial Unicode MS"/>
              <a:cs typeface="Arial Unicode MS"/>
            </a:endParaRPr>
          </a:p>
          <a:p>
            <a:pPr lvl="1" marL="755650" marR="5080" indent="-285750">
              <a:lnSpc>
                <a:spcPts val="216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latin typeface="Arial Unicode MS"/>
                <a:cs typeface="Arial Unicode MS"/>
              </a:rPr>
              <a:t>If </a:t>
            </a:r>
            <a:r>
              <a:rPr dirty="0" sz="2000" spc="35">
                <a:latin typeface="Arial Unicode MS"/>
                <a:cs typeface="Arial Unicode MS"/>
              </a:rPr>
              <a:t>your </a:t>
            </a:r>
            <a:r>
              <a:rPr dirty="0" sz="2000" spc="25">
                <a:latin typeface="Arial Unicode MS"/>
                <a:cs typeface="Arial Unicode MS"/>
              </a:rPr>
              <a:t>code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-15">
                <a:latin typeface="Arial Unicode MS"/>
                <a:cs typeface="Arial Unicode MS"/>
              </a:rPr>
              <a:t>used </a:t>
            </a:r>
            <a:r>
              <a:rPr dirty="0" sz="2000" spc="35">
                <a:latin typeface="Arial Unicode MS"/>
                <a:cs typeface="Arial Unicode MS"/>
              </a:rPr>
              <a:t>by </a:t>
            </a:r>
            <a:r>
              <a:rPr dirty="0" sz="2000" spc="-20">
                <a:latin typeface="Arial Unicode MS"/>
                <a:cs typeface="Arial Unicode MS"/>
              </a:rPr>
              <a:t>strangers, </a:t>
            </a:r>
            <a:r>
              <a:rPr dirty="0" sz="2000" spc="30">
                <a:latin typeface="Arial Unicode MS"/>
                <a:cs typeface="Arial Unicode MS"/>
              </a:rPr>
              <a:t>uncaught </a:t>
            </a:r>
            <a:r>
              <a:rPr dirty="0" sz="2000" spc="5">
                <a:latin typeface="Arial Unicode MS"/>
                <a:cs typeface="Arial Unicode MS"/>
              </a:rPr>
              <a:t>errors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-50">
                <a:latin typeface="Arial Unicode MS"/>
                <a:cs typeface="Arial Unicode MS"/>
              </a:rPr>
              <a:t>cause </a:t>
            </a:r>
            <a:r>
              <a:rPr dirty="0" sz="2000" spc="-25">
                <a:latin typeface="Arial Unicode MS"/>
                <a:cs typeface="Arial Unicode MS"/>
              </a:rPr>
              <a:t>serious  </a:t>
            </a:r>
            <a:r>
              <a:rPr dirty="0" sz="2000" spc="30">
                <a:latin typeface="Arial Unicode MS"/>
                <a:cs typeface="Arial Unicode MS"/>
              </a:rPr>
              <a:t>grief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1155700" algn="l"/>
              </a:tabLst>
            </a:pPr>
            <a:r>
              <a:rPr dirty="0" sz="2000" spc="50">
                <a:latin typeface="Arial Unicode MS"/>
                <a:cs typeface="Arial Unicode MS"/>
              </a:rPr>
              <a:t>And </a:t>
            </a:r>
            <a:r>
              <a:rPr dirty="0" sz="2000" spc="20">
                <a:latin typeface="Arial Unicode MS"/>
                <a:cs typeface="Arial Unicode MS"/>
              </a:rPr>
              <a:t>they </a:t>
            </a:r>
            <a:r>
              <a:rPr dirty="0" sz="2000" spc="10">
                <a:latin typeface="Arial Unicode MS"/>
                <a:cs typeface="Arial Unicode MS"/>
              </a:rPr>
              <a:t>may </a:t>
            </a:r>
            <a:r>
              <a:rPr dirty="0" sz="2000" spc="70">
                <a:latin typeface="Arial Unicode MS"/>
                <a:cs typeface="Arial Unicode MS"/>
              </a:rPr>
              <a:t>not </a:t>
            </a:r>
            <a:r>
              <a:rPr dirty="0" sz="2000" spc="-15">
                <a:latin typeface="Arial Unicode MS"/>
                <a:cs typeface="Arial Unicode MS"/>
              </a:rPr>
              <a:t>have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-20">
                <a:latin typeface="Arial Unicode MS"/>
                <a:cs typeface="Arial Unicode MS"/>
              </a:rPr>
              <a:t>way </a:t>
            </a:r>
            <a:r>
              <a:rPr dirty="0" sz="2000" spc="65">
                <a:latin typeface="Arial Unicode MS"/>
                <a:cs typeface="Arial Unicode MS"/>
              </a:rPr>
              <a:t>of</a:t>
            </a:r>
            <a:r>
              <a:rPr dirty="0" sz="2000" spc="170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recovering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076" y="388620"/>
            <a:ext cx="3686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Pre-conditions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4939" y="1462786"/>
            <a:ext cx="7872095" cy="473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15760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3200" spc="50">
                <a:latin typeface="Arial Unicode MS"/>
                <a:cs typeface="Arial Unicode MS"/>
              </a:rPr>
              <a:t>What </a:t>
            </a:r>
            <a:r>
              <a:rPr dirty="0" sz="3200">
                <a:latin typeface="Arial Unicode MS"/>
                <a:cs typeface="Arial Unicode MS"/>
              </a:rPr>
              <a:t>does </a:t>
            </a:r>
            <a:r>
              <a:rPr dirty="0" sz="3200" spc="-75">
                <a:latin typeface="Arial Unicode MS"/>
                <a:cs typeface="Arial Unicode MS"/>
              </a:rPr>
              <a:t>a </a:t>
            </a:r>
            <a:r>
              <a:rPr dirty="0" sz="3200" spc="60">
                <a:latin typeface="Arial Unicode MS"/>
                <a:cs typeface="Arial Unicode MS"/>
              </a:rPr>
              <a:t>function </a:t>
            </a:r>
            <a:r>
              <a:rPr dirty="0" sz="3200" spc="35">
                <a:latin typeface="Arial Unicode MS"/>
                <a:cs typeface="Arial Unicode MS"/>
              </a:rPr>
              <a:t>require </a:t>
            </a:r>
            <a:r>
              <a:rPr dirty="0" sz="3200" spc="110">
                <a:latin typeface="Arial Unicode MS"/>
                <a:cs typeface="Arial Unicode MS"/>
              </a:rPr>
              <a:t>of </a:t>
            </a:r>
            <a:r>
              <a:rPr dirty="0" sz="3200" spc="-45">
                <a:latin typeface="Arial Unicode MS"/>
                <a:cs typeface="Arial Unicode MS"/>
              </a:rPr>
              <a:t>its  </a:t>
            </a:r>
            <a:r>
              <a:rPr dirty="0" sz="3200">
                <a:latin typeface="Arial Unicode MS"/>
                <a:cs typeface="Arial Unicode MS"/>
              </a:rPr>
              <a:t>arguments?</a:t>
            </a:r>
            <a:endParaRPr sz="32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dirty="0" sz="2800" spc="-75">
                <a:latin typeface="Arial Unicode MS"/>
                <a:cs typeface="Arial Unicode MS"/>
              </a:rPr>
              <a:t>Such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45">
                <a:latin typeface="Arial Unicode MS"/>
                <a:cs typeface="Arial Unicode MS"/>
              </a:rPr>
              <a:t>requirement </a:t>
            </a:r>
            <a:r>
              <a:rPr dirty="0" sz="2800" spc="-114">
                <a:latin typeface="Arial Unicode MS"/>
                <a:cs typeface="Arial Unicode MS"/>
              </a:rPr>
              <a:t>is </a:t>
            </a:r>
            <a:r>
              <a:rPr dirty="0" sz="2800" spc="-10">
                <a:latin typeface="Arial Unicode MS"/>
                <a:cs typeface="Arial Unicode MS"/>
              </a:rPr>
              <a:t>called </a:t>
            </a:r>
            <a:r>
              <a:rPr dirty="0" sz="2800" spc="-65">
                <a:latin typeface="Arial Unicode MS"/>
                <a:cs typeface="Arial Unicode MS"/>
              </a:rPr>
              <a:t>a</a:t>
            </a:r>
            <a:r>
              <a:rPr dirty="0" sz="2800" spc="565">
                <a:latin typeface="Arial Unicode MS"/>
                <a:cs typeface="Arial Unicode MS"/>
              </a:rPr>
              <a:t> </a:t>
            </a:r>
            <a:r>
              <a:rPr dirty="0" sz="2800" spc="75">
                <a:solidFill>
                  <a:srgbClr val="FF0000"/>
                </a:solidFill>
                <a:latin typeface="Arial Unicode MS"/>
                <a:cs typeface="Arial Unicode MS"/>
              </a:rPr>
              <a:t>pre-condition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55650" algn="l"/>
              </a:tabLst>
            </a:pPr>
            <a:r>
              <a:rPr dirty="0" sz="2800" spc="-20">
                <a:latin typeface="Arial Unicode MS"/>
                <a:cs typeface="Arial Unicode MS"/>
              </a:rPr>
              <a:t>Sometimes, it’s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135">
                <a:latin typeface="Arial Unicode MS"/>
                <a:cs typeface="Arial Unicode MS"/>
              </a:rPr>
              <a:t>good </a:t>
            </a:r>
            <a:r>
              <a:rPr dirty="0" sz="2800" spc="10">
                <a:latin typeface="Arial Unicode MS"/>
                <a:cs typeface="Arial Unicode MS"/>
              </a:rPr>
              <a:t>idea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-30">
                <a:latin typeface="Arial Unicode MS"/>
                <a:cs typeface="Arial Unicode MS"/>
              </a:rPr>
              <a:t>check</a:t>
            </a:r>
            <a:r>
              <a:rPr dirty="0" sz="2800" spc="130">
                <a:latin typeface="Arial Unicode MS"/>
                <a:cs typeface="Arial Unicode MS"/>
              </a:rPr>
              <a:t> </a:t>
            </a:r>
            <a:r>
              <a:rPr dirty="0" sz="2800" spc="60">
                <a:latin typeface="Arial Unicode MS"/>
                <a:cs typeface="Arial Unicode MS"/>
              </a:rPr>
              <a:t>it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294505" algn="l"/>
              </a:tabLst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</a:t>
            </a:r>
            <a:r>
              <a:rPr dirty="0" sz="2000" spc="50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30">
                <a:latin typeface="Arial Unicode MS"/>
                <a:cs typeface="Arial Unicode MS"/>
              </a:rPr>
              <a:t> width)	</a:t>
            </a: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60" i="1">
                <a:latin typeface="Arial"/>
                <a:cs typeface="Arial"/>
              </a:rPr>
              <a:t>calculate </a:t>
            </a:r>
            <a:r>
              <a:rPr dirty="0" sz="2100" spc="-70" i="1">
                <a:latin typeface="Arial"/>
                <a:cs typeface="Arial"/>
              </a:rPr>
              <a:t>area </a:t>
            </a:r>
            <a:r>
              <a:rPr dirty="0" sz="2100" spc="25" i="1">
                <a:latin typeface="Arial"/>
                <a:cs typeface="Arial"/>
              </a:rPr>
              <a:t>of </a:t>
            </a:r>
            <a:r>
              <a:rPr dirty="0" sz="2100" spc="-105" i="1">
                <a:latin typeface="Arial"/>
                <a:cs typeface="Arial"/>
              </a:rPr>
              <a:t>a</a:t>
            </a:r>
            <a:r>
              <a:rPr dirty="0" sz="2100" spc="-110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rectangle</a:t>
            </a:r>
            <a:endParaRPr sz="21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360"/>
              </a:spcBef>
            </a:pP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5" i="1">
                <a:latin typeface="Arial"/>
                <a:cs typeface="Arial"/>
              </a:rPr>
              <a:t>length </a:t>
            </a:r>
            <a:r>
              <a:rPr dirty="0" sz="2100" spc="-25" i="1">
                <a:latin typeface="Arial"/>
                <a:cs typeface="Arial"/>
              </a:rPr>
              <a:t>and </a:t>
            </a:r>
            <a:r>
              <a:rPr dirty="0" sz="2100" i="1">
                <a:latin typeface="Arial"/>
                <a:cs typeface="Arial"/>
              </a:rPr>
              <a:t>width </a:t>
            </a:r>
            <a:r>
              <a:rPr dirty="0" sz="2100" spc="-40" i="1">
                <a:latin typeface="Arial"/>
                <a:cs typeface="Arial"/>
              </a:rPr>
              <a:t>must </a:t>
            </a:r>
            <a:r>
              <a:rPr dirty="0" sz="2100" spc="-25" i="1">
                <a:latin typeface="Arial"/>
                <a:cs typeface="Arial"/>
              </a:rPr>
              <a:t>be</a:t>
            </a:r>
            <a:r>
              <a:rPr dirty="0" sz="2100" spc="-125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positive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59"/>
              </a:spcBef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841500" marR="892810">
              <a:lnSpc>
                <a:spcPct val="120000"/>
              </a:lnSpc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65">
                <a:latin typeface="Arial Unicode MS"/>
                <a:cs typeface="Arial Unicode MS"/>
              </a:rPr>
              <a:t>(length&lt;=0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45">
                <a:latin typeface="Arial Unicode MS"/>
                <a:cs typeface="Arial Unicode MS"/>
              </a:rPr>
              <a:t>width </a:t>
            </a:r>
            <a:r>
              <a:rPr dirty="0" sz="2000" spc="100">
                <a:latin typeface="Arial Unicode MS"/>
                <a:cs typeface="Arial Unicode MS"/>
              </a:rPr>
              <a:t>&lt;=0) </a:t>
            </a:r>
            <a:r>
              <a:rPr dirty="0" sz="2000" spc="55">
                <a:latin typeface="Arial Unicode MS"/>
                <a:cs typeface="Arial Unicode MS"/>
              </a:rPr>
              <a:t>throw</a:t>
            </a:r>
            <a:r>
              <a:rPr dirty="0" sz="2000" spc="-40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Bad_area{};  </a:t>
            </a: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870" y="388620"/>
            <a:ext cx="3933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Post-conditions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363293"/>
            <a:ext cx="8449310" cy="457009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</a:tabLst>
            </a:pPr>
            <a:r>
              <a:rPr dirty="0" sz="3200" spc="50">
                <a:latin typeface="Arial Unicode MS"/>
                <a:cs typeface="Arial Unicode MS"/>
              </a:rPr>
              <a:t>What </a:t>
            </a:r>
            <a:r>
              <a:rPr dirty="0" sz="3200" spc="30">
                <a:latin typeface="Arial Unicode MS"/>
                <a:cs typeface="Arial Unicode MS"/>
              </a:rPr>
              <a:t>must </a:t>
            </a:r>
            <a:r>
              <a:rPr dirty="0" sz="3200" spc="55">
                <a:latin typeface="Arial Unicode MS"/>
                <a:cs typeface="Arial Unicode MS"/>
              </a:rPr>
              <a:t>be </a:t>
            </a:r>
            <a:r>
              <a:rPr dirty="0" sz="3200" spc="60">
                <a:latin typeface="Arial Unicode MS"/>
                <a:cs typeface="Arial Unicode MS"/>
              </a:rPr>
              <a:t>true </a:t>
            </a:r>
            <a:r>
              <a:rPr dirty="0" sz="3200" spc="30">
                <a:latin typeface="Arial Unicode MS"/>
                <a:cs typeface="Arial Unicode MS"/>
              </a:rPr>
              <a:t>when </a:t>
            </a:r>
            <a:r>
              <a:rPr dirty="0" sz="3200" spc="-75">
                <a:latin typeface="Arial Unicode MS"/>
                <a:cs typeface="Arial Unicode MS"/>
              </a:rPr>
              <a:t>a </a:t>
            </a:r>
            <a:r>
              <a:rPr dirty="0" sz="3200" spc="60">
                <a:latin typeface="Arial Unicode MS"/>
                <a:cs typeface="Arial Unicode MS"/>
              </a:rPr>
              <a:t>function</a:t>
            </a:r>
            <a:r>
              <a:rPr dirty="0" sz="3200" spc="235">
                <a:latin typeface="Arial Unicode MS"/>
                <a:cs typeface="Arial Unicode MS"/>
              </a:rPr>
              <a:t> </a:t>
            </a:r>
            <a:r>
              <a:rPr dirty="0" sz="3200" spc="-25">
                <a:latin typeface="Arial Unicode MS"/>
                <a:cs typeface="Arial Unicode MS"/>
              </a:rPr>
              <a:t>returns?</a:t>
            </a:r>
            <a:endParaRPr sz="32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110">
                <a:latin typeface="Arial Unicode MS"/>
                <a:cs typeface="Arial Unicode MS"/>
              </a:rPr>
              <a:t>– </a:t>
            </a:r>
            <a:r>
              <a:rPr dirty="0" sz="2800" spc="-75">
                <a:latin typeface="Arial Unicode MS"/>
                <a:cs typeface="Arial Unicode MS"/>
              </a:rPr>
              <a:t>Such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45">
                <a:latin typeface="Arial Unicode MS"/>
                <a:cs typeface="Arial Unicode MS"/>
              </a:rPr>
              <a:t>requirement </a:t>
            </a:r>
            <a:r>
              <a:rPr dirty="0" sz="2800" spc="-114">
                <a:latin typeface="Arial Unicode MS"/>
                <a:cs typeface="Arial Unicode MS"/>
              </a:rPr>
              <a:t>is </a:t>
            </a:r>
            <a:r>
              <a:rPr dirty="0" sz="2800" spc="-10">
                <a:latin typeface="Arial Unicode MS"/>
                <a:cs typeface="Arial Unicode MS"/>
              </a:rPr>
              <a:t>called </a:t>
            </a:r>
            <a:r>
              <a:rPr dirty="0" sz="2800" spc="-65">
                <a:latin typeface="Arial Unicode MS"/>
                <a:cs typeface="Arial Unicode MS"/>
              </a:rPr>
              <a:t>a</a:t>
            </a:r>
            <a:r>
              <a:rPr dirty="0" sz="2800" spc="395">
                <a:latin typeface="Arial Unicode MS"/>
                <a:cs typeface="Arial Unicode MS"/>
              </a:rPr>
              <a:t> </a:t>
            </a:r>
            <a:r>
              <a:rPr dirty="0" sz="2800" spc="70">
                <a:solidFill>
                  <a:srgbClr val="FF0000"/>
                </a:solidFill>
                <a:latin typeface="Arial Unicode MS"/>
                <a:cs typeface="Arial Unicode MS"/>
              </a:rPr>
              <a:t>post-condition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294505" algn="l"/>
              </a:tabLst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</a:t>
            </a:r>
            <a:r>
              <a:rPr dirty="0" sz="2000" spc="50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30">
                <a:latin typeface="Arial Unicode MS"/>
                <a:cs typeface="Arial Unicode MS"/>
              </a:rPr>
              <a:t> width)	</a:t>
            </a: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60" i="1">
                <a:latin typeface="Arial"/>
                <a:cs typeface="Arial"/>
              </a:rPr>
              <a:t>calculate </a:t>
            </a:r>
            <a:r>
              <a:rPr dirty="0" sz="2100" spc="-70" i="1">
                <a:latin typeface="Arial"/>
                <a:cs typeface="Arial"/>
              </a:rPr>
              <a:t>area </a:t>
            </a:r>
            <a:r>
              <a:rPr dirty="0" sz="2100" spc="25" i="1">
                <a:latin typeface="Arial"/>
                <a:cs typeface="Arial"/>
              </a:rPr>
              <a:t>of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35" i="1">
                <a:latin typeface="Arial"/>
                <a:cs typeface="Arial"/>
              </a:rPr>
              <a:t>rectangle</a:t>
            </a:r>
            <a:endParaRPr sz="21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360"/>
              </a:spcBef>
            </a:pPr>
            <a:r>
              <a:rPr dirty="0" sz="2000" spc="229">
                <a:latin typeface="Arial Unicode MS"/>
                <a:cs typeface="Arial Unicode MS"/>
              </a:rPr>
              <a:t>// </a:t>
            </a:r>
            <a:r>
              <a:rPr dirty="0" sz="2100" spc="-5" i="1">
                <a:latin typeface="Arial"/>
                <a:cs typeface="Arial"/>
              </a:rPr>
              <a:t>length </a:t>
            </a:r>
            <a:r>
              <a:rPr dirty="0" sz="2100" spc="-25" i="1">
                <a:latin typeface="Arial"/>
                <a:cs typeface="Arial"/>
              </a:rPr>
              <a:t>and </a:t>
            </a:r>
            <a:r>
              <a:rPr dirty="0" sz="2100" i="1">
                <a:latin typeface="Arial"/>
                <a:cs typeface="Arial"/>
              </a:rPr>
              <a:t>width </a:t>
            </a:r>
            <a:r>
              <a:rPr dirty="0" sz="2100" spc="-40" i="1">
                <a:latin typeface="Arial"/>
                <a:cs typeface="Arial"/>
              </a:rPr>
              <a:t>must </a:t>
            </a:r>
            <a:r>
              <a:rPr dirty="0" sz="2100" spc="-20" i="1">
                <a:latin typeface="Arial"/>
                <a:cs typeface="Arial"/>
              </a:rPr>
              <a:t>be</a:t>
            </a:r>
            <a:r>
              <a:rPr dirty="0" sz="2100" spc="-120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positive</a:t>
            </a:r>
            <a:endParaRPr sz="21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59"/>
              </a:spcBef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841500">
              <a:lnSpc>
                <a:spcPct val="100000"/>
              </a:lnSpc>
              <a:spcBef>
                <a:spcPts val="484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65">
                <a:latin typeface="Arial Unicode MS"/>
                <a:cs typeface="Arial Unicode MS"/>
              </a:rPr>
              <a:t>(length&lt;=0 </a:t>
            </a:r>
            <a:r>
              <a:rPr dirty="0" sz="2000" spc="-35">
                <a:latin typeface="Arial Unicode MS"/>
                <a:cs typeface="Arial Unicode MS"/>
              </a:rPr>
              <a:t>|| </a:t>
            </a:r>
            <a:r>
              <a:rPr dirty="0" sz="2000" spc="45">
                <a:latin typeface="Arial Unicode MS"/>
                <a:cs typeface="Arial Unicode MS"/>
              </a:rPr>
              <a:t>width </a:t>
            </a:r>
            <a:r>
              <a:rPr dirty="0" sz="2000" spc="100">
                <a:latin typeface="Arial Unicode MS"/>
                <a:cs typeface="Arial Unicode MS"/>
              </a:rPr>
              <a:t>&lt;=0) </a:t>
            </a:r>
            <a:r>
              <a:rPr dirty="0" sz="2000" spc="55">
                <a:latin typeface="Arial Unicode MS"/>
                <a:cs typeface="Arial Unicode MS"/>
              </a:rPr>
              <a:t>throw</a:t>
            </a:r>
            <a:r>
              <a:rPr dirty="0" sz="2000" spc="-55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Bad_area{};</a:t>
            </a:r>
            <a:endParaRPr sz="2000">
              <a:latin typeface="Arial Unicode MS"/>
              <a:cs typeface="Arial Unicode MS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-45" i="1">
                <a:latin typeface="Arial"/>
                <a:cs typeface="Arial"/>
              </a:rPr>
              <a:t>result </a:t>
            </a:r>
            <a:r>
              <a:rPr dirty="0" sz="2100" spc="-35" i="1">
                <a:latin typeface="Arial"/>
                <a:cs typeface="Arial"/>
              </a:rPr>
              <a:t>must </a:t>
            </a:r>
            <a:r>
              <a:rPr dirty="0" sz="2100" spc="-20" i="1">
                <a:latin typeface="Arial"/>
                <a:cs typeface="Arial"/>
              </a:rPr>
              <a:t>be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35" i="1">
                <a:latin typeface="Arial"/>
                <a:cs typeface="Arial"/>
              </a:rPr>
              <a:t>positive </a:t>
            </a:r>
            <a:r>
              <a:rPr dirty="0" sz="2100" spc="5" i="1">
                <a:latin typeface="Arial"/>
                <a:cs typeface="Arial"/>
              </a:rPr>
              <a:t>int </a:t>
            </a:r>
            <a:r>
              <a:rPr dirty="0" sz="2100" i="1">
                <a:latin typeface="Arial"/>
                <a:cs typeface="Arial"/>
              </a:rPr>
              <a:t>that </a:t>
            </a:r>
            <a:r>
              <a:rPr dirty="0" sz="2100" spc="-120" i="1">
                <a:latin typeface="Arial"/>
                <a:cs typeface="Arial"/>
              </a:rPr>
              <a:t>is </a:t>
            </a:r>
            <a:r>
              <a:rPr dirty="0" sz="2100" spc="-15" i="1">
                <a:latin typeface="Arial"/>
                <a:cs typeface="Arial"/>
              </a:rPr>
              <a:t>the</a:t>
            </a:r>
            <a:r>
              <a:rPr dirty="0" sz="2100" spc="110" i="1">
                <a:latin typeface="Arial"/>
                <a:cs typeface="Arial"/>
              </a:rPr>
              <a:t> </a:t>
            </a:r>
            <a:r>
              <a:rPr dirty="0" sz="2100" spc="-70" i="1">
                <a:latin typeface="Arial"/>
                <a:cs typeface="Arial"/>
              </a:rPr>
              <a:t>area</a:t>
            </a:r>
            <a:endParaRPr sz="21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59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10" i="1">
                <a:latin typeface="Arial"/>
                <a:cs typeface="Arial"/>
              </a:rPr>
              <a:t>no </a:t>
            </a:r>
            <a:r>
              <a:rPr dirty="0" sz="2100" spc="-65" i="1">
                <a:latin typeface="Arial"/>
                <a:cs typeface="Arial"/>
              </a:rPr>
              <a:t>variables </a:t>
            </a:r>
            <a:r>
              <a:rPr dirty="0" sz="2100" spc="-30" i="1">
                <a:latin typeface="Arial"/>
                <a:cs typeface="Arial"/>
              </a:rPr>
              <a:t>had </a:t>
            </a:r>
            <a:r>
              <a:rPr dirty="0" sz="2100" spc="-10" i="1">
                <a:latin typeface="Arial"/>
                <a:cs typeface="Arial"/>
              </a:rPr>
              <a:t>their </a:t>
            </a:r>
            <a:r>
              <a:rPr dirty="0" sz="2100" spc="-90" i="1">
                <a:latin typeface="Arial"/>
                <a:cs typeface="Arial"/>
              </a:rPr>
              <a:t>values</a:t>
            </a:r>
            <a:r>
              <a:rPr dirty="0" sz="2100" spc="-165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changed</a:t>
            </a:r>
            <a:endParaRPr sz="21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59"/>
              </a:spcBef>
            </a:pP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436" y="388620"/>
            <a:ext cx="63042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Pre- </a:t>
            </a:r>
            <a:r>
              <a:rPr dirty="0" spc="70"/>
              <a:t>and</a:t>
            </a:r>
            <a:r>
              <a:rPr dirty="0" spc="35"/>
              <a:t> </a:t>
            </a:r>
            <a:r>
              <a:rPr dirty="0" spc="80"/>
              <a:t>post-conditions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1379270"/>
            <a:ext cx="7956550" cy="33934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 Unicode MS"/>
                <a:cs typeface="Arial Unicode MS"/>
              </a:rPr>
              <a:t>Always </a:t>
            </a:r>
            <a:r>
              <a:rPr dirty="0" sz="2800" spc="35">
                <a:latin typeface="Arial Unicode MS"/>
                <a:cs typeface="Arial Unicode MS"/>
              </a:rPr>
              <a:t>think </a:t>
            </a:r>
            <a:r>
              <a:rPr dirty="0" sz="2800" spc="80">
                <a:latin typeface="Arial Unicode MS"/>
                <a:cs typeface="Arial Unicode MS"/>
              </a:rPr>
              <a:t>about</a:t>
            </a:r>
            <a:r>
              <a:rPr dirty="0" sz="2800" spc="170">
                <a:latin typeface="Arial Unicode MS"/>
                <a:cs typeface="Arial Unicode MS"/>
              </a:rPr>
              <a:t> </a:t>
            </a:r>
            <a:r>
              <a:rPr dirty="0" sz="2800" spc="75">
                <a:latin typeface="Arial Unicode MS"/>
                <a:cs typeface="Arial Unicode MS"/>
              </a:rPr>
              <a:t>them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20">
                <a:latin typeface="Arial Unicode MS"/>
                <a:cs typeface="Arial Unicode MS"/>
              </a:rPr>
              <a:t>If </a:t>
            </a:r>
            <a:r>
              <a:rPr dirty="0" sz="2800" spc="75">
                <a:latin typeface="Arial Unicode MS"/>
                <a:cs typeface="Arial Unicode MS"/>
              </a:rPr>
              <a:t>nothing </a:t>
            </a:r>
            <a:r>
              <a:rPr dirty="0" sz="2800" spc="-75">
                <a:latin typeface="Arial Unicode MS"/>
                <a:cs typeface="Arial Unicode MS"/>
              </a:rPr>
              <a:t>else </a:t>
            </a:r>
            <a:r>
              <a:rPr dirty="0" sz="2800" spc="35">
                <a:latin typeface="Arial Unicode MS"/>
                <a:cs typeface="Arial Unicode MS"/>
              </a:rPr>
              <a:t>write </a:t>
            </a:r>
            <a:r>
              <a:rPr dirty="0" sz="2800" spc="75">
                <a:latin typeface="Arial Unicode MS"/>
                <a:cs typeface="Arial Unicode MS"/>
              </a:rPr>
              <a:t>them </a:t>
            </a:r>
            <a:r>
              <a:rPr dirty="0" sz="2800" spc="-145">
                <a:latin typeface="Arial Unicode MS"/>
                <a:cs typeface="Arial Unicode MS"/>
              </a:rPr>
              <a:t>as</a:t>
            </a:r>
            <a:r>
              <a:rPr dirty="0" sz="2800" spc="200">
                <a:latin typeface="Arial Unicode MS"/>
                <a:cs typeface="Arial Unicode MS"/>
              </a:rPr>
              <a:t> </a:t>
            </a:r>
            <a:r>
              <a:rPr dirty="0" sz="2800" spc="35">
                <a:latin typeface="Arial Unicode MS"/>
                <a:cs typeface="Arial Unicode MS"/>
              </a:rPr>
              <a:t>comments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 Unicode MS"/>
                <a:cs typeface="Arial Unicode MS"/>
              </a:rPr>
              <a:t>Check </a:t>
            </a:r>
            <a:r>
              <a:rPr dirty="0" sz="2800" spc="75">
                <a:latin typeface="Arial Unicode MS"/>
                <a:cs typeface="Arial Unicode MS"/>
              </a:rPr>
              <a:t>them </a:t>
            </a:r>
            <a:r>
              <a:rPr dirty="0" sz="2800" spc="25">
                <a:latin typeface="Arial Unicode MS"/>
                <a:cs typeface="Arial Unicode MS"/>
              </a:rPr>
              <a:t>“where</a:t>
            </a:r>
            <a:r>
              <a:rPr dirty="0" sz="2800" spc="100">
                <a:latin typeface="Arial Unicode MS"/>
                <a:cs typeface="Arial Unicode MS"/>
              </a:rPr>
              <a:t> </a:t>
            </a:r>
            <a:r>
              <a:rPr dirty="0" sz="2800">
                <a:latin typeface="Arial Unicode MS"/>
                <a:cs typeface="Arial Unicode MS"/>
              </a:rPr>
              <a:t>reasonable”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45">
                <a:latin typeface="Arial Unicode MS"/>
                <a:cs typeface="Arial Unicode MS"/>
              </a:rPr>
              <a:t>Check </a:t>
            </a:r>
            <a:r>
              <a:rPr dirty="0" sz="2800" spc="-65">
                <a:latin typeface="Arial Unicode MS"/>
                <a:cs typeface="Arial Unicode MS"/>
              </a:rPr>
              <a:t>a </a:t>
            </a:r>
            <a:r>
              <a:rPr dirty="0" sz="2800" spc="85">
                <a:latin typeface="Arial Unicode MS"/>
                <a:cs typeface="Arial Unicode MS"/>
              </a:rPr>
              <a:t>lot </a:t>
            </a:r>
            <a:r>
              <a:rPr dirty="0" sz="2800" spc="30">
                <a:latin typeface="Arial Unicode MS"/>
                <a:cs typeface="Arial Unicode MS"/>
              </a:rPr>
              <a:t>when </a:t>
            </a:r>
            <a:r>
              <a:rPr dirty="0" sz="2800" spc="50">
                <a:latin typeface="Arial Unicode MS"/>
                <a:cs typeface="Arial Unicode MS"/>
              </a:rPr>
              <a:t>you </a:t>
            </a:r>
            <a:r>
              <a:rPr dirty="0" sz="2800" spc="-10">
                <a:latin typeface="Arial Unicode MS"/>
                <a:cs typeface="Arial Unicode MS"/>
              </a:rPr>
              <a:t>are </a:t>
            </a:r>
            <a:r>
              <a:rPr dirty="0" sz="2800" spc="60">
                <a:latin typeface="Arial Unicode MS"/>
                <a:cs typeface="Arial Unicode MS"/>
              </a:rPr>
              <a:t>looking </a:t>
            </a:r>
            <a:r>
              <a:rPr dirty="0" sz="2800" spc="85">
                <a:latin typeface="Arial Unicode MS"/>
                <a:cs typeface="Arial Unicode MS"/>
              </a:rPr>
              <a:t>for </a:t>
            </a:r>
            <a:r>
              <a:rPr dirty="0" sz="2800" spc="-65">
                <a:latin typeface="Arial Unicode MS"/>
                <a:cs typeface="Arial Unicode MS"/>
              </a:rPr>
              <a:t>a</a:t>
            </a:r>
            <a:r>
              <a:rPr dirty="0" sz="2800" spc="220">
                <a:latin typeface="Arial Unicode MS"/>
                <a:cs typeface="Arial Unicode MS"/>
              </a:rPr>
              <a:t> </a:t>
            </a:r>
            <a:r>
              <a:rPr dirty="0" sz="2800" spc="110">
                <a:latin typeface="Arial Unicode MS"/>
                <a:cs typeface="Arial Unicode MS"/>
              </a:rPr>
              <a:t>bug</a:t>
            </a:r>
            <a:endParaRPr sz="28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90">
                <a:latin typeface="Arial Unicode MS"/>
                <a:cs typeface="Arial Unicode MS"/>
              </a:rPr>
              <a:t>This </a:t>
            </a:r>
            <a:r>
              <a:rPr dirty="0" sz="2800" spc="-25">
                <a:latin typeface="Arial Unicode MS"/>
                <a:cs typeface="Arial Unicode MS"/>
              </a:rPr>
              <a:t>can </a:t>
            </a:r>
            <a:r>
              <a:rPr dirty="0" sz="2800" spc="50">
                <a:latin typeface="Arial Unicode MS"/>
                <a:cs typeface="Arial Unicode MS"/>
              </a:rPr>
              <a:t>be</a:t>
            </a:r>
            <a:r>
              <a:rPr dirty="0" sz="2800" spc="260">
                <a:latin typeface="Arial Unicode MS"/>
                <a:cs typeface="Arial Unicode MS"/>
              </a:rPr>
              <a:t> </a:t>
            </a:r>
            <a:r>
              <a:rPr dirty="0" sz="2800" spc="5">
                <a:latin typeface="Arial Unicode MS"/>
                <a:cs typeface="Arial Unicode MS"/>
              </a:rPr>
              <a:t>tricky</a:t>
            </a:r>
            <a:endParaRPr sz="2800">
              <a:latin typeface="Arial Unicode MS"/>
              <a:cs typeface="Arial Unicode MS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</a:pPr>
            <a:r>
              <a:rPr dirty="0" sz="2400" spc="95">
                <a:latin typeface="Arial Unicode MS"/>
                <a:cs typeface="Arial Unicode MS"/>
              </a:rPr>
              <a:t>– </a:t>
            </a:r>
            <a:r>
              <a:rPr dirty="0" sz="2400" spc="50">
                <a:latin typeface="Arial Unicode MS"/>
                <a:cs typeface="Arial Unicode MS"/>
              </a:rPr>
              <a:t>How </a:t>
            </a:r>
            <a:r>
              <a:rPr dirty="0" sz="2400" spc="40">
                <a:latin typeface="Arial Unicode MS"/>
                <a:cs typeface="Arial Unicode MS"/>
              </a:rPr>
              <a:t>could </a:t>
            </a:r>
            <a:r>
              <a:rPr dirty="0" sz="2400" spc="35">
                <a:latin typeface="Arial Unicode MS"/>
                <a:cs typeface="Arial Unicode MS"/>
              </a:rPr>
              <a:t>the </a:t>
            </a:r>
            <a:r>
              <a:rPr dirty="0" sz="2400" spc="60">
                <a:latin typeface="Arial Unicode MS"/>
                <a:cs typeface="Arial Unicode MS"/>
              </a:rPr>
              <a:t>post-condition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 spc="-40">
                <a:latin typeface="Arial Unicode MS"/>
                <a:cs typeface="Arial Unicode MS"/>
              </a:rPr>
              <a:t>area() </a:t>
            </a:r>
            <a:r>
              <a:rPr dirty="0" sz="2400" spc="-5">
                <a:latin typeface="Arial Unicode MS"/>
                <a:cs typeface="Arial Unicode MS"/>
              </a:rPr>
              <a:t>fail </a:t>
            </a:r>
            <a:r>
              <a:rPr dirty="0" sz="2400" spc="25">
                <a:latin typeface="Arial Unicode MS"/>
                <a:cs typeface="Arial Unicode MS"/>
              </a:rPr>
              <a:t>after </a:t>
            </a:r>
            <a:r>
              <a:rPr dirty="0" sz="2400" spc="40">
                <a:latin typeface="Arial Unicode MS"/>
                <a:cs typeface="Arial Unicode MS"/>
              </a:rPr>
              <a:t>the  </a:t>
            </a:r>
            <a:r>
              <a:rPr dirty="0" sz="2400" spc="65">
                <a:latin typeface="Arial Unicode MS"/>
                <a:cs typeface="Arial Unicode MS"/>
              </a:rPr>
              <a:t>pre-condition </a:t>
            </a:r>
            <a:r>
              <a:rPr dirty="0" sz="2400" spc="-15">
                <a:latin typeface="Arial Unicode MS"/>
                <a:cs typeface="Arial Unicode MS"/>
              </a:rPr>
              <a:t>succeeded</a:t>
            </a:r>
            <a:r>
              <a:rPr dirty="0" sz="2400" spc="25">
                <a:latin typeface="Arial Unicode MS"/>
                <a:cs typeface="Arial Unicode MS"/>
              </a:rPr>
              <a:t> </a:t>
            </a:r>
            <a:r>
              <a:rPr dirty="0" sz="2400" spc="-35">
                <a:latin typeface="Arial Unicode MS"/>
                <a:cs typeface="Arial Unicode MS"/>
              </a:rPr>
              <a:t>(held)?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097" y="198374"/>
            <a:ext cx="183578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31140" y="918502"/>
            <a:ext cx="8666480" cy="417766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60">
                <a:latin typeface="Arial Unicode MS"/>
                <a:cs typeface="Arial Unicode MS"/>
              </a:rPr>
              <a:t>How </a:t>
            </a:r>
            <a:r>
              <a:rPr dirty="0" sz="2800" spc="135">
                <a:latin typeface="Arial Unicode MS"/>
                <a:cs typeface="Arial Unicode MS"/>
              </a:rPr>
              <a:t>do </a:t>
            </a:r>
            <a:r>
              <a:rPr dirty="0" sz="2800" spc="-5">
                <a:latin typeface="Arial Unicode MS"/>
                <a:cs typeface="Arial Unicode MS"/>
              </a:rPr>
              <a:t>we test </a:t>
            </a:r>
            <a:r>
              <a:rPr dirty="0" sz="2800" spc="-65">
                <a:latin typeface="Arial Unicode MS"/>
                <a:cs typeface="Arial Unicode MS"/>
              </a:rPr>
              <a:t>a</a:t>
            </a:r>
            <a:r>
              <a:rPr dirty="0" sz="2800" spc="45">
                <a:latin typeface="Arial Unicode MS"/>
                <a:cs typeface="Arial Unicode MS"/>
              </a:rPr>
              <a:t> program?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dirty="0" sz="2400" spc="-114">
                <a:latin typeface="Arial Unicode MS"/>
                <a:cs typeface="Arial Unicode MS"/>
              </a:rPr>
              <a:t>Be</a:t>
            </a:r>
            <a:r>
              <a:rPr dirty="0" sz="2400" spc="45">
                <a:latin typeface="Arial Unicode MS"/>
                <a:cs typeface="Arial Unicode MS"/>
              </a:rPr>
              <a:t> </a:t>
            </a:r>
            <a:r>
              <a:rPr dirty="0" sz="2400" spc="-30">
                <a:latin typeface="Arial Unicode MS"/>
                <a:cs typeface="Arial Unicode MS"/>
              </a:rPr>
              <a:t>systematic</a:t>
            </a:r>
            <a:endParaRPr sz="2400">
              <a:latin typeface="Arial Unicode MS"/>
              <a:cs typeface="Arial Unicode MS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</a:tabLst>
            </a:pPr>
            <a:r>
              <a:rPr dirty="0" sz="2000" spc="20">
                <a:latin typeface="Arial Unicode MS"/>
                <a:cs typeface="Arial Unicode MS"/>
              </a:rPr>
              <a:t>“pecking </a:t>
            </a:r>
            <a:r>
              <a:rPr dirty="0" sz="2000" spc="15">
                <a:latin typeface="Arial Unicode MS"/>
                <a:cs typeface="Arial Unicode MS"/>
              </a:rPr>
              <a:t>at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25">
                <a:latin typeface="Arial Unicode MS"/>
                <a:cs typeface="Arial Unicode MS"/>
              </a:rPr>
              <a:t>keyboard”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 spc="-5">
                <a:latin typeface="Arial Unicode MS"/>
                <a:cs typeface="Arial Unicode MS"/>
              </a:rPr>
              <a:t>okay </a:t>
            </a: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-10">
                <a:latin typeface="Arial Unicode MS"/>
                <a:cs typeface="Arial Unicode MS"/>
              </a:rPr>
              <a:t>very </a:t>
            </a:r>
            <a:r>
              <a:rPr dirty="0" sz="2000" spc="-25">
                <a:latin typeface="Arial Unicode MS"/>
                <a:cs typeface="Arial Unicode MS"/>
              </a:rPr>
              <a:t>small </a:t>
            </a:r>
            <a:r>
              <a:rPr dirty="0" sz="2000" spc="35">
                <a:latin typeface="Arial Unicode MS"/>
                <a:cs typeface="Arial Unicode MS"/>
              </a:rPr>
              <a:t>programs </a:t>
            </a:r>
            <a:r>
              <a:rPr dirty="0" sz="2000" spc="30">
                <a:latin typeface="Arial Unicode MS"/>
                <a:cs typeface="Arial Unicode MS"/>
              </a:rPr>
              <a:t>and </a:t>
            </a:r>
            <a:r>
              <a:rPr dirty="0" sz="2000" spc="60">
                <a:latin typeface="Arial Unicode MS"/>
                <a:cs typeface="Arial Unicode MS"/>
              </a:rPr>
              <a:t>for  </a:t>
            </a:r>
            <a:r>
              <a:rPr dirty="0" sz="2000" spc="-10">
                <a:latin typeface="Arial Unicode MS"/>
                <a:cs typeface="Arial Unicode MS"/>
              </a:rPr>
              <a:t>very </a:t>
            </a:r>
            <a:r>
              <a:rPr dirty="0" sz="2000" spc="10">
                <a:latin typeface="Arial Unicode MS"/>
                <a:cs typeface="Arial Unicode MS"/>
              </a:rPr>
              <a:t>initial </a:t>
            </a:r>
            <a:r>
              <a:rPr dirty="0" sz="2000" spc="-45">
                <a:latin typeface="Arial Unicode MS"/>
                <a:cs typeface="Arial Unicode MS"/>
              </a:rPr>
              <a:t>tests, </a:t>
            </a:r>
            <a:r>
              <a:rPr dirty="0" sz="2000" spc="70">
                <a:latin typeface="Arial Unicode MS"/>
                <a:cs typeface="Arial Unicode MS"/>
              </a:rPr>
              <a:t>but </a:t>
            </a:r>
            <a:r>
              <a:rPr dirty="0" sz="2000" spc="-85">
                <a:latin typeface="Arial Unicode MS"/>
                <a:cs typeface="Arial Unicode MS"/>
              </a:rPr>
              <a:t>is </a:t>
            </a:r>
            <a:r>
              <a:rPr dirty="0" sz="2000">
                <a:latin typeface="Arial Unicode MS"/>
                <a:cs typeface="Arial Unicode MS"/>
              </a:rPr>
              <a:t>insufficient </a:t>
            </a: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-10">
                <a:latin typeface="Arial Unicode MS"/>
                <a:cs typeface="Arial Unicode MS"/>
              </a:rPr>
              <a:t>real</a:t>
            </a:r>
            <a:r>
              <a:rPr dirty="0" sz="2000" spc="190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systems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-25">
                <a:latin typeface="Arial Unicode MS"/>
                <a:cs typeface="Arial Unicode MS"/>
              </a:rPr>
              <a:t>Think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20">
                <a:latin typeface="Arial Unicode MS"/>
                <a:cs typeface="Arial Unicode MS"/>
              </a:rPr>
              <a:t>testing </a:t>
            </a:r>
            <a:r>
              <a:rPr dirty="0" sz="2400" spc="35">
                <a:latin typeface="Arial Unicode MS"/>
                <a:cs typeface="Arial Unicode MS"/>
              </a:rPr>
              <a:t>and </a:t>
            </a:r>
            <a:r>
              <a:rPr dirty="0" sz="2400" spc="-20">
                <a:latin typeface="Arial Unicode MS"/>
                <a:cs typeface="Arial Unicode MS"/>
              </a:rPr>
              <a:t>correctness </a:t>
            </a:r>
            <a:r>
              <a:rPr dirty="0" sz="2400" spc="85">
                <a:latin typeface="Arial Unicode MS"/>
                <a:cs typeface="Arial Unicode MS"/>
              </a:rPr>
              <a:t>from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-10">
                <a:latin typeface="Arial Unicode MS"/>
                <a:cs typeface="Arial Unicode MS"/>
              </a:rPr>
              <a:t>very</a:t>
            </a:r>
            <a:r>
              <a:rPr dirty="0" sz="2400" spc="145">
                <a:latin typeface="Arial Unicode MS"/>
                <a:cs typeface="Arial Unicode MS"/>
              </a:rPr>
              <a:t> </a:t>
            </a:r>
            <a:r>
              <a:rPr dirty="0" sz="2400" spc="-5">
                <a:latin typeface="Arial Unicode MS"/>
                <a:cs typeface="Arial Unicode MS"/>
              </a:rPr>
              <a:t>start</a:t>
            </a:r>
            <a:endParaRPr sz="24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700" algn="l"/>
              </a:tabLst>
            </a:pPr>
            <a:r>
              <a:rPr dirty="0" sz="2000" spc="25">
                <a:latin typeface="Arial Unicode MS"/>
                <a:cs typeface="Arial Unicode MS"/>
              </a:rPr>
              <a:t>When </a:t>
            </a:r>
            <a:r>
              <a:rPr dirty="0" sz="2000" spc="-20">
                <a:latin typeface="Arial Unicode MS"/>
                <a:cs typeface="Arial Unicode MS"/>
              </a:rPr>
              <a:t>possible, </a:t>
            </a:r>
            <a:r>
              <a:rPr dirty="0" sz="2000" spc="-5">
                <a:latin typeface="Arial Unicode MS"/>
                <a:cs typeface="Arial Unicode MS"/>
              </a:rPr>
              <a:t>test </a:t>
            </a:r>
            <a:r>
              <a:rPr dirty="0" sz="2000">
                <a:latin typeface="Arial Unicode MS"/>
                <a:cs typeface="Arial Unicode MS"/>
              </a:rPr>
              <a:t>parts </a:t>
            </a:r>
            <a:r>
              <a:rPr dirty="0" sz="2000" spc="65">
                <a:latin typeface="Arial Unicode MS"/>
                <a:cs typeface="Arial Unicode MS"/>
              </a:rPr>
              <a:t>of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60">
                <a:latin typeface="Arial Unicode MS"/>
                <a:cs typeface="Arial Unicode MS"/>
              </a:rPr>
              <a:t>program </a:t>
            </a:r>
            <a:r>
              <a:rPr dirty="0" sz="2000" spc="20">
                <a:latin typeface="Arial Unicode MS"/>
                <a:cs typeface="Arial Unicode MS"/>
              </a:rPr>
              <a:t>in</a:t>
            </a:r>
            <a:r>
              <a:rPr dirty="0" sz="2000" spc="17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isolation</a:t>
            </a:r>
            <a:endParaRPr sz="2000">
              <a:latin typeface="Arial Unicode MS"/>
              <a:cs typeface="Arial Unicode MS"/>
            </a:endParaRPr>
          </a:p>
          <a:p>
            <a:pPr marL="1612900" marR="476884" indent="-228600">
              <a:lnSpc>
                <a:spcPct val="100000"/>
              </a:lnSpc>
              <a:spcBef>
                <a:spcPts val="480"/>
              </a:spcBef>
            </a:pPr>
            <a:r>
              <a:rPr dirty="0" sz="2000" spc="75">
                <a:latin typeface="Arial Unicode MS"/>
                <a:cs typeface="Arial Unicode MS"/>
              </a:rPr>
              <a:t>– </a:t>
            </a:r>
            <a:r>
              <a:rPr dirty="0" sz="2000" spc="-85">
                <a:latin typeface="Arial Unicode MS"/>
                <a:cs typeface="Arial Unicode MS"/>
              </a:rPr>
              <a:t>E.g., </a:t>
            </a:r>
            <a:r>
              <a:rPr dirty="0" sz="2000" spc="15">
                <a:latin typeface="Arial Unicode MS"/>
                <a:cs typeface="Arial Unicode MS"/>
              </a:rPr>
              <a:t>when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20">
                <a:latin typeface="Arial Unicode MS"/>
                <a:cs typeface="Arial Unicode MS"/>
              </a:rPr>
              <a:t>write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25">
                <a:latin typeface="Arial Unicode MS"/>
                <a:cs typeface="Arial Unicode MS"/>
              </a:rPr>
              <a:t>complicated </a:t>
            </a:r>
            <a:r>
              <a:rPr dirty="0" sz="2000" spc="35">
                <a:latin typeface="Arial Unicode MS"/>
                <a:cs typeface="Arial Unicode MS"/>
              </a:rPr>
              <a:t>function </a:t>
            </a:r>
            <a:r>
              <a:rPr dirty="0" sz="2000" spc="20">
                <a:latin typeface="Arial Unicode MS"/>
                <a:cs typeface="Arial Unicode MS"/>
              </a:rPr>
              <a:t>write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20">
                <a:latin typeface="Arial Unicode MS"/>
                <a:cs typeface="Arial Unicode MS"/>
              </a:rPr>
              <a:t>little  </a:t>
            </a:r>
            <a:r>
              <a:rPr dirty="0" sz="2000" spc="60">
                <a:latin typeface="Arial Unicode MS"/>
                <a:cs typeface="Arial Unicode MS"/>
              </a:rPr>
              <a:t>program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-5">
                <a:latin typeface="Arial Unicode MS"/>
                <a:cs typeface="Arial Unicode MS"/>
              </a:rPr>
              <a:t>simply </a:t>
            </a:r>
            <a:r>
              <a:rPr dirty="0" sz="2000" spc="-55">
                <a:latin typeface="Arial Unicode MS"/>
                <a:cs typeface="Arial Unicode MS"/>
              </a:rPr>
              <a:t>calls </a:t>
            </a:r>
            <a:r>
              <a:rPr dirty="0" sz="2000" spc="40">
                <a:latin typeface="Arial Unicode MS"/>
                <a:cs typeface="Arial Unicode MS"/>
              </a:rPr>
              <a:t>it </a:t>
            </a:r>
            <a:r>
              <a:rPr dirty="0" sz="2000" spc="35">
                <a:latin typeface="Arial Unicode MS"/>
                <a:cs typeface="Arial Unicode MS"/>
              </a:rPr>
              <a:t>with </a:t>
            </a:r>
            <a:r>
              <a:rPr dirty="0" sz="2000" spc="-50">
                <a:latin typeface="Arial Unicode MS"/>
                <a:cs typeface="Arial Unicode MS"/>
              </a:rPr>
              <a:t>a </a:t>
            </a:r>
            <a:r>
              <a:rPr dirty="0" sz="2000" spc="60">
                <a:latin typeface="Arial Unicode MS"/>
                <a:cs typeface="Arial Unicode MS"/>
              </a:rPr>
              <a:t>lot </a:t>
            </a:r>
            <a:r>
              <a:rPr dirty="0" sz="2000" spc="65">
                <a:latin typeface="Arial Unicode MS"/>
                <a:cs typeface="Arial Unicode MS"/>
              </a:rPr>
              <a:t>of </a:t>
            </a:r>
            <a:r>
              <a:rPr dirty="0" sz="2000" spc="20">
                <a:latin typeface="Arial Unicode MS"/>
                <a:cs typeface="Arial Unicode MS"/>
              </a:rPr>
              <a:t>arguments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75">
                <a:latin typeface="Arial Unicode MS"/>
                <a:cs typeface="Arial Unicode MS"/>
              </a:rPr>
              <a:t>see  </a:t>
            </a:r>
            <a:r>
              <a:rPr dirty="0" sz="2000" spc="45">
                <a:latin typeface="Arial Unicode MS"/>
                <a:cs typeface="Arial Unicode MS"/>
              </a:rPr>
              <a:t>how </a:t>
            </a:r>
            <a:r>
              <a:rPr dirty="0" sz="2000" spc="40">
                <a:latin typeface="Arial Unicode MS"/>
                <a:cs typeface="Arial Unicode MS"/>
              </a:rPr>
              <a:t>it </a:t>
            </a:r>
            <a:r>
              <a:rPr dirty="0" sz="2000" spc="-20">
                <a:latin typeface="Arial Unicode MS"/>
                <a:cs typeface="Arial Unicode MS"/>
              </a:rPr>
              <a:t>behaves </a:t>
            </a:r>
            <a:r>
              <a:rPr dirty="0" sz="2000" spc="20">
                <a:latin typeface="Arial Unicode MS"/>
                <a:cs typeface="Arial Unicode MS"/>
              </a:rPr>
              <a:t>in </a:t>
            </a:r>
            <a:r>
              <a:rPr dirty="0" sz="2000" spc="10">
                <a:latin typeface="Arial Unicode MS"/>
                <a:cs typeface="Arial Unicode MS"/>
              </a:rPr>
              <a:t>isolation </a:t>
            </a:r>
            <a:r>
              <a:rPr dirty="0" sz="2000" spc="35">
                <a:latin typeface="Arial Unicode MS"/>
                <a:cs typeface="Arial Unicode MS"/>
              </a:rPr>
              <a:t>before </a:t>
            </a:r>
            <a:r>
              <a:rPr dirty="0" sz="2000" spc="60">
                <a:latin typeface="Arial Unicode MS"/>
                <a:cs typeface="Arial Unicode MS"/>
              </a:rPr>
              <a:t>putting </a:t>
            </a:r>
            <a:r>
              <a:rPr dirty="0" sz="2000" spc="40">
                <a:latin typeface="Arial Unicode MS"/>
                <a:cs typeface="Arial Unicode MS"/>
              </a:rPr>
              <a:t>it </a:t>
            </a:r>
            <a:r>
              <a:rPr dirty="0" sz="2000" spc="55">
                <a:latin typeface="Arial Unicode MS"/>
                <a:cs typeface="Arial Unicode MS"/>
              </a:rPr>
              <a:t>into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-15">
                <a:latin typeface="Arial Unicode MS"/>
                <a:cs typeface="Arial Unicode MS"/>
              </a:rPr>
              <a:t>real  </a:t>
            </a:r>
            <a:r>
              <a:rPr dirty="0" sz="2000" spc="60">
                <a:latin typeface="Arial Unicode MS"/>
                <a:cs typeface="Arial Unicode MS"/>
              </a:rPr>
              <a:t>program </a:t>
            </a:r>
            <a:r>
              <a:rPr dirty="0" sz="1800" spc="-20">
                <a:latin typeface="Arial Unicode MS"/>
                <a:cs typeface="Arial Unicode MS"/>
              </a:rPr>
              <a:t>(this </a:t>
            </a:r>
            <a:r>
              <a:rPr dirty="0" sz="1800" spc="-75">
                <a:latin typeface="Arial Unicode MS"/>
                <a:cs typeface="Arial Unicode MS"/>
              </a:rPr>
              <a:t>is </a:t>
            </a:r>
            <a:r>
              <a:rPr dirty="0" sz="1800">
                <a:latin typeface="Arial Unicode MS"/>
                <a:cs typeface="Arial Unicode MS"/>
              </a:rPr>
              <a:t>typically </a:t>
            </a:r>
            <a:r>
              <a:rPr dirty="0" sz="1800" spc="-10">
                <a:latin typeface="Arial Unicode MS"/>
                <a:cs typeface="Arial Unicode MS"/>
              </a:rPr>
              <a:t>called </a:t>
            </a:r>
            <a:r>
              <a:rPr dirty="0" sz="1800" spc="40">
                <a:latin typeface="Arial Unicode MS"/>
                <a:cs typeface="Arial Unicode MS"/>
              </a:rPr>
              <a:t>“unit</a:t>
            </a:r>
            <a:r>
              <a:rPr dirty="0" sz="1800" spc="180">
                <a:latin typeface="Arial Unicode MS"/>
                <a:cs typeface="Arial Unicode MS"/>
              </a:rPr>
              <a:t> </a:t>
            </a:r>
            <a:r>
              <a:rPr dirty="0" sz="1800" spc="10">
                <a:latin typeface="Arial Unicode MS"/>
                <a:cs typeface="Arial Unicode MS"/>
              </a:rPr>
              <a:t>testing”)</a:t>
            </a:r>
            <a:endParaRPr sz="1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70">
                <a:latin typeface="Arial Unicode MS"/>
                <a:cs typeface="Arial Unicode MS"/>
              </a:rPr>
              <a:t>More </a:t>
            </a:r>
            <a:r>
              <a:rPr dirty="0" sz="2400" spc="85">
                <a:latin typeface="Arial Unicode MS"/>
                <a:cs typeface="Arial Unicode MS"/>
              </a:rPr>
              <a:t>on </a:t>
            </a:r>
            <a:r>
              <a:rPr dirty="0" sz="2400" spc="-10">
                <a:latin typeface="Arial Unicode MS"/>
                <a:cs typeface="Arial Unicode MS"/>
              </a:rPr>
              <a:t>this </a:t>
            </a:r>
            <a:r>
              <a:rPr dirty="0" sz="2400" spc="25">
                <a:latin typeface="Arial Unicode MS"/>
                <a:cs typeface="Arial Unicode MS"/>
              </a:rPr>
              <a:t>question in </a:t>
            </a:r>
            <a:r>
              <a:rPr dirty="0" sz="2400" spc="15">
                <a:solidFill>
                  <a:srgbClr val="FF0000"/>
                </a:solidFill>
                <a:latin typeface="Arial Unicode MS"/>
                <a:cs typeface="Arial Unicode MS"/>
              </a:rPr>
              <a:t>Chapter</a:t>
            </a:r>
            <a:r>
              <a:rPr dirty="0" sz="2400" spc="8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Unicode MS"/>
                <a:cs typeface="Arial Unicode MS"/>
              </a:rPr>
              <a:t>26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223" y="426720"/>
            <a:ext cx="14979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02182"/>
            <a:ext cx="8240395" cy="50653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65">
                <a:latin typeface="Arial Unicode MS"/>
                <a:cs typeface="Arial Unicode MS"/>
              </a:rPr>
              <a:t>“ </a:t>
            </a:r>
            <a:r>
              <a:rPr dirty="0" sz="2400" spc="-675">
                <a:latin typeface="Arial Unicode MS"/>
                <a:cs typeface="Arial Unicode MS"/>
              </a:rPr>
              <a:t>…</a:t>
            </a:r>
            <a:r>
              <a:rPr dirty="0" sz="2400" spc="40">
                <a:latin typeface="Arial Unicode MS"/>
                <a:cs typeface="Arial Unicode MS"/>
              </a:rPr>
              <a:t> </a:t>
            </a:r>
            <a:r>
              <a:rPr dirty="0" sz="2400" spc="-80">
                <a:latin typeface="Arial Unicode MS"/>
                <a:cs typeface="Arial Unicode MS"/>
              </a:rPr>
              <a:t>I </a:t>
            </a:r>
            <a:r>
              <a:rPr dirty="0" sz="2400">
                <a:latin typeface="Arial Unicode MS"/>
                <a:cs typeface="Arial Unicode MS"/>
              </a:rPr>
              <a:t>realized </a:t>
            </a:r>
            <a:r>
              <a:rPr dirty="0" sz="2400" spc="50">
                <a:latin typeface="Arial Unicode MS"/>
                <a:cs typeface="Arial Unicode MS"/>
              </a:rPr>
              <a:t>that </a:t>
            </a:r>
            <a:r>
              <a:rPr dirty="0" sz="2400" spc="85">
                <a:latin typeface="Arial Unicode MS"/>
                <a:cs typeface="Arial Unicode MS"/>
              </a:rPr>
              <a:t>from </a:t>
            </a:r>
            <a:r>
              <a:rPr dirty="0" sz="2400" spc="60">
                <a:latin typeface="Arial Unicode MS"/>
                <a:cs typeface="Arial Unicode MS"/>
              </a:rPr>
              <a:t>now </a:t>
            </a:r>
            <a:r>
              <a:rPr dirty="0" sz="2400" spc="85">
                <a:latin typeface="Arial Unicode MS"/>
                <a:cs typeface="Arial Unicode MS"/>
              </a:rPr>
              <a:t>on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10">
                <a:latin typeface="Arial Unicode MS"/>
                <a:cs typeface="Arial Unicode MS"/>
              </a:rPr>
              <a:t>large </a:t>
            </a:r>
            <a:r>
              <a:rPr dirty="0" sz="2400" spc="55">
                <a:latin typeface="Arial Unicode MS"/>
                <a:cs typeface="Arial Unicode MS"/>
              </a:rPr>
              <a:t>part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50">
                <a:latin typeface="Arial Unicode MS"/>
                <a:cs typeface="Arial Unicode MS"/>
              </a:rPr>
              <a:t>my </a:t>
            </a:r>
            <a:r>
              <a:rPr dirty="0" sz="2400" spc="5">
                <a:latin typeface="Arial Unicode MS"/>
                <a:cs typeface="Arial Unicode MS"/>
              </a:rPr>
              <a:t>life  </a:t>
            </a:r>
            <a:r>
              <a:rPr dirty="0" sz="2400" spc="60">
                <a:latin typeface="Arial Unicode MS"/>
                <a:cs typeface="Arial Unicode MS"/>
              </a:rPr>
              <a:t>would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5">
                <a:latin typeface="Arial Unicode MS"/>
                <a:cs typeface="Arial Unicode MS"/>
              </a:rPr>
              <a:t>spent </a:t>
            </a:r>
            <a:r>
              <a:rPr dirty="0" sz="2400" spc="55">
                <a:solidFill>
                  <a:srgbClr val="FF0000"/>
                </a:solidFill>
                <a:latin typeface="Arial Unicode MS"/>
                <a:cs typeface="Arial Unicode MS"/>
              </a:rPr>
              <a:t>finding </a:t>
            </a:r>
            <a:r>
              <a:rPr dirty="0" sz="2400" spc="35">
                <a:solidFill>
                  <a:srgbClr val="FF0000"/>
                </a:solidFill>
                <a:latin typeface="Arial Unicode MS"/>
                <a:cs typeface="Arial Unicode MS"/>
              </a:rPr>
              <a:t>and </a:t>
            </a:r>
            <a:r>
              <a:rPr dirty="0" sz="2400" spc="30">
                <a:solidFill>
                  <a:srgbClr val="FF0000"/>
                </a:solidFill>
                <a:latin typeface="Arial Unicode MS"/>
                <a:cs typeface="Arial Unicode MS"/>
              </a:rPr>
              <a:t>correcting </a:t>
            </a:r>
            <a:r>
              <a:rPr dirty="0" sz="2400" spc="50">
                <a:solidFill>
                  <a:srgbClr val="FF0000"/>
                </a:solidFill>
                <a:latin typeface="Arial Unicode MS"/>
                <a:cs typeface="Arial Unicode MS"/>
              </a:rPr>
              <a:t>my </a:t>
            </a:r>
            <a:r>
              <a:rPr dirty="0" sz="2400" spc="60">
                <a:solidFill>
                  <a:srgbClr val="FF0000"/>
                </a:solidFill>
                <a:latin typeface="Arial Unicode MS"/>
                <a:cs typeface="Arial Unicode MS"/>
              </a:rPr>
              <a:t>own</a:t>
            </a:r>
            <a:r>
              <a:rPr dirty="0" sz="2400" spc="8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Arial Unicode MS"/>
                <a:cs typeface="Arial Unicode MS"/>
              </a:rPr>
              <a:t>mistakes</a:t>
            </a:r>
            <a:r>
              <a:rPr dirty="0" sz="2400" spc="-35">
                <a:latin typeface="Arial Unicode MS"/>
                <a:cs typeface="Arial Unicode MS"/>
              </a:rPr>
              <a:t>.”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10">
                <a:latin typeface="Arial Unicode MS"/>
                <a:cs typeface="Arial Unicode MS"/>
              </a:rPr>
              <a:t>Maurice </a:t>
            </a:r>
            <a:r>
              <a:rPr dirty="0" sz="2000" spc="-40">
                <a:latin typeface="Arial Unicode MS"/>
                <a:cs typeface="Arial Unicode MS"/>
              </a:rPr>
              <a:t>Wilkes,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80">
                <a:latin typeface="Arial Unicode MS"/>
                <a:cs typeface="Arial Unicode MS"/>
              </a:rPr>
              <a:t>1949</a:t>
            </a:r>
            <a:endParaRPr sz="2000">
              <a:latin typeface="Arial Unicode MS"/>
              <a:cs typeface="Arial Unicode MS"/>
            </a:endParaRPr>
          </a:p>
          <a:p>
            <a:pPr marL="355600" marR="76200" indent="-342900">
              <a:lnSpc>
                <a:spcPts val="259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Arial Unicode MS"/>
                <a:cs typeface="Arial Unicode MS"/>
              </a:rPr>
              <a:t>When </a:t>
            </a:r>
            <a:r>
              <a:rPr dirty="0" sz="2400" spc="-5">
                <a:latin typeface="Arial Unicode MS"/>
                <a:cs typeface="Arial Unicode MS"/>
              </a:rPr>
              <a:t>we </a:t>
            </a:r>
            <a:r>
              <a:rPr dirty="0" sz="2400" spc="30">
                <a:latin typeface="Arial Unicode MS"/>
                <a:cs typeface="Arial Unicode MS"/>
              </a:rPr>
              <a:t>write </a:t>
            </a:r>
            <a:r>
              <a:rPr dirty="0" sz="2400" spc="25">
                <a:latin typeface="Arial Unicode MS"/>
                <a:cs typeface="Arial Unicode MS"/>
              </a:rPr>
              <a:t>programs, </a:t>
            </a:r>
            <a:r>
              <a:rPr dirty="0" sz="2400" spc="5">
                <a:latin typeface="Arial Unicode MS"/>
                <a:cs typeface="Arial Unicode MS"/>
              </a:rPr>
              <a:t>errors </a:t>
            </a:r>
            <a:r>
              <a:rPr dirty="0" sz="2400" spc="-10">
                <a:latin typeface="Arial Unicode MS"/>
                <a:cs typeface="Arial Unicode MS"/>
              </a:rPr>
              <a:t>are </a:t>
            </a:r>
            <a:r>
              <a:rPr dirty="0" sz="2400" spc="15">
                <a:latin typeface="Arial Unicode MS"/>
                <a:cs typeface="Arial Unicode MS"/>
              </a:rPr>
              <a:t>natural </a:t>
            </a:r>
            <a:r>
              <a:rPr dirty="0" sz="2400" spc="35">
                <a:latin typeface="Arial Unicode MS"/>
                <a:cs typeface="Arial Unicode MS"/>
              </a:rPr>
              <a:t>and  </a:t>
            </a:r>
            <a:r>
              <a:rPr dirty="0" sz="2400" spc="10">
                <a:latin typeface="Arial Unicode MS"/>
                <a:cs typeface="Arial Unicode MS"/>
              </a:rPr>
              <a:t>unavoidable;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25">
                <a:latin typeface="Arial Unicode MS"/>
                <a:cs typeface="Arial Unicode MS"/>
              </a:rPr>
              <a:t>question </a:t>
            </a:r>
            <a:r>
              <a:rPr dirty="0" sz="2400" spc="-100">
                <a:latin typeface="Arial Unicode MS"/>
                <a:cs typeface="Arial Unicode MS"/>
              </a:rPr>
              <a:t>is, </a:t>
            </a:r>
            <a:r>
              <a:rPr dirty="0" sz="2400" spc="60">
                <a:latin typeface="Arial Unicode MS"/>
                <a:cs typeface="Arial Unicode MS"/>
              </a:rPr>
              <a:t>how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-5">
                <a:latin typeface="Arial Unicode MS"/>
                <a:cs typeface="Arial Unicode MS"/>
              </a:rPr>
              <a:t>we </a:t>
            </a:r>
            <a:r>
              <a:rPr dirty="0" sz="2400" spc="5">
                <a:latin typeface="Arial Unicode MS"/>
                <a:cs typeface="Arial Unicode MS"/>
              </a:rPr>
              <a:t>deal </a:t>
            </a:r>
            <a:r>
              <a:rPr dirty="0" sz="2400" spc="40">
                <a:latin typeface="Arial Unicode MS"/>
                <a:cs typeface="Arial Unicode MS"/>
              </a:rPr>
              <a:t>with</a:t>
            </a:r>
            <a:r>
              <a:rPr dirty="0" sz="2400" spc="305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them?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20">
                <a:latin typeface="Arial Unicode MS"/>
                <a:cs typeface="Arial Unicode MS"/>
              </a:rPr>
              <a:t>Organize </a:t>
            </a:r>
            <a:r>
              <a:rPr dirty="0" sz="2000">
                <a:latin typeface="Arial Unicode MS"/>
                <a:cs typeface="Arial Unicode MS"/>
              </a:rPr>
              <a:t>software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25">
                <a:latin typeface="Arial Unicode MS"/>
                <a:cs typeface="Arial Unicode MS"/>
              </a:rPr>
              <a:t>minimize</a:t>
            </a:r>
            <a:r>
              <a:rPr dirty="0" sz="2000" spc="-15">
                <a:latin typeface="Arial Unicode MS"/>
                <a:cs typeface="Arial Unicode MS"/>
              </a:rPr>
              <a:t> </a:t>
            </a:r>
            <a:r>
              <a:rPr dirty="0" sz="2000" spc="-5">
                <a:latin typeface="Arial Unicode MS"/>
                <a:cs typeface="Arial Unicode MS"/>
              </a:rPr>
              <a:t>errors.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5">
                <a:latin typeface="Arial Unicode MS"/>
                <a:cs typeface="Arial Unicode MS"/>
              </a:rPr>
              <a:t>Eliminate </a:t>
            </a:r>
            <a:r>
              <a:rPr dirty="0" sz="2000" spc="30">
                <a:latin typeface="Arial Unicode MS"/>
                <a:cs typeface="Arial Unicode MS"/>
              </a:rPr>
              <a:t>most </a:t>
            </a:r>
            <a:r>
              <a:rPr dirty="0" sz="2000" spc="65">
                <a:latin typeface="Arial Unicode MS"/>
                <a:cs typeface="Arial Unicode MS"/>
              </a:rPr>
              <a:t>of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5">
                <a:latin typeface="Arial Unicode MS"/>
                <a:cs typeface="Arial Unicode MS"/>
              </a:rPr>
              <a:t>errors </a:t>
            </a:r>
            <a:r>
              <a:rPr dirty="0" sz="2000" spc="-5">
                <a:latin typeface="Arial Unicode MS"/>
                <a:cs typeface="Arial Unicode MS"/>
              </a:rPr>
              <a:t>we </a:t>
            </a:r>
            <a:r>
              <a:rPr dirty="0" sz="2000" spc="30">
                <a:latin typeface="Arial Unicode MS"/>
                <a:cs typeface="Arial Unicode MS"/>
              </a:rPr>
              <a:t>made</a:t>
            </a:r>
            <a:r>
              <a:rPr dirty="0" sz="2000" spc="55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anyway.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45">
                <a:latin typeface="Arial Unicode MS"/>
                <a:cs typeface="Arial Unicode MS"/>
              </a:rPr>
              <a:t>Debugging</a:t>
            </a:r>
            <a:endParaRPr sz="18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15">
                <a:latin typeface="Arial Unicode MS"/>
                <a:cs typeface="Arial Unicode MS"/>
              </a:rPr>
              <a:t>Testing</a:t>
            </a:r>
            <a:endParaRPr sz="1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>
                <a:latin typeface="Arial Unicode MS"/>
                <a:cs typeface="Arial Unicode MS"/>
              </a:rPr>
              <a:t>Make </a:t>
            </a:r>
            <a:r>
              <a:rPr dirty="0" sz="2000" spc="-30">
                <a:latin typeface="Arial Unicode MS"/>
                <a:cs typeface="Arial Unicode MS"/>
              </a:rPr>
              <a:t>sure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25">
                <a:latin typeface="Arial Unicode MS"/>
                <a:cs typeface="Arial Unicode MS"/>
              </a:rPr>
              <a:t>remaining </a:t>
            </a:r>
            <a:r>
              <a:rPr dirty="0" sz="2000" spc="5">
                <a:latin typeface="Arial Unicode MS"/>
                <a:cs typeface="Arial Unicode MS"/>
              </a:rPr>
              <a:t>errors </a:t>
            </a:r>
            <a:r>
              <a:rPr dirty="0" sz="2000" spc="-10">
                <a:latin typeface="Arial Unicode MS"/>
                <a:cs typeface="Arial Unicode MS"/>
              </a:rPr>
              <a:t>are </a:t>
            </a:r>
            <a:r>
              <a:rPr dirty="0" sz="2000" spc="70">
                <a:latin typeface="Arial Unicode MS"/>
                <a:cs typeface="Arial Unicode MS"/>
              </a:rPr>
              <a:t>not</a:t>
            </a:r>
            <a:r>
              <a:rPr dirty="0" sz="2000" spc="150">
                <a:latin typeface="Arial Unicode MS"/>
                <a:cs typeface="Arial Unicode MS"/>
              </a:rPr>
              <a:t> </a:t>
            </a:r>
            <a:r>
              <a:rPr dirty="0" sz="2000" spc="-35">
                <a:latin typeface="Arial Unicode MS"/>
                <a:cs typeface="Arial Unicode MS"/>
              </a:rPr>
              <a:t>serious.</a:t>
            </a:r>
            <a:endParaRPr sz="2000">
              <a:latin typeface="Arial Unicode MS"/>
              <a:cs typeface="Arial Unicode MS"/>
            </a:endParaRPr>
          </a:p>
          <a:p>
            <a:pPr marL="355600" marR="231775" indent="-342900">
              <a:lnSpc>
                <a:spcPts val="259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60">
                <a:latin typeface="Arial Unicode MS"/>
                <a:cs typeface="Arial Unicode MS"/>
              </a:rPr>
              <a:t>My </a:t>
            </a:r>
            <a:r>
              <a:rPr dirty="0" sz="2400" spc="-50">
                <a:latin typeface="Arial Unicode MS"/>
                <a:cs typeface="Arial Unicode MS"/>
              </a:rPr>
              <a:t>guess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45">
                <a:latin typeface="Arial Unicode MS"/>
                <a:cs typeface="Arial Unicode MS"/>
              </a:rPr>
              <a:t>that </a:t>
            </a:r>
            <a:r>
              <a:rPr dirty="0" sz="2400" spc="25">
                <a:latin typeface="Arial Unicode MS"/>
                <a:cs typeface="Arial Unicode MS"/>
              </a:rPr>
              <a:t>avoiding, </a:t>
            </a:r>
            <a:r>
              <a:rPr dirty="0" sz="2400" spc="35">
                <a:latin typeface="Arial Unicode MS"/>
                <a:cs typeface="Arial Unicode MS"/>
              </a:rPr>
              <a:t>finding, and </a:t>
            </a:r>
            <a:r>
              <a:rPr dirty="0" sz="2400" spc="30">
                <a:latin typeface="Arial Unicode MS"/>
                <a:cs typeface="Arial Unicode MS"/>
              </a:rPr>
              <a:t>correcting </a:t>
            </a:r>
            <a:r>
              <a:rPr dirty="0" sz="2400" spc="5">
                <a:latin typeface="Arial Unicode MS"/>
                <a:cs typeface="Arial Unicode MS"/>
              </a:rPr>
              <a:t>errors  </a:t>
            </a:r>
            <a:r>
              <a:rPr dirty="0" sz="2400" spc="-100">
                <a:latin typeface="Arial Unicode MS"/>
                <a:cs typeface="Arial Unicode MS"/>
              </a:rPr>
              <a:t>is </a:t>
            </a:r>
            <a:r>
              <a:rPr dirty="0" sz="2400" spc="-40">
                <a:solidFill>
                  <a:srgbClr val="FF0000"/>
                </a:solidFill>
                <a:latin typeface="Arial Unicode MS"/>
                <a:cs typeface="Arial Unicode MS"/>
              </a:rPr>
              <a:t>95% </a:t>
            </a:r>
            <a:r>
              <a:rPr dirty="0" sz="2400" spc="85">
                <a:solidFill>
                  <a:srgbClr val="FF0000"/>
                </a:solidFill>
                <a:latin typeface="Arial Unicode MS"/>
                <a:cs typeface="Arial Unicode MS"/>
              </a:rPr>
              <a:t>or </a:t>
            </a:r>
            <a:r>
              <a:rPr dirty="0" sz="2400" spc="70">
                <a:solidFill>
                  <a:srgbClr val="FF0000"/>
                </a:solidFill>
                <a:latin typeface="Arial Unicode MS"/>
                <a:cs typeface="Arial Unicode MS"/>
              </a:rPr>
              <a:t>mor</a:t>
            </a:r>
            <a:r>
              <a:rPr dirty="0" sz="2400" spc="70">
                <a:latin typeface="Arial Unicode MS"/>
                <a:cs typeface="Arial Unicode MS"/>
              </a:rPr>
              <a:t>e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0">
                <a:latin typeface="Arial Unicode MS"/>
                <a:cs typeface="Arial Unicode MS"/>
              </a:rPr>
              <a:t>effort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 spc="-35">
                <a:latin typeface="Arial Unicode MS"/>
                <a:cs typeface="Arial Unicode MS"/>
              </a:rPr>
              <a:t>serious </a:t>
            </a:r>
            <a:r>
              <a:rPr dirty="0" sz="2400">
                <a:latin typeface="Arial Unicode MS"/>
                <a:cs typeface="Arial Unicode MS"/>
              </a:rPr>
              <a:t>software  </a:t>
            </a:r>
            <a:r>
              <a:rPr dirty="0" sz="2400" spc="35">
                <a:latin typeface="Arial Unicode MS"/>
                <a:cs typeface="Arial Unicode MS"/>
              </a:rPr>
              <a:t>development.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Unicode MS"/>
                <a:cs typeface="Arial Unicode MS"/>
              </a:rPr>
              <a:t>You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90">
                <a:latin typeface="Arial Unicode MS"/>
                <a:cs typeface="Arial Unicode MS"/>
              </a:rPr>
              <a:t>do </a:t>
            </a:r>
            <a:r>
              <a:rPr dirty="0" sz="2000" spc="35">
                <a:latin typeface="Arial Unicode MS"/>
                <a:cs typeface="Arial Unicode MS"/>
              </a:rPr>
              <a:t>much </a:t>
            </a:r>
            <a:r>
              <a:rPr dirty="0" sz="2000" spc="45">
                <a:latin typeface="Arial Unicode MS"/>
                <a:cs typeface="Arial Unicode MS"/>
              </a:rPr>
              <a:t>better </a:t>
            </a: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-20">
                <a:latin typeface="Arial Unicode MS"/>
                <a:cs typeface="Arial Unicode MS"/>
              </a:rPr>
              <a:t>small</a:t>
            </a:r>
            <a:r>
              <a:rPr dirty="0" sz="2000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programs.</a:t>
            </a:r>
            <a:endParaRPr sz="2000">
              <a:latin typeface="Arial Unicode MS"/>
              <a:cs typeface="Arial Unicode MS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600" spc="55">
                <a:latin typeface="Arial Unicode MS"/>
                <a:cs typeface="Arial Unicode MS"/>
              </a:rPr>
              <a:t>or </a:t>
            </a:r>
            <a:r>
              <a:rPr dirty="0" sz="1600" spc="-15">
                <a:latin typeface="Arial Unicode MS"/>
                <a:cs typeface="Arial Unicode MS"/>
              </a:rPr>
              <a:t>worse, </a:t>
            </a:r>
            <a:r>
              <a:rPr dirty="0" sz="1600" spc="15">
                <a:latin typeface="Arial Unicode MS"/>
                <a:cs typeface="Arial Unicode MS"/>
              </a:rPr>
              <a:t>if you’re</a:t>
            </a:r>
            <a:r>
              <a:rPr dirty="0" sz="1600" spc="90">
                <a:latin typeface="Arial Unicode MS"/>
                <a:cs typeface="Arial Unicode MS"/>
              </a:rPr>
              <a:t> </a:t>
            </a:r>
            <a:r>
              <a:rPr dirty="0" sz="1600" spc="10">
                <a:latin typeface="Arial Unicode MS"/>
                <a:cs typeface="Arial Unicode MS"/>
              </a:rPr>
              <a:t>sloppy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642" y="454151"/>
            <a:ext cx="37788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Design </a:t>
            </a:r>
            <a:r>
              <a:rPr dirty="0" sz="3600" spc="110"/>
              <a:t>for</a:t>
            </a:r>
            <a:r>
              <a:rPr dirty="0" sz="3600" spc="100"/>
              <a:t> </a:t>
            </a:r>
            <a:r>
              <a:rPr dirty="0" sz="3600" spc="-25"/>
              <a:t>Testing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8282305" cy="452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95">
                <a:latin typeface="Arial Unicode MS"/>
                <a:cs typeface="Arial Unicode MS"/>
              </a:rPr>
              <a:t>Use </a:t>
            </a:r>
            <a:r>
              <a:rPr dirty="0" sz="2400" spc="40">
                <a:latin typeface="Arial Unicode MS"/>
                <a:cs typeface="Arial Unicode MS"/>
              </a:rPr>
              <a:t>well-defined</a:t>
            </a:r>
            <a:r>
              <a:rPr dirty="0" sz="2400" spc="20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interfaces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35">
                <a:latin typeface="Arial Unicode MS"/>
                <a:cs typeface="Arial Unicode MS"/>
              </a:rPr>
              <a:t>so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35">
                <a:latin typeface="Arial Unicode MS"/>
                <a:cs typeface="Arial Unicode MS"/>
              </a:rPr>
              <a:t>you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20">
                <a:latin typeface="Arial Unicode MS"/>
                <a:cs typeface="Arial Unicode MS"/>
              </a:rPr>
              <a:t>write </a:t>
            </a:r>
            <a:r>
              <a:rPr dirty="0" sz="2000" spc="-40">
                <a:latin typeface="Arial Unicode MS"/>
                <a:cs typeface="Arial Unicode MS"/>
              </a:rPr>
              <a:t>tests </a:t>
            </a: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-50">
                <a:latin typeface="Arial Unicode MS"/>
                <a:cs typeface="Arial Unicode MS"/>
              </a:rPr>
              <a:t>use </a:t>
            </a:r>
            <a:r>
              <a:rPr dirty="0" sz="2000" spc="65">
                <a:latin typeface="Arial Unicode MS"/>
                <a:cs typeface="Arial Unicode MS"/>
              </a:rPr>
              <a:t>of </a:t>
            </a:r>
            <a:r>
              <a:rPr dirty="0" sz="2000" spc="-20">
                <a:latin typeface="Arial Unicode MS"/>
                <a:cs typeface="Arial Unicode MS"/>
              </a:rPr>
              <a:t>these</a:t>
            </a:r>
            <a:r>
              <a:rPr dirty="0" sz="2000" spc="190">
                <a:latin typeface="Arial Unicode MS"/>
                <a:cs typeface="Arial Unicode MS"/>
              </a:rPr>
              <a:t> </a:t>
            </a:r>
            <a:r>
              <a:rPr dirty="0" sz="2000" spc="-10">
                <a:latin typeface="Arial Unicode MS"/>
                <a:cs typeface="Arial Unicode MS"/>
              </a:rPr>
              <a:t>interfaces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390"/>
              </a:lnSpc>
              <a:buChar char="–"/>
              <a:tabLst>
                <a:tab pos="755015" algn="l"/>
                <a:tab pos="755650" algn="l"/>
              </a:tabLst>
            </a:pPr>
            <a:r>
              <a:rPr dirty="0" sz="2000" spc="5">
                <a:latin typeface="Arial Unicode MS"/>
                <a:cs typeface="Arial Unicode MS"/>
              </a:rPr>
              <a:t>Define </a:t>
            </a:r>
            <a:r>
              <a:rPr dirty="0" sz="2000" spc="-15">
                <a:latin typeface="Arial Unicode MS"/>
                <a:cs typeface="Arial Unicode MS"/>
              </a:rPr>
              <a:t>invariants, </a:t>
            </a:r>
            <a:r>
              <a:rPr dirty="0" sz="2000" spc="70">
                <a:latin typeface="Arial Unicode MS"/>
                <a:cs typeface="Arial Unicode MS"/>
              </a:rPr>
              <a:t>pre- </a:t>
            </a:r>
            <a:r>
              <a:rPr dirty="0" sz="2000" spc="30">
                <a:latin typeface="Arial Unicode MS"/>
                <a:cs typeface="Arial Unicode MS"/>
              </a:rPr>
              <a:t>and </a:t>
            </a:r>
            <a:r>
              <a:rPr dirty="0" sz="2000" spc="25">
                <a:latin typeface="Arial Unicode MS"/>
                <a:cs typeface="Arial Unicode MS"/>
              </a:rPr>
              <a:t>post</a:t>
            </a:r>
            <a:r>
              <a:rPr dirty="0" sz="2000" spc="55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conditions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Arial Unicode MS"/>
                <a:cs typeface="Arial Unicode MS"/>
              </a:rPr>
              <a:t>Have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-25">
                <a:latin typeface="Arial Unicode MS"/>
                <a:cs typeface="Arial Unicode MS"/>
              </a:rPr>
              <a:t>way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15">
                <a:latin typeface="Arial Unicode MS"/>
                <a:cs typeface="Arial Unicode MS"/>
              </a:rPr>
              <a:t>representing </a:t>
            </a:r>
            <a:r>
              <a:rPr dirty="0" sz="2400" spc="25">
                <a:latin typeface="Arial Unicode MS"/>
                <a:cs typeface="Arial Unicode MS"/>
              </a:rPr>
              <a:t>operations </a:t>
            </a:r>
            <a:r>
              <a:rPr dirty="0" sz="2400" spc="-125">
                <a:latin typeface="Arial Unicode MS"/>
                <a:cs typeface="Arial Unicode MS"/>
              </a:rPr>
              <a:t>as</a:t>
            </a:r>
            <a:r>
              <a:rPr dirty="0" sz="2400" spc="290">
                <a:latin typeface="Arial Unicode MS"/>
                <a:cs typeface="Arial Unicode MS"/>
              </a:rPr>
              <a:t> </a:t>
            </a:r>
            <a:r>
              <a:rPr dirty="0" sz="2400" spc="15">
                <a:latin typeface="Arial Unicode MS"/>
                <a:cs typeface="Arial Unicode MS"/>
              </a:rPr>
              <a:t>text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39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35">
                <a:latin typeface="Arial Unicode MS"/>
                <a:cs typeface="Arial Unicode MS"/>
              </a:rPr>
              <a:t>so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20">
                <a:latin typeface="Arial Unicode MS"/>
                <a:cs typeface="Arial Unicode MS"/>
              </a:rPr>
              <a:t>they </a:t>
            </a:r>
            <a:r>
              <a:rPr dirty="0" sz="2000" spc="-20">
                <a:latin typeface="Arial Unicode MS"/>
                <a:cs typeface="Arial Unicode MS"/>
              </a:rPr>
              <a:t>can </a:t>
            </a:r>
            <a:r>
              <a:rPr dirty="0" sz="2000" spc="30">
                <a:latin typeface="Arial Unicode MS"/>
                <a:cs typeface="Arial Unicode MS"/>
              </a:rPr>
              <a:t>be </a:t>
            </a:r>
            <a:r>
              <a:rPr dirty="0" sz="2000" spc="5">
                <a:latin typeface="Arial Unicode MS"/>
                <a:cs typeface="Arial Unicode MS"/>
              </a:rPr>
              <a:t>stored, </a:t>
            </a:r>
            <a:r>
              <a:rPr dirty="0" sz="2000">
                <a:latin typeface="Arial Unicode MS"/>
                <a:cs typeface="Arial Unicode MS"/>
              </a:rPr>
              <a:t>analyzed </a:t>
            </a:r>
            <a:r>
              <a:rPr dirty="0" sz="2000" spc="30">
                <a:latin typeface="Arial Unicode MS"/>
                <a:cs typeface="Arial Unicode MS"/>
              </a:rPr>
              <a:t>and</a:t>
            </a:r>
            <a:r>
              <a:rPr dirty="0" sz="2000" spc="160">
                <a:latin typeface="Arial Unicode MS"/>
                <a:cs typeface="Arial Unicode MS"/>
              </a:rPr>
              <a:t> </a:t>
            </a:r>
            <a:r>
              <a:rPr dirty="0" sz="2000" spc="10">
                <a:latin typeface="Arial Unicode MS"/>
                <a:cs typeface="Arial Unicode MS"/>
              </a:rPr>
              <a:t>replayed</a:t>
            </a:r>
            <a:endParaRPr sz="2000">
              <a:latin typeface="Arial Unicode MS"/>
              <a:cs typeface="Arial Unicode MS"/>
            </a:endParaRPr>
          </a:p>
          <a:p>
            <a:pPr marL="355600" marR="5080" indent="-342900">
              <a:lnSpc>
                <a:spcPct val="8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 Unicode MS"/>
                <a:cs typeface="Arial Unicode MS"/>
              </a:rPr>
              <a:t>Embed </a:t>
            </a:r>
            <a:r>
              <a:rPr dirty="0" sz="2400" spc="-45">
                <a:latin typeface="Arial Unicode MS"/>
                <a:cs typeface="Arial Unicode MS"/>
              </a:rPr>
              <a:t>tests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>
                <a:latin typeface="Arial Unicode MS"/>
                <a:cs typeface="Arial Unicode MS"/>
              </a:rPr>
              <a:t>unchecked </a:t>
            </a:r>
            <a:r>
              <a:rPr dirty="0" sz="2400" spc="-10">
                <a:latin typeface="Arial Unicode MS"/>
                <a:cs typeface="Arial Unicode MS"/>
              </a:rPr>
              <a:t>assumptions </a:t>
            </a:r>
            <a:r>
              <a:rPr dirty="0" sz="2400" spc="-40">
                <a:latin typeface="Arial Unicode MS"/>
                <a:cs typeface="Arial Unicode MS"/>
              </a:rPr>
              <a:t>(assertions) </a:t>
            </a:r>
            <a:r>
              <a:rPr dirty="0" sz="2400" spc="25">
                <a:latin typeface="Arial Unicode MS"/>
                <a:cs typeface="Arial Unicode MS"/>
              </a:rPr>
              <a:t>in </a:t>
            </a:r>
            <a:r>
              <a:rPr dirty="0" sz="2400" spc="40">
                <a:latin typeface="Arial Unicode MS"/>
                <a:cs typeface="Arial Unicode MS"/>
              </a:rPr>
              <a:t>the  </a:t>
            </a:r>
            <a:r>
              <a:rPr dirty="0" sz="2400">
                <a:latin typeface="Arial Unicode MS"/>
                <a:cs typeface="Arial Unicode MS"/>
              </a:rPr>
              <a:t>calling </a:t>
            </a:r>
            <a:r>
              <a:rPr dirty="0" sz="2400" spc="90">
                <a:latin typeface="Arial Unicode MS"/>
                <a:cs typeface="Arial Unicode MS"/>
              </a:rPr>
              <a:t>and/or </a:t>
            </a:r>
            <a:r>
              <a:rPr dirty="0" sz="2400" spc="-10">
                <a:latin typeface="Arial Unicode MS"/>
                <a:cs typeface="Arial Unicode MS"/>
              </a:rPr>
              <a:t>called</a:t>
            </a:r>
            <a:r>
              <a:rPr dirty="0" sz="2400" spc="20">
                <a:latin typeface="Arial Unicode MS"/>
                <a:cs typeface="Arial Unicode MS"/>
              </a:rPr>
              <a:t> </a:t>
            </a:r>
            <a:r>
              <a:rPr dirty="0" sz="2400" spc="35">
                <a:latin typeface="Arial Unicode MS"/>
                <a:cs typeface="Arial Unicode MS"/>
              </a:rPr>
              <a:t>code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395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5">
                <a:latin typeface="Arial Unicode MS"/>
                <a:cs typeface="Arial Unicode MS"/>
              </a:rPr>
              <a:t>catch </a:t>
            </a:r>
            <a:r>
              <a:rPr dirty="0" sz="2000" spc="45">
                <a:latin typeface="Arial Unicode MS"/>
                <a:cs typeface="Arial Unicode MS"/>
              </a:rPr>
              <a:t>bad </a:t>
            </a:r>
            <a:r>
              <a:rPr dirty="0" sz="2000" spc="20">
                <a:latin typeface="Arial Unicode MS"/>
                <a:cs typeface="Arial Unicode MS"/>
              </a:rPr>
              <a:t>arguments </a:t>
            </a:r>
            <a:r>
              <a:rPr dirty="0" sz="2000" spc="40">
                <a:latin typeface="Arial Unicode MS"/>
                <a:cs typeface="Arial Unicode MS"/>
              </a:rPr>
              <a:t>before </a:t>
            </a:r>
            <a:r>
              <a:rPr dirty="0" sz="2000" spc="-35">
                <a:latin typeface="Arial Unicode MS"/>
                <a:cs typeface="Arial Unicode MS"/>
              </a:rPr>
              <a:t>system</a:t>
            </a:r>
            <a:r>
              <a:rPr dirty="0" sz="2000" spc="-20">
                <a:latin typeface="Arial Unicode MS"/>
                <a:cs typeface="Arial Unicode MS"/>
              </a:rPr>
              <a:t> </a:t>
            </a:r>
            <a:r>
              <a:rPr dirty="0" sz="2000" spc="15">
                <a:latin typeface="Arial Unicode MS"/>
                <a:cs typeface="Arial Unicode MS"/>
              </a:rPr>
              <a:t>testing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ts val="2875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35">
                <a:latin typeface="Arial Unicode MS"/>
                <a:cs typeface="Arial Unicode MS"/>
              </a:rPr>
              <a:t>Minimize </a:t>
            </a:r>
            <a:r>
              <a:rPr dirty="0" sz="2400" spc="5">
                <a:latin typeface="Arial Unicode MS"/>
                <a:cs typeface="Arial Unicode MS"/>
              </a:rPr>
              <a:t>dependencies </a:t>
            </a:r>
            <a:r>
              <a:rPr dirty="0" sz="2400" spc="35">
                <a:latin typeface="Arial Unicode MS"/>
                <a:cs typeface="Arial Unicode MS"/>
              </a:rPr>
              <a:t>and </a:t>
            </a:r>
            <a:r>
              <a:rPr dirty="0" sz="2400">
                <a:latin typeface="Arial Unicode MS"/>
                <a:cs typeface="Arial Unicode MS"/>
              </a:rPr>
              <a:t>keep </a:t>
            </a:r>
            <a:r>
              <a:rPr dirty="0" sz="2400" spc="5">
                <a:latin typeface="Arial Unicode MS"/>
                <a:cs typeface="Arial Unicode MS"/>
              </a:rPr>
              <a:t>dependencies</a:t>
            </a:r>
            <a:r>
              <a:rPr dirty="0" sz="2400" spc="220">
                <a:latin typeface="Arial Unicode MS"/>
                <a:cs typeface="Arial Unicode MS"/>
              </a:rPr>
              <a:t> </a:t>
            </a:r>
            <a:r>
              <a:rPr dirty="0" sz="2400" spc="-5">
                <a:latin typeface="Arial Unicode MS"/>
                <a:cs typeface="Arial Unicode MS"/>
              </a:rPr>
              <a:t>explicit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39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5">
                <a:latin typeface="Arial Unicode MS"/>
                <a:cs typeface="Arial Unicode MS"/>
              </a:rPr>
              <a:t>make </a:t>
            </a:r>
            <a:r>
              <a:rPr dirty="0" sz="2000" spc="40">
                <a:latin typeface="Arial Unicode MS"/>
                <a:cs typeface="Arial Unicode MS"/>
              </a:rPr>
              <a:t>it </a:t>
            </a:r>
            <a:r>
              <a:rPr dirty="0" sz="2000" spc="-40">
                <a:latin typeface="Arial Unicode MS"/>
                <a:cs typeface="Arial Unicode MS"/>
              </a:rPr>
              <a:t>easier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-15">
                <a:latin typeface="Arial Unicode MS"/>
                <a:cs typeface="Arial Unicode MS"/>
              </a:rPr>
              <a:t>reason </a:t>
            </a:r>
            <a:r>
              <a:rPr dirty="0" sz="2000" spc="55">
                <a:latin typeface="Arial Unicode MS"/>
                <a:cs typeface="Arial Unicode MS"/>
              </a:rPr>
              <a:t>about </a:t>
            </a:r>
            <a:r>
              <a:rPr dirty="0" sz="2000" spc="35">
                <a:latin typeface="Arial Unicode MS"/>
                <a:cs typeface="Arial Unicode MS"/>
              </a:rPr>
              <a:t>the</a:t>
            </a:r>
            <a:r>
              <a:rPr dirty="0" sz="2000" spc="-10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code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25">
                <a:latin typeface="Arial Unicode MS"/>
                <a:cs typeface="Arial Unicode MS"/>
              </a:rPr>
              <a:t>Have </a:t>
            </a:r>
            <a:r>
              <a:rPr dirty="0" sz="2400" spc="-55">
                <a:latin typeface="Arial Unicode MS"/>
                <a:cs typeface="Arial Unicode MS"/>
              </a:rPr>
              <a:t>a </a:t>
            </a:r>
            <a:r>
              <a:rPr dirty="0" sz="2400" spc="-20">
                <a:latin typeface="Arial Unicode MS"/>
                <a:cs typeface="Arial Unicode MS"/>
              </a:rPr>
              <a:t>clear </a:t>
            </a:r>
            <a:r>
              <a:rPr dirty="0" sz="2400" spc="-10">
                <a:latin typeface="Arial Unicode MS"/>
                <a:cs typeface="Arial Unicode MS"/>
              </a:rPr>
              <a:t>resource </a:t>
            </a:r>
            <a:r>
              <a:rPr dirty="0" sz="2400" spc="40">
                <a:latin typeface="Arial Unicode MS"/>
                <a:cs typeface="Arial Unicode MS"/>
              </a:rPr>
              <a:t>management</a:t>
            </a:r>
            <a:r>
              <a:rPr dirty="0" sz="2400" spc="310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strategy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90">
                <a:latin typeface="Arial Unicode MS"/>
                <a:cs typeface="Arial Unicode MS"/>
              </a:rPr>
              <a:t>This </a:t>
            </a:r>
            <a:r>
              <a:rPr dirty="0" sz="2800" spc="5">
                <a:latin typeface="Arial Unicode MS"/>
                <a:cs typeface="Arial Unicode MS"/>
              </a:rPr>
              <a:t>will </a:t>
            </a:r>
            <a:r>
              <a:rPr dirty="0" sz="2800" spc="-40">
                <a:latin typeface="Arial Unicode MS"/>
                <a:cs typeface="Arial Unicode MS"/>
              </a:rPr>
              <a:t>also </a:t>
            </a:r>
            <a:r>
              <a:rPr dirty="0" sz="2800" spc="40">
                <a:latin typeface="Arial Unicode MS"/>
                <a:cs typeface="Arial Unicode MS"/>
              </a:rPr>
              <a:t>minimize</a:t>
            </a:r>
            <a:r>
              <a:rPr dirty="0" sz="2800" spc="330">
                <a:latin typeface="Arial Unicode MS"/>
                <a:cs typeface="Arial Unicode MS"/>
              </a:rPr>
              <a:t> </a:t>
            </a:r>
            <a:r>
              <a:rPr dirty="0" sz="2800" spc="85">
                <a:latin typeface="Arial Unicode MS"/>
                <a:cs typeface="Arial Unicode MS"/>
              </a:rPr>
              <a:t>debugging!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007" y="388620"/>
            <a:ext cx="3249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1533652"/>
            <a:ext cx="8226425" cy="366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32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60">
                <a:latin typeface="Arial Unicode MS"/>
                <a:cs typeface="Arial Unicode MS"/>
              </a:rPr>
              <a:t>Is </a:t>
            </a:r>
            <a:r>
              <a:rPr dirty="0" sz="2800" spc="60">
                <a:latin typeface="Arial Unicode MS"/>
                <a:cs typeface="Arial Unicode MS"/>
              </a:rPr>
              <a:t>it </a:t>
            </a:r>
            <a:r>
              <a:rPr dirty="0" sz="2800" spc="15">
                <a:latin typeface="Arial Unicode MS"/>
                <a:cs typeface="Arial Unicode MS"/>
              </a:rPr>
              <a:t>efficient</a:t>
            </a:r>
            <a:r>
              <a:rPr dirty="0" sz="2800" spc="-380">
                <a:latin typeface="Arial Unicode MS"/>
                <a:cs typeface="Arial Unicode MS"/>
              </a:rPr>
              <a:t> </a:t>
            </a:r>
            <a:r>
              <a:rPr dirty="0" sz="2800" spc="20">
                <a:latin typeface="Arial Unicode MS"/>
                <a:cs typeface="Arial Unicode MS"/>
              </a:rPr>
              <a:t>enough?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960"/>
              </a:lnSpc>
              <a:buChar char="–"/>
              <a:tabLst>
                <a:tab pos="755650" algn="l"/>
              </a:tabLst>
            </a:pPr>
            <a:r>
              <a:rPr dirty="0" sz="2400" spc="40">
                <a:latin typeface="Arial Unicode MS"/>
                <a:cs typeface="Arial Unicode MS"/>
              </a:rPr>
              <a:t>Note: </a:t>
            </a:r>
            <a:r>
              <a:rPr dirty="0" sz="2500" spc="55" i="1">
                <a:latin typeface="Arial"/>
                <a:cs typeface="Arial"/>
              </a:rPr>
              <a:t>Not </a:t>
            </a:r>
            <a:r>
              <a:rPr dirty="0" sz="2400" spc="40">
                <a:latin typeface="Arial Unicode MS"/>
                <a:cs typeface="Arial Unicode MS"/>
              </a:rPr>
              <a:t>“Is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-125">
                <a:latin typeface="Arial Unicode MS"/>
                <a:cs typeface="Arial Unicode MS"/>
              </a:rPr>
              <a:t>as </a:t>
            </a:r>
            <a:r>
              <a:rPr dirty="0" sz="2400" spc="10">
                <a:latin typeface="Arial Unicode MS"/>
                <a:cs typeface="Arial Unicode MS"/>
              </a:rPr>
              <a:t>efficient </a:t>
            </a:r>
            <a:r>
              <a:rPr dirty="0" sz="2400" spc="-125">
                <a:latin typeface="Arial Unicode MS"/>
                <a:cs typeface="Arial Unicode MS"/>
              </a:rPr>
              <a:t>as</a:t>
            </a:r>
            <a:r>
              <a:rPr dirty="0" sz="2400" spc="-320">
                <a:latin typeface="Arial Unicode MS"/>
                <a:cs typeface="Arial Unicode MS"/>
              </a:rPr>
              <a:t> </a:t>
            </a:r>
            <a:r>
              <a:rPr dirty="0" sz="2400" spc="10">
                <a:latin typeface="Arial Unicode MS"/>
                <a:cs typeface="Arial Unicode MS"/>
              </a:rPr>
              <a:t>possible?”</a:t>
            </a:r>
            <a:endParaRPr sz="2400">
              <a:latin typeface="Arial Unicode MS"/>
              <a:cs typeface="Arial Unicode MS"/>
            </a:endParaRPr>
          </a:p>
          <a:p>
            <a:pPr lvl="1" marL="755650" marR="788670" indent="-285750">
              <a:lnSpc>
                <a:spcPct val="792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dirty="0" sz="2400" spc="20">
                <a:latin typeface="Arial Unicode MS"/>
                <a:cs typeface="Arial Unicode MS"/>
              </a:rPr>
              <a:t>Computers </a:t>
            </a:r>
            <a:r>
              <a:rPr dirty="0" sz="2400" spc="-10">
                <a:latin typeface="Arial Unicode MS"/>
                <a:cs typeface="Arial Unicode MS"/>
              </a:rPr>
              <a:t>are </a:t>
            </a:r>
            <a:r>
              <a:rPr dirty="0" sz="2400" spc="-40">
                <a:latin typeface="Arial Unicode MS"/>
                <a:cs typeface="Arial Unicode MS"/>
              </a:rPr>
              <a:t>fast: </a:t>
            </a:r>
            <a:r>
              <a:rPr dirty="0" sz="2400" spc="105">
                <a:latin typeface="Arial Unicode MS"/>
                <a:cs typeface="Arial Unicode MS"/>
              </a:rPr>
              <a:t>You’ll </a:t>
            </a:r>
            <a:r>
              <a:rPr dirty="0" sz="2400" spc="-20">
                <a:latin typeface="Arial Unicode MS"/>
                <a:cs typeface="Arial Unicode MS"/>
              </a:rPr>
              <a:t>have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10">
                <a:latin typeface="Arial Unicode MS"/>
                <a:cs typeface="Arial Unicode MS"/>
              </a:rPr>
              <a:t>millions </a:t>
            </a:r>
            <a:r>
              <a:rPr dirty="0" sz="2400" spc="80">
                <a:latin typeface="Arial Unicode MS"/>
                <a:cs typeface="Arial Unicode MS"/>
              </a:rPr>
              <a:t>of  </a:t>
            </a:r>
            <a:r>
              <a:rPr dirty="0" sz="2400" spc="25">
                <a:latin typeface="Arial Unicode MS"/>
                <a:cs typeface="Arial Unicode MS"/>
              </a:rPr>
              <a:t>operations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-10">
                <a:latin typeface="Arial Unicode MS"/>
                <a:cs typeface="Arial Unicode MS"/>
              </a:rPr>
              <a:t>even </a:t>
            </a:r>
            <a:r>
              <a:rPr dirty="0" sz="2400" spc="25">
                <a:latin typeface="Arial Unicode MS"/>
                <a:cs typeface="Arial Unicode MS"/>
              </a:rPr>
              <a:t>notice </a:t>
            </a:r>
            <a:r>
              <a:rPr dirty="0" sz="2400" spc="45">
                <a:latin typeface="Arial Unicode MS"/>
                <a:cs typeface="Arial Unicode MS"/>
              </a:rPr>
              <a:t>(without </a:t>
            </a:r>
            <a:r>
              <a:rPr dirty="0" sz="2400">
                <a:latin typeface="Arial Unicode MS"/>
                <a:cs typeface="Arial Unicode MS"/>
              </a:rPr>
              <a:t>using</a:t>
            </a:r>
            <a:r>
              <a:rPr dirty="0" sz="2400" spc="105">
                <a:latin typeface="Arial Unicode MS"/>
                <a:cs typeface="Arial Unicode MS"/>
              </a:rPr>
              <a:t> </a:t>
            </a:r>
            <a:r>
              <a:rPr dirty="0" sz="2400" spc="10">
                <a:latin typeface="Arial Unicode MS"/>
                <a:cs typeface="Arial Unicode MS"/>
              </a:rPr>
              <a:t>tools)</a:t>
            </a:r>
            <a:endParaRPr sz="2400">
              <a:latin typeface="Arial Unicode MS"/>
              <a:cs typeface="Arial Unicode MS"/>
            </a:endParaRPr>
          </a:p>
          <a:p>
            <a:pPr lvl="1" marL="755650" marR="5080" indent="-285750">
              <a:lnSpc>
                <a:spcPts val="2300"/>
              </a:lnSpc>
              <a:spcBef>
                <a:spcPts val="560"/>
              </a:spcBef>
              <a:buChar char="–"/>
              <a:tabLst>
                <a:tab pos="755650" algn="l"/>
              </a:tabLst>
            </a:pPr>
            <a:r>
              <a:rPr dirty="0" sz="2400" spc="-40">
                <a:latin typeface="Arial Unicode MS"/>
                <a:cs typeface="Arial Unicode MS"/>
              </a:rPr>
              <a:t>Accessing </a:t>
            </a:r>
            <a:r>
              <a:rPr dirty="0" sz="2400" spc="45">
                <a:latin typeface="Arial Unicode MS"/>
                <a:cs typeface="Arial Unicode MS"/>
              </a:rPr>
              <a:t>permanent </a:t>
            </a:r>
            <a:r>
              <a:rPr dirty="0" sz="2400" spc="25">
                <a:latin typeface="Arial Unicode MS"/>
                <a:cs typeface="Arial Unicode MS"/>
              </a:rPr>
              <a:t>data </a:t>
            </a:r>
            <a:r>
              <a:rPr dirty="0" sz="2400" spc="30">
                <a:latin typeface="Arial Unicode MS"/>
                <a:cs typeface="Arial Unicode MS"/>
              </a:rPr>
              <a:t>(on </a:t>
            </a:r>
            <a:r>
              <a:rPr dirty="0" sz="2400" spc="-40">
                <a:latin typeface="Arial Unicode MS"/>
                <a:cs typeface="Arial Unicode MS"/>
              </a:rPr>
              <a:t>disc) </a:t>
            </a:r>
            <a:r>
              <a:rPr dirty="0" sz="2400" spc="15">
                <a:latin typeface="Arial Unicode MS"/>
                <a:cs typeface="Arial Unicode MS"/>
              </a:rPr>
              <a:t>repeatedly </a:t>
            </a:r>
            <a:r>
              <a:rPr dirty="0" sz="2400" spc="-25">
                <a:latin typeface="Arial Unicode MS"/>
                <a:cs typeface="Arial Unicode MS"/>
              </a:rPr>
              <a:t>can </a:t>
            </a:r>
            <a:r>
              <a:rPr dirty="0" sz="2400" spc="45">
                <a:latin typeface="Arial Unicode MS"/>
                <a:cs typeface="Arial Unicode MS"/>
              </a:rPr>
              <a:t>be  </a:t>
            </a:r>
            <a:r>
              <a:rPr dirty="0" sz="2400" spc="40">
                <a:latin typeface="Arial Unicode MS"/>
                <a:cs typeface="Arial Unicode MS"/>
              </a:rPr>
              <a:t>noticed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dirty="0" sz="2400" spc="-40">
                <a:latin typeface="Arial Unicode MS"/>
                <a:cs typeface="Arial Unicode MS"/>
              </a:rPr>
              <a:t>Accessing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35">
                <a:latin typeface="Arial Unicode MS"/>
                <a:cs typeface="Arial Unicode MS"/>
              </a:rPr>
              <a:t>web </a:t>
            </a:r>
            <a:r>
              <a:rPr dirty="0" sz="2400" spc="15">
                <a:latin typeface="Arial Unicode MS"/>
                <a:cs typeface="Arial Unicode MS"/>
              </a:rPr>
              <a:t>repeatedly </a:t>
            </a:r>
            <a:r>
              <a:rPr dirty="0" sz="2400" spc="-20">
                <a:latin typeface="Arial Unicode MS"/>
                <a:cs typeface="Arial Unicode MS"/>
              </a:rPr>
              <a:t>can </a:t>
            </a:r>
            <a:r>
              <a:rPr dirty="0" sz="2400" spc="45">
                <a:latin typeface="Arial Unicode MS"/>
                <a:cs typeface="Arial Unicode MS"/>
              </a:rPr>
              <a:t>be</a:t>
            </a:r>
            <a:r>
              <a:rPr dirty="0" sz="2400" spc="220">
                <a:latin typeface="Arial Unicode MS"/>
                <a:cs typeface="Arial Unicode MS"/>
              </a:rPr>
              <a:t> </a:t>
            </a:r>
            <a:r>
              <a:rPr dirty="0" sz="2400" spc="40">
                <a:latin typeface="Arial Unicode MS"/>
                <a:cs typeface="Arial Unicode MS"/>
              </a:rPr>
              <a:t>noticed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ts val="3304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Arial Unicode MS"/>
                <a:cs typeface="Arial Unicode MS"/>
              </a:rPr>
              <a:t>Time </a:t>
            </a:r>
            <a:r>
              <a:rPr dirty="0" sz="2800" spc="90">
                <a:latin typeface="Arial Unicode MS"/>
                <a:cs typeface="Arial Unicode MS"/>
              </a:rPr>
              <a:t>“interesting” </a:t>
            </a:r>
            <a:r>
              <a:rPr dirty="0" sz="2800" spc="-5">
                <a:latin typeface="Arial Unicode MS"/>
                <a:cs typeface="Arial Unicode MS"/>
              </a:rPr>
              <a:t>test</a:t>
            </a:r>
            <a:r>
              <a:rPr dirty="0" sz="2800" spc="70">
                <a:latin typeface="Arial Unicode MS"/>
                <a:cs typeface="Arial Unicode MS"/>
              </a:rPr>
              <a:t> </a:t>
            </a:r>
            <a:r>
              <a:rPr dirty="0" sz="2800" spc="-125">
                <a:latin typeface="Arial Unicode MS"/>
                <a:cs typeface="Arial Unicode MS"/>
              </a:rPr>
              <a:t>cases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ts val="2945"/>
              </a:lnSpc>
              <a:buSzPct val="96000"/>
              <a:buFont typeface="Arial Unicode MS"/>
              <a:buChar char="–"/>
              <a:tabLst>
                <a:tab pos="755650" algn="l"/>
              </a:tabLst>
            </a:pPr>
            <a:r>
              <a:rPr dirty="0" sz="2500" spc="-75" i="1">
                <a:latin typeface="Arial"/>
                <a:cs typeface="Arial"/>
              </a:rPr>
              <a:t>e.g.</a:t>
            </a:r>
            <a:r>
              <a:rPr dirty="0" sz="2400" spc="-75">
                <a:latin typeface="Arial Unicode MS"/>
                <a:cs typeface="Arial Unicode MS"/>
              </a:rPr>
              <a:t>, </a:t>
            </a:r>
            <a:r>
              <a:rPr dirty="0" sz="2400" spc="5">
                <a:latin typeface="Arial Unicode MS"/>
                <a:cs typeface="Arial Unicode MS"/>
              </a:rPr>
              <a:t>using </a:t>
            </a:r>
            <a:r>
              <a:rPr dirty="0" sz="2400" spc="50">
                <a:latin typeface="Arial Unicode MS"/>
                <a:cs typeface="Arial Unicode MS"/>
              </a:rPr>
              <a:t>time </a:t>
            </a:r>
            <a:r>
              <a:rPr dirty="0" sz="2400" spc="85">
                <a:latin typeface="Arial Unicode MS"/>
                <a:cs typeface="Arial Unicode MS"/>
              </a:rPr>
              <a:t>or</a:t>
            </a:r>
            <a:r>
              <a:rPr dirty="0" sz="2400" spc="190">
                <a:latin typeface="Arial Unicode MS"/>
                <a:cs typeface="Arial Unicode MS"/>
              </a:rPr>
              <a:t> </a:t>
            </a:r>
            <a:r>
              <a:rPr dirty="0" sz="2400" spc="-25">
                <a:latin typeface="Arial Unicode MS"/>
                <a:cs typeface="Arial Unicode MS"/>
              </a:rPr>
              <a:t>clock()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dirty="0" sz="2400" spc="-30">
                <a:latin typeface="Arial Unicode MS"/>
                <a:cs typeface="Arial Unicode MS"/>
              </a:rPr>
              <a:t>Repeat </a:t>
            </a:r>
            <a:r>
              <a:rPr dirty="0" sz="2400" spc="140">
                <a:latin typeface="Arial Unicode MS"/>
                <a:cs typeface="Arial Unicode MS"/>
              </a:rPr>
              <a:t>≥3 </a:t>
            </a:r>
            <a:r>
              <a:rPr dirty="0" sz="2400" spc="-15">
                <a:latin typeface="Arial Unicode MS"/>
                <a:cs typeface="Arial Unicode MS"/>
              </a:rPr>
              <a:t>times; </a:t>
            </a:r>
            <a:r>
              <a:rPr dirty="0" sz="2400" spc="20">
                <a:latin typeface="Arial Unicode MS"/>
                <a:cs typeface="Arial Unicode MS"/>
              </a:rPr>
              <a:t>should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994">
                <a:latin typeface="Arial Unicode MS"/>
                <a:cs typeface="Arial Unicode MS"/>
              </a:rPr>
              <a:t>±</a:t>
            </a:r>
            <a:r>
              <a:rPr dirty="0" sz="2400" spc="-245">
                <a:latin typeface="Arial Unicode MS"/>
                <a:cs typeface="Arial Unicode MS"/>
              </a:rPr>
              <a:t> </a:t>
            </a:r>
            <a:r>
              <a:rPr dirty="0" sz="2400" spc="-175">
                <a:latin typeface="Arial Unicode MS"/>
                <a:cs typeface="Arial Unicode MS"/>
              </a:rPr>
              <a:t>10%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45">
                <a:latin typeface="Arial Unicode MS"/>
                <a:cs typeface="Arial Unicode MS"/>
              </a:rPr>
              <a:t>be </a:t>
            </a:r>
            <a:r>
              <a:rPr dirty="0" sz="2400" spc="5">
                <a:latin typeface="Arial Unicode MS"/>
                <a:cs typeface="Arial Unicode MS"/>
              </a:rPr>
              <a:t>believable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007" y="388620"/>
            <a:ext cx="3249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Performance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371766"/>
            <a:ext cx="7158355" cy="33889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 Unicode MS"/>
                <a:cs typeface="Arial Unicode MS"/>
              </a:rPr>
              <a:t>What’s </a:t>
            </a:r>
            <a:r>
              <a:rPr dirty="0" sz="2800" spc="85">
                <a:latin typeface="Arial Unicode MS"/>
                <a:cs typeface="Arial Unicode MS"/>
              </a:rPr>
              <a:t>wrong </a:t>
            </a:r>
            <a:r>
              <a:rPr dirty="0" sz="2800" spc="50">
                <a:latin typeface="Arial Unicode MS"/>
                <a:cs typeface="Arial Unicode MS"/>
              </a:rPr>
              <a:t>with</a:t>
            </a:r>
            <a:r>
              <a:rPr dirty="0" sz="2800" spc="85">
                <a:latin typeface="Arial Unicode MS"/>
                <a:cs typeface="Arial Unicode MS"/>
              </a:rPr>
              <a:t> </a:t>
            </a:r>
            <a:r>
              <a:rPr dirty="0" sz="2800" spc="-60">
                <a:latin typeface="Arial Unicode MS"/>
                <a:cs typeface="Arial Unicode MS"/>
              </a:rPr>
              <a:t>this?</a:t>
            </a:r>
            <a:endParaRPr sz="28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  <a:tabLst>
                <a:tab pos="4162425" algn="l"/>
              </a:tabLst>
            </a:pPr>
            <a:r>
              <a:rPr dirty="0" sz="2000" spc="60">
                <a:latin typeface="Arial Unicode MS"/>
                <a:cs typeface="Arial Unicode MS"/>
              </a:rPr>
              <a:t>for </a:t>
            </a:r>
            <a:r>
              <a:rPr dirty="0" sz="2000" spc="15">
                <a:latin typeface="Arial Unicode MS"/>
                <a:cs typeface="Arial Unicode MS"/>
              </a:rPr>
              <a:t>(int </a:t>
            </a:r>
            <a:r>
              <a:rPr dirty="0" sz="2000" spc="35">
                <a:latin typeface="Arial Unicode MS"/>
                <a:cs typeface="Arial Unicode MS"/>
              </a:rPr>
              <a:t>i=0; </a:t>
            </a:r>
            <a:r>
              <a:rPr dirty="0" sz="2000" spc="-15">
                <a:latin typeface="Arial Unicode MS"/>
                <a:cs typeface="Arial Unicode MS"/>
              </a:rPr>
              <a:t>i&lt;strlen(s);</a:t>
            </a:r>
            <a:r>
              <a:rPr dirty="0" sz="2000" spc="30">
                <a:latin typeface="Arial Unicode MS"/>
                <a:cs typeface="Arial Unicode MS"/>
              </a:rPr>
              <a:t> </a:t>
            </a:r>
            <a:r>
              <a:rPr dirty="0" sz="2000" spc="100">
                <a:latin typeface="Arial Unicode MS"/>
                <a:cs typeface="Arial Unicode MS"/>
              </a:rPr>
              <a:t>++i)	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000" spc="95">
                <a:latin typeface="Arial Unicode MS"/>
                <a:cs typeface="Arial Unicode MS"/>
              </a:rPr>
              <a:t>do </a:t>
            </a:r>
            <a:r>
              <a:rPr dirty="0" sz="2000" spc="30">
                <a:latin typeface="Arial Unicode MS"/>
                <a:cs typeface="Arial Unicode MS"/>
              </a:rPr>
              <a:t>something </a:t>
            </a:r>
            <a:r>
              <a:rPr dirty="0" sz="2000" spc="35">
                <a:latin typeface="Arial Unicode MS"/>
                <a:cs typeface="Arial Unicode MS"/>
              </a:rPr>
              <a:t>with</a:t>
            </a:r>
            <a:r>
              <a:rPr dirty="0" sz="2000" spc="-260">
                <a:latin typeface="Arial Unicode MS"/>
                <a:cs typeface="Arial Unicode MS"/>
              </a:rPr>
              <a:t> </a:t>
            </a:r>
            <a:r>
              <a:rPr dirty="0" sz="2000" spc="-20">
                <a:latin typeface="Arial Unicode MS"/>
                <a:cs typeface="Arial Unicode MS"/>
              </a:rPr>
              <a:t>s[i]</a:t>
            </a:r>
            <a:endParaRPr sz="200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  <a:p>
            <a:pPr marL="355600" marR="739140" indent="-342900">
              <a:lnSpc>
                <a:spcPct val="100000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10">
                <a:latin typeface="Arial Unicode MS"/>
                <a:cs typeface="Arial Unicode MS"/>
              </a:rPr>
              <a:t>It </a:t>
            </a:r>
            <a:r>
              <a:rPr dirty="0" sz="2800" spc="-95">
                <a:latin typeface="Arial Unicode MS"/>
                <a:cs typeface="Arial Unicode MS"/>
              </a:rPr>
              <a:t>was </a:t>
            </a:r>
            <a:r>
              <a:rPr dirty="0" sz="2800" spc="65">
                <a:latin typeface="Arial Unicode MS"/>
                <a:cs typeface="Arial Unicode MS"/>
              </a:rPr>
              <a:t>part </a:t>
            </a:r>
            <a:r>
              <a:rPr dirty="0" sz="2800" spc="95">
                <a:latin typeface="Arial Unicode MS"/>
                <a:cs typeface="Arial Unicode MS"/>
              </a:rPr>
              <a:t>of </a:t>
            </a:r>
            <a:r>
              <a:rPr dirty="0" sz="2800">
                <a:latin typeface="Arial Unicode MS"/>
                <a:cs typeface="Arial Unicode MS"/>
              </a:rPr>
              <a:t>an </a:t>
            </a:r>
            <a:r>
              <a:rPr dirty="0" sz="2800" spc="40">
                <a:latin typeface="Arial Unicode MS"/>
                <a:cs typeface="Arial Unicode MS"/>
              </a:rPr>
              <a:t>internet </a:t>
            </a:r>
            <a:r>
              <a:rPr dirty="0" sz="2800" spc="-40">
                <a:latin typeface="Arial Unicode MS"/>
                <a:cs typeface="Arial Unicode MS"/>
              </a:rPr>
              <a:t>message </a:t>
            </a:r>
            <a:r>
              <a:rPr dirty="0" sz="2800" spc="90">
                <a:latin typeface="Arial Unicode MS"/>
                <a:cs typeface="Arial Unicode MS"/>
              </a:rPr>
              <a:t>log  </a:t>
            </a:r>
            <a:r>
              <a:rPr dirty="0" sz="2800" spc="-10">
                <a:latin typeface="Arial Unicode MS"/>
                <a:cs typeface="Arial Unicode MS"/>
              </a:rPr>
              <a:t>analyzer</a:t>
            </a:r>
            <a:endParaRPr sz="2800">
              <a:latin typeface="Arial Unicode MS"/>
              <a:cs typeface="Arial Unicode MS"/>
            </a:endParaRPr>
          </a:p>
          <a:p>
            <a:pPr marL="755650" marR="5080" indent="-285750">
              <a:lnSpc>
                <a:spcPct val="100000"/>
              </a:lnSpc>
              <a:spcBef>
                <a:spcPts val="600"/>
              </a:spcBef>
            </a:pPr>
            <a:r>
              <a:rPr dirty="0" sz="2400" spc="95">
                <a:latin typeface="Arial Unicode MS"/>
                <a:cs typeface="Arial Unicode MS"/>
              </a:rPr>
              <a:t>– </a:t>
            </a:r>
            <a:r>
              <a:rPr dirty="0" sz="2400" spc="-40">
                <a:latin typeface="Arial Unicode MS"/>
                <a:cs typeface="Arial Unicode MS"/>
              </a:rPr>
              <a:t>Used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 spc="-35">
                <a:latin typeface="Arial Unicode MS"/>
                <a:cs typeface="Arial Unicode MS"/>
              </a:rPr>
              <a:t>files </a:t>
            </a:r>
            <a:r>
              <a:rPr dirty="0" sz="2400" spc="40">
                <a:latin typeface="Arial Unicode MS"/>
                <a:cs typeface="Arial Unicode MS"/>
              </a:rPr>
              <a:t>with </a:t>
            </a:r>
            <a:r>
              <a:rPr dirty="0" sz="2400" spc="25">
                <a:latin typeface="Arial Unicode MS"/>
                <a:cs typeface="Arial Unicode MS"/>
              </a:rPr>
              <a:t>many </a:t>
            </a:r>
            <a:r>
              <a:rPr dirty="0" sz="2400" spc="5">
                <a:latin typeface="Arial Unicode MS"/>
                <a:cs typeface="Arial Unicode MS"/>
              </a:rPr>
              <a:t>thousands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70">
                <a:latin typeface="Arial Unicode MS"/>
                <a:cs typeface="Arial Unicode MS"/>
              </a:rPr>
              <a:t>long </a:t>
            </a:r>
            <a:r>
              <a:rPr dirty="0" sz="2400" spc="75">
                <a:latin typeface="Arial Unicode MS"/>
                <a:cs typeface="Arial Unicode MS"/>
              </a:rPr>
              <a:t>log  </a:t>
            </a:r>
            <a:r>
              <a:rPr dirty="0" sz="2400" spc="-35">
                <a:latin typeface="Arial Unicode MS"/>
                <a:cs typeface="Arial Unicode MS"/>
              </a:rPr>
              <a:t>lines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109" y="454151"/>
            <a:ext cx="26339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Using</a:t>
            </a:r>
            <a:r>
              <a:rPr dirty="0" sz="3600" spc="-15"/>
              <a:t> </a:t>
            </a:r>
            <a:r>
              <a:rPr dirty="0" sz="3600" spc="-35"/>
              <a:t>clock()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88994" y="1320284"/>
            <a:ext cx="380301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30" i="1">
                <a:latin typeface="Arial"/>
                <a:cs typeface="Arial"/>
              </a:rPr>
              <a:t>repeat </a:t>
            </a:r>
            <a:r>
              <a:rPr dirty="0" sz="2100" spc="-45" i="1">
                <a:latin typeface="Arial"/>
                <a:cs typeface="Arial"/>
              </a:rPr>
              <a:t>do_somenting() </a:t>
            </a:r>
            <a:r>
              <a:rPr dirty="0" sz="2100" spc="-15" i="1">
                <a:latin typeface="Arial"/>
                <a:cs typeface="Arial"/>
              </a:rPr>
              <a:t>n</a:t>
            </a:r>
            <a:r>
              <a:rPr dirty="0" sz="2100" spc="-114" i="1">
                <a:latin typeface="Arial"/>
                <a:cs typeface="Arial"/>
              </a:rPr>
              <a:t> </a:t>
            </a:r>
            <a:r>
              <a:rPr dirty="0" sz="2100" spc="-50" i="1">
                <a:latin typeface="Arial"/>
                <a:cs typeface="Arial"/>
              </a:rPr>
              <a:t>times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334007"/>
            <a:ext cx="21717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 n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-35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10000000;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Unicode MS"/>
                <a:cs typeface="Arial Unicode MS"/>
              </a:rPr>
              <a:t>clock_t </a:t>
            </a:r>
            <a:r>
              <a:rPr dirty="0" sz="2000" spc="-130">
                <a:latin typeface="Arial Unicode MS"/>
                <a:cs typeface="Arial Unicode MS"/>
              </a:rPr>
              <a:t>t1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110">
                <a:latin typeface="Arial Unicode MS"/>
                <a:cs typeface="Arial Unicode MS"/>
              </a:rPr>
              <a:t> </a:t>
            </a:r>
            <a:r>
              <a:rPr dirty="0" sz="2000" spc="-25">
                <a:latin typeface="Arial Unicode MS"/>
                <a:cs typeface="Arial Unicode MS"/>
              </a:rPr>
              <a:t>clock();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4" y="1932171"/>
            <a:ext cx="467487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85" i="1">
                <a:latin typeface="Arial"/>
                <a:cs typeface="Arial"/>
              </a:rPr>
              <a:t>clock_t(-1) </a:t>
            </a:r>
            <a:r>
              <a:rPr dirty="0" sz="2100" spc="-80" i="1">
                <a:latin typeface="Arial"/>
                <a:cs typeface="Arial"/>
              </a:rPr>
              <a:t>means </a:t>
            </a:r>
            <a:r>
              <a:rPr dirty="0" sz="2100" spc="-20">
                <a:latin typeface="Arial Unicode MS"/>
                <a:cs typeface="Arial Unicode MS"/>
              </a:rPr>
              <a:t>“</a:t>
            </a:r>
            <a:r>
              <a:rPr dirty="0" sz="2100" spc="-20" i="1">
                <a:latin typeface="Arial"/>
                <a:cs typeface="Arial"/>
              </a:rPr>
              <a:t>clock() </a:t>
            </a:r>
            <a:r>
              <a:rPr dirty="0" sz="2100" spc="25" i="1">
                <a:latin typeface="Arial"/>
                <a:cs typeface="Arial"/>
              </a:rPr>
              <a:t>didn't</a:t>
            </a:r>
            <a:r>
              <a:rPr dirty="0" sz="2100" spc="-25" i="1">
                <a:latin typeface="Arial"/>
                <a:cs typeface="Arial"/>
              </a:rPr>
              <a:t> </a:t>
            </a:r>
            <a:r>
              <a:rPr dirty="0" sz="2100" spc="40" i="1">
                <a:latin typeface="Arial"/>
                <a:cs typeface="Arial"/>
              </a:rPr>
              <a:t>work</a:t>
            </a:r>
            <a:r>
              <a:rPr dirty="0" sz="2100" spc="40">
                <a:latin typeface="Arial Unicode MS"/>
                <a:cs typeface="Arial Unicode MS"/>
              </a:rPr>
              <a:t>”</a:t>
            </a:r>
            <a:endParaRPr sz="21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945894"/>
            <a:ext cx="3463290" cy="93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90"/>
              </a:lnSpc>
              <a:spcBef>
                <a:spcPts val="95"/>
              </a:spcBef>
            </a:pPr>
            <a:r>
              <a:rPr dirty="0" sz="2000" spc="15">
                <a:latin typeface="Arial Unicode MS"/>
                <a:cs typeface="Arial Unicode MS"/>
              </a:rPr>
              <a:t>if </a:t>
            </a:r>
            <a:r>
              <a:rPr dirty="0" sz="2000" spc="-105">
                <a:latin typeface="Arial Unicode MS"/>
                <a:cs typeface="Arial Unicode MS"/>
              </a:rPr>
              <a:t>(t1 </a:t>
            </a:r>
            <a:r>
              <a:rPr dirty="0" sz="2000" spc="229">
                <a:latin typeface="Arial Unicode MS"/>
                <a:cs typeface="Arial Unicode MS"/>
              </a:rPr>
              <a:t>= = </a:t>
            </a:r>
            <a:r>
              <a:rPr dirty="0" sz="2000" spc="-30">
                <a:latin typeface="Arial Unicode MS"/>
                <a:cs typeface="Arial Unicode MS"/>
              </a:rPr>
              <a:t>clock_t(-1))</a:t>
            </a:r>
            <a:r>
              <a:rPr dirty="0" sz="2000" spc="-245">
                <a:latin typeface="Arial Unicode MS"/>
                <a:cs typeface="Arial Unicode MS"/>
              </a:rPr>
              <a:t> </a:t>
            </a: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355600" marR="5080">
              <a:lnSpc>
                <a:spcPts val="2400"/>
              </a:lnSpc>
              <a:spcBef>
                <a:spcPts val="70"/>
              </a:spcBef>
            </a:pPr>
            <a:r>
              <a:rPr dirty="0" sz="2000" spc="5">
                <a:latin typeface="Arial Unicode MS"/>
                <a:cs typeface="Arial Unicode MS"/>
              </a:rPr>
              <a:t>cerr </a:t>
            </a:r>
            <a:r>
              <a:rPr dirty="0" sz="2000" spc="235">
                <a:latin typeface="Arial Unicode MS"/>
                <a:cs typeface="Arial Unicode MS"/>
              </a:rPr>
              <a:t>&lt;&lt; </a:t>
            </a:r>
            <a:r>
              <a:rPr dirty="0" sz="2000" spc="-10">
                <a:latin typeface="Arial Unicode MS"/>
                <a:cs typeface="Arial Unicode MS"/>
              </a:rPr>
              <a:t>"sorry, </a:t>
            </a:r>
            <a:r>
              <a:rPr dirty="0" sz="2000" spc="70">
                <a:latin typeface="Arial Unicode MS"/>
                <a:cs typeface="Arial Unicode MS"/>
              </a:rPr>
              <a:t>no</a:t>
            </a:r>
            <a:r>
              <a:rPr dirty="0" sz="2000" spc="-190">
                <a:latin typeface="Arial Unicode MS"/>
                <a:cs typeface="Arial Unicode MS"/>
              </a:rPr>
              <a:t> </a:t>
            </a:r>
            <a:r>
              <a:rPr dirty="0" sz="2000" spc="20">
                <a:latin typeface="Arial Unicode MS"/>
                <a:cs typeface="Arial Unicode MS"/>
              </a:rPr>
              <a:t>clock\n";  </a:t>
            </a:r>
            <a:r>
              <a:rPr dirty="0" sz="2000" spc="-70">
                <a:latin typeface="Arial Unicode MS"/>
                <a:cs typeface="Arial Unicode MS"/>
              </a:rPr>
              <a:t>exit(1);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858007"/>
            <a:ext cx="102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447" y="5282938"/>
            <a:ext cx="155194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05" i="1">
                <a:latin typeface="Arial"/>
                <a:cs typeface="Arial"/>
              </a:rPr>
              <a:t>scale</a:t>
            </a:r>
            <a:r>
              <a:rPr dirty="0" sz="2100" spc="-285" i="1">
                <a:latin typeface="Arial"/>
                <a:cs typeface="Arial"/>
              </a:rPr>
              <a:t> </a:t>
            </a:r>
            <a:r>
              <a:rPr dirty="0" sz="2100" spc="-50" i="1">
                <a:latin typeface="Arial"/>
                <a:cs typeface="Arial"/>
              </a:rPr>
              <a:t>result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  <a:tabLst>
                <a:tab pos="4584700" algn="l"/>
              </a:tabLst>
            </a:pPr>
            <a:r>
              <a:rPr dirty="0" spc="60"/>
              <a:t>for </a:t>
            </a:r>
            <a:r>
              <a:rPr dirty="0" spc="15"/>
              <a:t>(int </a:t>
            </a:r>
            <a:r>
              <a:rPr dirty="0" spc="-5"/>
              <a:t>i </a:t>
            </a:r>
            <a:r>
              <a:rPr dirty="0" spc="229"/>
              <a:t>= </a:t>
            </a:r>
            <a:r>
              <a:rPr dirty="0" spc="-45"/>
              <a:t>0; </a:t>
            </a:r>
            <a:r>
              <a:rPr dirty="0" spc="50"/>
              <a:t>i&lt;n;</a:t>
            </a:r>
            <a:r>
              <a:rPr dirty="0" spc="-35"/>
              <a:t> </a:t>
            </a:r>
            <a:r>
              <a:rPr dirty="0" spc="100"/>
              <a:t>i++)</a:t>
            </a:r>
            <a:r>
              <a:rPr dirty="0" spc="25"/>
              <a:t> </a:t>
            </a:r>
            <a:r>
              <a:rPr dirty="0" spc="10"/>
              <a:t>do_something();	</a:t>
            </a:r>
            <a:r>
              <a:rPr dirty="0" spc="235"/>
              <a:t>// </a:t>
            </a:r>
            <a:r>
              <a:rPr dirty="0" sz="2100" spc="10" i="1">
                <a:latin typeface="Arial"/>
                <a:cs typeface="Arial"/>
              </a:rPr>
              <a:t>timing</a:t>
            </a:r>
            <a:r>
              <a:rPr dirty="0" sz="2100" spc="-300" i="1">
                <a:latin typeface="Arial"/>
                <a:cs typeface="Arial"/>
              </a:rPr>
              <a:t> </a:t>
            </a:r>
            <a:r>
              <a:rPr dirty="0" sz="2100" spc="25" i="1">
                <a:latin typeface="Arial"/>
                <a:cs typeface="Arial"/>
              </a:rPr>
              <a:t>loop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dirty="0" spc="-5"/>
              <a:t>clock_t </a:t>
            </a:r>
            <a:r>
              <a:rPr dirty="0" spc="40"/>
              <a:t>t2 </a:t>
            </a:r>
            <a:r>
              <a:rPr dirty="0" spc="229"/>
              <a:t>=</a:t>
            </a:r>
            <a:r>
              <a:rPr dirty="0" spc="15"/>
              <a:t> </a:t>
            </a:r>
            <a:r>
              <a:rPr dirty="0" spc="-25"/>
              <a:t>clock();</a:t>
            </a:r>
          </a:p>
          <a:p>
            <a:pPr marL="12700">
              <a:lnSpc>
                <a:spcPct val="100000"/>
              </a:lnSpc>
            </a:pPr>
            <a:r>
              <a:rPr dirty="0" spc="15"/>
              <a:t>if </a:t>
            </a:r>
            <a:r>
              <a:rPr dirty="0" spc="10"/>
              <a:t>(t2 </a:t>
            </a:r>
            <a:r>
              <a:rPr dirty="0" spc="229"/>
              <a:t>= = </a:t>
            </a:r>
            <a:r>
              <a:rPr dirty="0" spc="-30"/>
              <a:t>clock_t(-1))</a:t>
            </a:r>
            <a:r>
              <a:rPr dirty="0" spc="-365"/>
              <a:t> </a:t>
            </a:r>
            <a:r>
              <a:rPr dirty="0" spc="-60"/>
              <a:t>{</a:t>
            </a:r>
          </a:p>
          <a:p>
            <a:pPr marL="355600" marR="2063114">
              <a:lnSpc>
                <a:spcPct val="100000"/>
              </a:lnSpc>
            </a:pPr>
            <a:r>
              <a:rPr dirty="0" spc="5"/>
              <a:t>cerr </a:t>
            </a:r>
            <a:r>
              <a:rPr dirty="0" spc="235"/>
              <a:t>&lt;&lt; </a:t>
            </a:r>
            <a:r>
              <a:rPr dirty="0" spc="-10"/>
              <a:t>"sorry, </a:t>
            </a:r>
            <a:r>
              <a:rPr dirty="0" spc="-5"/>
              <a:t>clock</a:t>
            </a:r>
            <a:r>
              <a:rPr dirty="0" spc="-204"/>
              <a:t> </a:t>
            </a:r>
            <a:r>
              <a:rPr dirty="0" spc="40"/>
              <a:t>overflow\n";  </a:t>
            </a:r>
            <a:r>
              <a:rPr dirty="0" spc="-30"/>
              <a:t>exit(2);</a:t>
            </a:r>
          </a:p>
          <a:p>
            <a:pPr marL="12700">
              <a:lnSpc>
                <a:spcPct val="100000"/>
              </a:lnSpc>
            </a:pPr>
            <a:r>
              <a:rPr dirty="0" spc="-6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45"/>
              <a:t>cout</a:t>
            </a:r>
            <a:r>
              <a:rPr dirty="0" spc="10"/>
              <a:t> </a:t>
            </a:r>
            <a:r>
              <a:rPr dirty="0" spc="235"/>
              <a:t>&lt;&lt;</a:t>
            </a:r>
            <a:r>
              <a:rPr dirty="0" spc="20"/>
              <a:t> </a:t>
            </a:r>
            <a:r>
              <a:rPr dirty="0" spc="15"/>
              <a:t>"do_something()</a:t>
            </a:r>
            <a:r>
              <a:rPr dirty="0" spc="20"/>
              <a:t> </a:t>
            </a:r>
            <a:r>
              <a:rPr dirty="0" spc="10"/>
              <a:t>"</a:t>
            </a:r>
            <a:r>
              <a:rPr dirty="0" spc="30"/>
              <a:t> </a:t>
            </a:r>
            <a:r>
              <a:rPr dirty="0" spc="235"/>
              <a:t>&lt;&lt;</a:t>
            </a:r>
            <a:r>
              <a:rPr dirty="0" spc="25"/>
              <a:t> </a:t>
            </a:r>
            <a:r>
              <a:rPr dirty="0" spc="40"/>
              <a:t>n </a:t>
            </a:r>
            <a:r>
              <a:rPr dirty="0" spc="229"/>
              <a:t>&lt;&lt;</a:t>
            </a:r>
            <a:r>
              <a:rPr dirty="0" spc="25"/>
              <a:t> </a:t>
            </a:r>
            <a:r>
              <a:rPr dirty="0" spc="10"/>
              <a:t>"</a:t>
            </a:r>
            <a:r>
              <a:rPr dirty="0" spc="35"/>
              <a:t> </a:t>
            </a:r>
            <a:r>
              <a:rPr dirty="0"/>
              <a:t>times</a:t>
            </a:r>
            <a:r>
              <a:rPr dirty="0" spc="25"/>
              <a:t> </a:t>
            </a:r>
            <a:r>
              <a:rPr dirty="0" spc="60"/>
              <a:t>took</a:t>
            </a:r>
            <a:r>
              <a:rPr dirty="0" spc="20"/>
              <a:t> </a:t>
            </a:r>
            <a:r>
              <a:rPr dirty="0" spc="10"/>
              <a:t>"</a:t>
            </a:r>
          </a:p>
          <a:p>
            <a:pPr marL="355600">
              <a:lnSpc>
                <a:spcPct val="100000"/>
              </a:lnSpc>
            </a:pPr>
            <a:r>
              <a:rPr dirty="0" spc="235"/>
              <a:t>&lt;&lt; </a:t>
            </a:r>
            <a:r>
              <a:rPr dirty="0" spc="-65"/>
              <a:t>double(t2-t1)/CLOCKS_PER_SEC </a:t>
            </a:r>
            <a:r>
              <a:rPr dirty="0" spc="235"/>
              <a:t>&lt;&lt; </a:t>
            </a:r>
            <a:r>
              <a:rPr dirty="0" spc="10"/>
              <a:t>" </a:t>
            </a:r>
            <a:r>
              <a:rPr dirty="0" spc="-25"/>
              <a:t>seconds</a:t>
            </a:r>
            <a:r>
              <a:rPr dirty="0" spc="-280"/>
              <a:t> </a:t>
            </a:r>
            <a:r>
              <a:rPr dirty="0" spc="10"/>
              <a:t>"</a:t>
            </a:r>
          </a:p>
          <a:p>
            <a:pPr marL="355600">
              <a:lnSpc>
                <a:spcPct val="100000"/>
              </a:lnSpc>
            </a:pPr>
            <a:r>
              <a:rPr dirty="0" spc="235"/>
              <a:t>&lt;&lt; </a:t>
            </a:r>
            <a:r>
              <a:rPr dirty="0" spc="10"/>
              <a:t>" </a:t>
            </a:r>
            <a:r>
              <a:rPr dirty="0" spc="5"/>
              <a:t>(measurement </a:t>
            </a:r>
            <a:r>
              <a:rPr dirty="0" spc="10"/>
              <a:t>granularity:</a:t>
            </a:r>
            <a:r>
              <a:rPr dirty="0" spc="-180"/>
              <a:t> </a:t>
            </a:r>
            <a:r>
              <a:rPr dirty="0" spc="-30"/>
              <a:t>1/"</a:t>
            </a:r>
          </a:p>
          <a:p>
            <a:pPr marL="355600">
              <a:lnSpc>
                <a:spcPct val="100000"/>
              </a:lnSpc>
            </a:pPr>
            <a:r>
              <a:rPr dirty="0" spc="235"/>
              <a:t>&lt;&lt; </a:t>
            </a:r>
            <a:r>
              <a:rPr dirty="0" spc="-160"/>
              <a:t>CLOCKS_PER_SEC </a:t>
            </a:r>
            <a:r>
              <a:rPr dirty="0" spc="235"/>
              <a:t>&lt;&lt; </a:t>
            </a:r>
            <a:r>
              <a:rPr dirty="0" spc="10"/>
              <a:t>" </a:t>
            </a:r>
            <a:r>
              <a:rPr dirty="0" spc="70"/>
              <a:t>of </a:t>
            </a:r>
            <a:r>
              <a:rPr dirty="0" spc="-50"/>
              <a:t>a</a:t>
            </a:r>
            <a:r>
              <a:rPr dirty="0" spc="-275"/>
              <a:t> </a:t>
            </a:r>
            <a:r>
              <a:rPr dirty="0" spc="20"/>
              <a:t>second)\n";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753" y="388620"/>
            <a:ext cx="2235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Unit</a:t>
            </a:r>
            <a:r>
              <a:rPr dirty="0"/>
              <a:t> </a:t>
            </a:r>
            <a:r>
              <a:rPr dirty="0" spc="-125"/>
              <a:t>Test</a:t>
            </a:r>
          </a:p>
        </p:txBody>
      </p:sp>
      <p:sp>
        <p:nvSpPr>
          <p:cNvPr id="3" name="object 3"/>
          <p:cNvSpPr/>
          <p:nvPr/>
        </p:nvSpPr>
        <p:spPr>
          <a:xfrm>
            <a:off x="128778" y="1876805"/>
            <a:ext cx="8962644" cy="2753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5136388"/>
            <a:ext cx="335724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70">
                <a:latin typeface="Arial Unicode MS"/>
                <a:cs typeface="Arial Unicode MS"/>
              </a:rPr>
              <a:t>TEST_METHOD(TestMethod1)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90"/>
              </a:lnSpc>
              <a:spcBef>
                <a:spcPts val="20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-25">
                <a:latin typeface="Arial Unicode MS"/>
                <a:cs typeface="Arial Unicode MS"/>
              </a:rPr>
              <a:t> </a:t>
            </a:r>
            <a:r>
              <a:rPr dirty="0" sz="2000" spc="-30">
                <a:latin typeface="Arial Unicode MS"/>
                <a:cs typeface="Arial Unicode MS"/>
              </a:rPr>
              <a:t>TODO:</a:t>
            </a:r>
            <a:r>
              <a:rPr dirty="0" sz="2000" spc="-10">
                <a:latin typeface="Arial Unicode MS"/>
                <a:cs typeface="Arial Unicode MS"/>
              </a:rPr>
              <a:t> </a:t>
            </a:r>
            <a:r>
              <a:rPr dirty="0" sz="2000" spc="270" b="1">
                <a:latin typeface="Apple SD Gothic Neo"/>
                <a:cs typeface="Apple SD Gothic Neo"/>
              </a:rPr>
              <a:t>在此</a:t>
            </a:r>
            <a:r>
              <a:rPr dirty="0" sz="2000" spc="-5" b="1">
                <a:latin typeface="Heiti SC"/>
                <a:cs typeface="Heiti SC"/>
              </a:rPr>
              <a:t>输</a:t>
            </a:r>
            <a:r>
              <a:rPr dirty="0" sz="2000" spc="270" b="1">
                <a:latin typeface="Apple SD Gothic Neo"/>
                <a:cs typeface="Apple SD Gothic Neo"/>
              </a:rPr>
              <a:t>入</a:t>
            </a:r>
            <a:r>
              <a:rPr dirty="0" sz="2000" spc="-5" b="1">
                <a:latin typeface="Heiti SC"/>
                <a:cs typeface="Heiti SC"/>
              </a:rPr>
              <a:t>测</a:t>
            </a:r>
            <a:r>
              <a:rPr dirty="0" sz="2000" b="1">
                <a:latin typeface="Heiti SC"/>
                <a:cs typeface="Heiti SC"/>
              </a:rPr>
              <a:t>试</a:t>
            </a:r>
            <a:r>
              <a:rPr dirty="0" sz="2000" spc="275" b="1">
                <a:latin typeface="Apple SD Gothic Neo"/>
                <a:cs typeface="Apple SD Gothic Neo"/>
              </a:rPr>
              <a:t>代</a:t>
            </a:r>
            <a:r>
              <a:rPr dirty="0" sz="2000" spc="-5" b="1">
                <a:latin typeface="Heiti SC"/>
                <a:cs typeface="Heiti SC"/>
              </a:rPr>
              <a:t>码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ts val="2390"/>
              </a:lnSpc>
            </a:pPr>
            <a:r>
              <a:rPr dirty="0" sz="2000" spc="-40">
                <a:latin typeface="Arial Unicode MS"/>
                <a:cs typeface="Arial Unicode MS"/>
              </a:rPr>
              <a:t>Assert::AreEqual(3,add(1,2));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394" y="5144261"/>
            <a:ext cx="340423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5">
                <a:latin typeface="Arial Unicode MS"/>
                <a:cs typeface="Arial Unicode MS"/>
              </a:rPr>
              <a:t>TEST_METHOD(TestMethod2)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ts val="2390"/>
              </a:lnSpc>
              <a:spcBef>
                <a:spcPts val="20"/>
              </a:spcBef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-5">
                <a:latin typeface="Arial Unicode MS"/>
                <a:cs typeface="Arial Unicode MS"/>
              </a:rPr>
              <a:t> </a:t>
            </a:r>
            <a:r>
              <a:rPr dirty="0" sz="2000" spc="-30">
                <a:latin typeface="Arial Unicode MS"/>
                <a:cs typeface="Arial Unicode MS"/>
              </a:rPr>
              <a:t>TODO: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270" b="1">
                <a:latin typeface="Apple SD Gothic Neo"/>
                <a:cs typeface="Apple SD Gothic Neo"/>
              </a:rPr>
              <a:t>在此</a:t>
            </a:r>
            <a:r>
              <a:rPr dirty="0" sz="2000" spc="-5" b="1">
                <a:latin typeface="Heiti SC"/>
                <a:cs typeface="Heiti SC"/>
              </a:rPr>
              <a:t>输</a:t>
            </a:r>
            <a:r>
              <a:rPr dirty="0" sz="2000" spc="270" b="1">
                <a:latin typeface="Apple SD Gothic Neo"/>
                <a:cs typeface="Apple SD Gothic Neo"/>
              </a:rPr>
              <a:t>入</a:t>
            </a:r>
            <a:r>
              <a:rPr dirty="0" sz="2000" spc="-5" b="1">
                <a:latin typeface="Heiti SC"/>
                <a:cs typeface="Heiti SC"/>
              </a:rPr>
              <a:t>测</a:t>
            </a:r>
            <a:r>
              <a:rPr dirty="0" sz="2000" b="1">
                <a:latin typeface="Heiti SC"/>
                <a:cs typeface="Heiti SC"/>
              </a:rPr>
              <a:t>试</a:t>
            </a:r>
            <a:r>
              <a:rPr dirty="0" sz="2000" spc="275" b="1">
                <a:latin typeface="Apple SD Gothic Neo"/>
                <a:cs typeface="Apple SD Gothic Neo"/>
              </a:rPr>
              <a:t>代</a:t>
            </a:r>
            <a:r>
              <a:rPr dirty="0" sz="2000" spc="-5" b="1">
                <a:latin typeface="Heiti SC"/>
                <a:cs typeface="Heiti SC"/>
              </a:rPr>
              <a:t>码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ts val="2390"/>
              </a:lnSpc>
            </a:pPr>
            <a:r>
              <a:rPr dirty="0" sz="2000" spc="-30">
                <a:latin typeface="Arial Unicode MS"/>
                <a:cs typeface="Arial Unicode MS"/>
              </a:rPr>
              <a:t>Assert::AreEqual(5, </a:t>
            </a:r>
            <a:r>
              <a:rPr dirty="0" sz="2000" spc="-55">
                <a:latin typeface="Arial Unicode MS"/>
                <a:cs typeface="Arial Unicode MS"/>
              </a:rPr>
              <a:t>add(1,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2));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4878" y="468630"/>
            <a:ext cx="1496568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646" y="388620"/>
            <a:ext cx="5996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Review-Error </a:t>
            </a:r>
            <a:r>
              <a:rPr dirty="0" spc="45"/>
              <a:t>in</a:t>
            </a:r>
            <a:r>
              <a:rPr dirty="0" spc="90"/>
              <a:t> </a:t>
            </a:r>
            <a:r>
              <a:rPr dirty="0" spc="-55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2391155" y="1381505"/>
            <a:ext cx="4438650" cy="547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377" y="388620"/>
            <a:ext cx="6471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Review-Error </a:t>
            </a:r>
            <a:r>
              <a:rPr dirty="0" spc="45"/>
              <a:t>in </a:t>
            </a:r>
            <a:r>
              <a:rPr dirty="0" spc="-55"/>
              <a:t>Practice</a:t>
            </a:r>
            <a:r>
              <a:rPr dirty="0" spc="13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" y="1600200"/>
            <a:ext cx="8877300" cy="8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450" y="2958845"/>
            <a:ext cx="8861298" cy="2222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377" y="388620"/>
            <a:ext cx="6471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Review-Error </a:t>
            </a:r>
            <a:r>
              <a:rPr dirty="0" spc="45"/>
              <a:t>in </a:t>
            </a:r>
            <a:r>
              <a:rPr dirty="0" spc="-55"/>
              <a:t>Practice</a:t>
            </a:r>
            <a:r>
              <a:rPr dirty="0" spc="13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584454" y="1333500"/>
            <a:ext cx="8051292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4454" y="3333750"/>
            <a:ext cx="8051292" cy="3443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805" y="388620"/>
            <a:ext cx="64808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Review-Error </a:t>
            </a:r>
            <a:r>
              <a:rPr dirty="0" spc="45"/>
              <a:t>in </a:t>
            </a:r>
            <a:r>
              <a:rPr dirty="0" spc="-55"/>
              <a:t>Practice</a:t>
            </a:r>
            <a:r>
              <a:rPr dirty="0" spc="130"/>
              <a:t> </a:t>
            </a:r>
            <a:r>
              <a:rPr dirty="0" spc="75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165354" y="1981200"/>
            <a:ext cx="8889492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696" y="808227"/>
            <a:ext cx="232473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35"/>
              <a:t>R</a:t>
            </a:r>
            <a:r>
              <a:rPr dirty="0" spc="-250"/>
              <a:t>e</a:t>
            </a:r>
            <a:r>
              <a:rPr dirty="0" spc="45"/>
              <a:t>adi</a:t>
            </a:r>
            <a:r>
              <a:rPr dirty="0" spc="70"/>
              <a:t>n</a:t>
            </a:r>
            <a:r>
              <a:rPr dirty="0" spc="-75"/>
              <a:t>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96186"/>
            <a:ext cx="379158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3200" spc="-220">
                <a:solidFill>
                  <a:srgbClr val="C00000"/>
                </a:solidFill>
                <a:latin typeface="Arial Unicode MS"/>
                <a:cs typeface="Arial Unicode MS"/>
              </a:rPr>
              <a:t>PPP</a:t>
            </a:r>
            <a:r>
              <a:rPr dirty="0" sz="3200" spc="-220">
                <a:latin typeface="Arial Unicode MS"/>
                <a:cs typeface="Arial Unicode MS"/>
              </a:rPr>
              <a:t>: </a:t>
            </a:r>
            <a:r>
              <a:rPr dirty="0" sz="3200" spc="20">
                <a:latin typeface="Arial Unicode MS"/>
                <a:cs typeface="Arial Unicode MS"/>
              </a:rPr>
              <a:t>Chapter </a:t>
            </a:r>
            <a:r>
              <a:rPr dirty="0" sz="3200" spc="-65">
                <a:latin typeface="Arial Unicode MS"/>
                <a:cs typeface="Arial Unicode MS"/>
              </a:rPr>
              <a:t>5,</a:t>
            </a:r>
            <a:r>
              <a:rPr dirty="0" sz="3200" spc="-350">
                <a:latin typeface="Arial Unicode MS"/>
                <a:cs typeface="Arial Unicode MS"/>
              </a:rPr>
              <a:t> </a:t>
            </a:r>
            <a:r>
              <a:rPr dirty="0" sz="3200">
                <a:latin typeface="Arial Unicode MS"/>
                <a:cs typeface="Arial Unicode MS"/>
              </a:rPr>
              <a:t>26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364" y="426720"/>
            <a:ext cx="35725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Your</a:t>
            </a:r>
            <a:r>
              <a:rPr dirty="0"/>
              <a:t> </a:t>
            </a:r>
            <a:r>
              <a:rPr dirty="0" spc="55"/>
              <a:t>Program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546606"/>
            <a:ext cx="8823960" cy="31711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latin typeface="Arial Unicode MS"/>
                <a:cs typeface="Arial Unicode MS"/>
              </a:rPr>
              <a:t>Should </a:t>
            </a:r>
            <a:r>
              <a:rPr dirty="0" sz="2400" spc="55">
                <a:latin typeface="Arial Unicode MS"/>
                <a:cs typeface="Arial Unicode MS"/>
              </a:rPr>
              <a:t>produce </a:t>
            </a:r>
            <a:r>
              <a:rPr dirty="0" sz="2400" spc="40">
                <a:latin typeface="Arial Unicode MS"/>
                <a:cs typeface="Arial Unicode MS"/>
              </a:rPr>
              <a:t>the </a:t>
            </a:r>
            <a:r>
              <a:rPr dirty="0" sz="2400" spc="5">
                <a:latin typeface="Arial Unicode MS"/>
                <a:cs typeface="Arial Unicode MS"/>
              </a:rPr>
              <a:t>desired </a:t>
            </a:r>
            <a:r>
              <a:rPr dirty="0" sz="2400" spc="-35">
                <a:latin typeface="Arial Unicode MS"/>
                <a:cs typeface="Arial Unicode MS"/>
              </a:rPr>
              <a:t>results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 spc="-20">
                <a:latin typeface="Arial Unicode MS"/>
                <a:cs typeface="Arial Unicode MS"/>
              </a:rPr>
              <a:t>all </a:t>
            </a:r>
            <a:r>
              <a:rPr dirty="0" sz="2400" spc="5">
                <a:latin typeface="Arial Unicode MS"/>
                <a:cs typeface="Arial Unicode MS"/>
              </a:rPr>
              <a:t>legal</a:t>
            </a:r>
            <a:r>
              <a:rPr dirty="0" sz="2400" spc="250">
                <a:latin typeface="Arial Unicode MS"/>
                <a:cs typeface="Arial Unicode MS"/>
              </a:rPr>
              <a:t> </a:t>
            </a:r>
            <a:r>
              <a:rPr dirty="0" sz="2400" spc="20">
                <a:latin typeface="Arial Unicode MS"/>
                <a:cs typeface="Arial Unicode MS"/>
              </a:rPr>
              <a:t>inputs</a:t>
            </a:r>
            <a:endParaRPr sz="2400">
              <a:latin typeface="Arial Unicode MS"/>
              <a:cs typeface="Arial Unicode MS"/>
            </a:endParaRPr>
          </a:p>
          <a:p>
            <a:pPr marL="622300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latin typeface="Arial Unicode MS"/>
                <a:cs typeface="Arial Unicode MS"/>
              </a:rPr>
              <a:t>Should </a:t>
            </a:r>
            <a:r>
              <a:rPr dirty="0" sz="2400" spc="15">
                <a:latin typeface="Arial Unicode MS"/>
                <a:cs typeface="Arial Unicode MS"/>
              </a:rPr>
              <a:t>give </a:t>
            </a:r>
            <a:r>
              <a:rPr dirty="0" sz="2400" spc="-10">
                <a:latin typeface="Arial Unicode MS"/>
                <a:cs typeface="Arial Unicode MS"/>
              </a:rPr>
              <a:t>reasonable </a:t>
            </a:r>
            <a:r>
              <a:rPr dirty="0" sz="2400" spc="50">
                <a:latin typeface="Arial Unicode MS"/>
                <a:cs typeface="Arial Unicode MS"/>
              </a:rPr>
              <a:t>error </a:t>
            </a:r>
            <a:r>
              <a:rPr dirty="0" sz="2400" spc="-55">
                <a:latin typeface="Arial Unicode MS"/>
                <a:cs typeface="Arial Unicode MS"/>
              </a:rPr>
              <a:t>messages </a:t>
            </a:r>
            <a:r>
              <a:rPr dirty="0" sz="2400" spc="70">
                <a:latin typeface="Arial Unicode MS"/>
                <a:cs typeface="Arial Unicode MS"/>
              </a:rPr>
              <a:t>for </a:t>
            </a:r>
            <a:r>
              <a:rPr dirty="0" sz="2400">
                <a:latin typeface="Arial Unicode MS"/>
                <a:cs typeface="Arial Unicode MS"/>
              </a:rPr>
              <a:t>illegal</a:t>
            </a:r>
            <a:r>
              <a:rPr dirty="0" sz="2400" spc="245">
                <a:latin typeface="Arial Unicode MS"/>
                <a:cs typeface="Arial Unicode MS"/>
              </a:rPr>
              <a:t> </a:t>
            </a:r>
            <a:r>
              <a:rPr dirty="0" sz="2400" spc="20">
                <a:latin typeface="Arial Unicode MS"/>
                <a:cs typeface="Arial Unicode MS"/>
              </a:rPr>
              <a:t>inputs</a:t>
            </a:r>
            <a:endParaRPr sz="2400">
              <a:latin typeface="Arial Unicode MS"/>
              <a:cs typeface="Arial Unicode MS"/>
            </a:endParaRPr>
          </a:p>
          <a:p>
            <a:pPr marL="622300" indent="-60960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40">
                <a:latin typeface="Arial Unicode MS"/>
                <a:cs typeface="Arial Unicode MS"/>
              </a:rPr>
              <a:t>Need </a:t>
            </a:r>
            <a:r>
              <a:rPr dirty="0" sz="2400" spc="85">
                <a:latin typeface="Arial Unicode MS"/>
                <a:cs typeface="Arial Unicode MS"/>
              </a:rPr>
              <a:t>not </a:t>
            </a:r>
            <a:r>
              <a:rPr dirty="0" sz="2400" spc="45">
                <a:latin typeface="Arial Unicode MS"/>
                <a:cs typeface="Arial Unicode MS"/>
              </a:rPr>
              <a:t>worry </a:t>
            </a:r>
            <a:r>
              <a:rPr dirty="0" sz="2400" spc="65">
                <a:latin typeface="Arial Unicode MS"/>
                <a:cs typeface="Arial Unicode MS"/>
              </a:rPr>
              <a:t>about </a:t>
            </a:r>
            <a:r>
              <a:rPr dirty="0" sz="2400" spc="15">
                <a:latin typeface="Arial Unicode MS"/>
                <a:cs typeface="Arial Unicode MS"/>
              </a:rPr>
              <a:t>misbehaving</a:t>
            </a:r>
            <a:r>
              <a:rPr dirty="0" sz="2400" spc="-55">
                <a:latin typeface="Arial Unicode MS"/>
                <a:cs typeface="Arial Unicode MS"/>
              </a:rPr>
              <a:t> </a:t>
            </a:r>
            <a:r>
              <a:rPr dirty="0" sz="2400" spc="15">
                <a:latin typeface="Arial Unicode MS"/>
                <a:cs typeface="Arial Unicode MS"/>
              </a:rPr>
              <a:t>hardware</a:t>
            </a:r>
            <a:endParaRPr sz="2400">
              <a:latin typeface="Arial Unicode MS"/>
              <a:cs typeface="Arial Unicode MS"/>
            </a:endParaRPr>
          </a:p>
          <a:p>
            <a:pPr marL="622300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40">
                <a:latin typeface="Arial Unicode MS"/>
                <a:cs typeface="Arial Unicode MS"/>
              </a:rPr>
              <a:t>Need </a:t>
            </a:r>
            <a:r>
              <a:rPr dirty="0" sz="2400" spc="85">
                <a:latin typeface="Arial Unicode MS"/>
                <a:cs typeface="Arial Unicode MS"/>
              </a:rPr>
              <a:t>not </a:t>
            </a:r>
            <a:r>
              <a:rPr dirty="0" sz="2400" spc="45">
                <a:latin typeface="Arial Unicode MS"/>
                <a:cs typeface="Arial Unicode MS"/>
              </a:rPr>
              <a:t>worry </a:t>
            </a:r>
            <a:r>
              <a:rPr dirty="0" sz="2400" spc="65">
                <a:latin typeface="Arial Unicode MS"/>
                <a:cs typeface="Arial Unicode MS"/>
              </a:rPr>
              <a:t>about </a:t>
            </a:r>
            <a:r>
              <a:rPr dirty="0" sz="2400" spc="15">
                <a:latin typeface="Arial Unicode MS"/>
                <a:cs typeface="Arial Unicode MS"/>
              </a:rPr>
              <a:t>misbehaving </a:t>
            </a:r>
            <a:r>
              <a:rPr dirty="0" sz="2400" spc="-40">
                <a:latin typeface="Arial Unicode MS"/>
                <a:cs typeface="Arial Unicode MS"/>
              </a:rPr>
              <a:t>system</a:t>
            </a:r>
            <a:r>
              <a:rPr dirty="0" sz="2400" spc="-10">
                <a:latin typeface="Arial Unicode MS"/>
                <a:cs typeface="Arial Unicode MS"/>
              </a:rPr>
              <a:t> </a:t>
            </a:r>
            <a:r>
              <a:rPr dirty="0" sz="2400">
                <a:latin typeface="Arial Unicode MS"/>
                <a:cs typeface="Arial Unicode MS"/>
              </a:rPr>
              <a:t>software</a:t>
            </a:r>
            <a:endParaRPr sz="2400">
              <a:latin typeface="Arial Unicode MS"/>
              <a:cs typeface="Arial Unicode MS"/>
            </a:endParaRPr>
          </a:p>
          <a:p>
            <a:pPr marL="622300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140">
                <a:latin typeface="Arial Unicode MS"/>
                <a:cs typeface="Arial Unicode MS"/>
              </a:rPr>
              <a:t>Is </a:t>
            </a:r>
            <a:r>
              <a:rPr dirty="0" sz="2400" spc="25">
                <a:latin typeface="Arial Unicode MS"/>
                <a:cs typeface="Arial Unicode MS"/>
              </a:rPr>
              <a:t>allowed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35">
                <a:latin typeface="Arial Unicode MS"/>
                <a:cs typeface="Arial Unicode MS"/>
              </a:rPr>
              <a:t>terminate </a:t>
            </a:r>
            <a:r>
              <a:rPr dirty="0" sz="2400" spc="20">
                <a:latin typeface="Arial Unicode MS"/>
                <a:cs typeface="Arial Unicode MS"/>
              </a:rPr>
              <a:t>after </a:t>
            </a:r>
            <a:r>
              <a:rPr dirty="0" sz="2400" spc="55">
                <a:latin typeface="Arial Unicode MS"/>
                <a:cs typeface="Arial Unicode MS"/>
              </a:rPr>
              <a:t>finding </a:t>
            </a:r>
            <a:r>
              <a:rPr dirty="0" sz="2400" spc="-5">
                <a:latin typeface="Arial Unicode MS"/>
                <a:cs typeface="Arial Unicode MS"/>
              </a:rPr>
              <a:t>an</a:t>
            </a:r>
            <a:r>
              <a:rPr dirty="0" sz="2400" spc="-340">
                <a:latin typeface="Arial Unicode MS"/>
                <a:cs typeface="Arial Unicode MS"/>
              </a:rPr>
              <a:t> </a:t>
            </a:r>
            <a:r>
              <a:rPr dirty="0" sz="2400" spc="50">
                <a:latin typeface="Arial Unicode MS"/>
                <a:cs typeface="Arial Unicode MS"/>
              </a:rPr>
              <a:t>error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622300" marR="5080" indent="-609600">
              <a:lnSpc>
                <a:spcPts val="2590"/>
              </a:lnSpc>
            </a:pPr>
            <a:r>
              <a:rPr dirty="0" sz="2400" spc="-50">
                <a:solidFill>
                  <a:srgbClr val="FF0000"/>
                </a:solidFill>
                <a:latin typeface="Arial Unicode MS"/>
                <a:cs typeface="Arial Unicode MS"/>
              </a:rPr>
              <a:t>3, </a:t>
            </a:r>
            <a:r>
              <a:rPr dirty="0" sz="2400" spc="-30">
                <a:solidFill>
                  <a:srgbClr val="FF0000"/>
                </a:solidFill>
                <a:latin typeface="Arial Unicode MS"/>
                <a:cs typeface="Arial Unicode MS"/>
              </a:rPr>
              <a:t>4, </a:t>
            </a:r>
            <a:r>
              <a:rPr dirty="0" sz="2400" spc="35">
                <a:solidFill>
                  <a:srgbClr val="FF0000"/>
                </a:solidFill>
                <a:latin typeface="Arial Unicode MS"/>
                <a:cs typeface="Arial Unicode MS"/>
              </a:rPr>
              <a:t>and </a:t>
            </a:r>
            <a:r>
              <a:rPr dirty="0" sz="2400">
                <a:solidFill>
                  <a:srgbClr val="FF0000"/>
                </a:solidFill>
                <a:latin typeface="Arial Unicode MS"/>
                <a:cs typeface="Arial Unicode MS"/>
              </a:rPr>
              <a:t>5 </a:t>
            </a:r>
            <a:r>
              <a:rPr dirty="0" sz="2400" spc="-10">
                <a:solidFill>
                  <a:srgbClr val="FF0000"/>
                </a:solidFill>
                <a:latin typeface="Arial Unicode MS"/>
                <a:cs typeface="Arial Unicode MS"/>
              </a:rPr>
              <a:t>are </a:t>
            </a:r>
            <a:r>
              <a:rPr dirty="0" sz="2400" spc="45">
                <a:solidFill>
                  <a:srgbClr val="FF0000"/>
                </a:solidFill>
                <a:latin typeface="Arial Unicode MS"/>
                <a:cs typeface="Arial Unicode MS"/>
              </a:rPr>
              <a:t>true </a:t>
            </a:r>
            <a:r>
              <a:rPr dirty="0" sz="2400" spc="70">
                <a:solidFill>
                  <a:srgbClr val="FF0000"/>
                </a:solidFill>
                <a:latin typeface="Arial Unicode MS"/>
                <a:cs typeface="Arial Unicode MS"/>
              </a:rPr>
              <a:t>for </a:t>
            </a:r>
            <a:r>
              <a:rPr dirty="0" sz="2400" spc="15">
                <a:solidFill>
                  <a:srgbClr val="FF0000"/>
                </a:solidFill>
                <a:latin typeface="Arial Unicode MS"/>
                <a:cs typeface="Arial Unicode MS"/>
              </a:rPr>
              <a:t>beginner’s </a:t>
            </a:r>
            <a:r>
              <a:rPr dirty="0" sz="2400" spc="5">
                <a:solidFill>
                  <a:srgbClr val="FF0000"/>
                </a:solidFill>
                <a:latin typeface="Arial Unicode MS"/>
                <a:cs typeface="Arial Unicode MS"/>
              </a:rPr>
              <a:t>code</a:t>
            </a:r>
            <a:r>
              <a:rPr dirty="0" sz="2400" spc="5">
                <a:latin typeface="Arial Unicode MS"/>
                <a:cs typeface="Arial Unicode MS"/>
              </a:rPr>
              <a:t>; </a:t>
            </a:r>
            <a:r>
              <a:rPr dirty="0" sz="2400" spc="30">
                <a:latin typeface="Arial Unicode MS"/>
                <a:cs typeface="Arial Unicode MS"/>
              </a:rPr>
              <a:t>often, </a:t>
            </a:r>
            <a:r>
              <a:rPr dirty="0" sz="2400" spc="-5">
                <a:latin typeface="Arial Unicode MS"/>
                <a:cs typeface="Arial Unicode MS"/>
              </a:rPr>
              <a:t>we </a:t>
            </a:r>
            <a:r>
              <a:rPr dirty="0" sz="2400" spc="-20">
                <a:latin typeface="Arial Unicode MS"/>
                <a:cs typeface="Arial Unicode MS"/>
              </a:rPr>
              <a:t>have </a:t>
            </a:r>
            <a:r>
              <a:rPr dirty="0" sz="2400" spc="110">
                <a:latin typeface="Arial Unicode MS"/>
                <a:cs typeface="Arial Unicode MS"/>
              </a:rPr>
              <a:t>to </a:t>
            </a:r>
            <a:r>
              <a:rPr dirty="0" sz="2400" spc="45">
                <a:latin typeface="Arial Unicode MS"/>
                <a:cs typeface="Arial Unicode MS"/>
              </a:rPr>
              <a:t>worry  </a:t>
            </a:r>
            <a:r>
              <a:rPr dirty="0" sz="2400" spc="65">
                <a:latin typeface="Arial Unicode MS"/>
                <a:cs typeface="Arial Unicode MS"/>
              </a:rPr>
              <a:t>about </a:t>
            </a:r>
            <a:r>
              <a:rPr dirty="0" sz="2400" spc="10">
                <a:latin typeface="Arial Unicode MS"/>
                <a:cs typeface="Arial Unicode MS"/>
              </a:rPr>
              <a:t>those </a:t>
            </a:r>
            <a:r>
              <a:rPr dirty="0" sz="2400" spc="25">
                <a:latin typeface="Arial Unicode MS"/>
                <a:cs typeface="Arial Unicode MS"/>
              </a:rPr>
              <a:t>in </a:t>
            </a:r>
            <a:r>
              <a:rPr dirty="0" sz="2400" spc="-10">
                <a:latin typeface="Arial Unicode MS"/>
                <a:cs typeface="Arial Unicode MS"/>
              </a:rPr>
              <a:t>real</a:t>
            </a:r>
            <a:r>
              <a:rPr dirty="0" sz="2400" spc="70">
                <a:latin typeface="Arial Unicode MS"/>
                <a:cs typeface="Arial Unicode MS"/>
              </a:rPr>
              <a:t> </a:t>
            </a:r>
            <a:r>
              <a:rPr dirty="0" sz="2400" spc="-10">
                <a:latin typeface="Arial Unicode MS"/>
                <a:cs typeface="Arial Unicode MS"/>
              </a:rPr>
              <a:t>software.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723" y="388620"/>
            <a:ext cx="1193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Next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62786"/>
            <a:ext cx="6703059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3200" spc="-260">
                <a:solidFill>
                  <a:srgbClr val="C00000"/>
                </a:solidFill>
                <a:latin typeface="Arial Unicode MS"/>
                <a:cs typeface="Arial Unicode MS"/>
              </a:rPr>
              <a:t>PPP</a:t>
            </a:r>
            <a:r>
              <a:rPr dirty="0" sz="3200" spc="40">
                <a:solidFill>
                  <a:srgbClr val="C00000"/>
                </a:solidFill>
                <a:latin typeface="Arial Unicode MS"/>
                <a:cs typeface="Arial Unicode MS"/>
              </a:rPr>
              <a:t> </a:t>
            </a:r>
            <a:r>
              <a:rPr dirty="0" sz="3200" spc="20">
                <a:latin typeface="Arial Unicode MS"/>
                <a:cs typeface="Arial Unicode MS"/>
              </a:rPr>
              <a:t>Chapter</a:t>
            </a:r>
            <a:r>
              <a:rPr dirty="0" sz="3200" spc="60">
                <a:latin typeface="Arial Unicode MS"/>
                <a:cs typeface="Arial Unicode MS"/>
              </a:rPr>
              <a:t> </a:t>
            </a:r>
            <a:r>
              <a:rPr dirty="0" sz="3200" spc="-15">
                <a:latin typeface="Arial Unicode MS"/>
                <a:cs typeface="Arial Unicode MS"/>
              </a:rPr>
              <a:t>6</a:t>
            </a:r>
            <a:r>
              <a:rPr dirty="0" sz="3200" spc="-5">
                <a:latin typeface="Arial Unicode MS"/>
                <a:cs typeface="Arial Unicode MS"/>
              </a:rPr>
              <a:t>、</a:t>
            </a:r>
            <a:r>
              <a:rPr dirty="0" sz="3200" spc="-95">
                <a:latin typeface="Arial Unicode MS"/>
                <a:cs typeface="Arial Unicode MS"/>
              </a:rPr>
              <a:t>7:</a:t>
            </a:r>
            <a:r>
              <a:rPr dirty="0" sz="3200" spc="45">
                <a:latin typeface="Arial Unicode MS"/>
                <a:cs typeface="Arial Unicode MS"/>
              </a:rPr>
              <a:t> </a:t>
            </a:r>
            <a:r>
              <a:rPr dirty="0" sz="3200" spc="-90">
                <a:latin typeface="Arial Unicode MS"/>
                <a:cs typeface="Arial Unicode MS"/>
              </a:rPr>
              <a:t>Desk</a:t>
            </a:r>
            <a:r>
              <a:rPr dirty="0" sz="3200" spc="55">
                <a:latin typeface="Arial Unicode MS"/>
                <a:cs typeface="Arial Unicode MS"/>
              </a:rPr>
              <a:t> </a:t>
            </a:r>
            <a:r>
              <a:rPr dirty="0" sz="3200" spc="5">
                <a:latin typeface="Arial Unicode MS"/>
                <a:cs typeface="Arial Unicode MS"/>
              </a:rPr>
              <a:t>Calculator  </a:t>
            </a:r>
            <a:r>
              <a:rPr dirty="0" sz="3200" spc="-80">
                <a:latin typeface="Arial Unicode MS"/>
                <a:cs typeface="Arial Unicode MS"/>
              </a:rPr>
              <a:t>Review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466" y="388620"/>
            <a:ext cx="4306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Sources </a:t>
            </a:r>
            <a:r>
              <a:rPr dirty="0" spc="150"/>
              <a:t>of</a:t>
            </a:r>
            <a:r>
              <a:rPr dirty="0" spc="190"/>
              <a:t> </a:t>
            </a:r>
            <a:r>
              <a:rPr dirty="0" spc="15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620023"/>
            <a:ext cx="8117840" cy="37185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20">
                <a:latin typeface="Arial Unicode MS"/>
                <a:cs typeface="Arial Unicode MS"/>
              </a:rPr>
              <a:t>Poor</a:t>
            </a:r>
            <a:r>
              <a:rPr dirty="0" sz="2400" spc="25">
                <a:latin typeface="Arial Unicode MS"/>
                <a:cs typeface="Arial Unicode MS"/>
              </a:rPr>
              <a:t> </a:t>
            </a:r>
            <a:r>
              <a:rPr dirty="0" sz="2400">
                <a:latin typeface="Arial Unicode MS"/>
                <a:cs typeface="Arial Unicode MS"/>
              </a:rPr>
              <a:t>specification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5">
                <a:latin typeface="Arial Unicode MS"/>
                <a:cs typeface="Arial Unicode MS"/>
              </a:rPr>
              <a:t>“What’s </a:t>
            </a:r>
            <a:r>
              <a:rPr dirty="0" sz="2000" spc="-10">
                <a:latin typeface="Arial Unicode MS"/>
                <a:cs typeface="Arial Unicode MS"/>
              </a:rPr>
              <a:t>this </a:t>
            </a:r>
            <a:r>
              <a:rPr dirty="0" sz="2000" spc="5">
                <a:latin typeface="Arial Unicode MS"/>
                <a:cs typeface="Arial Unicode MS"/>
              </a:rPr>
              <a:t>supposed </a:t>
            </a:r>
            <a:r>
              <a:rPr dirty="0" sz="2000" spc="90">
                <a:latin typeface="Arial Unicode MS"/>
                <a:cs typeface="Arial Unicode MS"/>
              </a:rPr>
              <a:t>to</a:t>
            </a:r>
            <a:r>
              <a:rPr dirty="0" sz="2000" spc="135">
                <a:latin typeface="Arial Unicode MS"/>
                <a:cs typeface="Arial Unicode MS"/>
              </a:rPr>
              <a:t> </a:t>
            </a:r>
            <a:r>
              <a:rPr dirty="0" sz="2000" spc="15">
                <a:latin typeface="Arial Unicode MS"/>
                <a:cs typeface="Arial Unicode MS"/>
              </a:rPr>
              <a:t>do?”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Arial Unicode MS"/>
                <a:cs typeface="Arial Unicode MS"/>
              </a:rPr>
              <a:t>Incomplete</a:t>
            </a:r>
            <a:r>
              <a:rPr dirty="0" sz="2400" spc="35">
                <a:latin typeface="Arial Unicode MS"/>
                <a:cs typeface="Arial Unicode MS"/>
              </a:rPr>
              <a:t> </a:t>
            </a:r>
            <a:r>
              <a:rPr dirty="0" sz="2400" spc="40">
                <a:latin typeface="Arial Unicode MS"/>
                <a:cs typeface="Arial Unicode MS"/>
              </a:rPr>
              <a:t>programs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65">
                <a:latin typeface="Arial Unicode MS"/>
                <a:cs typeface="Arial Unicode MS"/>
              </a:rPr>
              <a:t>“but </a:t>
            </a:r>
            <a:r>
              <a:rPr dirty="0" sz="2000" spc="-20">
                <a:latin typeface="Arial Unicode MS"/>
                <a:cs typeface="Arial Unicode MS"/>
              </a:rPr>
              <a:t>I’ll </a:t>
            </a:r>
            <a:r>
              <a:rPr dirty="0" sz="2000" spc="70">
                <a:latin typeface="Arial Unicode MS"/>
                <a:cs typeface="Arial Unicode MS"/>
              </a:rPr>
              <a:t>not </a:t>
            </a:r>
            <a:r>
              <a:rPr dirty="0" sz="2000" spc="50">
                <a:latin typeface="Arial Unicode MS"/>
                <a:cs typeface="Arial Unicode MS"/>
              </a:rPr>
              <a:t>get </a:t>
            </a:r>
            <a:r>
              <a:rPr dirty="0" sz="2000" spc="45">
                <a:latin typeface="Arial Unicode MS"/>
                <a:cs typeface="Arial Unicode MS"/>
              </a:rPr>
              <a:t>around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65">
                <a:latin typeface="Arial Unicode MS"/>
                <a:cs typeface="Arial Unicode MS"/>
              </a:rPr>
              <a:t>doing </a:t>
            </a:r>
            <a:r>
              <a:rPr dirty="0" sz="2000" spc="40">
                <a:latin typeface="Arial Unicode MS"/>
                <a:cs typeface="Arial Unicode MS"/>
              </a:rPr>
              <a:t>that </a:t>
            </a:r>
            <a:r>
              <a:rPr dirty="0" sz="2000" spc="30">
                <a:latin typeface="Arial Unicode MS"/>
                <a:cs typeface="Arial Unicode MS"/>
              </a:rPr>
              <a:t>until</a:t>
            </a:r>
            <a:r>
              <a:rPr dirty="0" sz="2000" spc="-135">
                <a:latin typeface="Arial Unicode MS"/>
                <a:cs typeface="Arial Unicode MS"/>
              </a:rPr>
              <a:t> </a:t>
            </a:r>
            <a:r>
              <a:rPr dirty="0" sz="2000" spc="70">
                <a:latin typeface="Arial Unicode MS"/>
                <a:cs typeface="Arial Unicode MS"/>
              </a:rPr>
              <a:t>tomorrow”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10">
                <a:latin typeface="Arial Unicode MS"/>
                <a:cs typeface="Arial Unicode MS"/>
              </a:rPr>
              <a:t>Unexpected</a:t>
            </a:r>
            <a:r>
              <a:rPr dirty="0" sz="2400" spc="40">
                <a:latin typeface="Arial Unicode MS"/>
                <a:cs typeface="Arial Unicode MS"/>
              </a:rPr>
              <a:t> </a:t>
            </a:r>
            <a:r>
              <a:rPr dirty="0" sz="2400" spc="25">
                <a:latin typeface="Arial Unicode MS"/>
                <a:cs typeface="Arial Unicode MS"/>
              </a:rPr>
              <a:t>arguments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65">
                <a:latin typeface="Arial Unicode MS"/>
                <a:cs typeface="Arial Unicode MS"/>
              </a:rPr>
              <a:t>“but </a:t>
            </a:r>
            <a:r>
              <a:rPr dirty="0" sz="2000" spc="-10">
                <a:latin typeface="Arial Unicode MS"/>
                <a:cs typeface="Arial Unicode MS"/>
              </a:rPr>
              <a:t>sqrt() </a:t>
            </a:r>
            <a:r>
              <a:rPr dirty="0" sz="2000" spc="-5">
                <a:latin typeface="Arial Unicode MS"/>
                <a:cs typeface="Arial Unicode MS"/>
              </a:rPr>
              <a:t>isn’t </a:t>
            </a:r>
            <a:r>
              <a:rPr dirty="0" sz="2000" spc="5">
                <a:latin typeface="Arial Unicode MS"/>
                <a:cs typeface="Arial Unicode MS"/>
              </a:rPr>
              <a:t>supposed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35">
                <a:latin typeface="Arial Unicode MS"/>
                <a:cs typeface="Arial Unicode MS"/>
              </a:rPr>
              <a:t>be </a:t>
            </a:r>
            <a:r>
              <a:rPr dirty="0" sz="2000" spc="-10">
                <a:latin typeface="Arial Unicode MS"/>
                <a:cs typeface="Arial Unicode MS"/>
              </a:rPr>
              <a:t>called </a:t>
            </a:r>
            <a:r>
              <a:rPr dirty="0" sz="2000" spc="35">
                <a:latin typeface="Arial Unicode MS"/>
                <a:cs typeface="Arial Unicode MS"/>
              </a:rPr>
              <a:t>with </a:t>
            </a:r>
            <a:r>
              <a:rPr dirty="0" sz="2000" spc="-75">
                <a:latin typeface="Arial Unicode MS"/>
                <a:cs typeface="Arial Unicode MS"/>
              </a:rPr>
              <a:t>-1 </a:t>
            </a:r>
            <a:r>
              <a:rPr dirty="0" sz="2000" spc="-105">
                <a:latin typeface="Arial Unicode MS"/>
                <a:cs typeface="Arial Unicode MS"/>
              </a:rPr>
              <a:t>as </a:t>
            </a:r>
            <a:r>
              <a:rPr dirty="0" sz="2000" spc="-30">
                <a:latin typeface="Arial Unicode MS"/>
                <a:cs typeface="Arial Unicode MS"/>
              </a:rPr>
              <a:t>its</a:t>
            </a:r>
            <a:r>
              <a:rPr dirty="0" sz="2000" spc="-105">
                <a:latin typeface="Arial Unicode MS"/>
                <a:cs typeface="Arial Unicode MS"/>
              </a:rPr>
              <a:t> </a:t>
            </a:r>
            <a:r>
              <a:rPr dirty="0" sz="2000" spc="40">
                <a:latin typeface="Arial Unicode MS"/>
                <a:cs typeface="Arial Unicode MS"/>
              </a:rPr>
              <a:t>argument”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Arial Unicode MS"/>
                <a:cs typeface="Arial Unicode MS"/>
              </a:rPr>
              <a:t>Unexpected</a:t>
            </a:r>
            <a:r>
              <a:rPr dirty="0" sz="2400" spc="35">
                <a:latin typeface="Arial Unicode MS"/>
                <a:cs typeface="Arial Unicode MS"/>
              </a:rPr>
              <a:t> </a:t>
            </a:r>
            <a:r>
              <a:rPr dirty="0" sz="2400" spc="65">
                <a:latin typeface="Arial Unicode MS"/>
                <a:cs typeface="Arial Unicode MS"/>
              </a:rPr>
              <a:t>input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6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65">
                <a:latin typeface="Arial Unicode MS"/>
                <a:cs typeface="Arial Unicode MS"/>
              </a:rPr>
              <a:t>“but </a:t>
            </a:r>
            <a:r>
              <a:rPr dirty="0" sz="2000" spc="35">
                <a:latin typeface="Arial Unicode MS"/>
                <a:cs typeface="Arial Unicode MS"/>
              </a:rPr>
              <a:t>the </a:t>
            </a:r>
            <a:r>
              <a:rPr dirty="0" sz="2000" spc="-30">
                <a:latin typeface="Arial Unicode MS"/>
                <a:cs typeface="Arial Unicode MS"/>
              </a:rPr>
              <a:t>user </a:t>
            </a:r>
            <a:r>
              <a:rPr dirty="0" sz="2000" spc="-70">
                <a:latin typeface="Arial Unicode MS"/>
                <a:cs typeface="Arial Unicode MS"/>
              </a:rPr>
              <a:t>was </a:t>
            </a:r>
            <a:r>
              <a:rPr dirty="0" sz="2000" spc="5">
                <a:latin typeface="Arial Unicode MS"/>
                <a:cs typeface="Arial Unicode MS"/>
              </a:rPr>
              <a:t>supposed </a:t>
            </a:r>
            <a:r>
              <a:rPr dirty="0" sz="2000" spc="90">
                <a:latin typeface="Arial Unicode MS"/>
                <a:cs typeface="Arial Unicode MS"/>
              </a:rPr>
              <a:t>to </a:t>
            </a:r>
            <a:r>
              <a:rPr dirty="0" sz="2000" spc="50">
                <a:latin typeface="Arial Unicode MS"/>
                <a:cs typeface="Arial Unicode MS"/>
              </a:rPr>
              <a:t>input </a:t>
            </a:r>
            <a:r>
              <a:rPr dirty="0" sz="2000" spc="-5">
                <a:latin typeface="Arial Unicode MS"/>
                <a:cs typeface="Arial Unicode MS"/>
              </a:rPr>
              <a:t>an</a:t>
            </a:r>
            <a:r>
              <a:rPr dirty="0" sz="2000" spc="135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integer”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20">
                <a:latin typeface="Arial Unicode MS"/>
                <a:cs typeface="Arial Unicode MS"/>
              </a:rPr>
              <a:t>Code </a:t>
            </a:r>
            <a:r>
              <a:rPr dirty="0" sz="2400" spc="50">
                <a:latin typeface="Arial Unicode MS"/>
                <a:cs typeface="Arial Unicode MS"/>
              </a:rPr>
              <a:t>that </a:t>
            </a:r>
            <a:r>
              <a:rPr dirty="0" sz="2400">
                <a:latin typeface="Arial Unicode MS"/>
                <a:cs typeface="Arial Unicode MS"/>
              </a:rPr>
              <a:t>simply </a:t>
            </a:r>
            <a:r>
              <a:rPr dirty="0" sz="2400" spc="25">
                <a:latin typeface="Arial Unicode MS"/>
                <a:cs typeface="Arial Unicode MS"/>
              </a:rPr>
              <a:t>doesn’t </a:t>
            </a:r>
            <a:r>
              <a:rPr dirty="0" sz="2400" spc="114">
                <a:latin typeface="Arial Unicode MS"/>
                <a:cs typeface="Arial Unicode MS"/>
              </a:rPr>
              <a:t>do </a:t>
            </a:r>
            <a:r>
              <a:rPr dirty="0" sz="2400" spc="30">
                <a:latin typeface="Arial Unicode MS"/>
                <a:cs typeface="Arial Unicode MS"/>
              </a:rPr>
              <a:t>what </a:t>
            </a:r>
            <a:r>
              <a:rPr dirty="0" sz="2400" spc="50">
                <a:latin typeface="Arial Unicode MS"/>
                <a:cs typeface="Arial Unicode MS"/>
              </a:rPr>
              <a:t>it </a:t>
            </a:r>
            <a:r>
              <a:rPr dirty="0" sz="2400" spc="-80">
                <a:latin typeface="Arial Unicode MS"/>
                <a:cs typeface="Arial Unicode MS"/>
              </a:rPr>
              <a:t>was </a:t>
            </a:r>
            <a:r>
              <a:rPr dirty="0" sz="2400" spc="5">
                <a:latin typeface="Arial Unicode MS"/>
                <a:cs typeface="Arial Unicode MS"/>
              </a:rPr>
              <a:t>supposed </a:t>
            </a:r>
            <a:r>
              <a:rPr dirty="0" sz="2400" spc="110">
                <a:latin typeface="Arial Unicode MS"/>
                <a:cs typeface="Arial Unicode MS"/>
              </a:rPr>
              <a:t>to</a:t>
            </a:r>
            <a:r>
              <a:rPr dirty="0" sz="2400" spc="229">
                <a:latin typeface="Arial Unicode MS"/>
                <a:cs typeface="Arial Unicode MS"/>
              </a:rPr>
              <a:t> </a:t>
            </a:r>
            <a:r>
              <a:rPr dirty="0" sz="2400" spc="114">
                <a:latin typeface="Arial Unicode MS"/>
                <a:cs typeface="Arial Unicode MS"/>
              </a:rPr>
              <a:t>do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259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Unicode MS"/>
                <a:cs typeface="Arial Unicode MS"/>
              </a:rPr>
              <a:t>“so </a:t>
            </a:r>
            <a:r>
              <a:rPr dirty="0" sz="2000" spc="-20">
                <a:latin typeface="Arial Unicode MS"/>
                <a:cs typeface="Arial Unicode MS"/>
              </a:rPr>
              <a:t>fix</a:t>
            </a:r>
            <a:r>
              <a:rPr dirty="0" sz="2000" spc="65">
                <a:latin typeface="Arial Unicode MS"/>
                <a:cs typeface="Arial Unicode MS"/>
              </a:rPr>
              <a:t> </a:t>
            </a:r>
            <a:r>
              <a:rPr dirty="0" sz="2000" spc="45">
                <a:latin typeface="Arial Unicode MS"/>
                <a:cs typeface="Arial Unicode MS"/>
              </a:rPr>
              <a:t>it!”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357" y="198374"/>
            <a:ext cx="367347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Kinds </a:t>
            </a:r>
            <a:r>
              <a:rPr dirty="0" spc="150"/>
              <a:t>of</a:t>
            </a:r>
            <a:r>
              <a:rPr dirty="0" spc="210"/>
              <a:t> </a:t>
            </a:r>
            <a:r>
              <a:rPr dirty="0" spc="-70"/>
              <a:t>Errors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7340" y="1315187"/>
            <a:ext cx="8629015" cy="398081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50">
                <a:latin typeface="Arial Unicode MS"/>
                <a:cs typeface="Arial Unicode MS"/>
              </a:rPr>
              <a:t>Compile-time</a:t>
            </a:r>
            <a:r>
              <a:rPr dirty="0" sz="2400" spc="60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errors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50">
                <a:latin typeface="Arial Unicode MS"/>
                <a:cs typeface="Arial Unicode MS"/>
              </a:rPr>
              <a:t>Syntax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errors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-25">
                <a:latin typeface="Arial Unicode MS"/>
                <a:cs typeface="Arial Unicode MS"/>
              </a:rPr>
              <a:t>Type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errors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Arial Unicode MS"/>
                <a:cs typeface="Arial Unicode MS"/>
              </a:rPr>
              <a:t>Link-time</a:t>
            </a:r>
            <a:r>
              <a:rPr dirty="0" sz="2400" spc="5">
                <a:latin typeface="Arial Unicode MS"/>
                <a:cs typeface="Arial Unicode MS"/>
              </a:rPr>
              <a:t> errors</a:t>
            </a:r>
            <a:endParaRPr sz="24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30">
                <a:latin typeface="Arial Unicode MS"/>
                <a:cs typeface="Arial Unicode MS"/>
              </a:rPr>
              <a:t>Run-time</a:t>
            </a:r>
            <a:r>
              <a:rPr dirty="0" sz="2400" spc="-15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errors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20">
                <a:latin typeface="Arial Unicode MS"/>
                <a:cs typeface="Arial Unicode MS"/>
              </a:rPr>
              <a:t>Detected </a:t>
            </a:r>
            <a:r>
              <a:rPr dirty="0" sz="2000" spc="35">
                <a:latin typeface="Arial Unicode MS"/>
                <a:cs typeface="Arial Unicode MS"/>
              </a:rPr>
              <a:t>by </a:t>
            </a:r>
            <a:r>
              <a:rPr dirty="0" sz="2000" spc="50">
                <a:latin typeface="Arial Unicode MS"/>
                <a:cs typeface="Arial Unicode MS"/>
              </a:rPr>
              <a:t>computer</a:t>
            </a:r>
            <a:r>
              <a:rPr dirty="0" sz="2000" spc="25">
                <a:latin typeface="Arial Unicode MS"/>
                <a:cs typeface="Arial Unicode MS"/>
              </a:rPr>
              <a:t> </a:t>
            </a:r>
            <a:r>
              <a:rPr dirty="0" sz="2000" spc="-45">
                <a:latin typeface="Arial Unicode MS"/>
                <a:cs typeface="Arial Unicode MS"/>
              </a:rPr>
              <a:t>(crash)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20">
                <a:latin typeface="Arial Unicode MS"/>
                <a:cs typeface="Arial Unicode MS"/>
              </a:rPr>
              <a:t>Detected </a:t>
            </a:r>
            <a:r>
              <a:rPr dirty="0" sz="2000" spc="35">
                <a:latin typeface="Arial Unicode MS"/>
                <a:cs typeface="Arial Unicode MS"/>
              </a:rPr>
              <a:t>by </a:t>
            </a:r>
            <a:r>
              <a:rPr dirty="0" sz="2000" spc="15">
                <a:latin typeface="Arial Unicode MS"/>
                <a:cs typeface="Arial Unicode MS"/>
              </a:rPr>
              <a:t>library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-15">
                <a:latin typeface="Arial Unicode MS"/>
                <a:cs typeface="Arial Unicode MS"/>
              </a:rPr>
              <a:t>(exceptions)</a:t>
            </a:r>
            <a:endParaRPr sz="20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20">
                <a:latin typeface="Arial Unicode MS"/>
                <a:cs typeface="Arial Unicode MS"/>
              </a:rPr>
              <a:t>Detected </a:t>
            </a:r>
            <a:r>
              <a:rPr dirty="0" sz="2000" spc="35">
                <a:latin typeface="Arial Unicode MS"/>
                <a:cs typeface="Arial Unicode MS"/>
              </a:rPr>
              <a:t>by </a:t>
            </a:r>
            <a:r>
              <a:rPr dirty="0" sz="2000" spc="-30">
                <a:latin typeface="Arial Unicode MS"/>
                <a:cs typeface="Arial Unicode MS"/>
              </a:rPr>
              <a:t>user</a:t>
            </a:r>
            <a:r>
              <a:rPr dirty="0" sz="2000" spc="20">
                <a:latin typeface="Arial Unicode MS"/>
                <a:cs typeface="Arial Unicode MS"/>
              </a:rPr>
              <a:t> </a:t>
            </a:r>
            <a:r>
              <a:rPr dirty="0" sz="2000" spc="25">
                <a:latin typeface="Arial Unicode MS"/>
                <a:cs typeface="Arial Unicode MS"/>
              </a:rPr>
              <a:t>code</a:t>
            </a:r>
            <a:endParaRPr sz="2000">
              <a:latin typeface="Arial Unicode MS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5">
                <a:latin typeface="Arial Unicode MS"/>
                <a:cs typeface="Arial Unicode MS"/>
              </a:rPr>
              <a:t>Logic</a:t>
            </a:r>
            <a:r>
              <a:rPr dirty="0" sz="2400" spc="40">
                <a:latin typeface="Arial Unicode MS"/>
                <a:cs typeface="Arial Unicode MS"/>
              </a:rPr>
              <a:t> </a:t>
            </a:r>
            <a:r>
              <a:rPr dirty="0" sz="2400" spc="5">
                <a:latin typeface="Arial Unicode MS"/>
                <a:cs typeface="Arial Unicode MS"/>
              </a:rPr>
              <a:t>errors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 sz="2000" spc="15">
                <a:latin typeface="Arial Unicode MS"/>
                <a:cs typeface="Arial Unicode MS"/>
              </a:rPr>
              <a:t>Detected </a:t>
            </a:r>
            <a:r>
              <a:rPr dirty="0" sz="2000" spc="35">
                <a:latin typeface="Arial Unicode MS"/>
                <a:cs typeface="Arial Unicode MS"/>
              </a:rPr>
              <a:t>by </a:t>
            </a:r>
            <a:r>
              <a:rPr dirty="0" sz="2000" spc="55">
                <a:latin typeface="Arial Unicode MS"/>
                <a:cs typeface="Arial Unicode MS"/>
              </a:rPr>
              <a:t>programmer </a:t>
            </a:r>
            <a:r>
              <a:rPr dirty="0" sz="2000" spc="15">
                <a:latin typeface="Arial Unicode MS"/>
                <a:cs typeface="Arial Unicode MS"/>
              </a:rPr>
              <a:t>(code </a:t>
            </a:r>
            <a:r>
              <a:rPr dirty="0" sz="2000" spc="-25">
                <a:latin typeface="Arial Unicode MS"/>
                <a:cs typeface="Arial Unicode MS"/>
              </a:rPr>
              <a:t>runs, </a:t>
            </a:r>
            <a:r>
              <a:rPr dirty="0" sz="2000" spc="70">
                <a:latin typeface="Arial Unicode MS"/>
                <a:cs typeface="Arial Unicode MS"/>
              </a:rPr>
              <a:t>but </a:t>
            </a:r>
            <a:r>
              <a:rPr dirty="0" sz="2000" spc="15">
                <a:latin typeface="Arial Unicode MS"/>
                <a:cs typeface="Arial Unicode MS"/>
              </a:rPr>
              <a:t>produces </a:t>
            </a:r>
            <a:r>
              <a:rPr dirty="0" sz="2000" spc="20">
                <a:latin typeface="Arial Unicode MS"/>
                <a:cs typeface="Arial Unicode MS"/>
              </a:rPr>
              <a:t>incorrect</a:t>
            </a:r>
            <a:r>
              <a:rPr dirty="0" sz="2000" spc="135">
                <a:latin typeface="Arial Unicode MS"/>
                <a:cs typeface="Arial Unicode MS"/>
              </a:rPr>
              <a:t> </a:t>
            </a:r>
            <a:r>
              <a:rPr dirty="0" sz="2000" spc="55">
                <a:latin typeface="Arial Unicode MS"/>
                <a:cs typeface="Arial Unicode MS"/>
              </a:rPr>
              <a:t>output)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022" y="388620"/>
            <a:ext cx="4551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Check </a:t>
            </a:r>
            <a:r>
              <a:rPr dirty="0" spc="85"/>
              <a:t>your</a:t>
            </a:r>
            <a:r>
              <a:rPr dirty="0" spc="175"/>
              <a:t> </a:t>
            </a:r>
            <a:r>
              <a:rPr dirty="0" spc="35"/>
              <a:t>inputs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4540" y="1464310"/>
            <a:ext cx="7559675" cy="176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Arial Unicode MS"/>
                <a:cs typeface="Arial Unicode MS"/>
              </a:rPr>
              <a:t>Before </a:t>
            </a:r>
            <a:r>
              <a:rPr dirty="0" sz="2800" spc="55">
                <a:latin typeface="Arial Unicode MS"/>
                <a:cs typeface="Arial Unicode MS"/>
              </a:rPr>
              <a:t>trying </a:t>
            </a:r>
            <a:r>
              <a:rPr dirty="0" sz="2800" spc="130">
                <a:latin typeface="Arial Unicode MS"/>
                <a:cs typeface="Arial Unicode MS"/>
              </a:rPr>
              <a:t>to </a:t>
            </a:r>
            <a:r>
              <a:rPr dirty="0" sz="2800" spc="-70">
                <a:latin typeface="Arial Unicode MS"/>
                <a:cs typeface="Arial Unicode MS"/>
              </a:rPr>
              <a:t>use </a:t>
            </a:r>
            <a:r>
              <a:rPr dirty="0" sz="2800">
                <a:latin typeface="Arial Unicode MS"/>
                <a:cs typeface="Arial Unicode MS"/>
              </a:rPr>
              <a:t>an </a:t>
            </a:r>
            <a:r>
              <a:rPr dirty="0" sz="2800" spc="75">
                <a:latin typeface="Arial Unicode MS"/>
                <a:cs typeface="Arial Unicode MS"/>
              </a:rPr>
              <a:t>input </a:t>
            </a:r>
            <a:r>
              <a:rPr dirty="0" sz="2800" spc="-35">
                <a:latin typeface="Arial Unicode MS"/>
                <a:cs typeface="Arial Unicode MS"/>
              </a:rPr>
              <a:t>value, check  </a:t>
            </a:r>
            <a:r>
              <a:rPr dirty="0" sz="2800" spc="60">
                <a:latin typeface="Arial Unicode MS"/>
                <a:cs typeface="Arial Unicode MS"/>
              </a:rPr>
              <a:t>that it </a:t>
            </a:r>
            <a:r>
              <a:rPr dirty="0" sz="2800" spc="-5">
                <a:latin typeface="Arial Unicode MS"/>
                <a:cs typeface="Arial Unicode MS"/>
              </a:rPr>
              <a:t>meets </a:t>
            </a:r>
            <a:r>
              <a:rPr dirty="0" sz="2800" spc="55">
                <a:latin typeface="Arial Unicode MS"/>
                <a:cs typeface="Arial Unicode MS"/>
              </a:rPr>
              <a:t>your</a:t>
            </a:r>
            <a:r>
              <a:rPr dirty="0" sz="2800" spc="5">
                <a:latin typeface="Arial Unicode MS"/>
                <a:cs typeface="Arial Unicode MS"/>
              </a:rPr>
              <a:t> </a:t>
            </a:r>
            <a:r>
              <a:rPr dirty="0" sz="2800" spc="25">
                <a:latin typeface="Arial Unicode MS"/>
                <a:cs typeface="Arial Unicode MS"/>
              </a:rPr>
              <a:t>expectations/requirements</a:t>
            </a:r>
            <a:endParaRPr sz="28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dirty="0" sz="2400" spc="5">
                <a:latin typeface="Arial Unicode MS"/>
                <a:cs typeface="Arial Unicode MS"/>
              </a:rPr>
              <a:t>Function</a:t>
            </a:r>
            <a:r>
              <a:rPr dirty="0" sz="2400" spc="45">
                <a:latin typeface="Arial Unicode MS"/>
                <a:cs typeface="Arial Unicode MS"/>
              </a:rPr>
              <a:t> </a:t>
            </a:r>
            <a:r>
              <a:rPr dirty="0" sz="2400" spc="25">
                <a:latin typeface="Arial Unicode MS"/>
                <a:cs typeface="Arial Unicode MS"/>
              </a:rPr>
              <a:t>arguments</a:t>
            </a:r>
            <a:endParaRPr sz="2400">
              <a:latin typeface="Arial Unicode MS"/>
              <a:cs typeface="Arial Unicode MS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 Unicode MS"/>
                <a:cs typeface="Arial Unicode MS"/>
              </a:rPr>
              <a:t>Data </a:t>
            </a:r>
            <a:r>
              <a:rPr dirty="0" sz="2400" spc="90">
                <a:latin typeface="Arial Unicode MS"/>
                <a:cs typeface="Arial Unicode MS"/>
              </a:rPr>
              <a:t>from </a:t>
            </a:r>
            <a:r>
              <a:rPr dirty="0" sz="2400" spc="60">
                <a:latin typeface="Arial Unicode MS"/>
                <a:cs typeface="Arial Unicode MS"/>
              </a:rPr>
              <a:t>input</a:t>
            </a:r>
            <a:r>
              <a:rPr dirty="0" sz="2400" spc="25">
                <a:latin typeface="Arial Unicode MS"/>
                <a:cs typeface="Arial Unicode MS"/>
              </a:rPr>
              <a:t> </a:t>
            </a:r>
            <a:r>
              <a:rPr dirty="0" sz="2400" spc="-15">
                <a:latin typeface="Arial Unicode MS"/>
                <a:cs typeface="Arial Unicode MS"/>
              </a:rPr>
              <a:t>(</a:t>
            </a:r>
            <a:r>
              <a:rPr dirty="0" sz="1800" spc="-15">
                <a:latin typeface="Arial Unicode MS"/>
                <a:cs typeface="Arial Unicode MS"/>
              </a:rPr>
              <a:t>istream</a:t>
            </a:r>
            <a:r>
              <a:rPr dirty="0" sz="2400" spc="-15">
                <a:latin typeface="Arial Unicode MS"/>
                <a:cs typeface="Arial Unicode MS"/>
              </a:rPr>
              <a:t>)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055" y="350520"/>
            <a:ext cx="6066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Bad </a:t>
            </a:r>
            <a:r>
              <a:rPr dirty="0" spc="85"/>
              <a:t>function</a:t>
            </a:r>
            <a:r>
              <a:rPr dirty="0" spc="220"/>
              <a:t> </a:t>
            </a:r>
            <a:r>
              <a:rPr dirty="0" spc="45"/>
              <a:t>arguments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 spc="-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1305052"/>
            <a:ext cx="6971665" cy="217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0">
                <a:latin typeface="Arial Unicode MS"/>
                <a:cs typeface="Arial Unicode MS"/>
              </a:rPr>
              <a:t>The </a:t>
            </a:r>
            <a:r>
              <a:rPr dirty="0" sz="2800" spc="45">
                <a:latin typeface="Arial Unicode MS"/>
                <a:cs typeface="Arial Unicode MS"/>
              </a:rPr>
              <a:t>compiler</a:t>
            </a:r>
            <a:r>
              <a:rPr dirty="0" sz="2800" spc="145">
                <a:latin typeface="Arial Unicode MS"/>
                <a:cs typeface="Arial Unicode MS"/>
              </a:rPr>
              <a:t> </a:t>
            </a:r>
            <a:r>
              <a:rPr dirty="0" sz="2800" spc="-35">
                <a:latin typeface="Arial Unicode MS"/>
                <a:cs typeface="Arial Unicode MS"/>
              </a:rPr>
              <a:t>helps: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400" spc="95">
                <a:latin typeface="Arial Unicode MS"/>
                <a:cs typeface="Arial Unicode MS"/>
              </a:rPr>
              <a:t>– </a:t>
            </a:r>
            <a:r>
              <a:rPr dirty="0" sz="2400" spc="70">
                <a:latin typeface="Arial Unicode MS"/>
                <a:cs typeface="Arial Unicode MS"/>
              </a:rPr>
              <a:t>Number </a:t>
            </a:r>
            <a:r>
              <a:rPr dirty="0" sz="2400" spc="35">
                <a:latin typeface="Arial Unicode MS"/>
                <a:cs typeface="Arial Unicode MS"/>
              </a:rPr>
              <a:t>and </a:t>
            </a:r>
            <a:r>
              <a:rPr dirty="0" sz="2400" spc="-5">
                <a:latin typeface="Arial Unicode MS"/>
                <a:cs typeface="Arial Unicode MS"/>
              </a:rPr>
              <a:t>types </a:t>
            </a:r>
            <a:r>
              <a:rPr dirty="0" sz="2400" spc="80">
                <a:latin typeface="Arial Unicode MS"/>
                <a:cs typeface="Arial Unicode MS"/>
              </a:rPr>
              <a:t>of </a:t>
            </a:r>
            <a:r>
              <a:rPr dirty="0" sz="2400" spc="20">
                <a:latin typeface="Arial Unicode MS"/>
                <a:cs typeface="Arial Unicode MS"/>
              </a:rPr>
              <a:t>arguments must</a:t>
            </a:r>
            <a:r>
              <a:rPr dirty="0" sz="2400" spc="225">
                <a:latin typeface="Arial Unicode MS"/>
                <a:cs typeface="Arial Unicode MS"/>
              </a:rPr>
              <a:t> </a:t>
            </a:r>
            <a:r>
              <a:rPr dirty="0" sz="2400" spc="35">
                <a:latin typeface="Arial Unicode MS"/>
                <a:cs typeface="Arial Unicode MS"/>
              </a:rPr>
              <a:t>match</a:t>
            </a:r>
            <a:endParaRPr sz="24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  <a:spcBef>
                <a:spcPts val="1095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">
                <a:latin typeface="Arial Unicode MS"/>
                <a:cs typeface="Arial Unicode MS"/>
              </a:rPr>
              <a:t>area(int </a:t>
            </a:r>
            <a:r>
              <a:rPr dirty="0" sz="2000" spc="25">
                <a:latin typeface="Arial Unicode MS"/>
                <a:cs typeface="Arial Unicode MS"/>
              </a:rPr>
              <a:t>length, </a:t>
            </a:r>
            <a:r>
              <a:rPr dirty="0" sz="2000" spc="40">
                <a:latin typeface="Arial Unicode MS"/>
                <a:cs typeface="Arial Unicode MS"/>
              </a:rPr>
              <a:t>int</a:t>
            </a:r>
            <a:r>
              <a:rPr dirty="0" sz="2000" spc="5">
                <a:latin typeface="Arial Unicode MS"/>
                <a:cs typeface="Arial Unicode MS"/>
              </a:rPr>
              <a:t> </a:t>
            </a:r>
            <a:r>
              <a:rPr dirty="0" sz="2000" spc="30">
                <a:latin typeface="Arial Unicode MS"/>
                <a:cs typeface="Arial Unicode MS"/>
              </a:rPr>
              <a:t>width)</a:t>
            </a:r>
            <a:endParaRPr sz="20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{</a:t>
            </a:r>
            <a:endParaRPr sz="2000">
              <a:latin typeface="Arial Unicode MS"/>
              <a:cs typeface="Arial Unicode MS"/>
            </a:endParaRPr>
          </a:p>
          <a:p>
            <a:pPr marL="755650">
              <a:lnSpc>
                <a:spcPct val="100000"/>
              </a:lnSpc>
            </a:pPr>
            <a:r>
              <a:rPr dirty="0" sz="2000" spc="35">
                <a:latin typeface="Arial Unicode MS"/>
                <a:cs typeface="Arial Unicode MS"/>
              </a:rPr>
              <a:t>return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000" spc="35">
                <a:latin typeface="Arial Unicode MS"/>
                <a:cs typeface="Arial Unicode MS"/>
              </a:rPr>
              <a:t>length*width;</a:t>
            </a:r>
            <a:endParaRPr sz="2000">
              <a:latin typeface="Arial Unicode MS"/>
              <a:cs typeface="Arial Unicode MS"/>
            </a:endParaRPr>
          </a:p>
          <a:p>
            <a:pPr marL="469900">
              <a:lnSpc>
                <a:spcPct val="100000"/>
              </a:lnSpc>
            </a:pPr>
            <a:r>
              <a:rPr dirty="0" sz="2000" spc="-60">
                <a:latin typeface="Arial Unicode MS"/>
                <a:cs typeface="Arial Unicode MS"/>
              </a:rPr>
              <a:t>}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594" y="3597140"/>
            <a:ext cx="4622800" cy="1261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20" i="1">
                <a:latin typeface="Arial"/>
                <a:cs typeface="Arial"/>
              </a:rPr>
              <a:t>error: </a:t>
            </a:r>
            <a:r>
              <a:rPr dirty="0" sz="2100" spc="5" i="1">
                <a:latin typeface="Arial"/>
                <a:cs typeface="Arial"/>
              </a:rPr>
              <a:t>wrong </a:t>
            </a:r>
            <a:r>
              <a:rPr dirty="0" sz="2100" spc="-10" i="1">
                <a:latin typeface="Arial"/>
                <a:cs typeface="Arial"/>
              </a:rPr>
              <a:t>number </a:t>
            </a:r>
            <a:r>
              <a:rPr dirty="0" sz="2100" spc="25" i="1">
                <a:latin typeface="Arial"/>
                <a:cs typeface="Arial"/>
              </a:rPr>
              <a:t>of</a:t>
            </a:r>
            <a:r>
              <a:rPr dirty="0" sz="2100" spc="-165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arguments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20" i="1">
                <a:latin typeface="Arial"/>
                <a:cs typeface="Arial"/>
              </a:rPr>
              <a:t>error: </a:t>
            </a:r>
            <a:r>
              <a:rPr dirty="0" sz="2100" spc="-170" i="1">
                <a:latin typeface="Arial"/>
                <a:cs typeface="Arial"/>
              </a:rPr>
              <a:t>1</a:t>
            </a:r>
            <a:r>
              <a:rPr dirty="0" baseline="23809" sz="2100" spc="-254" i="1">
                <a:latin typeface="Arial"/>
                <a:cs typeface="Arial"/>
              </a:rPr>
              <a:t>st </a:t>
            </a:r>
            <a:r>
              <a:rPr dirty="0" sz="2100" spc="-10" i="1">
                <a:latin typeface="Arial"/>
                <a:cs typeface="Arial"/>
              </a:rPr>
              <a:t>argument </a:t>
            </a:r>
            <a:r>
              <a:rPr dirty="0" sz="2100" spc="-114" i="1">
                <a:latin typeface="Arial"/>
                <a:cs typeface="Arial"/>
              </a:rPr>
              <a:t>has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5" i="1">
                <a:latin typeface="Arial"/>
                <a:cs typeface="Arial"/>
              </a:rPr>
              <a:t>wrong</a:t>
            </a:r>
            <a:r>
              <a:rPr dirty="0" sz="2100" spc="-60" i="1">
                <a:latin typeface="Arial"/>
                <a:cs typeface="Arial"/>
              </a:rPr>
              <a:t> </a:t>
            </a:r>
            <a:r>
              <a:rPr dirty="0" sz="2100" spc="-15" i="1">
                <a:latin typeface="Arial"/>
                <a:cs typeface="Arial"/>
              </a:rPr>
              <a:t>type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dirty="0" sz="2000" spc="235">
                <a:latin typeface="Arial Unicode MS"/>
                <a:cs typeface="Arial Unicode MS"/>
              </a:rPr>
              <a:t>//</a:t>
            </a:r>
            <a:r>
              <a:rPr dirty="0" sz="2000" spc="10">
                <a:latin typeface="Arial Unicode MS"/>
                <a:cs typeface="Arial Unicode MS"/>
              </a:rPr>
              <a:t> </a:t>
            </a:r>
            <a:r>
              <a:rPr dirty="0" sz="2100" spc="-25" i="1">
                <a:latin typeface="Arial"/>
                <a:cs typeface="Arial"/>
              </a:rPr>
              <a:t>ok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55" i="1">
                <a:latin typeface="Arial"/>
                <a:cs typeface="Arial"/>
              </a:rPr>
              <a:t>ok, </a:t>
            </a:r>
            <a:r>
              <a:rPr dirty="0" sz="2100" spc="25" i="1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dirty="0" sz="2100" spc="-40" i="1">
                <a:solidFill>
                  <a:srgbClr val="FF0000"/>
                </a:solidFill>
                <a:latin typeface="Arial"/>
                <a:cs typeface="Arial"/>
              </a:rPr>
              <a:t>dangerous: </a:t>
            </a:r>
            <a:r>
              <a:rPr dirty="0" sz="2100" spc="-85" i="1">
                <a:solidFill>
                  <a:srgbClr val="FF0000"/>
                </a:solidFill>
                <a:latin typeface="Arial"/>
                <a:cs typeface="Arial"/>
              </a:rPr>
              <a:t>7.5 </a:t>
            </a:r>
            <a:r>
              <a:rPr dirty="0" sz="2100" spc="-15" i="1">
                <a:solidFill>
                  <a:srgbClr val="FF0000"/>
                </a:solidFill>
                <a:latin typeface="Arial"/>
                <a:cs typeface="Arial"/>
              </a:rPr>
              <a:t>truncated </a:t>
            </a:r>
            <a:r>
              <a:rPr dirty="0" sz="2100" spc="50" i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100" spc="-8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100" spc="-100" i="1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z="2100" spc="-100" i="1">
                <a:latin typeface="Arial"/>
                <a:cs typeface="Arial"/>
              </a:rPr>
              <a:t>;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594" y="4816595"/>
            <a:ext cx="397446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1670" algn="l"/>
              </a:tabLst>
            </a:pPr>
            <a:r>
              <a:rPr dirty="0" sz="2000" spc="235">
                <a:latin typeface="Arial Unicode MS"/>
                <a:cs typeface="Arial Unicode MS"/>
              </a:rPr>
              <a:t>//	</a:t>
            </a:r>
            <a:r>
              <a:rPr dirty="0" sz="2100" spc="-25" i="1">
                <a:latin typeface="Arial"/>
                <a:cs typeface="Arial"/>
              </a:rPr>
              <a:t>most </a:t>
            </a:r>
            <a:r>
              <a:rPr dirty="0" sz="2100" spc="-40" i="1">
                <a:latin typeface="Arial"/>
                <a:cs typeface="Arial"/>
              </a:rPr>
              <a:t>compilers </a:t>
            </a:r>
            <a:r>
              <a:rPr dirty="0" sz="2100" spc="-35" i="1">
                <a:latin typeface="Arial"/>
                <a:cs typeface="Arial"/>
              </a:rPr>
              <a:t>will </a:t>
            </a:r>
            <a:r>
              <a:rPr dirty="0" sz="2100" spc="-40" i="1">
                <a:latin typeface="Arial"/>
                <a:cs typeface="Arial"/>
              </a:rPr>
              <a:t>warn</a:t>
            </a:r>
            <a:r>
              <a:rPr dirty="0" sz="2100" spc="25" i="1">
                <a:latin typeface="Arial"/>
                <a:cs typeface="Arial"/>
              </a:rPr>
              <a:t> </a:t>
            </a:r>
            <a:r>
              <a:rPr dirty="0" sz="2100" spc="-20" i="1">
                <a:latin typeface="Arial"/>
                <a:cs typeface="Arial"/>
              </a:rPr>
              <a:t>you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10864"/>
            <a:ext cx="279781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220">
                <a:latin typeface="Arial Unicode MS"/>
                <a:cs typeface="Arial Unicode MS"/>
              </a:rPr>
              <a:t>x1 </a:t>
            </a:r>
            <a:r>
              <a:rPr dirty="0" sz="2000" spc="229">
                <a:latin typeface="Arial Unicode MS"/>
                <a:cs typeface="Arial Unicode MS"/>
              </a:rPr>
              <a:t>=</a:t>
            </a:r>
            <a:r>
              <a:rPr dirty="0" sz="2000" spc="-85">
                <a:latin typeface="Arial Unicode MS"/>
                <a:cs typeface="Arial Unicode MS"/>
              </a:rPr>
              <a:t> </a:t>
            </a:r>
            <a:r>
              <a:rPr dirty="0" sz="2000" spc="-40">
                <a:latin typeface="Arial Unicode MS"/>
                <a:cs typeface="Arial Unicode MS"/>
              </a:rPr>
              <a:t>area(7);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dirty="0" sz="2000" spc="45">
                <a:latin typeface="Arial Unicode MS"/>
                <a:cs typeface="Arial Unicode MS"/>
              </a:rPr>
              <a:t>int </a:t>
            </a:r>
            <a:r>
              <a:rPr dirty="0" sz="2000" spc="-50">
                <a:latin typeface="Arial Unicode MS"/>
                <a:cs typeface="Arial Unicode MS"/>
              </a:rPr>
              <a:t>x2 </a:t>
            </a:r>
            <a:r>
              <a:rPr dirty="0" sz="2000" spc="235">
                <a:latin typeface="Arial Unicode MS"/>
                <a:cs typeface="Arial Unicode MS"/>
              </a:rPr>
              <a:t>= </a:t>
            </a:r>
            <a:r>
              <a:rPr dirty="0" sz="2000" spc="-35">
                <a:latin typeface="Arial Unicode MS"/>
                <a:cs typeface="Arial Unicode MS"/>
              </a:rPr>
              <a:t>area("seven",</a:t>
            </a:r>
            <a:r>
              <a:rPr dirty="0" sz="2000" spc="-180">
                <a:latin typeface="Arial Unicode MS"/>
                <a:cs typeface="Arial Unicode MS"/>
              </a:rPr>
              <a:t> </a:t>
            </a:r>
            <a:r>
              <a:rPr dirty="0" sz="2000" spc="-50">
                <a:latin typeface="Arial Unicode MS"/>
                <a:cs typeface="Arial Unicode MS"/>
              </a:rPr>
              <a:t>2);</a:t>
            </a:r>
            <a:endParaRPr sz="2000">
              <a:latin typeface="Arial Unicode MS"/>
              <a:cs typeface="Arial Unicode MS"/>
            </a:endParaRPr>
          </a:p>
          <a:p>
            <a:pPr marL="12700" marR="407670">
              <a:lnSpc>
                <a:spcPct val="100000"/>
              </a:lnSpc>
              <a:spcBef>
                <a:spcPts val="5"/>
              </a:spcBef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0">
                <a:latin typeface="Arial Unicode MS"/>
                <a:cs typeface="Arial Unicode MS"/>
              </a:rPr>
              <a:t>x3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40">
                <a:latin typeface="Arial Unicode MS"/>
                <a:cs typeface="Arial Unicode MS"/>
              </a:rPr>
              <a:t>area(7, </a:t>
            </a:r>
            <a:r>
              <a:rPr dirty="0" sz="2000" spc="-120">
                <a:latin typeface="Arial Unicode MS"/>
                <a:cs typeface="Arial Unicode MS"/>
              </a:rPr>
              <a:t>10);  </a:t>
            </a: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50">
                <a:latin typeface="Arial Unicode MS"/>
                <a:cs typeface="Arial Unicode MS"/>
              </a:rPr>
              <a:t>x5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40">
                <a:latin typeface="Arial Unicode MS"/>
                <a:cs typeface="Arial Unicode MS"/>
              </a:rPr>
              <a:t>area(7.5,</a:t>
            </a:r>
            <a:r>
              <a:rPr dirty="0" sz="2000" spc="-190">
                <a:latin typeface="Arial Unicode MS"/>
                <a:cs typeface="Arial Unicode MS"/>
              </a:rPr>
              <a:t> </a:t>
            </a:r>
            <a:r>
              <a:rPr dirty="0" sz="2000" spc="-120">
                <a:latin typeface="Arial Unicode MS"/>
                <a:cs typeface="Arial Unicode MS"/>
              </a:rPr>
              <a:t>10);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40">
                <a:latin typeface="Arial Unicode MS"/>
                <a:cs typeface="Arial Unicode MS"/>
              </a:rPr>
              <a:t>int </a:t>
            </a:r>
            <a:r>
              <a:rPr dirty="0" sz="2000" spc="-95">
                <a:latin typeface="Arial Unicode MS"/>
                <a:cs typeface="Arial Unicode MS"/>
              </a:rPr>
              <a:t>x </a:t>
            </a:r>
            <a:r>
              <a:rPr dirty="0" sz="2000" spc="229">
                <a:latin typeface="Arial Unicode MS"/>
                <a:cs typeface="Arial Unicode MS"/>
              </a:rPr>
              <a:t>= </a:t>
            </a:r>
            <a:r>
              <a:rPr dirty="0" sz="2000" spc="-75">
                <a:latin typeface="Arial Unicode MS"/>
                <a:cs typeface="Arial Unicode MS"/>
              </a:rPr>
              <a:t>area(10,</a:t>
            </a:r>
            <a:r>
              <a:rPr dirty="0" sz="2000" spc="-80">
                <a:latin typeface="Arial Unicode MS"/>
                <a:cs typeface="Arial Unicode MS"/>
              </a:rPr>
              <a:t> </a:t>
            </a:r>
            <a:r>
              <a:rPr dirty="0" sz="2000" spc="5">
                <a:latin typeface="Arial Unicode MS"/>
                <a:cs typeface="Arial Unicode MS"/>
              </a:rPr>
              <a:t>-7);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594" y="5121394"/>
            <a:ext cx="267335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50" i="1">
                <a:latin typeface="Arial"/>
                <a:cs typeface="Arial"/>
              </a:rPr>
              <a:t>this </a:t>
            </a:r>
            <a:r>
              <a:rPr dirty="0" sz="2100" spc="-120" i="1">
                <a:latin typeface="Arial"/>
                <a:cs typeface="Arial"/>
              </a:rPr>
              <a:t>is </a:t>
            </a:r>
            <a:r>
              <a:rPr dirty="0" sz="2100" spc="-105" i="1">
                <a:latin typeface="Arial"/>
                <a:cs typeface="Arial"/>
              </a:rPr>
              <a:t>a </a:t>
            </a:r>
            <a:r>
              <a:rPr dirty="0" sz="2100" spc="-10" i="1">
                <a:latin typeface="Arial"/>
                <a:cs typeface="Arial"/>
              </a:rPr>
              <a:t>difficult</a:t>
            </a:r>
            <a:r>
              <a:rPr dirty="0" sz="2100" spc="15" i="1">
                <a:latin typeface="Arial"/>
                <a:cs typeface="Arial"/>
              </a:rPr>
              <a:t> </a:t>
            </a:r>
            <a:r>
              <a:rPr dirty="0" sz="2100" spc="-120" i="1">
                <a:latin typeface="Arial"/>
                <a:cs typeface="Arial"/>
              </a:rPr>
              <a:t>case: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594" y="5426194"/>
            <a:ext cx="3686810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>
              <a:lnSpc>
                <a:spcPts val="2460"/>
              </a:lnSpc>
              <a:spcBef>
                <a:spcPts val="105"/>
              </a:spcBef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-15" i="1">
                <a:latin typeface="Arial"/>
                <a:cs typeface="Arial"/>
              </a:rPr>
              <a:t>the </a:t>
            </a:r>
            <a:r>
              <a:rPr dirty="0" sz="2100" spc="-55" i="1">
                <a:latin typeface="Arial"/>
                <a:cs typeface="Arial"/>
              </a:rPr>
              <a:t>types </a:t>
            </a:r>
            <a:r>
              <a:rPr dirty="0" sz="2100" spc="-60" i="1">
                <a:latin typeface="Arial"/>
                <a:cs typeface="Arial"/>
              </a:rPr>
              <a:t>are</a:t>
            </a:r>
            <a:r>
              <a:rPr dirty="0" sz="2100" spc="-170" i="1">
                <a:latin typeface="Arial"/>
                <a:cs typeface="Arial"/>
              </a:rPr>
              <a:t> </a:t>
            </a:r>
            <a:r>
              <a:rPr dirty="0" sz="2100" spc="-35" i="1">
                <a:latin typeface="Arial"/>
                <a:cs typeface="Arial"/>
              </a:rPr>
              <a:t>correct,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dirty="0" sz="2000" spc="235">
                <a:latin typeface="Arial Unicode MS"/>
                <a:cs typeface="Arial Unicode MS"/>
              </a:rPr>
              <a:t>// </a:t>
            </a:r>
            <a:r>
              <a:rPr dirty="0" sz="2100" spc="25" i="1">
                <a:latin typeface="Arial"/>
                <a:cs typeface="Arial"/>
              </a:rPr>
              <a:t>but </a:t>
            </a:r>
            <a:r>
              <a:rPr dirty="0" sz="2100" spc="-10" i="1">
                <a:latin typeface="Arial"/>
                <a:cs typeface="Arial"/>
              </a:rPr>
              <a:t>the </a:t>
            </a:r>
            <a:r>
              <a:rPr dirty="0" sz="2100" spc="-90" i="1">
                <a:latin typeface="Arial"/>
                <a:cs typeface="Arial"/>
              </a:rPr>
              <a:t>values </a:t>
            </a:r>
            <a:r>
              <a:rPr dirty="0" sz="2100" spc="-65" i="1">
                <a:latin typeface="Arial"/>
                <a:cs typeface="Arial"/>
              </a:rPr>
              <a:t>make </a:t>
            </a:r>
            <a:r>
              <a:rPr dirty="0" sz="2100" spc="10" i="1">
                <a:latin typeface="Arial"/>
                <a:cs typeface="Arial"/>
              </a:rPr>
              <a:t>no</a:t>
            </a:r>
            <a:r>
              <a:rPr dirty="0" sz="2100" spc="-105" i="1">
                <a:latin typeface="Arial"/>
                <a:cs typeface="Arial"/>
              </a:rPr>
              <a:t> </a:t>
            </a:r>
            <a:r>
              <a:rPr dirty="0" sz="2100" spc="-125" i="1">
                <a:latin typeface="Arial"/>
                <a:cs typeface="Arial"/>
              </a:rPr>
              <a:t>sense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C Mitchell</dc:creator>
  <dc:title>Semantic Consistency in Information Exchange</dc:title>
  <dcterms:created xsi:type="dcterms:W3CDTF">2019-01-05T10:17:17Z</dcterms:created>
  <dcterms:modified xsi:type="dcterms:W3CDTF">2019-01-05T10:17:17Z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2019-01-05T00:00:00Z</vt:filetime>
  </property>
</Properties>
</file>