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sldIdLst>
    <p:sldId id="256" r:id="rId2"/>
    <p:sldId id="438" r:id="rId3"/>
    <p:sldId id="439" r:id="rId4"/>
    <p:sldId id="440" r:id="rId5"/>
    <p:sldId id="441" r:id="rId6"/>
    <p:sldId id="442" r:id="rId7"/>
    <p:sldId id="443" r:id="rId8"/>
    <p:sldId id="444" r:id="rId9"/>
    <p:sldId id="445" r:id="rId10"/>
    <p:sldId id="446" r:id="rId11"/>
    <p:sldId id="447" r:id="rId12"/>
    <p:sldId id="448" r:id="rId13"/>
    <p:sldId id="449" r:id="rId14"/>
    <p:sldId id="455" r:id="rId15"/>
    <p:sldId id="456" r:id="rId16"/>
    <p:sldId id="450" r:id="rId17"/>
    <p:sldId id="451" r:id="rId18"/>
    <p:sldId id="452" r:id="rId19"/>
    <p:sldId id="453" r:id="rId20"/>
    <p:sldId id="454" r:id="rId21"/>
    <p:sldId id="432" r:id="rId22"/>
    <p:sldId id="433" r:id="rId23"/>
    <p:sldId id="435" r:id="rId24"/>
    <p:sldId id="436" r:id="rId25"/>
    <p:sldId id="437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8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B28170F3-AA36-4B1B-8FEE-526D6D64C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40853A-38A5-4BD1-A1C7-E7059AE210ED}" type="slidenum">
              <a:rPr lang="en-US"/>
              <a:pPr/>
              <a:t>2</a:t>
            </a:fld>
            <a:endParaRPr 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E02D19-99B0-4B42-9767-82737B277893}" type="slidenum">
              <a:rPr lang="en-US"/>
              <a:pPr/>
              <a:t>4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AEAEA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rgbClr val="99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pic>
        <p:nvPicPr>
          <p:cNvPr id="9" name="Picture 12" descr="brutus w_typ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6858000" y="1524000"/>
            <a:ext cx="2133600" cy="150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F0967D-37C4-4C31-92F0-B6755DFAB3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5DB4E-9ADC-40FB-B05F-15DCFD6296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18094-0350-400A-B16E-03287A1571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94DFB-D5A3-4D90-A69E-E1609B562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5FD08-C512-4AE2-96D1-B4C6704CA9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1DD40-55A3-45BF-8B80-33B3902B9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24427-5AE0-44E7-A370-FAC78F955F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8C10B-EAC1-4E01-9B56-32863A2F85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FEFAF-49D4-4227-BE16-158378E7EC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EFB70-8254-4060-9370-57E33D617D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60DD5-CB3D-4645-B9AB-C8B736A884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4099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rgbClr val="AEAEA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00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rgbClr val="99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01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71199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fld id="{367898CF-4241-424D-B22C-001CC68ECF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2" name="Picture 11" descr="brutus w_type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7010400" y="152400"/>
            <a:ext cx="1524000" cy="107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Algorithms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Programming</a:t>
            </a:r>
            <a:endParaRPr lang="en-US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sz="3600" dirty="0" smtClean="0"/>
              <a:t>CSE 680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3600" dirty="0" smtClean="0"/>
              <a:t>Prof. Roger Crawfis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Chain-Products</a:t>
            </a:r>
          </a:p>
        </p:txBody>
      </p:sp>
      <p:sp>
        <p:nvSpPr>
          <p:cNvPr id="145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5715000" cy="4038600"/>
          </a:xfrm>
        </p:spPr>
        <p:txBody>
          <a:bodyPr/>
          <a:lstStyle/>
          <a:p>
            <a:r>
              <a:rPr lang="en-US" sz="2400" dirty="0" smtClean="0"/>
              <a:t>Review</a:t>
            </a:r>
            <a:r>
              <a:rPr lang="en-US" sz="2400" dirty="0"/>
              <a:t>: Matrix Multiplication.</a:t>
            </a:r>
          </a:p>
          <a:p>
            <a:pPr lvl="1"/>
            <a:r>
              <a:rPr lang="en-US" sz="2000" b="1" i="1" dirty="0">
                <a:latin typeface="Times New Roman" pitchFamily="18" charset="0"/>
              </a:rPr>
              <a:t>C</a:t>
            </a:r>
            <a:r>
              <a:rPr lang="en-US" sz="2000" i="1" dirty="0">
                <a:latin typeface="Times New Roman" pitchFamily="18" charset="0"/>
              </a:rPr>
              <a:t> = </a:t>
            </a:r>
            <a:r>
              <a:rPr lang="en-US" sz="2000" b="1" i="1" dirty="0">
                <a:latin typeface="Times New Roman" pitchFamily="18" charset="0"/>
              </a:rPr>
              <a:t>A</a:t>
            </a:r>
            <a:r>
              <a:rPr lang="en-US" sz="2000" i="1" dirty="0">
                <a:latin typeface="Times New Roman" pitchFamily="18" charset="0"/>
              </a:rPr>
              <a:t>*</a:t>
            </a:r>
            <a:r>
              <a:rPr lang="en-US" sz="2000" b="1" i="1" dirty="0">
                <a:latin typeface="Times New Roman" pitchFamily="18" charset="0"/>
              </a:rPr>
              <a:t>B</a:t>
            </a:r>
          </a:p>
          <a:p>
            <a:pPr lvl="1"/>
            <a:r>
              <a:rPr lang="en-US" sz="2000" b="1" i="1" dirty="0">
                <a:latin typeface="Times New Roman" pitchFamily="18" charset="0"/>
              </a:rPr>
              <a:t>A</a:t>
            </a:r>
            <a:r>
              <a:rPr lang="en-US" sz="2000" i="1" dirty="0">
                <a:latin typeface="Times New Roman" pitchFamily="18" charset="0"/>
              </a:rPr>
              <a:t> </a:t>
            </a:r>
            <a:r>
              <a:rPr lang="en-US" sz="2000" dirty="0"/>
              <a:t>is</a:t>
            </a:r>
            <a:r>
              <a:rPr lang="en-US" sz="2000" i="1" dirty="0">
                <a:latin typeface="Times New Roman" pitchFamily="18" charset="0"/>
              </a:rPr>
              <a:t> </a:t>
            </a:r>
            <a:r>
              <a:rPr lang="en-US" sz="2000" b="1" i="1" dirty="0">
                <a:latin typeface="Times New Roman" pitchFamily="18" charset="0"/>
              </a:rPr>
              <a:t>d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sz="2000" b="1" i="1" dirty="0">
                <a:latin typeface="Times New Roman" pitchFamily="18" charset="0"/>
              </a:rPr>
              <a:t>e</a:t>
            </a:r>
            <a:r>
              <a:rPr lang="en-US" sz="2000" i="1" dirty="0">
                <a:latin typeface="Times New Roman" pitchFamily="18" charset="0"/>
              </a:rPr>
              <a:t> </a:t>
            </a:r>
            <a:r>
              <a:rPr lang="en-US" sz="2000" dirty="0"/>
              <a:t>and</a:t>
            </a:r>
            <a:r>
              <a:rPr lang="en-US" sz="2000" i="1" dirty="0">
                <a:latin typeface="Times New Roman" pitchFamily="18" charset="0"/>
              </a:rPr>
              <a:t> </a:t>
            </a:r>
            <a:r>
              <a:rPr lang="en-US" sz="2000" b="1" i="1" dirty="0">
                <a:latin typeface="Times New Roman" pitchFamily="18" charset="0"/>
              </a:rPr>
              <a:t>B</a:t>
            </a:r>
            <a:r>
              <a:rPr lang="en-US" sz="2000" i="1" dirty="0">
                <a:latin typeface="Times New Roman" pitchFamily="18" charset="0"/>
              </a:rPr>
              <a:t> </a:t>
            </a:r>
            <a:r>
              <a:rPr lang="en-US" sz="2000" dirty="0"/>
              <a:t>is</a:t>
            </a:r>
            <a:r>
              <a:rPr lang="en-US" sz="2000" i="1" dirty="0">
                <a:latin typeface="Times New Roman" pitchFamily="18" charset="0"/>
              </a:rPr>
              <a:t> </a:t>
            </a:r>
            <a:r>
              <a:rPr lang="en-US" sz="2000" b="1" i="1" dirty="0">
                <a:latin typeface="Times New Roman" pitchFamily="18" charset="0"/>
              </a:rPr>
              <a:t>e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000" b="1" i="1" dirty="0">
                <a:latin typeface="Times New Roman" pitchFamily="18" charset="0"/>
              </a:rPr>
              <a:t> f</a:t>
            </a:r>
          </a:p>
          <a:p>
            <a:pPr lvl="1"/>
            <a:r>
              <a:rPr lang="en-US" b="1" i="1" dirty="0">
                <a:latin typeface="Times New Roman" pitchFamily="18" charset="0"/>
              </a:rPr>
              <a:t>O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b="1" i="1" dirty="0" err="1">
                <a:latin typeface="Times New Roman" pitchFamily="18" charset="0"/>
              </a:rPr>
              <a:t>d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</a:t>
            </a:r>
            <a:r>
              <a:rPr lang="en-US" b="1" i="1" dirty="0" err="1">
                <a:latin typeface="Times New Roman" pitchFamily="18" charset="0"/>
              </a:rPr>
              <a:t>e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</a:t>
            </a:r>
            <a:r>
              <a:rPr lang="en-US" b="1" i="1" dirty="0" err="1">
                <a:latin typeface="Times New Roman" pitchFamily="18" charset="0"/>
              </a:rPr>
              <a:t>f</a:t>
            </a:r>
            <a:r>
              <a:rPr lang="en-US" i="1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)</a:t>
            </a:r>
            <a:r>
              <a:rPr lang="en-US" i="1" dirty="0">
                <a:latin typeface="Times New Roman" pitchFamily="18" charset="0"/>
              </a:rPr>
              <a:t> </a:t>
            </a:r>
            <a:r>
              <a:rPr lang="en-US" dirty="0"/>
              <a:t>time</a:t>
            </a:r>
          </a:p>
        </p:txBody>
      </p:sp>
      <p:sp>
        <p:nvSpPr>
          <p:cNvPr id="145464" name="Rectangle 56"/>
          <p:cNvSpPr>
            <a:spLocks noChangeArrowheads="1"/>
          </p:cNvSpPr>
          <p:nvPr/>
        </p:nvSpPr>
        <p:spPr bwMode="auto">
          <a:xfrm>
            <a:off x="568325" y="2154238"/>
            <a:ext cx="9144000" cy="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3733800" y="1905000"/>
            <a:ext cx="4984750" cy="4419600"/>
            <a:chOff x="2064" y="1440"/>
            <a:chExt cx="3140" cy="2784"/>
          </a:xfrm>
        </p:grpSpPr>
        <p:sp>
          <p:nvSpPr>
            <p:cNvPr id="145471" name="Rectangle 63"/>
            <p:cNvSpPr>
              <a:spLocks noChangeArrowheads="1"/>
            </p:cNvSpPr>
            <p:nvPr/>
          </p:nvSpPr>
          <p:spPr bwMode="auto">
            <a:xfrm>
              <a:off x="2496" y="3264"/>
              <a:ext cx="1152" cy="576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2" name="Rectangle 64"/>
            <p:cNvSpPr>
              <a:spLocks noChangeArrowheads="1"/>
            </p:cNvSpPr>
            <p:nvPr/>
          </p:nvSpPr>
          <p:spPr bwMode="auto">
            <a:xfrm>
              <a:off x="3840" y="1920"/>
              <a:ext cx="960" cy="1152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3" name="Rectangle 65"/>
            <p:cNvSpPr>
              <a:spLocks noChangeArrowheads="1"/>
            </p:cNvSpPr>
            <p:nvPr/>
          </p:nvSpPr>
          <p:spPr bwMode="auto">
            <a:xfrm>
              <a:off x="3840" y="3264"/>
              <a:ext cx="960" cy="576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4" name="Rectangle 66"/>
            <p:cNvSpPr>
              <a:spLocks noChangeArrowheads="1"/>
            </p:cNvSpPr>
            <p:nvPr/>
          </p:nvSpPr>
          <p:spPr bwMode="auto">
            <a:xfrm>
              <a:off x="4224" y="1920"/>
              <a:ext cx="192" cy="115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5" name="Rectangle 67"/>
            <p:cNvSpPr>
              <a:spLocks noChangeArrowheads="1"/>
            </p:cNvSpPr>
            <p:nvPr/>
          </p:nvSpPr>
          <p:spPr bwMode="auto">
            <a:xfrm>
              <a:off x="2496" y="3456"/>
              <a:ext cx="1152" cy="19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6" name="Rectangle 68"/>
            <p:cNvSpPr>
              <a:spLocks noChangeArrowheads="1"/>
            </p:cNvSpPr>
            <p:nvPr/>
          </p:nvSpPr>
          <p:spPr bwMode="auto">
            <a:xfrm>
              <a:off x="4224" y="3456"/>
              <a:ext cx="192" cy="19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7" name="Text Box 69"/>
            <p:cNvSpPr txBox="1">
              <a:spLocks noChangeArrowheads="1"/>
            </p:cNvSpPr>
            <p:nvPr/>
          </p:nvSpPr>
          <p:spPr bwMode="auto">
            <a:xfrm>
              <a:off x="2492" y="3216"/>
              <a:ext cx="24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45478" name="Text Box 70"/>
            <p:cNvSpPr txBox="1">
              <a:spLocks noChangeArrowheads="1"/>
            </p:cNvSpPr>
            <p:nvPr/>
          </p:nvSpPr>
          <p:spPr bwMode="auto">
            <a:xfrm>
              <a:off x="3840" y="3216"/>
              <a:ext cx="24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45479" name="Text Box 71"/>
            <p:cNvSpPr txBox="1">
              <a:spLocks noChangeArrowheads="1"/>
            </p:cNvSpPr>
            <p:nvPr/>
          </p:nvSpPr>
          <p:spPr bwMode="auto">
            <a:xfrm>
              <a:off x="3840" y="1872"/>
              <a:ext cx="24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45480" name="Text Box 72"/>
            <p:cNvSpPr txBox="1">
              <a:spLocks noChangeArrowheads="1"/>
            </p:cNvSpPr>
            <p:nvPr/>
          </p:nvSpPr>
          <p:spPr bwMode="auto">
            <a:xfrm>
              <a:off x="2064" y="3408"/>
              <a:ext cx="2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45481" name="Text Box 73"/>
            <p:cNvSpPr txBox="1">
              <a:spLocks noChangeArrowheads="1"/>
            </p:cNvSpPr>
            <p:nvPr/>
          </p:nvSpPr>
          <p:spPr bwMode="auto">
            <a:xfrm>
              <a:off x="4992" y="3408"/>
              <a:ext cx="2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45482" name="Text Box 74"/>
            <p:cNvSpPr txBox="1">
              <a:spLocks noChangeArrowheads="1"/>
            </p:cNvSpPr>
            <p:nvPr/>
          </p:nvSpPr>
          <p:spPr bwMode="auto">
            <a:xfrm>
              <a:off x="4236" y="1440"/>
              <a:ext cx="18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45483" name="Text Box 75"/>
            <p:cNvSpPr txBox="1">
              <a:spLocks noChangeArrowheads="1"/>
            </p:cNvSpPr>
            <p:nvPr/>
          </p:nvSpPr>
          <p:spPr bwMode="auto">
            <a:xfrm>
              <a:off x="2928" y="2832"/>
              <a:ext cx="201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45484" name="Text Box 76"/>
            <p:cNvSpPr txBox="1">
              <a:spLocks noChangeArrowheads="1"/>
            </p:cNvSpPr>
            <p:nvPr/>
          </p:nvSpPr>
          <p:spPr bwMode="auto">
            <a:xfrm>
              <a:off x="4272" y="3936"/>
              <a:ext cx="18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45485" name="Text Box 77"/>
            <p:cNvSpPr txBox="1">
              <a:spLocks noChangeArrowheads="1"/>
            </p:cNvSpPr>
            <p:nvPr/>
          </p:nvSpPr>
          <p:spPr bwMode="auto">
            <a:xfrm>
              <a:off x="3504" y="2304"/>
              <a:ext cx="201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45486" name="Text Box 78"/>
            <p:cNvSpPr txBox="1">
              <a:spLocks noChangeArrowheads="1"/>
            </p:cNvSpPr>
            <p:nvPr/>
          </p:nvSpPr>
          <p:spPr bwMode="auto">
            <a:xfrm>
              <a:off x="2903" y="3408"/>
              <a:ext cx="169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45487" name="Text Box 79"/>
            <p:cNvSpPr txBox="1">
              <a:spLocks noChangeArrowheads="1"/>
            </p:cNvSpPr>
            <p:nvPr/>
          </p:nvSpPr>
          <p:spPr bwMode="auto">
            <a:xfrm>
              <a:off x="4247" y="2208"/>
              <a:ext cx="169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145488" name="Text Box 80"/>
            <p:cNvSpPr txBox="1">
              <a:spLocks noChangeArrowheads="1"/>
            </p:cNvSpPr>
            <p:nvPr/>
          </p:nvSpPr>
          <p:spPr bwMode="auto">
            <a:xfrm>
              <a:off x="4386" y="3408"/>
              <a:ext cx="27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  <a:latin typeface="Times New Roman" pitchFamily="18" charset="0"/>
                </a:rPr>
                <a:t>i,j</a:t>
              </a:r>
            </a:p>
          </p:txBody>
        </p:sp>
        <p:sp>
          <p:nvSpPr>
            <p:cNvPr id="145489" name="AutoShape 81"/>
            <p:cNvSpPr>
              <a:spLocks/>
            </p:cNvSpPr>
            <p:nvPr/>
          </p:nvSpPr>
          <p:spPr bwMode="auto">
            <a:xfrm>
              <a:off x="2256" y="3264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90" name="AutoShape 82"/>
            <p:cNvSpPr>
              <a:spLocks/>
            </p:cNvSpPr>
            <p:nvPr/>
          </p:nvSpPr>
          <p:spPr bwMode="auto">
            <a:xfrm flipH="1">
              <a:off x="4848" y="3264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91" name="AutoShape 83"/>
            <p:cNvSpPr>
              <a:spLocks/>
            </p:cNvSpPr>
            <p:nvPr/>
          </p:nvSpPr>
          <p:spPr bwMode="auto">
            <a:xfrm>
              <a:off x="3696" y="1920"/>
              <a:ext cx="96" cy="1152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92" name="AutoShape 84"/>
            <p:cNvSpPr>
              <a:spLocks/>
            </p:cNvSpPr>
            <p:nvPr/>
          </p:nvSpPr>
          <p:spPr bwMode="auto">
            <a:xfrm rot="-5400000">
              <a:off x="4248" y="3480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93" name="AutoShape 85"/>
            <p:cNvSpPr>
              <a:spLocks/>
            </p:cNvSpPr>
            <p:nvPr/>
          </p:nvSpPr>
          <p:spPr bwMode="auto">
            <a:xfrm rot="5400000">
              <a:off x="2976" y="2592"/>
              <a:ext cx="144" cy="1104"/>
            </a:xfrm>
            <a:prstGeom prst="leftBrace">
              <a:avLst>
                <a:gd name="adj1" fmla="val 6388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94" name="AutoShape 86"/>
            <p:cNvSpPr>
              <a:spLocks/>
            </p:cNvSpPr>
            <p:nvPr/>
          </p:nvSpPr>
          <p:spPr bwMode="auto">
            <a:xfrm rot="5400000">
              <a:off x="4248" y="1320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45496" name="Object 88"/>
          <p:cNvGraphicFramePr>
            <a:graphicFrameLocks noChangeAspect="1"/>
          </p:cNvGraphicFramePr>
          <p:nvPr/>
        </p:nvGraphicFramePr>
        <p:xfrm>
          <a:off x="990600" y="3505200"/>
          <a:ext cx="3340100" cy="873125"/>
        </p:xfrm>
        <a:graphic>
          <a:graphicData uri="http://schemas.openxmlformats.org/presentationml/2006/ole">
            <p:oleObj spid="_x0000_s265218" name="Equation" r:id="rId3" imgW="165096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Chain-Products</a:t>
            </a:r>
          </a:p>
        </p:txBody>
      </p:sp>
      <p:sp>
        <p:nvSpPr>
          <p:cNvPr id="182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67818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Matrix Chain-Product: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Compute A=A</a:t>
            </a:r>
            <a:r>
              <a:rPr lang="en-US" baseline="-25000" dirty="0"/>
              <a:t>0</a:t>
            </a:r>
            <a:r>
              <a:rPr lang="en-US" dirty="0"/>
              <a:t>*A</a:t>
            </a:r>
            <a:r>
              <a:rPr lang="en-US" baseline="-25000" dirty="0"/>
              <a:t>1</a:t>
            </a:r>
            <a:r>
              <a:rPr lang="en-US" dirty="0"/>
              <a:t>*…*A</a:t>
            </a:r>
            <a:r>
              <a:rPr lang="en-US" baseline="-25000" dirty="0"/>
              <a:t>n-1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</a:t>
            </a:r>
            <a:r>
              <a:rPr lang="en-US" baseline="-25000" dirty="0"/>
              <a:t>i</a:t>
            </a:r>
            <a:r>
              <a:rPr lang="en-US" dirty="0"/>
              <a:t> is </a:t>
            </a:r>
            <a:r>
              <a:rPr lang="en-US" dirty="0" err="1"/>
              <a:t>d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>
                <a:cs typeface="Tahoma" pitchFamily="34" charset="0"/>
              </a:rPr>
              <a:t>× </a:t>
            </a:r>
            <a:r>
              <a:rPr lang="en-US" dirty="0"/>
              <a:t>d</a:t>
            </a:r>
            <a:r>
              <a:rPr lang="en-US" baseline="-25000" dirty="0"/>
              <a:t>i+1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Problem: How to parenthesize?</a:t>
            </a:r>
          </a:p>
          <a:p>
            <a:pPr>
              <a:lnSpc>
                <a:spcPct val="90000"/>
              </a:lnSpc>
            </a:pPr>
            <a:r>
              <a:rPr lang="en-US" dirty="0"/>
              <a:t>Example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 is 3 </a:t>
            </a:r>
            <a:r>
              <a:rPr lang="en-US" dirty="0">
                <a:cs typeface="Tahoma" pitchFamily="34" charset="0"/>
              </a:rPr>
              <a:t>× 100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ahoma" pitchFamily="34" charset="0"/>
              </a:rPr>
              <a:t>C is 100 × 5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ahoma" pitchFamily="34" charset="0"/>
              </a:rPr>
              <a:t>D is 5 × 5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ahoma" pitchFamily="34" charset="0"/>
              </a:rPr>
              <a:t>(B*C)*D takes 1500 + 75 = 1575 ops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ahoma" pitchFamily="34" charset="0"/>
              </a:rPr>
              <a:t>B*(C*D) takes 1500 + 2500 = 4000 ops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568325" y="2154238"/>
            <a:ext cx="9144000" cy="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Enumeration Approach</a:t>
            </a:r>
          </a:p>
        </p:txBody>
      </p:sp>
      <p:sp>
        <p:nvSpPr>
          <p:cNvPr id="1832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Matrix Chain-Product Alg.: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Try all possible ways to parenthesize A=A</a:t>
            </a:r>
            <a:r>
              <a:rPr lang="en-US" baseline="-25000" dirty="0"/>
              <a:t>0</a:t>
            </a:r>
            <a:r>
              <a:rPr lang="en-US" dirty="0"/>
              <a:t>*A</a:t>
            </a:r>
            <a:r>
              <a:rPr lang="en-US" baseline="-25000" dirty="0"/>
              <a:t>1</a:t>
            </a:r>
            <a:r>
              <a:rPr lang="en-US" dirty="0"/>
              <a:t>*…*A</a:t>
            </a:r>
            <a:r>
              <a:rPr lang="en-US" baseline="-25000" dirty="0"/>
              <a:t>n-1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Calculate number of ops for each one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Pick the one that is best</a:t>
            </a:r>
          </a:p>
          <a:p>
            <a:pPr>
              <a:lnSpc>
                <a:spcPct val="90000"/>
              </a:lnSpc>
            </a:pPr>
            <a:r>
              <a:rPr lang="en-US" dirty="0"/>
              <a:t>Running time: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number of </a:t>
            </a:r>
            <a:r>
              <a:rPr lang="en-US" dirty="0" err="1"/>
              <a:t>parenthesizations</a:t>
            </a:r>
            <a:r>
              <a:rPr lang="en-US" dirty="0"/>
              <a:t> is equal to the number of binary trees with n nodes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This is </a:t>
            </a:r>
            <a:r>
              <a:rPr lang="en-US" b="1" dirty="0"/>
              <a:t>exponential</a:t>
            </a:r>
            <a:r>
              <a:rPr lang="en-US" dirty="0"/>
              <a:t>!</a:t>
            </a:r>
            <a:endParaRPr lang="en-US" dirty="0">
              <a:cs typeface="Tahoma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cs typeface="Tahoma" pitchFamily="34" charset="0"/>
              </a:rPr>
              <a:t>It is called the Catalan number, and it is almost 4</a:t>
            </a:r>
            <a:r>
              <a:rPr lang="en-US" baseline="30000" dirty="0">
                <a:cs typeface="Tahoma" pitchFamily="34" charset="0"/>
              </a:rPr>
              <a:t>n</a:t>
            </a:r>
            <a:r>
              <a:rPr lang="en-US" dirty="0">
                <a:cs typeface="Tahoma" pitchFamily="34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ahoma" pitchFamily="34" charset="0"/>
              </a:rPr>
              <a:t>This is a terrible algorithm!</a:t>
            </a: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568325" y="2154238"/>
            <a:ext cx="9144000" cy="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Approach</a:t>
            </a:r>
          </a:p>
        </p:txBody>
      </p:sp>
      <p:sp>
        <p:nvSpPr>
          <p:cNvPr id="1843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Idea #</a:t>
            </a:r>
            <a:r>
              <a:rPr lang="en-US" altLang="zh-CN" dirty="0">
                <a:ea typeface="SimSun" pitchFamily="2" charset="-122"/>
              </a:rPr>
              <a:t>1</a:t>
            </a:r>
            <a:r>
              <a:rPr lang="en-US" dirty="0"/>
              <a:t>: repeatedly select the product that uses the fewest operations.</a:t>
            </a:r>
          </a:p>
          <a:p>
            <a:pPr>
              <a:lnSpc>
                <a:spcPct val="120000"/>
              </a:lnSpc>
            </a:pPr>
            <a:r>
              <a:rPr lang="en-US" dirty="0"/>
              <a:t>Counter-example: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is 101 </a:t>
            </a:r>
            <a:r>
              <a:rPr lang="en-US" dirty="0">
                <a:cs typeface="Tahoma" pitchFamily="34" charset="0"/>
              </a:rPr>
              <a:t>× 11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B is 11 </a:t>
            </a:r>
            <a:r>
              <a:rPr lang="en-US" dirty="0">
                <a:cs typeface="Tahoma" pitchFamily="34" charset="0"/>
              </a:rPr>
              <a:t>× 9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cs typeface="Tahoma" pitchFamily="34" charset="0"/>
              </a:rPr>
              <a:t>C is 9 × 100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cs typeface="Tahoma" pitchFamily="34" charset="0"/>
              </a:rPr>
              <a:t>D is 100 × 99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cs typeface="Tahoma" pitchFamily="34" charset="0"/>
              </a:rPr>
              <a:t>Greedy idea #</a:t>
            </a:r>
            <a:r>
              <a:rPr lang="en-US" altLang="zh-CN" dirty="0">
                <a:ea typeface="SimSun" pitchFamily="2" charset="-122"/>
                <a:cs typeface="Tahoma" pitchFamily="34" charset="0"/>
              </a:rPr>
              <a:t>1</a:t>
            </a:r>
            <a:r>
              <a:rPr lang="en-US" dirty="0">
                <a:cs typeface="Tahoma" pitchFamily="34" charset="0"/>
              </a:rPr>
              <a:t> gives A*((B*C)*D)), which takes 109989+9900+108900=228789 ops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cs typeface="Tahoma" pitchFamily="34" charset="0"/>
              </a:rPr>
              <a:t>(A*B)*(C*D) takes 9999+89991+89100=189090 ops</a:t>
            </a:r>
            <a:endParaRPr lang="en-US" sz="2000" dirty="0"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cs typeface="Tahoma" pitchFamily="34" charset="0"/>
              </a:rPr>
              <a:t>The greedy approach is not giving us the optimal value.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Dynamic Programming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/>
              <a:t>The optimal solution can be defined in terms of optimal sub-problems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There has to be a final multiplication (root of the expression tree) for the optimal solution.  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Say, the final multipl</a:t>
            </a:r>
            <a:r>
              <a:rPr lang="en-US" altLang="zh-CN" sz="2000" dirty="0" smtClean="0">
                <a:ea typeface="SimSun" pitchFamily="2" charset="-122"/>
              </a:rPr>
              <a:t>ication</a:t>
            </a:r>
            <a:r>
              <a:rPr lang="en-US" sz="2000" dirty="0" smtClean="0"/>
              <a:t> is at index k: </a:t>
            </a:r>
            <a:br>
              <a:rPr lang="en-US" sz="2000" dirty="0" smtClean="0"/>
            </a:br>
            <a:r>
              <a:rPr lang="en-US" sz="2000" dirty="0" smtClean="0"/>
              <a:t>(A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*…*</a:t>
            </a:r>
            <a:r>
              <a:rPr lang="en-US" sz="2000" dirty="0" err="1" smtClean="0"/>
              <a:t>A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)*(A</a:t>
            </a:r>
            <a:r>
              <a:rPr lang="en-US" sz="2000" baseline="-25000" dirty="0" smtClean="0"/>
              <a:t>k+1</a:t>
            </a:r>
            <a:r>
              <a:rPr lang="en-US" sz="2000" dirty="0" smtClean="0"/>
              <a:t>*…*A</a:t>
            </a:r>
            <a:r>
              <a:rPr lang="en-US" sz="2000" baseline="-25000" dirty="0" smtClean="0"/>
              <a:t>n-1</a:t>
            </a:r>
            <a:r>
              <a:rPr lang="en-US" sz="2000" dirty="0" smtClean="0"/>
              <a:t>).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Let us consider all possible places for that final multipl</a:t>
            </a:r>
            <a:r>
              <a:rPr lang="en-US" altLang="zh-CN" sz="2400" dirty="0" smtClean="0">
                <a:ea typeface="SimSun" pitchFamily="2" charset="-122"/>
              </a:rPr>
              <a:t>ication</a:t>
            </a:r>
            <a:r>
              <a:rPr lang="en-US" sz="24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There are </a:t>
            </a:r>
            <a:r>
              <a:rPr lang="en-US" sz="2000" i="1" dirty="0" smtClean="0"/>
              <a:t>n</a:t>
            </a:r>
            <a:r>
              <a:rPr lang="en-US" sz="2000" dirty="0" smtClean="0"/>
              <a:t>-1 possible </a:t>
            </a:r>
            <a:r>
              <a:rPr lang="en-US" sz="2000" b="1" i="1" dirty="0" smtClean="0"/>
              <a:t>splits</a:t>
            </a:r>
            <a:r>
              <a:rPr lang="en-US" sz="2000" dirty="0" smtClean="0"/>
              <a:t>. Assume we know the minimum cost of computing the matrix product of each combination A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…A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and A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…A</a:t>
            </a:r>
            <a:r>
              <a:rPr lang="en-US" sz="2000" baseline="-25000" dirty="0" smtClean="0"/>
              <a:t>n</a:t>
            </a:r>
            <a:r>
              <a:rPr lang="en-US" sz="2000" dirty="0" smtClean="0"/>
              <a:t>. Let’s call these N</a:t>
            </a:r>
            <a:r>
              <a:rPr lang="en-US" sz="2000" baseline="-25000" dirty="0" smtClean="0"/>
              <a:t>0,i</a:t>
            </a:r>
            <a:r>
              <a:rPr lang="en-US" sz="2000" dirty="0" smtClean="0"/>
              <a:t> and </a:t>
            </a:r>
            <a:r>
              <a:rPr lang="en-US" sz="2000" dirty="0" err="1" smtClean="0"/>
              <a:t>N</a:t>
            </a:r>
            <a:r>
              <a:rPr lang="en-US" sz="2000" baseline="-25000" dirty="0" err="1" smtClean="0"/>
              <a:t>i,n</a:t>
            </a:r>
            <a:r>
              <a:rPr lang="en-US" sz="20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Recall that A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is a </a:t>
            </a:r>
            <a:r>
              <a:rPr lang="en-US" sz="2400" dirty="0" err="1" smtClean="0"/>
              <a:t>d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>
                <a:cs typeface="Tahoma" pitchFamily="34" charset="0"/>
              </a:rPr>
              <a:t>× d</a:t>
            </a:r>
            <a:r>
              <a:rPr lang="en-US" sz="2400" baseline="-25000" dirty="0" smtClean="0">
                <a:cs typeface="Tahoma" pitchFamily="34" charset="0"/>
              </a:rPr>
              <a:t>i+1</a:t>
            </a:r>
            <a:r>
              <a:rPr lang="en-US" sz="2400" dirty="0" smtClean="0">
                <a:cs typeface="Tahoma" pitchFamily="34" charset="0"/>
              </a:rPr>
              <a:t> dimensional matrix, and the final product will be a </a:t>
            </a:r>
            <a:r>
              <a:rPr lang="en-US" sz="2400" dirty="0" smtClean="0"/>
              <a:t>d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</a:t>
            </a:r>
            <a:r>
              <a:rPr lang="en-US" sz="2400" dirty="0" smtClean="0">
                <a:cs typeface="Tahoma" pitchFamily="34" charset="0"/>
              </a:rPr>
              <a:t>× d</a:t>
            </a:r>
            <a:r>
              <a:rPr lang="en-US" sz="2400" baseline="-25000" dirty="0" smtClean="0">
                <a:cs typeface="Tahoma" pitchFamily="34" charset="0"/>
              </a:rPr>
              <a:t>n</a:t>
            </a:r>
            <a:r>
              <a:rPr lang="en-US" sz="2400" dirty="0" smtClean="0">
                <a:cs typeface="Tahoma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FFFFFF"/>
                </a:solidFill>
              </a:rPr>
              <a:t>Dynamic Programming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80000"/>
            </a:pPr>
            <a:r>
              <a:rPr lang="en-US" dirty="0" smtClean="0"/>
              <a:t>Define the following:</a:t>
            </a:r>
          </a:p>
          <a:p>
            <a:pPr marL="342900" lvl="1" indent="-342900">
              <a:buSzPct val="80000"/>
            </a:pPr>
            <a:endParaRPr lang="en-US" dirty="0" smtClean="0"/>
          </a:p>
          <a:p>
            <a:pPr marL="342900" lvl="1" indent="-342900">
              <a:buSzPct val="80000"/>
            </a:pPr>
            <a:endParaRPr lang="en-US" dirty="0" smtClean="0"/>
          </a:p>
          <a:p>
            <a:pPr marL="342900" lvl="1" indent="-342900">
              <a:buSzPct val="80000"/>
            </a:pPr>
            <a:r>
              <a:rPr lang="en-US" dirty="0" smtClean="0"/>
              <a:t>Then the optimal solution N</a:t>
            </a:r>
            <a:r>
              <a:rPr lang="en-US" baseline="-25000" dirty="0" smtClean="0"/>
              <a:t>0,n-1</a:t>
            </a:r>
            <a:r>
              <a:rPr lang="en-US" dirty="0" smtClean="0"/>
              <a:t> is the sum of two optimal sub-problems, N</a:t>
            </a:r>
            <a:r>
              <a:rPr lang="en-US" baseline="-25000" dirty="0" smtClean="0"/>
              <a:t>0,k</a:t>
            </a:r>
            <a:r>
              <a:rPr lang="en-US" dirty="0" smtClean="0"/>
              <a:t> and N</a:t>
            </a:r>
            <a:r>
              <a:rPr lang="en-US" baseline="-25000" dirty="0" smtClean="0"/>
              <a:t>k+1,n-1 </a:t>
            </a:r>
            <a:r>
              <a:rPr lang="en-US" dirty="0" smtClean="0"/>
              <a:t>plus the time for the last multipl</a:t>
            </a:r>
            <a:r>
              <a:rPr lang="en-US" altLang="zh-CN" dirty="0" smtClean="0">
                <a:ea typeface="SimSun" pitchFamily="2" charset="-122"/>
              </a:rPr>
              <a:t>ication</a:t>
            </a:r>
            <a:r>
              <a:rPr lang="en-US" dirty="0" smtClean="0"/>
              <a:t>.</a:t>
            </a:r>
          </a:p>
        </p:txBody>
      </p:sp>
      <p:graphicFrame>
        <p:nvGraphicFramePr>
          <p:cNvPr id="268290" name="Object 2"/>
          <p:cNvGraphicFramePr>
            <a:graphicFrameLocks noChangeAspect="1"/>
          </p:cNvGraphicFramePr>
          <p:nvPr/>
        </p:nvGraphicFramePr>
        <p:xfrm>
          <a:off x="762000" y="2209800"/>
          <a:ext cx="7518400" cy="852488"/>
        </p:xfrm>
        <a:graphic>
          <a:graphicData uri="http://schemas.openxmlformats.org/presentationml/2006/ole">
            <p:oleObj spid="_x0000_s268290" name="Equation" r:id="rId3" imgW="2463480" imgH="27936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FFFFFF"/>
                </a:solidFill>
              </a:rPr>
              <a:t>Dynamic Programming Approach</a:t>
            </a:r>
            <a:endParaRPr lang="en-US" dirty="0"/>
          </a:p>
        </p:txBody>
      </p:sp>
      <p:sp>
        <p:nvSpPr>
          <p:cNvPr id="160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Define </a:t>
            </a:r>
            <a:r>
              <a:rPr lang="en-US" b="1" dirty="0" smtClean="0"/>
              <a:t>sub-problems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Find the best </a:t>
            </a:r>
            <a:r>
              <a:rPr lang="en-US" dirty="0" err="1"/>
              <a:t>parenthesization</a:t>
            </a:r>
            <a:r>
              <a:rPr lang="en-US" dirty="0"/>
              <a:t> of </a:t>
            </a:r>
            <a:r>
              <a:rPr lang="en-US" dirty="0" smtClean="0"/>
              <a:t>an arbitrary set of consecutive products: A</a:t>
            </a:r>
            <a:r>
              <a:rPr lang="en-US" baseline="-25000" dirty="0" smtClean="0"/>
              <a:t>i</a:t>
            </a:r>
            <a:r>
              <a:rPr lang="en-US" dirty="0" smtClean="0"/>
              <a:t>*A</a:t>
            </a:r>
            <a:r>
              <a:rPr lang="en-US" baseline="-25000" dirty="0" smtClean="0"/>
              <a:t>i+1</a:t>
            </a:r>
            <a:r>
              <a:rPr lang="en-US" dirty="0"/>
              <a:t>*…*</a:t>
            </a:r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en-US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Let </a:t>
            </a:r>
            <a:r>
              <a:rPr lang="en-US" dirty="0" err="1"/>
              <a:t>N</a:t>
            </a:r>
            <a:r>
              <a:rPr lang="en-US" baseline="-25000" dirty="0" err="1"/>
              <a:t>i,j</a:t>
            </a:r>
            <a:r>
              <a:rPr lang="en-US" dirty="0"/>
              <a:t> denote the </a:t>
            </a:r>
            <a:r>
              <a:rPr lang="en-US" b="1" dirty="0" smtClean="0"/>
              <a:t>minimum</a:t>
            </a:r>
            <a:r>
              <a:rPr lang="en-US" dirty="0" smtClean="0"/>
              <a:t> number </a:t>
            </a:r>
            <a:r>
              <a:rPr lang="en-US" dirty="0"/>
              <a:t>of operations done by this </a:t>
            </a:r>
            <a:r>
              <a:rPr lang="en-US" dirty="0" smtClean="0"/>
              <a:t>sub-problem.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Define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k,k</a:t>
            </a:r>
            <a:r>
              <a:rPr lang="en-US" dirty="0" smtClean="0"/>
              <a:t> = 0 for all k.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The optimal solution for the whole problem is </a:t>
            </a:r>
            <a:r>
              <a:rPr lang="en-US" dirty="0" smtClean="0"/>
              <a:t>then N</a:t>
            </a:r>
            <a:r>
              <a:rPr lang="en-US" baseline="-25000" dirty="0" smtClean="0"/>
              <a:t>0,n-1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FFFFFF"/>
                </a:solidFill>
              </a:rPr>
              <a:t>Dynamic Programming Approach</a:t>
            </a:r>
            <a:endParaRPr lang="en-US" dirty="0"/>
          </a:p>
        </p:txBody>
      </p:sp>
      <p:sp>
        <p:nvSpPr>
          <p:cNvPr id="167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cs typeface="Tahoma" pitchFamily="34" charset="0"/>
              </a:rPr>
              <a:t>The characterizing </a:t>
            </a:r>
            <a:r>
              <a:rPr lang="en-US" sz="2400" dirty="0">
                <a:cs typeface="Tahoma" pitchFamily="34" charset="0"/>
              </a:rPr>
              <a:t>equation for </a:t>
            </a:r>
            <a:r>
              <a:rPr lang="en-US" sz="2400" dirty="0" err="1">
                <a:cs typeface="Tahoma" pitchFamily="34" charset="0"/>
              </a:rPr>
              <a:t>N</a:t>
            </a:r>
            <a:r>
              <a:rPr lang="en-US" sz="2400" baseline="-25000" dirty="0" err="1">
                <a:cs typeface="Tahoma" pitchFamily="34" charset="0"/>
              </a:rPr>
              <a:t>i,j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smtClean="0">
                <a:cs typeface="Tahoma" pitchFamily="34" charset="0"/>
              </a:rPr>
              <a:t>is:</a:t>
            </a:r>
            <a:endParaRPr lang="en-US" sz="2400" dirty="0"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Tahoma" pitchFamily="34" charset="0"/>
              </a:rPr>
              <a:t>Note </a:t>
            </a:r>
            <a:r>
              <a:rPr lang="en-US" sz="2400" dirty="0">
                <a:cs typeface="Tahoma" pitchFamily="34" charset="0"/>
              </a:rPr>
              <a:t>that </a:t>
            </a:r>
            <a:r>
              <a:rPr lang="en-US" sz="2400" dirty="0" smtClean="0">
                <a:cs typeface="Tahoma" pitchFamily="34" charset="0"/>
              </a:rPr>
              <a:t>sub-problems </a:t>
            </a:r>
            <a:r>
              <a:rPr lang="en-US" sz="2400" dirty="0">
                <a:cs typeface="Tahoma" pitchFamily="34" charset="0"/>
              </a:rPr>
              <a:t>are </a:t>
            </a:r>
            <a:r>
              <a:rPr lang="en-US" sz="2400" dirty="0" smtClean="0">
                <a:cs typeface="Tahoma" pitchFamily="34" charset="0"/>
              </a:rPr>
              <a:t>not independent.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cs typeface="Tahoma" pitchFamily="34" charset="0"/>
              </a:rPr>
              <a:t>However, sub-problems of size </a:t>
            </a:r>
            <a:r>
              <a:rPr lang="en-US" sz="2000" i="1" dirty="0" smtClean="0">
                <a:cs typeface="Tahoma" pitchFamily="34" charset="0"/>
              </a:rPr>
              <a:t>m</a:t>
            </a:r>
            <a:r>
              <a:rPr lang="en-US" sz="2000" dirty="0" smtClean="0">
                <a:cs typeface="Tahoma" pitchFamily="34" charset="0"/>
              </a:rPr>
              <a:t>, are independent.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Tahoma" pitchFamily="34" charset="0"/>
              </a:rPr>
              <a:t>Also note that, for example N</a:t>
            </a:r>
            <a:r>
              <a:rPr lang="en-US" sz="2400" baseline="-25000" dirty="0" smtClean="0">
                <a:cs typeface="Tahoma" pitchFamily="34" charset="0"/>
              </a:rPr>
              <a:t>2,6</a:t>
            </a:r>
            <a:r>
              <a:rPr lang="en-US" sz="2400" dirty="0" smtClean="0">
                <a:cs typeface="Tahoma" pitchFamily="34" charset="0"/>
              </a:rPr>
              <a:t> and N</a:t>
            </a:r>
            <a:r>
              <a:rPr lang="en-US" sz="2400" baseline="-25000" dirty="0" smtClean="0">
                <a:cs typeface="Tahoma" pitchFamily="34" charset="0"/>
              </a:rPr>
              <a:t>3,7</a:t>
            </a:r>
            <a:r>
              <a:rPr lang="en-US" sz="2400" dirty="0" smtClean="0">
                <a:cs typeface="Tahoma" pitchFamily="34" charset="0"/>
              </a:rPr>
              <a:t>, both need solutions to N</a:t>
            </a:r>
            <a:r>
              <a:rPr lang="en-US" sz="2400" baseline="-25000" dirty="0" smtClean="0">
                <a:cs typeface="Tahoma" pitchFamily="34" charset="0"/>
              </a:rPr>
              <a:t>3,6</a:t>
            </a:r>
            <a:r>
              <a:rPr lang="en-US" sz="2400" dirty="0" smtClean="0">
                <a:cs typeface="Tahoma" pitchFamily="34" charset="0"/>
              </a:rPr>
              <a:t>, N</a:t>
            </a:r>
            <a:r>
              <a:rPr lang="en-US" sz="2400" baseline="-25000" dirty="0" smtClean="0">
                <a:cs typeface="Tahoma" pitchFamily="34" charset="0"/>
              </a:rPr>
              <a:t>4,6</a:t>
            </a:r>
            <a:r>
              <a:rPr lang="en-US" sz="2400" dirty="0" smtClean="0">
                <a:cs typeface="Tahoma" pitchFamily="34" charset="0"/>
              </a:rPr>
              <a:t>, N</a:t>
            </a:r>
            <a:r>
              <a:rPr lang="en-US" sz="2400" baseline="-25000" dirty="0" smtClean="0">
                <a:cs typeface="Tahoma" pitchFamily="34" charset="0"/>
              </a:rPr>
              <a:t>5,6</a:t>
            </a:r>
            <a:r>
              <a:rPr lang="en-US" sz="2400" dirty="0" smtClean="0">
                <a:cs typeface="Tahoma" pitchFamily="34" charset="0"/>
              </a:rPr>
              <a:t>, and N</a:t>
            </a:r>
            <a:r>
              <a:rPr lang="en-US" sz="2400" baseline="-25000" dirty="0" smtClean="0">
                <a:cs typeface="Tahoma" pitchFamily="34" charset="0"/>
              </a:rPr>
              <a:t>6,6</a:t>
            </a:r>
            <a:r>
              <a:rPr lang="en-US" sz="2400" dirty="0" smtClean="0">
                <a:cs typeface="Tahoma" pitchFamily="34" charset="0"/>
              </a:rPr>
              <a:t>. Solutions from the set of no matrix multiplies to four matrix multiplies.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cs typeface="Tahoma" pitchFamily="34" charset="0"/>
              </a:rPr>
              <a:t>This is an example of high sub-problem overlap, and clearly pre-computing these will significantly speed up the algorithm.</a:t>
            </a:r>
          </a:p>
        </p:txBody>
      </p:sp>
      <p:graphicFrame>
        <p:nvGraphicFramePr>
          <p:cNvPr id="167944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266242" name="Equation" r:id="rId3" imgW="0" imgH="0" progId="Equation.3">
              <p:embed/>
            </p:oleObj>
          </a:graphicData>
        </a:graphic>
      </p:graphicFrame>
      <p:graphicFrame>
        <p:nvGraphicFramePr>
          <p:cNvPr id="167948" name="Object 12"/>
          <p:cNvGraphicFramePr>
            <a:graphicFrameLocks noChangeAspect="1"/>
          </p:cNvGraphicFramePr>
          <p:nvPr/>
        </p:nvGraphicFramePr>
        <p:xfrm>
          <a:off x="1066800" y="1981200"/>
          <a:ext cx="6743700" cy="892175"/>
        </p:xfrm>
        <a:graphic>
          <a:graphicData uri="http://schemas.openxmlformats.org/presentationml/2006/ole">
            <p:oleObj spid="_x0000_s266244" name="Equation" r:id="rId4" imgW="2209680" imgH="291960" progId="Equation.3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Recursive Approach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 could implement the calculation of these </a:t>
            </a:r>
            <a:r>
              <a:rPr lang="en-US" sz="2400" dirty="0" err="1" smtClean="0"/>
              <a:t>N</a:t>
            </a:r>
            <a:r>
              <a:rPr lang="en-US" sz="2400" baseline="-25000" dirty="0" err="1" smtClean="0"/>
              <a:t>i,j</a:t>
            </a:r>
            <a:r>
              <a:rPr lang="en-US" sz="2400" dirty="0" err="1" smtClean="0"/>
              <a:t>’s</a:t>
            </a:r>
            <a:r>
              <a:rPr lang="en-US" sz="2400" dirty="0" smtClean="0"/>
              <a:t> using a straight-forward recursive implementation of the equation (aka not pre-compute them).</a:t>
            </a:r>
            <a:endParaRPr lang="en-US" sz="2800" dirty="0"/>
          </a:p>
        </p:txBody>
      </p:sp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1066800" y="3200400"/>
            <a:ext cx="7086600" cy="243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altLang="zh-CN" sz="1600" b="1" i="1" dirty="0" err="1">
                <a:latin typeface="Times New Roman" pitchFamily="18" charset="0"/>
                <a:ea typeface="SimSun" pitchFamily="2" charset="-122"/>
              </a:rPr>
              <a:t>RecursiveM</a:t>
            </a:r>
            <a:r>
              <a:rPr lang="en-US" sz="1600" b="1" i="1" dirty="0" err="1">
                <a:latin typeface="Times New Roman" pitchFamily="18" charset="0"/>
              </a:rPr>
              <a:t>atrixChain</a:t>
            </a:r>
            <a:r>
              <a:rPr lang="en-US" sz="1600" dirty="0">
                <a:latin typeface="Times New Roman" pitchFamily="18" charset="0"/>
              </a:rPr>
              <a:t>(</a:t>
            </a:r>
            <a:r>
              <a:rPr lang="en-US" sz="1600" b="1" i="1" dirty="0">
                <a:latin typeface="Times New Roman" pitchFamily="18" charset="0"/>
              </a:rPr>
              <a:t>S</a:t>
            </a:r>
            <a:r>
              <a:rPr lang="en-US" altLang="zh-CN" sz="1600" b="1" i="1" dirty="0">
                <a:latin typeface="Times New Roman" pitchFamily="18" charset="0"/>
                <a:ea typeface="SimSun" pitchFamily="2" charset="-122"/>
              </a:rPr>
              <a:t>, </a:t>
            </a:r>
            <a:r>
              <a:rPr lang="en-US" altLang="zh-CN" sz="1600" b="1" i="1" dirty="0" err="1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1600" b="1" i="1" dirty="0">
                <a:latin typeface="Times New Roman" pitchFamily="18" charset="0"/>
                <a:ea typeface="SimSun" pitchFamily="2" charset="-122"/>
              </a:rPr>
              <a:t>, j</a:t>
            </a:r>
            <a:r>
              <a:rPr lang="en-US" sz="1600" dirty="0">
                <a:latin typeface="Times New Roman" pitchFamily="18" charset="0"/>
              </a:rPr>
              <a:t>):</a:t>
            </a:r>
          </a:p>
          <a:p>
            <a:pPr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dirty="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</a:rPr>
              <a:t>Input: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</a:rPr>
              <a:t>sequence </a:t>
            </a:r>
            <a:r>
              <a:rPr lang="en-US" sz="1600" b="1" i="1" dirty="0">
                <a:solidFill>
                  <a:schemeClr val="accent2"/>
                </a:solidFill>
                <a:latin typeface="Times New Roman" pitchFamily="18" charset="0"/>
              </a:rPr>
              <a:t>S </a:t>
            </a:r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</a:rPr>
              <a:t>of </a:t>
            </a:r>
            <a:r>
              <a:rPr lang="en-US" sz="1600" b="1" i="1" dirty="0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</a:rPr>
              <a:t> matrices to be multiplied</a:t>
            </a:r>
          </a:p>
          <a:p>
            <a:pPr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</a:rPr>
              <a:t>Output: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</a:rPr>
              <a:t>number of operations in an optimal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Times New Roman" pitchFamily="18" charset="0"/>
              </a:rPr>
              <a:t>parenthesization</a:t>
            </a:r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</a:rPr>
              <a:t> of </a:t>
            </a:r>
            <a:r>
              <a:rPr lang="en-US" sz="1600" b="1" i="1" dirty="0">
                <a:solidFill>
                  <a:schemeClr val="accent2"/>
                </a:solidFill>
                <a:latin typeface="Times New Roman" pitchFamily="18" charset="0"/>
              </a:rPr>
              <a:t>S</a:t>
            </a:r>
            <a:endParaRPr lang="en-US" sz="1600" dirty="0">
              <a:solidFill>
                <a:schemeClr val="tx2"/>
              </a:solidFill>
              <a:latin typeface="Times New Roman" pitchFamily="18" charset="0"/>
            </a:endParaRP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if 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=j</a:t>
            </a: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	then return 0</a:t>
            </a: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</a:rPr>
              <a:t>for</a:t>
            </a:r>
            <a:r>
              <a:rPr lang="en-US" sz="16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600" b="1" i="1" dirty="0">
                <a:solidFill>
                  <a:schemeClr val="accent2"/>
                </a:solidFill>
                <a:latin typeface="Times New Roman" pitchFamily="18" charset="0"/>
              </a:rPr>
              <a:t>k</a:t>
            </a:r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1600" dirty="0" err="1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i</a:t>
            </a:r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to </a:t>
            </a:r>
            <a:r>
              <a:rPr lang="en-US" altLang="zh-CN" sz="1600" b="1" i="1" dirty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j</a:t>
            </a:r>
            <a:r>
              <a:rPr lang="en-US" sz="1600" b="1" i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do</a:t>
            </a: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	</a:t>
            </a:r>
            <a:r>
              <a:rPr lang="en-US" sz="1600" i="1" dirty="0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altLang="zh-CN" sz="1600" b="1" i="1" baseline="-25000" dirty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sz="1600" b="1" i="1" baseline="-25000" dirty="0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altLang="zh-CN" sz="1600" b="1" i="1" baseline="-25000" dirty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 j</a:t>
            </a:r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</a:rPr>
              <a:t>min{</a:t>
            </a:r>
            <a:r>
              <a:rPr lang="en-US" sz="1600" i="1" dirty="0" err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b="1" i="1" baseline="-25000" dirty="0" err="1">
                <a:solidFill>
                  <a:schemeClr val="accent2"/>
                </a:solidFill>
                <a:latin typeface="Times New Roman" pitchFamily="18" charset="0"/>
              </a:rPr>
              <a:t>i,j</a:t>
            </a:r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sz="16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   </a:t>
            </a:r>
            <a:r>
              <a:rPr lang="en-US" altLang="zh-CN" sz="1600" b="1" i="1" dirty="0" err="1" smtClean="0">
                <a:latin typeface="Times New Roman" pitchFamily="18" charset="0"/>
                <a:ea typeface="SimSun" pitchFamily="2" charset="-122"/>
              </a:rPr>
              <a:t>RecursiveM</a:t>
            </a:r>
            <a:r>
              <a:rPr lang="en-US" sz="1600" b="1" i="1" dirty="0" err="1" smtClean="0">
                <a:latin typeface="Times New Roman" pitchFamily="18" charset="0"/>
              </a:rPr>
              <a:t>atrixChain</a:t>
            </a:r>
            <a:r>
              <a:rPr lang="en-US" sz="1600" dirty="0" smtClean="0">
                <a:latin typeface="Times New Roman" pitchFamily="18" charset="0"/>
              </a:rPr>
              <a:t>(</a:t>
            </a:r>
            <a:r>
              <a:rPr lang="en-US" sz="1600" b="1" i="1" dirty="0" smtClean="0">
                <a:latin typeface="Times New Roman" pitchFamily="18" charset="0"/>
              </a:rPr>
              <a:t>S</a:t>
            </a:r>
            <a:r>
              <a:rPr lang="en-US" altLang="zh-CN" sz="1600" b="1" i="1" dirty="0">
                <a:latin typeface="Times New Roman" pitchFamily="18" charset="0"/>
                <a:ea typeface="SimSun" pitchFamily="2" charset="-122"/>
              </a:rPr>
              <a:t>, </a:t>
            </a:r>
            <a:r>
              <a:rPr lang="en-US" altLang="zh-CN" sz="1600" b="1" i="1" dirty="0" err="1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1600" b="1" i="1" dirty="0">
                <a:latin typeface="Times New Roman" pitchFamily="18" charset="0"/>
                <a:ea typeface="SimSun" pitchFamily="2" charset="-122"/>
              </a:rPr>
              <a:t> ,k</a:t>
            </a:r>
            <a:r>
              <a:rPr lang="en-US" sz="1600" dirty="0" smtClean="0">
                <a:latin typeface="Times New Roman" pitchFamily="18" charset="0"/>
              </a:rPr>
              <a:t>)</a:t>
            </a:r>
            <a:br>
              <a:rPr lang="en-US" sz="1600" dirty="0" smtClean="0">
                <a:latin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</a:rPr>
              <a:t>                                  </a:t>
            </a:r>
            <a:r>
              <a:rPr lang="en-US" altLang="zh-CN" sz="1600" dirty="0" smtClean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+</a:t>
            </a:r>
            <a:r>
              <a:rPr lang="en-US" altLang="zh-CN" sz="1600" dirty="0" smtClean="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1600" b="1" i="1" dirty="0" err="1">
                <a:latin typeface="Times New Roman" pitchFamily="18" charset="0"/>
                <a:ea typeface="SimSun" pitchFamily="2" charset="-122"/>
              </a:rPr>
              <a:t>RecursiveM</a:t>
            </a:r>
            <a:r>
              <a:rPr lang="en-US" sz="1600" b="1" i="1" dirty="0" err="1">
                <a:latin typeface="Times New Roman" pitchFamily="18" charset="0"/>
              </a:rPr>
              <a:t>atrixChain</a:t>
            </a:r>
            <a:r>
              <a:rPr lang="en-US" sz="1600" dirty="0">
                <a:latin typeface="Times New Roman" pitchFamily="18" charset="0"/>
              </a:rPr>
              <a:t>(</a:t>
            </a:r>
            <a:r>
              <a:rPr lang="en-US" sz="1600" b="1" i="1" dirty="0">
                <a:latin typeface="Times New Roman" pitchFamily="18" charset="0"/>
              </a:rPr>
              <a:t>S</a:t>
            </a:r>
            <a:r>
              <a:rPr lang="en-US" altLang="zh-CN" sz="1600" b="1" i="1" dirty="0">
                <a:latin typeface="Times New Roman" pitchFamily="18" charset="0"/>
                <a:ea typeface="SimSun" pitchFamily="2" charset="-122"/>
              </a:rPr>
              <a:t>, k+1,j</a:t>
            </a:r>
            <a:r>
              <a:rPr lang="en-US" sz="1600" dirty="0" smtClean="0">
                <a:latin typeface="Times New Roman" pitchFamily="18" charset="0"/>
              </a:rPr>
              <a:t>)  </a:t>
            </a:r>
            <a:r>
              <a:rPr lang="en-US" sz="16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+ </a:t>
            </a:r>
            <a:r>
              <a:rPr lang="en-US" sz="1600" i="1" dirty="0" err="1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en-US" sz="1600" b="1" i="1" baseline="-25000" dirty="0" err="1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en-US" sz="1600" b="1" i="1" baseline="-25000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600" i="1" dirty="0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en-US" sz="1600" b="1" i="1" baseline="-25000" dirty="0">
                <a:solidFill>
                  <a:schemeClr val="accent2"/>
                </a:solidFill>
                <a:latin typeface="Times New Roman" pitchFamily="18" charset="0"/>
              </a:rPr>
              <a:t>k+</a:t>
            </a:r>
            <a:r>
              <a:rPr lang="en-US" sz="1600" baseline="-25000" dirty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sz="1600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600" i="1" dirty="0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en-US" altLang="zh-CN" sz="1600" b="1" i="1" baseline="-25000" dirty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j</a:t>
            </a:r>
            <a:r>
              <a:rPr lang="en-US" sz="1600" b="1" i="1" baseline="-25000" dirty="0">
                <a:solidFill>
                  <a:schemeClr val="accent2"/>
                </a:solidFill>
                <a:latin typeface="Times New Roman" pitchFamily="18" charset="0"/>
              </a:rPr>
              <a:t>+</a:t>
            </a:r>
            <a:r>
              <a:rPr lang="en-US" sz="1600" baseline="-25000" dirty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Times New Roman" pitchFamily="18" charset="0"/>
              <a:ea typeface="SimSun" pitchFamily="2" charset="-122"/>
            </a:endParaRP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1600" b="1" i="1" dirty="0" err="1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N</a:t>
            </a:r>
            <a:r>
              <a:rPr lang="en-US" altLang="zh-CN" sz="1600" b="1" i="1" baseline="-25000" dirty="0" err="1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i,j</a:t>
            </a:r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Subproblem Overlap </a:t>
            </a:r>
            <a:endParaRPr lang="en-US"/>
          </a:p>
        </p:txBody>
      </p:sp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4191000" y="1752600"/>
            <a:ext cx="7016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SimSun" pitchFamily="2" charset="-122"/>
              </a:rPr>
              <a:t>1..4</a:t>
            </a:r>
            <a:endParaRPr lang="en-US"/>
          </a:p>
        </p:txBody>
      </p:sp>
      <p:sp>
        <p:nvSpPr>
          <p:cNvPr id="200710" name="Text Box 6"/>
          <p:cNvSpPr txBox="1">
            <a:spLocks noChangeArrowheads="1"/>
          </p:cNvSpPr>
          <p:nvPr/>
        </p:nvSpPr>
        <p:spPr bwMode="auto">
          <a:xfrm>
            <a:off x="762000" y="2514600"/>
            <a:ext cx="7016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SimSun" pitchFamily="2" charset="-122"/>
              </a:rPr>
              <a:t>1..1</a:t>
            </a:r>
            <a:endParaRPr lang="en-US"/>
          </a:p>
        </p:txBody>
      </p:sp>
      <p:sp>
        <p:nvSpPr>
          <p:cNvPr id="200711" name="Text Box 7"/>
          <p:cNvSpPr txBox="1">
            <a:spLocks noChangeArrowheads="1"/>
          </p:cNvSpPr>
          <p:nvPr/>
        </p:nvSpPr>
        <p:spPr bwMode="auto">
          <a:xfrm>
            <a:off x="1752600" y="2514600"/>
            <a:ext cx="7016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SimSun" pitchFamily="2" charset="-122"/>
              </a:rPr>
              <a:t>2..4</a:t>
            </a:r>
            <a:endParaRPr lang="en-US"/>
          </a:p>
        </p:txBody>
      </p:sp>
      <p:sp>
        <p:nvSpPr>
          <p:cNvPr id="200712" name="Text Box 8"/>
          <p:cNvSpPr txBox="1">
            <a:spLocks noChangeArrowheads="1"/>
          </p:cNvSpPr>
          <p:nvPr/>
        </p:nvSpPr>
        <p:spPr bwMode="auto">
          <a:xfrm>
            <a:off x="3581400" y="2514600"/>
            <a:ext cx="7016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SimSun" pitchFamily="2" charset="-122"/>
              </a:rPr>
              <a:t>1..2</a:t>
            </a:r>
            <a:endParaRPr lang="en-US"/>
          </a:p>
        </p:txBody>
      </p:sp>
      <p:sp>
        <p:nvSpPr>
          <p:cNvPr id="200713" name="Text Box 9"/>
          <p:cNvSpPr txBox="1">
            <a:spLocks noChangeArrowheads="1"/>
          </p:cNvSpPr>
          <p:nvPr/>
        </p:nvSpPr>
        <p:spPr bwMode="auto">
          <a:xfrm>
            <a:off x="4876800" y="2514600"/>
            <a:ext cx="7016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SimSun" pitchFamily="2" charset="-122"/>
              </a:rPr>
              <a:t>3..4</a:t>
            </a:r>
            <a:endParaRPr lang="en-US"/>
          </a:p>
        </p:txBody>
      </p:sp>
      <p:sp>
        <p:nvSpPr>
          <p:cNvPr id="200714" name="Text Box 10"/>
          <p:cNvSpPr txBox="1">
            <a:spLocks noChangeArrowheads="1"/>
          </p:cNvSpPr>
          <p:nvPr/>
        </p:nvSpPr>
        <p:spPr bwMode="auto">
          <a:xfrm>
            <a:off x="6629400" y="2514600"/>
            <a:ext cx="7016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SimSun" pitchFamily="2" charset="-122"/>
              </a:rPr>
              <a:t>1..3</a:t>
            </a:r>
            <a:endParaRPr lang="en-US"/>
          </a:p>
        </p:txBody>
      </p:sp>
      <p:sp>
        <p:nvSpPr>
          <p:cNvPr id="200715" name="Text Box 11"/>
          <p:cNvSpPr txBox="1">
            <a:spLocks noChangeArrowheads="1"/>
          </p:cNvSpPr>
          <p:nvPr/>
        </p:nvSpPr>
        <p:spPr bwMode="auto">
          <a:xfrm>
            <a:off x="7467600" y="2514600"/>
            <a:ext cx="7016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SimSun" pitchFamily="2" charset="-122"/>
              </a:rPr>
              <a:t>4..4</a:t>
            </a:r>
            <a:endParaRPr lang="en-US"/>
          </a:p>
        </p:txBody>
      </p:sp>
      <p:sp>
        <p:nvSpPr>
          <p:cNvPr id="200716" name="Line 12"/>
          <p:cNvSpPr>
            <a:spLocks noChangeShapeType="1"/>
          </p:cNvSpPr>
          <p:nvPr/>
        </p:nvSpPr>
        <p:spPr bwMode="auto">
          <a:xfrm flipV="1">
            <a:off x="1219200" y="2057400"/>
            <a:ext cx="3048000" cy="4572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17" name="Line 13"/>
          <p:cNvSpPr>
            <a:spLocks noChangeShapeType="1"/>
          </p:cNvSpPr>
          <p:nvPr/>
        </p:nvSpPr>
        <p:spPr bwMode="auto">
          <a:xfrm flipV="1">
            <a:off x="2209800" y="2057400"/>
            <a:ext cx="2057400" cy="533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18" name="Line 14"/>
          <p:cNvSpPr>
            <a:spLocks noChangeShapeType="1"/>
          </p:cNvSpPr>
          <p:nvPr/>
        </p:nvSpPr>
        <p:spPr bwMode="auto">
          <a:xfrm flipV="1">
            <a:off x="4038600" y="2133600"/>
            <a:ext cx="533400" cy="457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19" name="Line 15"/>
          <p:cNvSpPr>
            <a:spLocks noChangeShapeType="1"/>
          </p:cNvSpPr>
          <p:nvPr/>
        </p:nvSpPr>
        <p:spPr bwMode="auto">
          <a:xfrm>
            <a:off x="4572000" y="2133600"/>
            <a:ext cx="457200" cy="457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20" name="Line 16"/>
          <p:cNvSpPr>
            <a:spLocks noChangeShapeType="1"/>
          </p:cNvSpPr>
          <p:nvPr/>
        </p:nvSpPr>
        <p:spPr bwMode="auto">
          <a:xfrm>
            <a:off x="4800600" y="2057400"/>
            <a:ext cx="213360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21" name="Line 17"/>
          <p:cNvSpPr>
            <a:spLocks noChangeShapeType="1"/>
          </p:cNvSpPr>
          <p:nvPr/>
        </p:nvSpPr>
        <p:spPr bwMode="auto">
          <a:xfrm>
            <a:off x="4800600" y="2057400"/>
            <a:ext cx="304800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22" name="Text Box 18"/>
          <p:cNvSpPr txBox="1">
            <a:spLocks noChangeArrowheads="1"/>
          </p:cNvSpPr>
          <p:nvPr/>
        </p:nvSpPr>
        <p:spPr bwMode="auto">
          <a:xfrm>
            <a:off x="650875" y="3249613"/>
            <a:ext cx="530225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ea typeface="SimSun" pitchFamily="2" charset="-122"/>
              </a:rPr>
              <a:t>2..2</a:t>
            </a:r>
            <a:endParaRPr lang="en-US" sz="1600"/>
          </a:p>
        </p:txBody>
      </p:sp>
      <p:sp>
        <p:nvSpPr>
          <p:cNvPr id="200723" name="Text Box 19"/>
          <p:cNvSpPr txBox="1">
            <a:spLocks noChangeArrowheads="1"/>
          </p:cNvSpPr>
          <p:nvPr/>
        </p:nvSpPr>
        <p:spPr bwMode="auto">
          <a:xfrm>
            <a:off x="1295400" y="3276600"/>
            <a:ext cx="530225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ea typeface="SimSun" pitchFamily="2" charset="-122"/>
              </a:rPr>
              <a:t>3..4</a:t>
            </a:r>
            <a:endParaRPr lang="en-US" sz="1600"/>
          </a:p>
        </p:txBody>
      </p:sp>
      <p:sp>
        <p:nvSpPr>
          <p:cNvPr id="200724" name="Text Box 20"/>
          <p:cNvSpPr txBox="1">
            <a:spLocks noChangeArrowheads="1"/>
          </p:cNvSpPr>
          <p:nvPr/>
        </p:nvSpPr>
        <p:spPr bwMode="auto">
          <a:xfrm>
            <a:off x="2057400" y="3276600"/>
            <a:ext cx="530225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ea typeface="SimSun" pitchFamily="2" charset="-122"/>
              </a:rPr>
              <a:t>2..3</a:t>
            </a:r>
            <a:endParaRPr lang="en-US" sz="1600"/>
          </a:p>
        </p:txBody>
      </p:sp>
      <p:sp>
        <p:nvSpPr>
          <p:cNvPr id="200725" name="Text Box 21"/>
          <p:cNvSpPr txBox="1">
            <a:spLocks noChangeArrowheads="1"/>
          </p:cNvSpPr>
          <p:nvPr/>
        </p:nvSpPr>
        <p:spPr bwMode="auto">
          <a:xfrm>
            <a:off x="2667000" y="3276600"/>
            <a:ext cx="530225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ea typeface="SimSun" pitchFamily="2" charset="-122"/>
              </a:rPr>
              <a:t>4..4</a:t>
            </a:r>
            <a:endParaRPr lang="en-US" sz="1600"/>
          </a:p>
        </p:txBody>
      </p:sp>
      <p:sp>
        <p:nvSpPr>
          <p:cNvPr id="200726" name="Line 22"/>
          <p:cNvSpPr>
            <a:spLocks noChangeShapeType="1"/>
          </p:cNvSpPr>
          <p:nvPr/>
        </p:nvSpPr>
        <p:spPr bwMode="auto">
          <a:xfrm flipV="1">
            <a:off x="838200" y="2895600"/>
            <a:ext cx="11430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27" name="Line 23"/>
          <p:cNvSpPr>
            <a:spLocks noChangeShapeType="1"/>
          </p:cNvSpPr>
          <p:nvPr/>
        </p:nvSpPr>
        <p:spPr bwMode="auto">
          <a:xfrm flipH="1">
            <a:off x="1524000" y="28956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29" name="Line 25"/>
          <p:cNvSpPr>
            <a:spLocks noChangeShapeType="1"/>
          </p:cNvSpPr>
          <p:nvPr/>
        </p:nvSpPr>
        <p:spPr bwMode="auto">
          <a:xfrm>
            <a:off x="2209800" y="2895600"/>
            <a:ext cx="76200" cy="457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30" name="Line 26"/>
          <p:cNvSpPr>
            <a:spLocks noChangeShapeType="1"/>
          </p:cNvSpPr>
          <p:nvPr/>
        </p:nvSpPr>
        <p:spPr bwMode="auto">
          <a:xfrm>
            <a:off x="2209800" y="2895600"/>
            <a:ext cx="762000" cy="457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31" name="Text Box 27"/>
          <p:cNvSpPr txBox="1">
            <a:spLocks noChangeArrowheads="1"/>
          </p:cNvSpPr>
          <p:nvPr/>
        </p:nvSpPr>
        <p:spPr bwMode="auto">
          <a:xfrm>
            <a:off x="4724400" y="3200400"/>
            <a:ext cx="530225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ea typeface="SimSun" pitchFamily="2" charset="-122"/>
              </a:rPr>
              <a:t>3..3</a:t>
            </a:r>
            <a:endParaRPr lang="en-US" sz="1600"/>
          </a:p>
        </p:txBody>
      </p:sp>
      <p:sp>
        <p:nvSpPr>
          <p:cNvPr id="200732" name="Text Box 28"/>
          <p:cNvSpPr txBox="1">
            <a:spLocks noChangeArrowheads="1"/>
          </p:cNvSpPr>
          <p:nvPr/>
        </p:nvSpPr>
        <p:spPr bwMode="auto">
          <a:xfrm>
            <a:off x="5257800" y="3200400"/>
            <a:ext cx="530225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ea typeface="SimSun" pitchFamily="2" charset="-122"/>
              </a:rPr>
              <a:t>4..4</a:t>
            </a:r>
            <a:endParaRPr lang="en-US" sz="1600"/>
          </a:p>
        </p:txBody>
      </p:sp>
      <p:sp>
        <p:nvSpPr>
          <p:cNvPr id="200733" name="Text Box 29"/>
          <p:cNvSpPr txBox="1">
            <a:spLocks noChangeArrowheads="1"/>
          </p:cNvSpPr>
          <p:nvPr/>
        </p:nvSpPr>
        <p:spPr bwMode="auto">
          <a:xfrm>
            <a:off x="3505200" y="3200400"/>
            <a:ext cx="530225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ea typeface="SimSun" pitchFamily="2" charset="-122"/>
              </a:rPr>
              <a:t>1..1</a:t>
            </a:r>
            <a:endParaRPr lang="en-US" sz="1600"/>
          </a:p>
        </p:txBody>
      </p:sp>
      <p:sp>
        <p:nvSpPr>
          <p:cNvPr id="200734" name="Text Box 30"/>
          <p:cNvSpPr txBox="1">
            <a:spLocks noChangeArrowheads="1"/>
          </p:cNvSpPr>
          <p:nvPr/>
        </p:nvSpPr>
        <p:spPr bwMode="auto">
          <a:xfrm>
            <a:off x="4038600" y="3200400"/>
            <a:ext cx="530225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ea typeface="SimSun" pitchFamily="2" charset="-122"/>
              </a:rPr>
              <a:t>2..2</a:t>
            </a:r>
            <a:endParaRPr lang="en-US" sz="1600"/>
          </a:p>
        </p:txBody>
      </p:sp>
      <p:sp>
        <p:nvSpPr>
          <p:cNvPr id="200735" name="Line 31"/>
          <p:cNvSpPr>
            <a:spLocks noChangeShapeType="1"/>
          </p:cNvSpPr>
          <p:nvPr/>
        </p:nvSpPr>
        <p:spPr bwMode="auto">
          <a:xfrm flipH="1">
            <a:off x="3733800" y="2971800"/>
            <a:ext cx="228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36" name="Line 32"/>
          <p:cNvSpPr>
            <a:spLocks noChangeShapeType="1"/>
          </p:cNvSpPr>
          <p:nvPr/>
        </p:nvSpPr>
        <p:spPr bwMode="auto">
          <a:xfrm>
            <a:off x="3962400" y="2971800"/>
            <a:ext cx="228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37" name="Line 33"/>
          <p:cNvSpPr>
            <a:spLocks noChangeShapeType="1"/>
          </p:cNvSpPr>
          <p:nvPr/>
        </p:nvSpPr>
        <p:spPr bwMode="auto">
          <a:xfrm flipH="1">
            <a:off x="4953000" y="2895600"/>
            <a:ext cx="2286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38" name="Line 34"/>
          <p:cNvSpPr>
            <a:spLocks noChangeShapeType="1"/>
          </p:cNvSpPr>
          <p:nvPr/>
        </p:nvSpPr>
        <p:spPr bwMode="auto">
          <a:xfrm>
            <a:off x="5181600" y="2895600"/>
            <a:ext cx="304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39" name="Text Box 35"/>
          <p:cNvSpPr txBox="1">
            <a:spLocks noChangeArrowheads="1"/>
          </p:cNvSpPr>
          <p:nvPr/>
        </p:nvSpPr>
        <p:spPr bwMode="auto">
          <a:xfrm>
            <a:off x="914400" y="3886200"/>
            <a:ext cx="530225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ea typeface="SimSun" pitchFamily="2" charset="-122"/>
              </a:rPr>
              <a:t>3..3</a:t>
            </a:r>
            <a:endParaRPr lang="en-US" sz="1600"/>
          </a:p>
        </p:txBody>
      </p:sp>
      <p:sp>
        <p:nvSpPr>
          <p:cNvPr id="200740" name="Text Box 36"/>
          <p:cNvSpPr txBox="1">
            <a:spLocks noChangeArrowheads="1"/>
          </p:cNvSpPr>
          <p:nvPr/>
        </p:nvSpPr>
        <p:spPr bwMode="auto">
          <a:xfrm>
            <a:off x="1447800" y="3886200"/>
            <a:ext cx="530225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ea typeface="SimSun" pitchFamily="2" charset="-122"/>
              </a:rPr>
              <a:t>4..4</a:t>
            </a:r>
            <a:endParaRPr lang="en-US" sz="1600"/>
          </a:p>
        </p:txBody>
      </p:sp>
      <p:sp>
        <p:nvSpPr>
          <p:cNvPr id="200741" name="Line 37"/>
          <p:cNvSpPr>
            <a:spLocks noChangeShapeType="1"/>
          </p:cNvSpPr>
          <p:nvPr/>
        </p:nvSpPr>
        <p:spPr bwMode="auto">
          <a:xfrm flipH="1">
            <a:off x="1219200" y="3581400"/>
            <a:ext cx="2286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42" name="Line 38"/>
          <p:cNvSpPr>
            <a:spLocks noChangeShapeType="1"/>
          </p:cNvSpPr>
          <p:nvPr/>
        </p:nvSpPr>
        <p:spPr bwMode="auto">
          <a:xfrm>
            <a:off x="1447800" y="3581400"/>
            <a:ext cx="304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43" name="Text Box 39"/>
          <p:cNvSpPr txBox="1">
            <a:spLocks noChangeArrowheads="1"/>
          </p:cNvSpPr>
          <p:nvPr/>
        </p:nvSpPr>
        <p:spPr bwMode="auto">
          <a:xfrm>
            <a:off x="2057400" y="3886200"/>
            <a:ext cx="530225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ea typeface="SimSun" pitchFamily="2" charset="-122"/>
              </a:rPr>
              <a:t>2..2</a:t>
            </a:r>
            <a:endParaRPr lang="en-US" sz="1600"/>
          </a:p>
        </p:txBody>
      </p:sp>
      <p:sp>
        <p:nvSpPr>
          <p:cNvPr id="200744" name="Text Box 40"/>
          <p:cNvSpPr txBox="1">
            <a:spLocks noChangeArrowheads="1"/>
          </p:cNvSpPr>
          <p:nvPr/>
        </p:nvSpPr>
        <p:spPr bwMode="auto">
          <a:xfrm>
            <a:off x="2514600" y="3886200"/>
            <a:ext cx="530225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ea typeface="SimSun" pitchFamily="2" charset="-122"/>
              </a:rPr>
              <a:t>3..3</a:t>
            </a:r>
            <a:endParaRPr lang="en-US" sz="1600"/>
          </a:p>
        </p:txBody>
      </p:sp>
      <p:sp>
        <p:nvSpPr>
          <p:cNvPr id="200745" name="Line 41"/>
          <p:cNvSpPr>
            <a:spLocks noChangeShapeType="1"/>
          </p:cNvSpPr>
          <p:nvPr/>
        </p:nvSpPr>
        <p:spPr bwMode="auto">
          <a:xfrm flipH="1">
            <a:off x="2286000" y="3505200"/>
            <a:ext cx="76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46" name="Line 42"/>
          <p:cNvSpPr>
            <a:spLocks noChangeShapeType="1"/>
          </p:cNvSpPr>
          <p:nvPr/>
        </p:nvSpPr>
        <p:spPr bwMode="auto">
          <a:xfrm>
            <a:off x="2362200" y="3505200"/>
            <a:ext cx="304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47" name="Text Box 43"/>
          <p:cNvSpPr txBox="1">
            <a:spLocks noChangeArrowheads="1"/>
          </p:cNvSpPr>
          <p:nvPr/>
        </p:nvSpPr>
        <p:spPr bwMode="auto">
          <a:xfrm>
            <a:off x="7548563" y="3200400"/>
            <a:ext cx="369887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ea typeface="SimSun" pitchFamily="2" charset="-122"/>
              </a:rPr>
              <a:t>...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Numbers</a:t>
            </a:r>
            <a:r>
              <a:rPr lang="en-US" sz="1800" dirty="0" smtClean="0">
                <a:solidFill>
                  <a:srgbClr val="FF00FF"/>
                </a:solidFill>
              </a:rPr>
              <a:t>  </a:t>
            </a:r>
            <a:endParaRPr lang="en-US" sz="1600" dirty="0">
              <a:solidFill>
                <a:srgbClr val="FF00FF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Computing the n</a:t>
            </a:r>
            <a:r>
              <a:rPr lang="en-US" sz="2400" u="sng" baseline="30000" dirty="0" smtClean="0"/>
              <a:t>th</a:t>
            </a:r>
            <a:r>
              <a:rPr lang="en-US" sz="2400" dirty="0" smtClean="0"/>
              <a:t> Fibonacci number recursively:</a:t>
            </a:r>
          </a:p>
          <a:p>
            <a:pPr lvl="1"/>
            <a:r>
              <a:rPr lang="en-US" sz="2000" dirty="0" smtClean="0"/>
              <a:t>F(n) = F(n-1) + F(n-2)</a:t>
            </a:r>
          </a:p>
          <a:p>
            <a:pPr lvl="1"/>
            <a:r>
              <a:rPr lang="en-US" sz="2000" dirty="0" smtClean="0"/>
              <a:t>F(0) = 0</a:t>
            </a:r>
          </a:p>
          <a:p>
            <a:pPr lvl="1"/>
            <a:r>
              <a:rPr lang="en-US" sz="2000" dirty="0" smtClean="0"/>
              <a:t>F(1) = 1</a:t>
            </a:r>
          </a:p>
          <a:p>
            <a:pPr lvl="1"/>
            <a:r>
              <a:rPr lang="en-US" sz="2000" dirty="0" smtClean="0"/>
              <a:t>Top-down approach</a:t>
            </a:r>
          </a:p>
        </p:txBody>
      </p:sp>
      <p:grpSp>
        <p:nvGrpSpPr>
          <p:cNvPr id="2" name="Group 17"/>
          <p:cNvGrpSpPr/>
          <p:nvPr/>
        </p:nvGrpSpPr>
        <p:grpSpPr>
          <a:xfrm>
            <a:off x="1295400" y="3886200"/>
            <a:ext cx="5404043" cy="2286000"/>
            <a:chOff x="4572000" y="3048000"/>
            <a:chExt cx="5404043" cy="2031325"/>
          </a:xfrm>
        </p:grpSpPr>
        <p:sp>
          <p:nvSpPr>
            <p:cNvPr id="11" name="TextBox 10"/>
            <p:cNvSpPr txBox="1"/>
            <p:nvPr/>
          </p:nvSpPr>
          <p:spPr>
            <a:xfrm>
              <a:off x="4572000" y="3048000"/>
              <a:ext cx="5404043" cy="203132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lvl="1">
                <a:buNone/>
              </a:pPr>
              <a:r>
                <a:rPr lang="en-US" b="1" dirty="0" smtClean="0"/>
                <a:t> 			</a:t>
              </a:r>
              <a:r>
                <a:rPr lang="en-US" b="1" i="1" dirty="0" smtClean="0"/>
                <a:t>F</a:t>
              </a:r>
              <a:r>
                <a:rPr lang="en-US" b="1" dirty="0" smtClean="0"/>
                <a:t>(</a:t>
              </a:r>
              <a:r>
                <a:rPr lang="en-US" b="1" i="1" dirty="0" smtClean="0"/>
                <a:t>n</a:t>
              </a:r>
              <a:r>
                <a:rPr lang="en-US" b="1" dirty="0" smtClean="0"/>
                <a:t>)</a:t>
              </a:r>
            </a:p>
            <a:p>
              <a:pPr lvl="1">
                <a:buNone/>
              </a:pPr>
              <a:endParaRPr lang="en-US" b="1" dirty="0" smtClean="0"/>
            </a:p>
            <a:p>
              <a:pPr lvl="1">
                <a:buNone/>
              </a:pPr>
              <a:endParaRPr lang="en-US" b="1" dirty="0" smtClean="0"/>
            </a:p>
            <a:p>
              <a:pPr lvl="1">
                <a:buNone/>
              </a:pPr>
              <a:r>
                <a:rPr lang="en-US" b="1" dirty="0" smtClean="0"/>
                <a:t>            </a:t>
              </a:r>
              <a:r>
                <a:rPr lang="en-US" b="1" i="1" dirty="0" smtClean="0"/>
                <a:t>F</a:t>
              </a:r>
              <a:r>
                <a:rPr lang="en-US" b="1" dirty="0" smtClean="0"/>
                <a:t>(</a:t>
              </a:r>
              <a:r>
                <a:rPr lang="en-US" b="1" i="1" dirty="0" smtClean="0"/>
                <a:t>n-</a:t>
              </a:r>
              <a:r>
                <a:rPr lang="en-US" b="1" dirty="0" smtClean="0"/>
                <a:t>1)             </a:t>
              </a:r>
              <a:r>
                <a:rPr lang="en-US" b="1" i="1" dirty="0" smtClean="0"/>
                <a:t> +             F</a:t>
              </a:r>
              <a:r>
                <a:rPr lang="en-US" b="1" dirty="0" smtClean="0"/>
                <a:t>(</a:t>
              </a:r>
              <a:r>
                <a:rPr lang="en-US" b="1" i="1" dirty="0" smtClean="0"/>
                <a:t>n-</a:t>
              </a:r>
              <a:r>
                <a:rPr lang="en-US" b="1" dirty="0" smtClean="0"/>
                <a:t>2)</a:t>
              </a:r>
            </a:p>
            <a:p>
              <a:pPr lvl="1">
                <a:buNone/>
              </a:pPr>
              <a:endParaRPr lang="en-US" b="1" dirty="0" smtClean="0"/>
            </a:p>
            <a:p>
              <a:pPr lvl="1">
                <a:buNone/>
              </a:pPr>
              <a:endParaRPr lang="en-US" b="1" i="1" dirty="0" smtClean="0"/>
            </a:p>
            <a:p>
              <a:pPr lvl="1">
                <a:buNone/>
              </a:pPr>
              <a:r>
                <a:rPr lang="en-US" b="1" i="1" dirty="0" smtClean="0"/>
                <a:t>F</a:t>
              </a:r>
              <a:r>
                <a:rPr lang="en-US" b="1" dirty="0" smtClean="0"/>
                <a:t>(</a:t>
              </a:r>
              <a:r>
                <a:rPr lang="en-US" b="1" i="1" dirty="0" smtClean="0"/>
                <a:t>n-</a:t>
              </a:r>
              <a:r>
                <a:rPr lang="en-US" b="1" dirty="0" smtClean="0"/>
                <a:t>2)     </a:t>
              </a:r>
              <a:r>
                <a:rPr lang="en-US" b="1" i="1" dirty="0" smtClean="0"/>
                <a:t>+     F</a:t>
              </a:r>
              <a:r>
                <a:rPr lang="en-US" b="1" dirty="0" smtClean="0"/>
                <a:t>(</a:t>
              </a:r>
              <a:r>
                <a:rPr lang="en-US" b="1" i="1" dirty="0" smtClean="0"/>
                <a:t>n-</a:t>
              </a:r>
              <a:r>
                <a:rPr lang="en-US" b="1" dirty="0" smtClean="0"/>
                <a:t>3)          </a:t>
              </a:r>
              <a:r>
                <a:rPr lang="en-US" b="1" i="1" dirty="0" smtClean="0"/>
                <a:t>F</a:t>
              </a:r>
              <a:r>
                <a:rPr lang="en-US" b="1" dirty="0" smtClean="0"/>
                <a:t>(</a:t>
              </a:r>
              <a:r>
                <a:rPr lang="en-US" b="1" i="1" dirty="0" smtClean="0"/>
                <a:t>n-</a:t>
              </a:r>
              <a:r>
                <a:rPr lang="en-US" b="1" dirty="0" smtClean="0"/>
                <a:t>3)     </a:t>
              </a:r>
              <a:r>
                <a:rPr lang="en-US" b="1" i="1" dirty="0" smtClean="0"/>
                <a:t>+     F</a:t>
              </a:r>
              <a:r>
                <a:rPr lang="en-US" b="1" dirty="0" smtClean="0"/>
                <a:t>(</a:t>
              </a:r>
              <a:r>
                <a:rPr lang="en-US" b="1" i="1" dirty="0" smtClean="0"/>
                <a:t>n-</a:t>
              </a:r>
              <a:r>
                <a:rPr lang="en-US" b="1" dirty="0" smtClean="0"/>
                <a:t>4)</a:t>
              </a:r>
            </a:p>
          </p:txBody>
        </p:sp>
        <p:sp>
          <p:nvSpPr>
            <p:cNvPr id="12" name="Line 4"/>
            <p:cNvSpPr>
              <a:spLocks noChangeShapeType="1"/>
            </p:cNvSpPr>
            <p:nvPr/>
          </p:nvSpPr>
          <p:spPr bwMode="auto">
            <a:xfrm flipH="1">
              <a:off x="6400800" y="3352800"/>
              <a:ext cx="1143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5"/>
            <p:cNvSpPr>
              <a:spLocks noChangeShapeType="1"/>
            </p:cNvSpPr>
            <p:nvPr/>
          </p:nvSpPr>
          <p:spPr bwMode="auto">
            <a:xfrm>
              <a:off x="7543800" y="3352800"/>
              <a:ext cx="990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H="1">
              <a:off x="5334000" y="4199084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6096000" y="4199084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 flipH="1">
              <a:off x="8229600" y="4131373"/>
              <a:ext cx="533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8763000" y="4131373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257800" y="2667000"/>
            <a:ext cx="3339376" cy="1815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0070C0"/>
                </a:solidFill>
              </a:rPr>
              <a:t>int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smtClean="0"/>
              <a:t>Fib(</a:t>
            </a:r>
            <a:r>
              <a:rPr lang="en-US" sz="1600" b="1" dirty="0" err="1" smtClean="0">
                <a:solidFill>
                  <a:srgbClr val="0070C0"/>
                </a:solidFill>
              </a:rPr>
              <a:t>int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smtClean="0"/>
              <a:t>n)   </a:t>
            </a:r>
          </a:p>
          <a:p>
            <a:r>
              <a:rPr lang="en-US" sz="1600" b="1" dirty="0" smtClean="0"/>
              <a:t>{</a:t>
            </a:r>
            <a:br>
              <a:rPr lang="en-US" sz="1600" b="1" dirty="0" smtClean="0"/>
            </a:br>
            <a:r>
              <a:rPr lang="en-US" sz="1600" b="1" dirty="0" smtClean="0"/>
              <a:t>    </a:t>
            </a:r>
            <a:r>
              <a:rPr lang="en-US" sz="1600" b="1" dirty="0" smtClean="0">
                <a:solidFill>
                  <a:srgbClr val="0070C0"/>
                </a:solidFill>
              </a:rPr>
              <a:t>if</a:t>
            </a:r>
            <a:r>
              <a:rPr lang="en-US" sz="1600" b="1" dirty="0" smtClean="0"/>
              <a:t> (n &lt;= 1)</a:t>
            </a:r>
            <a:br>
              <a:rPr lang="en-US" sz="1600" b="1" dirty="0" smtClean="0"/>
            </a:br>
            <a:r>
              <a:rPr lang="en-US" sz="1600" b="1" dirty="0" smtClean="0"/>
              <a:t>        </a:t>
            </a:r>
            <a:r>
              <a:rPr lang="en-US" sz="1600" b="1" dirty="0" smtClean="0">
                <a:solidFill>
                  <a:srgbClr val="0070C0"/>
                </a:solidFill>
              </a:rPr>
              <a:t>return</a:t>
            </a:r>
            <a:r>
              <a:rPr lang="en-US" sz="1600" b="1" dirty="0" smtClean="0"/>
              <a:t> 1;</a:t>
            </a:r>
            <a:br>
              <a:rPr lang="en-US" sz="1600" b="1" dirty="0" smtClean="0"/>
            </a:br>
            <a:r>
              <a:rPr lang="en-US" sz="1600" b="1" dirty="0" smtClean="0"/>
              <a:t>    </a:t>
            </a:r>
            <a:r>
              <a:rPr lang="en-US" sz="1600" b="1" dirty="0" smtClean="0">
                <a:solidFill>
                  <a:srgbClr val="0070C0"/>
                </a:solidFill>
              </a:rPr>
              <a:t>else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        </a:t>
            </a:r>
            <a:r>
              <a:rPr lang="en-US" sz="1600" b="1" dirty="0" smtClean="0">
                <a:solidFill>
                  <a:srgbClr val="0070C0"/>
                </a:solidFill>
              </a:rPr>
              <a:t>return</a:t>
            </a:r>
            <a:r>
              <a:rPr lang="en-US" sz="1600" b="1" dirty="0" smtClean="0"/>
              <a:t> Fib(n - 1) + Fib(n - 2);</a:t>
            </a:r>
            <a:br>
              <a:rPr lang="en-US" sz="1600" b="1" dirty="0" smtClean="0"/>
            </a:br>
            <a:r>
              <a:rPr lang="en-US" sz="1600" b="1" dirty="0" smtClean="0"/>
              <a:t>}</a:t>
            </a:r>
            <a:endParaRPr lang="en-US" sz="1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Dynamic Programming Algorithm</a:t>
            </a:r>
          </a:p>
        </p:txBody>
      </p:sp>
      <p:sp>
        <p:nvSpPr>
          <p:cNvPr id="161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High sub-problem </a:t>
            </a:r>
            <a:r>
              <a:rPr lang="en-US" sz="2000" dirty="0"/>
              <a:t>overlap, </a:t>
            </a:r>
            <a:r>
              <a:rPr lang="en-US" sz="2000" dirty="0" smtClean="0"/>
              <a:t>with independent sub-problems indicate that a dynamic programming approach may work.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Construct </a:t>
            </a:r>
            <a:r>
              <a:rPr lang="en-US" sz="2000" dirty="0"/>
              <a:t>optimal </a:t>
            </a:r>
            <a:r>
              <a:rPr lang="en-US" sz="2000" dirty="0" smtClean="0"/>
              <a:t>sub-problems </a:t>
            </a:r>
            <a:r>
              <a:rPr lang="en-US" sz="2000" dirty="0"/>
              <a:t>“bottom-up.” </a:t>
            </a:r>
            <a:r>
              <a:rPr lang="en-US" sz="2000" dirty="0" smtClean="0"/>
              <a:t>and remember them.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err="1"/>
              <a:t>N</a:t>
            </a:r>
            <a:r>
              <a:rPr lang="en-US" sz="2000" baseline="-25000" dirty="0" err="1"/>
              <a:t>i,i</a:t>
            </a:r>
            <a:r>
              <a:rPr lang="en-US" sz="2000" dirty="0" err="1"/>
              <a:t>’s</a:t>
            </a:r>
            <a:r>
              <a:rPr lang="en-US" sz="2000" dirty="0"/>
              <a:t> are easy, so start with them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Then do problems of </a:t>
            </a:r>
            <a:r>
              <a:rPr lang="en-US" sz="2000" i="1" dirty="0" smtClean="0"/>
              <a:t>length</a:t>
            </a:r>
            <a:r>
              <a:rPr lang="en-US" sz="2000" dirty="0" smtClean="0"/>
              <a:t> </a:t>
            </a:r>
            <a:r>
              <a:rPr lang="en-US" sz="2000" dirty="0"/>
              <a:t>2,3,… </a:t>
            </a:r>
            <a:r>
              <a:rPr lang="en-US" sz="2000" dirty="0" smtClean="0"/>
              <a:t>sub-problems</a:t>
            </a:r>
            <a:r>
              <a:rPr lang="en-US" sz="2000" dirty="0"/>
              <a:t>, and so on.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Running time: O(n</a:t>
            </a:r>
            <a:r>
              <a:rPr lang="en-US" sz="2000" baseline="30000" dirty="0"/>
              <a:t>3</a:t>
            </a:r>
            <a:r>
              <a:rPr lang="en-US" sz="2000" dirty="0"/>
              <a:t>)</a:t>
            </a:r>
          </a:p>
        </p:txBody>
      </p:sp>
      <p:sp>
        <p:nvSpPr>
          <p:cNvPr id="161997" name="Text Box 205"/>
          <p:cNvSpPr txBox="1">
            <a:spLocks noChangeArrowheads="1"/>
          </p:cNvSpPr>
          <p:nvPr/>
        </p:nvSpPr>
        <p:spPr bwMode="auto">
          <a:xfrm>
            <a:off x="1447800" y="3727912"/>
            <a:ext cx="6400800" cy="3130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en-US" sz="1400" b="1" i="1" dirty="0" err="1">
                <a:solidFill>
                  <a:schemeClr val="accent6"/>
                </a:solidFill>
                <a:latin typeface="Times New Roman" pitchFamily="18" charset="0"/>
              </a:rPr>
              <a:t>matrixChain</a:t>
            </a:r>
            <a:r>
              <a:rPr lang="en-US" sz="1400" dirty="0">
                <a:solidFill>
                  <a:schemeClr val="accent6"/>
                </a:solidFill>
                <a:latin typeface="Times New Roman" pitchFamily="18" charset="0"/>
              </a:rPr>
              <a:t>(</a:t>
            </a:r>
            <a:r>
              <a:rPr lang="en-US" sz="1400" b="1" i="1" dirty="0">
                <a:solidFill>
                  <a:schemeClr val="accent6"/>
                </a:solidFill>
                <a:latin typeface="Times New Roman" pitchFamily="18" charset="0"/>
              </a:rPr>
              <a:t>S</a:t>
            </a:r>
            <a:r>
              <a:rPr lang="en-US" sz="1400" dirty="0">
                <a:solidFill>
                  <a:schemeClr val="accent6"/>
                </a:solidFill>
                <a:latin typeface="Times New Roman" pitchFamily="18" charset="0"/>
              </a:rPr>
              <a:t>):</a:t>
            </a:r>
          </a:p>
          <a:p>
            <a:pPr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</a:rPr>
              <a:t>Input: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</a:rPr>
              <a:t>sequence </a:t>
            </a:r>
            <a:r>
              <a:rPr lang="en-US" sz="1400" b="1" i="1" dirty="0">
                <a:solidFill>
                  <a:schemeClr val="accent2"/>
                </a:solidFill>
                <a:latin typeface="Times New Roman" pitchFamily="18" charset="0"/>
              </a:rPr>
              <a:t>S 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</a:rPr>
              <a:t>of </a:t>
            </a:r>
            <a:r>
              <a:rPr lang="en-US" sz="1400" b="1" i="1" dirty="0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</a:rPr>
              <a:t> matrices to be multiplied</a:t>
            </a:r>
          </a:p>
          <a:p>
            <a:pPr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</a:rPr>
              <a:t>Output: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</a:rPr>
              <a:t>number of operations in an optimal </a:t>
            </a:r>
            <a:r>
              <a:rPr lang="en-US" sz="1400" dirty="0" err="1" smtClean="0">
                <a:solidFill>
                  <a:schemeClr val="accent2"/>
                </a:solidFill>
                <a:latin typeface="Times New Roman" pitchFamily="18" charset="0"/>
              </a:rPr>
              <a:t>parenthesization</a:t>
            </a:r>
            <a:r>
              <a:rPr lang="en-US" sz="1400" dirty="0" smtClean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</a:rPr>
              <a:t>of </a:t>
            </a:r>
            <a:r>
              <a:rPr lang="en-US" sz="1400" b="1" i="1" dirty="0">
                <a:solidFill>
                  <a:schemeClr val="accent2"/>
                </a:solidFill>
                <a:latin typeface="Times New Roman" pitchFamily="18" charset="0"/>
              </a:rPr>
              <a:t>S</a:t>
            </a:r>
            <a:endParaRPr lang="en-US" sz="1400" dirty="0">
              <a:solidFill>
                <a:schemeClr val="tx2"/>
              </a:solidFill>
              <a:latin typeface="Times New Roman" pitchFamily="18" charset="0"/>
            </a:endParaRP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</a:rPr>
              <a:t>for</a:t>
            </a:r>
            <a:r>
              <a:rPr lang="en-US" sz="14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400" b="1" i="1" dirty="0" err="1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1 </a:t>
            </a: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to </a:t>
            </a:r>
            <a:r>
              <a:rPr lang="en-US" sz="1400" b="1" i="1" dirty="0">
                <a:solidFill>
                  <a:schemeClr val="accent2"/>
                </a:solidFill>
                <a:latin typeface="Times New Roman" pitchFamily="18" charset="0"/>
              </a:rPr>
              <a:t>n </a:t>
            </a:r>
            <a:r>
              <a:rPr lang="en-US" sz="1400" dirty="0">
                <a:solidFill>
                  <a:schemeClr val="accent2"/>
                </a:solidFill>
                <a:latin typeface="Symbol" pitchFamily="18" charset="2"/>
              </a:rPr>
              <a:t>- 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sz="1400" b="1" i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do</a:t>
            </a:r>
            <a:endParaRPr lang="en-US" sz="1400" dirty="0">
              <a:solidFill>
                <a:schemeClr val="accent2"/>
              </a:solidFill>
              <a:latin typeface="Times New Roman" pitchFamily="18" charset="0"/>
              <a:sym typeface="Symbol" pitchFamily="18" charset="2"/>
            </a:endParaRP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1400" i="1" dirty="0" err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400" b="1" i="1" baseline="-25000" dirty="0" err="1">
                <a:solidFill>
                  <a:schemeClr val="accent2"/>
                </a:solidFill>
                <a:latin typeface="Times New Roman" pitchFamily="18" charset="0"/>
              </a:rPr>
              <a:t>i,i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Times New Roman" pitchFamily="18" charset="0"/>
              </a:rPr>
              <a:t>0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</a:rPr>
              <a:t>for</a:t>
            </a:r>
            <a:r>
              <a:rPr lang="en-US" sz="14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400" b="1" i="1" dirty="0">
                <a:solidFill>
                  <a:schemeClr val="accent2"/>
                </a:solidFill>
                <a:latin typeface="Times New Roman" pitchFamily="18" charset="0"/>
              </a:rPr>
              <a:t>b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1400" dirty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1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to </a:t>
            </a:r>
            <a:r>
              <a:rPr lang="en-US" sz="1400" b="1" i="1" dirty="0">
                <a:solidFill>
                  <a:schemeClr val="accent2"/>
                </a:solidFill>
                <a:latin typeface="Times New Roman" pitchFamily="18" charset="0"/>
              </a:rPr>
              <a:t>n </a:t>
            </a:r>
            <a:r>
              <a:rPr lang="en-US" sz="1400" dirty="0">
                <a:solidFill>
                  <a:schemeClr val="accent2"/>
                </a:solidFill>
                <a:latin typeface="Symbol" pitchFamily="18" charset="2"/>
              </a:rPr>
              <a:t>- 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sz="1400" b="1" i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do  </a:t>
            </a: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{ </a:t>
            </a:r>
            <a:r>
              <a:rPr lang="en-US" sz="1400" b="1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b </a:t>
            </a:r>
            <a:r>
              <a:rPr lang="en-US" sz="1400" dirty="0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=</a:t>
            </a:r>
            <a:r>
              <a:rPr lang="en-US" sz="1400" b="1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400" b="1" i="1" dirty="0">
                <a:solidFill>
                  <a:schemeClr val="accent2"/>
                </a:solidFill>
                <a:latin typeface="Times New Roman" pitchFamily="18" charset="0"/>
              </a:rPr>
              <a:t>j </a:t>
            </a:r>
            <a:r>
              <a:rPr lang="en-US" sz="1400" dirty="0">
                <a:solidFill>
                  <a:schemeClr val="accent2"/>
                </a:solidFill>
                <a:latin typeface="Symbol" pitchFamily="18" charset="2"/>
              </a:rPr>
              <a:t>-</a:t>
            </a:r>
            <a:r>
              <a:rPr lang="en-US" sz="1400" b="1" i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400" b="1" i="1" dirty="0" err="1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is the length of the problem</a:t>
            </a: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}</a:t>
            </a:r>
            <a:endParaRPr lang="en-US" sz="1400" dirty="0">
              <a:solidFill>
                <a:schemeClr val="accent2"/>
              </a:solidFill>
              <a:latin typeface="Times New Roman" pitchFamily="18" charset="0"/>
              <a:sym typeface="Symbol" pitchFamily="18" charset="2"/>
            </a:endParaRP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</a:rPr>
              <a:t>	for</a:t>
            </a:r>
            <a:r>
              <a:rPr lang="en-US" sz="14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400" b="1" i="1" dirty="0" err="1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en-US" altLang="zh-CN" sz="1400" dirty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1400" dirty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0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to </a:t>
            </a:r>
            <a:r>
              <a:rPr lang="en-US" sz="1400" b="1" i="1" dirty="0">
                <a:solidFill>
                  <a:schemeClr val="accent2"/>
                </a:solidFill>
                <a:latin typeface="Times New Roman" pitchFamily="18" charset="0"/>
              </a:rPr>
              <a:t>n </a:t>
            </a:r>
            <a:r>
              <a:rPr lang="en-US" sz="1400" dirty="0">
                <a:solidFill>
                  <a:schemeClr val="accent2"/>
                </a:solidFill>
                <a:latin typeface="Symbol" pitchFamily="18" charset="2"/>
              </a:rPr>
              <a:t>- 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</a:rPr>
              <a:t>b - </a:t>
            </a:r>
            <a:r>
              <a:rPr lang="en-US" altLang="zh-CN" sz="1400" dirty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1</a:t>
            </a:r>
            <a:r>
              <a:rPr lang="en-US" sz="1400" b="1" i="1" dirty="0">
                <a:solidFill>
                  <a:schemeClr val="accent2"/>
                </a:solidFill>
                <a:latin typeface="Times New Roman" pitchFamily="18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do</a:t>
            </a:r>
            <a:endParaRPr lang="en-US" sz="1400" dirty="0">
              <a:solidFill>
                <a:schemeClr val="accent2"/>
              </a:solidFill>
              <a:latin typeface="Times New Roman" pitchFamily="18" charset="0"/>
              <a:sym typeface="Symbol" pitchFamily="18" charset="2"/>
            </a:endParaRP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400" b="1" i="1" dirty="0">
                <a:solidFill>
                  <a:schemeClr val="accent2"/>
                </a:solidFill>
                <a:latin typeface="Times New Roman" pitchFamily="18" charset="0"/>
              </a:rPr>
              <a:t>		j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400" b="1" i="1" dirty="0" err="1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en-US" sz="1400" b="1" i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Symbol" pitchFamily="18" charset="2"/>
              </a:rPr>
              <a:t>+</a:t>
            </a:r>
            <a:r>
              <a:rPr lang="en-US" sz="1400" b="1" i="1" dirty="0">
                <a:solidFill>
                  <a:schemeClr val="accent2"/>
                </a:solidFill>
                <a:latin typeface="Times New Roman" pitchFamily="18" charset="0"/>
              </a:rPr>
              <a:t> b</a:t>
            </a: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400" b="1" i="1" dirty="0">
                <a:solidFill>
                  <a:schemeClr val="accent2"/>
                </a:solidFill>
                <a:latin typeface="Times New Roman" pitchFamily="18" charset="0"/>
              </a:rPr>
              <a:t>	 	</a:t>
            </a:r>
            <a:r>
              <a:rPr lang="en-US" sz="1400" i="1" dirty="0" err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400" b="1" i="1" baseline="-25000" dirty="0" err="1">
                <a:solidFill>
                  <a:schemeClr val="accent2"/>
                </a:solidFill>
                <a:latin typeface="Times New Roman" pitchFamily="18" charset="0"/>
              </a:rPr>
              <a:t>i,j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Symbol" pitchFamily="18" charset="2"/>
              </a:rPr>
              <a:t>+</a:t>
            </a: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sz="14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</a:rPr>
              <a:t>		</a:t>
            </a: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</a:rPr>
              <a:t>for</a:t>
            </a:r>
            <a:r>
              <a:rPr lang="en-US" sz="14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400" b="1" i="1" dirty="0">
                <a:solidFill>
                  <a:schemeClr val="accent2"/>
                </a:solidFill>
                <a:latin typeface="Times New Roman" pitchFamily="18" charset="0"/>
              </a:rPr>
              <a:t>k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400" b="1" i="1" dirty="0" err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to </a:t>
            </a:r>
            <a:r>
              <a:rPr lang="en-US" sz="1400" b="1" i="1" dirty="0">
                <a:solidFill>
                  <a:schemeClr val="accent2"/>
                </a:solidFill>
                <a:latin typeface="Times New Roman" pitchFamily="18" charset="0"/>
              </a:rPr>
              <a:t>j </a:t>
            </a:r>
            <a:r>
              <a:rPr lang="en-US" sz="1400" dirty="0">
                <a:solidFill>
                  <a:schemeClr val="accent2"/>
                </a:solidFill>
                <a:latin typeface="Symbol" pitchFamily="18" charset="2"/>
              </a:rPr>
              <a:t>- 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sz="1400" b="1" i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do</a:t>
            </a: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sz="1400" i="1" dirty="0" err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400" b="1" i="1" baseline="-25000" dirty="0" err="1">
                <a:solidFill>
                  <a:schemeClr val="accent2"/>
                </a:solidFill>
                <a:latin typeface="Times New Roman" pitchFamily="18" charset="0"/>
              </a:rPr>
              <a:t>i,j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</a:rPr>
              <a:t>min{</a:t>
            </a:r>
            <a:r>
              <a:rPr lang="en-US" sz="1400" i="1" dirty="0" err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400" b="1" i="1" baseline="-25000" dirty="0" err="1">
                <a:solidFill>
                  <a:schemeClr val="accent2"/>
                </a:solidFill>
                <a:latin typeface="Times New Roman" pitchFamily="18" charset="0"/>
              </a:rPr>
              <a:t>i,j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sz="1400" i="1" dirty="0" err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400" b="1" i="1" baseline="-25000" dirty="0" err="1">
                <a:solidFill>
                  <a:schemeClr val="accent2"/>
                </a:solidFill>
                <a:latin typeface="Times New Roman" pitchFamily="18" charset="0"/>
              </a:rPr>
              <a:t>i,k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+ </a:t>
            </a:r>
            <a:r>
              <a:rPr lang="en-US" sz="1400" i="1" dirty="0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400" b="1" i="1" baseline="-25000" dirty="0">
                <a:solidFill>
                  <a:schemeClr val="accent2"/>
                </a:solidFill>
                <a:latin typeface="Times New Roman" pitchFamily="18" charset="0"/>
              </a:rPr>
              <a:t>k+</a:t>
            </a:r>
            <a:r>
              <a:rPr lang="en-US" sz="1400" baseline="-25000" dirty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sz="1400" b="1" i="1" baseline="-25000" dirty="0">
                <a:solidFill>
                  <a:schemeClr val="accent2"/>
                </a:solidFill>
                <a:latin typeface="Times New Roman" pitchFamily="18" charset="0"/>
              </a:rPr>
              <a:t>,j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+ </a:t>
            </a:r>
            <a:r>
              <a:rPr lang="en-US" sz="1400" i="1" dirty="0" err="1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en-US" sz="1400" b="1" i="1" baseline="-25000" dirty="0" err="1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en-US" sz="1400" b="1" i="1" baseline="-25000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400" i="1" dirty="0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en-US" sz="1400" b="1" i="1" baseline="-25000" dirty="0">
                <a:solidFill>
                  <a:schemeClr val="accent2"/>
                </a:solidFill>
                <a:latin typeface="Times New Roman" pitchFamily="18" charset="0"/>
              </a:rPr>
              <a:t>k+</a:t>
            </a:r>
            <a:r>
              <a:rPr lang="en-US" sz="1400" baseline="-25000" dirty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sz="1400" b="1" baseline="-25000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400" i="1" dirty="0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en-US" sz="1400" b="1" i="1" baseline="-25000" dirty="0">
                <a:solidFill>
                  <a:schemeClr val="accent2"/>
                </a:solidFill>
                <a:latin typeface="Times New Roman" pitchFamily="18" charset="0"/>
              </a:rPr>
              <a:t>j+</a:t>
            </a:r>
            <a:r>
              <a:rPr lang="en-US" sz="1400" baseline="-25000" dirty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400" b="1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1400" baseline="-25000" dirty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0</a:t>
            </a:r>
            <a:r>
              <a:rPr lang="en-US" sz="1400" baseline="-250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lang="en-US" sz="1400" b="1" i="1" baseline="-250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1400" b="1" i="1" baseline="-25000" dirty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-1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8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Algorithm Visualization</a:t>
            </a:r>
            <a:endParaRPr lang="en-US" dirty="0"/>
          </a:p>
        </p:txBody>
      </p:sp>
      <p:sp>
        <p:nvSpPr>
          <p:cNvPr id="190572" name="Rectangle 108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609600" y="1600200"/>
            <a:ext cx="4038600" cy="4419600"/>
          </a:xfrm>
          <a:noFill/>
          <a:ln/>
        </p:spPr>
        <p:txBody>
          <a:bodyPr/>
          <a:lstStyle/>
          <a:p>
            <a:r>
              <a:rPr lang="en-US" sz="2000" dirty="0"/>
              <a:t>The bottom-up construction fills in the N array </a:t>
            </a:r>
            <a:r>
              <a:rPr lang="en-US" sz="2000" dirty="0" smtClean="0"/>
              <a:t>by diagonals</a:t>
            </a:r>
            <a:endParaRPr lang="en-US" sz="2000" dirty="0"/>
          </a:p>
          <a:p>
            <a:r>
              <a:rPr lang="en-US" sz="2000" dirty="0" err="1"/>
              <a:t>N</a:t>
            </a:r>
            <a:r>
              <a:rPr lang="en-US" sz="2000" baseline="-25000" dirty="0" err="1"/>
              <a:t>i,j</a:t>
            </a:r>
            <a:r>
              <a:rPr lang="en-US" sz="2000" dirty="0"/>
              <a:t> gets values from previous entries in </a:t>
            </a:r>
            <a:r>
              <a:rPr lang="en-US" sz="2000" dirty="0" err="1"/>
              <a:t>i-th</a:t>
            </a:r>
            <a:r>
              <a:rPr lang="en-US" sz="2000" dirty="0"/>
              <a:t> row and j-</a:t>
            </a:r>
            <a:r>
              <a:rPr lang="en-US" sz="2000" dirty="0" err="1"/>
              <a:t>th</a:t>
            </a:r>
            <a:r>
              <a:rPr lang="en-US" sz="2000" dirty="0"/>
              <a:t> column </a:t>
            </a:r>
          </a:p>
          <a:p>
            <a:r>
              <a:rPr lang="en-US" sz="2000" dirty="0"/>
              <a:t>Filling in each entry in the N table takes O(n) time.</a:t>
            </a:r>
          </a:p>
          <a:p>
            <a:r>
              <a:rPr lang="en-US" sz="2000" dirty="0"/>
              <a:t>Total run time: O(n</a:t>
            </a:r>
            <a:r>
              <a:rPr lang="en-US" sz="2000" baseline="30000" dirty="0"/>
              <a:t>3</a:t>
            </a:r>
            <a:r>
              <a:rPr lang="en-US" sz="2000" dirty="0"/>
              <a:t>)</a:t>
            </a:r>
          </a:p>
          <a:p>
            <a:r>
              <a:rPr lang="en-US" sz="2000" dirty="0"/>
              <a:t>Getting actual </a:t>
            </a:r>
            <a:r>
              <a:rPr lang="en-US" sz="2000" dirty="0" err="1"/>
              <a:t>parenthesization</a:t>
            </a:r>
            <a:r>
              <a:rPr lang="en-US" sz="2000" dirty="0"/>
              <a:t> can be done by remembering “k” for each N entry</a:t>
            </a:r>
          </a:p>
        </p:txBody>
      </p:sp>
      <p:sp>
        <p:nvSpPr>
          <p:cNvPr id="89" name="Content Placeholder 8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0628" name="Rectangle 164"/>
          <p:cNvSpPr>
            <a:spLocks noChangeArrowheads="1"/>
          </p:cNvSpPr>
          <p:nvPr/>
        </p:nvSpPr>
        <p:spPr bwMode="auto">
          <a:xfrm>
            <a:off x="7724775" y="2667000"/>
            <a:ext cx="304800" cy="304800"/>
          </a:xfrm>
          <a:prstGeom prst="rect">
            <a:avLst/>
          </a:prstGeom>
          <a:solidFill>
            <a:schemeClr val="tx2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625" name="Text Box 161"/>
          <p:cNvSpPr txBox="1">
            <a:spLocks noChangeArrowheads="1"/>
          </p:cNvSpPr>
          <p:nvPr/>
        </p:nvSpPr>
        <p:spPr bwMode="auto">
          <a:xfrm>
            <a:off x="6858000" y="1676400"/>
            <a:ext cx="1147763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answer</a:t>
            </a:r>
          </a:p>
        </p:txBody>
      </p:sp>
      <p:sp>
        <p:nvSpPr>
          <p:cNvPr id="190626" name="Line 162"/>
          <p:cNvSpPr>
            <a:spLocks noChangeShapeType="1"/>
          </p:cNvSpPr>
          <p:nvPr/>
        </p:nvSpPr>
        <p:spPr bwMode="auto">
          <a:xfrm>
            <a:off x="7467600" y="1981200"/>
            <a:ext cx="3810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60"/>
          <p:cNvGrpSpPr>
            <a:grpSpLocks/>
          </p:cNvGrpSpPr>
          <p:nvPr/>
        </p:nvGrpSpPr>
        <p:grpSpPr bwMode="auto">
          <a:xfrm>
            <a:off x="5591175" y="2667000"/>
            <a:ext cx="2438400" cy="2438400"/>
            <a:chOff x="2880" y="1536"/>
            <a:chExt cx="1536" cy="1536"/>
          </a:xfrm>
        </p:grpSpPr>
        <p:sp>
          <p:nvSpPr>
            <p:cNvPr id="190615" name="Rectangle 151"/>
            <p:cNvSpPr>
              <a:spLocks noChangeArrowheads="1"/>
            </p:cNvSpPr>
            <p:nvPr/>
          </p:nvSpPr>
          <p:spPr bwMode="auto">
            <a:xfrm>
              <a:off x="2880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616" name="Rectangle 152"/>
            <p:cNvSpPr>
              <a:spLocks noChangeArrowheads="1"/>
            </p:cNvSpPr>
            <p:nvPr/>
          </p:nvSpPr>
          <p:spPr bwMode="auto">
            <a:xfrm>
              <a:off x="3072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617" name="Rectangle 153"/>
            <p:cNvSpPr>
              <a:spLocks noChangeArrowheads="1"/>
            </p:cNvSpPr>
            <p:nvPr/>
          </p:nvSpPr>
          <p:spPr bwMode="auto">
            <a:xfrm>
              <a:off x="3264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618" name="Rectangle 154"/>
            <p:cNvSpPr>
              <a:spLocks noChangeArrowheads="1"/>
            </p:cNvSpPr>
            <p:nvPr/>
          </p:nvSpPr>
          <p:spPr bwMode="auto">
            <a:xfrm>
              <a:off x="3456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619" name="Rectangle 155"/>
            <p:cNvSpPr>
              <a:spLocks noChangeArrowheads="1"/>
            </p:cNvSpPr>
            <p:nvPr/>
          </p:nvSpPr>
          <p:spPr bwMode="auto">
            <a:xfrm>
              <a:off x="3648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620" name="Rectangle 156"/>
            <p:cNvSpPr>
              <a:spLocks noChangeArrowheads="1"/>
            </p:cNvSpPr>
            <p:nvPr/>
          </p:nvSpPr>
          <p:spPr bwMode="auto">
            <a:xfrm>
              <a:off x="3840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621" name="Rectangle 157"/>
            <p:cNvSpPr>
              <a:spLocks noChangeArrowheads="1"/>
            </p:cNvSpPr>
            <p:nvPr/>
          </p:nvSpPr>
          <p:spPr bwMode="auto">
            <a:xfrm>
              <a:off x="4032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622" name="Rectangle 158"/>
            <p:cNvSpPr>
              <a:spLocks noChangeArrowheads="1"/>
            </p:cNvSpPr>
            <p:nvPr/>
          </p:nvSpPr>
          <p:spPr bwMode="auto">
            <a:xfrm>
              <a:off x="4224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49"/>
          <p:cNvGrpSpPr>
            <a:grpSpLocks/>
          </p:cNvGrpSpPr>
          <p:nvPr/>
        </p:nvGrpSpPr>
        <p:grpSpPr bwMode="auto">
          <a:xfrm>
            <a:off x="5286375" y="2667000"/>
            <a:ext cx="2743200" cy="2743200"/>
            <a:chOff x="2688" y="1536"/>
            <a:chExt cx="1728" cy="1728"/>
          </a:xfrm>
        </p:grpSpPr>
        <p:sp>
          <p:nvSpPr>
            <p:cNvPr id="190603" name="Rectangle 139"/>
            <p:cNvSpPr>
              <a:spLocks noChangeArrowheads="1"/>
            </p:cNvSpPr>
            <p:nvPr/>
          </p:nvSpPr>
          <p:spPr bwMode="auto">
            <a:xfrm>
              <a:off x="2688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604" name="Rectangle 140"/>
            <p:cNvSpPr>
              <a:spLocks noChangeArrowheads="1"/>
            </p:cNvSpPr>
            <p:nvPr/>
          </p:nvSpPr>
          <p:spPr bwMode="auto">
            <a:xfrm>
              <a:off x="2880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605" name="Rectangle 141"/>
            <p:cNvSpPr>
              <a:spLocks noChangeArrowheads="1"/>
            </p:cNvSpPr>
            <p:nvPr/>
          </p:nvSpPr>
          <p:spPr bwMode="auto">
            <a:xfrm>
              <a:off x="3072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606" name="Rectangle 142"/>
            <p:cNvSpPr>
              <a:spLocks noChangeArrowheads="1"/>
            </p:cNvSpPr>
            <p:nvPr/>
          </p:nvSpPr>
          <p:spPr bwMode="auto">
            <a:xfrm>
              <a:off x="3264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607" name="Rectangle 143"/>
            <p:cNvSpPr>
              <a:spLocks noChangeArrowheads="1"/>
            </p:cNvSpPr>
            <p:nvPr/>
          </p:nvSpPr>
          <p:spPr bwMode="auto">
            <a:xfrm>
              <a:off x="3456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608" name="Rectangle 144"/>
            <p:cNvSpPr>
              <a:spLocks noChangeArrowheads="1"/>
            </p:cNvSpPr>
            <p:nvPr/>
          </p:nvSpPr>
          <p:spPr bwMode="auto">
            <a:xfrm>
              <a:off x="3648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609" name="Rectangle 145"/>
            <p:cNvSpPr>
              <a:spLocks noChangeArrowheads="1"/>
            </p:cNvSpPr>
            <p:nvPr/>
          </p:nvSpPr>
          <p:spPr bwMode="auto">
            <a:xfrm>
              <a:off x="3840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610" name="Rectangle 146"/>
            <p:cNvSpPr>
              <a:spLocks noChangeArrowheads="1"/>
            </p:cNvSpPr>
            <p:nvPr/>
          </p:nvSpPr>
          <p:spPr bwMode="auto">
            <a:xfrm>
              <a:off x="4032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611" name="Rectangle 147"/>
            <p:cNvSpPr>
              <a:spLocks noChangeArrowheads="1"/>
            </p:cNvSpPr>
            <p:nvPr/>
          </p:nvSpPr>
          <p:spPr bwMode="auto">
            <a:xfrm>
              <a:off x="4224" y="307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37"/>
          <p:cNvGrpSpPr>
            <a:grpSpLocks/>
          </p:cNvGrpSpPr>
          <p:nvPr/>
        </p:nvGrpSpPr>
        <p:grpSpPr bwMode="auto">
          <a:xfrm>
            <a:off x="4981575" y="2667000"/>
            <a:ext cx="3048000" cy="3048000"/>
            <a:chOff x="2496" y="1536"/>
            <a:chExt cx="1920" cy="1920"/>
          </a:xfrm>
        </p:grpSpPr>
        <p:sp>
          <p:nvSpPr>
            <p:cNvPr id="190581" name="Rectangle 117"/>
            <p:cNvSpPr>
              <a:spLocks noChangeArrowheads="1"/>
            </p:cNvSpPr>
            <p:nvPr/>
          </p:nvSpPr>
          <p:spPr bwMode="auto">
            <a:xfrm>
              <a:off x="2496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83" name="Rectangle 119"/>
            <p:cNvSpPr>
              <a:spLocks noChangeArrowheads="1"/>
            </p:cNvSpPr>
            <p:nvPr/>
          </p:nvSpPr>
          <p:spPr bwMode="auto">
            <a:xfrm>
              <a:off x="268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85" name="Rectangle 121"/>
            <p:cNvSpPr>
              <a:spLocks noChangeArrowheads="1"/>
            </p:cNvSpPr>
            <p:nvPr/>
          </p:nvSpPr>
          <p:spPr bwMode="auto">
            <a:xfrm>
              <a:off x="2880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87" name="Rectangle 123"/>
            <p:cNvSpPr>
              <a:spLocks noChangeArrowheads="1"/>
            </p:cNvSpPr>
            <p:nvPr/>
          </p:nvSpPr>
          <p:spPr bwMode="auto">
            <a:xfrm>
              <a:off x="3072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89" name="Rectangle 125"/>
            <p:cNvSpPr>
              <a:spLocks noChangeArrowheads="1"/>
            </p:cNvSpPr>
            <p:nvPr/>
          </p:nvSpPr>
          <p:spPr bwMode="auto">
            <a:xfrm>
              <a:off x="3264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91" name="Rectangle 127"/>
            <p:cNvSpPr>
              <a:spLocks noChangeArrowheads="1"/>
            </p:cNvSpPr>
            <p:nvPr/>
          </p:nvSpPr>
          <p:spPr bwMode="auto">
            <a:xfrm>
              <a:off x="3456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93" name="Rectangle 129"/>
            <p:cNvSpPr>
              <a:spLocks noChangeArrowheads="1"/>
            </p:cNvSpPr>
            <p:nvPr/>
          </p:nvSpPr>
          <p:spPr bwMode="auto">
            <a:xfrm>
              <a:off x="3648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95" name="Rectangle 131"/>
            <p:cNvSpPr>
              <a:spLocks noChangeArrowheads="1"/>
            </p:cNvSpPr>
            <p:nvPr/>
          </p:nvSpPr>
          <p:spPr bwMode="auto">
            <a:xfrm>
              <a:off x="3840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97" name="Rectangle 133"/>
            <p:cNvSpPr>
              <a:spLocks noChangeArrowheads="1"/>
            </p:cNvSpPr>
            <p:nvPr/>
          </p:nvSpPr>
          <p:spPr bwMode="auto">
            <a:xfrm>
              <a:off x="4032" y="307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99" name="Rectangle 135"/>
            <p:cNvSpPr>
              <a:spLocks noChangeArrowheads="1"/>
            </p:cNvSpPr>
            <p:nvPr/>
          </p:nvSpPr>
          <p:spPr bwMode="auto">
            <a:xfrm>
              <a:off x="4224" y="3264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0553" name="Line 89"/>
          <p:cNvSpPr>
            <a:spLocks noChangeShapeType="1"/>
          </p:cNvSpPr>
          <p:nvPr/>
        </p:nvSpPr>
        <p:spPr bwMode="auto">
          <a:xfrm>
            <a:off x="4676775" y="2667000"/>
            <a:ext cx="335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554" name="Line 90"/>
          <p:cNvSpPr>
            <a:spLocks noChangeShapeType="1"/>
          </p:cNvSpPr>
          <p:nvPr/>
        </p:nvSpPr>
        <p:spPr bwMode="auto">
          <a:xfrm>
            <a:off x="4981575" y="2362200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555" name="Text Box 91"/>
          <p:cNvSpPr txBox="1">
            <a:spLocks noChangeArrowheads="1"/>
          </p:cNvSpPr>
          <p:nvPr/>
        </p:nvSpPr>
        <p:spPr bwMode="auto">
          <a:xfrm>
            <a:off x="4584700" y="2217738"/>
            <a:ext cx="404813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N</a:t>
            </a:r>
          </a:p>
        </p:txBody>
      </p:sp>
      <p:sp>
        <p:nvSpPr>
          <p:cNvPr id="190556" name="Text Box 92"/>
          <p:cNvSpPr txBox="1">
            <a:spLocks noChangeArrowheads="1"/>
          </p:cNvSpPr>
          <p:nvPr/>
        </p:nvSpPr>
        <p:spPr bwMode="auto">
          <a:xfrm>
            <a:off x="4981575" y="2270125"/>
            <a:ext cx="295275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190557" name="Text Box 93"/>
          <p:cNvSpPr txBox="1">
            <a:spLocks noChangeArrowheads="1"/>
          </p:cNvSpPr>
          <p:nvPr/>
        </p:nvSpPr>
        <p:spPr bwMode="auto">
          <a:xfrm>
            <a:off x="5295900" y="2270125"/>
            <a:ext cx="295275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190558" name="Text Box 94"/>
          <p:cNvSpPr txBox="1">
            <a:spLocks noChangeArrowheads="1"/>
          </p:cNvSpPr>
          <p:nvPr/>
        </p:nvSpPr>
        <p:spPr bwMode="auto">
          <a:xfrm>
            <a:off x="4618038" y="2667000"/>
            <a:ext cx="295275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190559" name="Text Box 95"/>
          <p:cNvSpPr txBox="1">
            <a:spLocks noChangeArrowheads="1"/>
          </p:cNvSpPr>
          <p:nvPr/>
        </p:nvSpPr>
        <p:spPr bwMode="auto">
          <a:xfrm>
            <a:off x="4618038" y="2971800"/>
            <a:ext cx="295275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190561" name="Text Box 97"/>
          <p:cNvSpPr txBox="1">
            <a:spLocks noChangeArrowheads="1"/>
          </p:cNvSpPr>
          <p:nvPr/>
        </p:nvSpPr>
        <p:spPr bwMode="auto">
          <a:xfrm>
            <a:off x="5591175" y="2270125"/>
            <a:ext cx="295275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190562" name="Text Box 98"/>
          <p:cNvSpPr txBox="1">
            <a:spLocks noChangeArrowheads="1"/>
          </p:cNvSpPr>
          <p:nvPr/>
        </p:nvSpPr>
        <p:spPr bwMode="auto">
          <a:xfrm>
            <a:off x="7115175" y="2270125"/>
            <a:ext cx="350838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…</a:t>
            </a:r>
          </a:p>
        </p:txBody>
      </p:sp>
      <p:sp>
        <p:nvSpPr>
          <p:cNvPr id="190563" name="Text Box 99"/>
          <p:cNvSpPr txBox="1">
            <a:spLocks noChangeArrowheads="1"/>
          </p:cNvSpPr>
          <p:nvPr/>
        </p:nvSpPr>
        <p:spPr bwMode="auto">
          <a:xfrm>
            <a:off x="4524375" y="5334000"/>
            <a:ext cx="4826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n-1</a:t>
            </a:r>
          </a:p>
        </p:txBody>
      </p:sp>
      <p:sp>
        <p:nvSpPr>
          <p:cNvPr id="190564" name="Text Box 100"/>
          <p:cNvSpPr txBox="1">
            <a:spLocks noChangeArrowheads="1"/>
          </p:cNvSpPr>
          <p:nvPr/>
        </p:nvSpPr>
        <p:spPr bwMode="auto">
          <a:xfrm>
            <a:off x="4591050" y="3200400"/>
            <a:ext cx="350838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…</a:t>
            </a:r>
          </a:p>
        </p:txBody>
      </p:sp>
      <p:sp>
        <p:nvSpPr>
          <p:cNvPr id="190565" name="Text Box 101"/>
          <p:cNvSpPr txBox="1">
            <a:spLocks noChangeArrowheads="1"/>
          </p:cNvSpPr>
          <p:nvPr/>
        </p:nvSpPr>
        <p:spPr bwMode="auto">
          <a:xfrm>
            <a:off x="7648575" y="2270125"/>
            <a:ext cx="4826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n-1</a:t>
            </a:r>
          </a:p>
        </p:txBody>
      </p:sp>
      <p:sp>
        <p:nvSpPr>
          <p:cNvPr id="190566" name="Text Box 102"/>
          <p:cNvSpPr txBox="1">
            <a:spLocks noChangeArrowheads="1"/>
          </p:cNvSpPr>
          <p:nvPr/>
        </p:nvSpPr>
        <p:spPr bwMode="auto">
          <a:xfrm>
            <a:off x="6873875" y="2270125"/>
            <a:ext cx="2413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j</a:t>
            </a:r>
          </a:p>
        </p:txBody>
      </p:sp>
      <p:sp>
        <p:nvSpPr>
          <p:cNvPr id="190567" name="Text Box 103"/>
          <p:cNvSpPr txBox="1">
            <a:spLocks noChangeArrowheads="1"/>
          </p:cNvSpPr>
          <p:nvPr/>
        </p:nvSpPr>
        <p:spPr bwMode="auto">
          <a:xfrm>
            <a:off x="4651375" y="3549650"/>
            <a:ext cx="230188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i</a:t>
            </a:r>
          </a:p>
        </p:txBody>
      </p:sp>
      <p:sp>
        <p:nvSpPr>
          <p:cNvPr id="190638" name="Rectangle 174"/>
          <p:cNvSpPr>
            <a:spLocks noChangeArrowheads="1"/>
          </p:cNvSpPr>
          <p:nvPr/>
        </p:nvSpPr>
        <p:spPr bwMode="auto">
          <a:xfrm>
            <a:off x="6810375" y="3581400"/>
            <a:ext cx="304800" cy="304800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639" name="Rectangle 175"/>
          <p:cNvSpPr>
            <a:spLocks noChangeArrowheads="1"/>
          </p:cNvSpPr>
          <p:nvPr/>
        </p:nvSpPr>
        <p:spPr bwMode="auto">
          <a:xfrm flipH="1">
            <a:off x="5895975" y="3581400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105"/>
          <p:cNvGrpSpPr>
            <a:grpSpLocks/>
          </p:cNvGrpSpPr>
          <p:nvPr/>
        </p:nvGrpSpPr>
        <p:grpSpPr bwMode="auto">
          <a:xfrm>
            <a:off x="4905375" y="2667000"/>
            <a:ext cx="3124200" cy="3048000"/>
            <a:chOff x="2208" y="1536"/>
            <a:chExt cx="3120" cy="1920"/>
          </a:xfrm>
        </p:grpSpPr>
        <p:sp>
          <p:nvSpPr>
            <p:cNvPr id="190496" name="Line 32"/>
            <p:cNvSpPr>
              <a:spLocks noChangeShapeType="1"/>
            </p:cNvSpPr>
            <p:nvPr/>
          </p:nvSpPr>
          <p:spPr bwMode="white">
            <a:xfrm>
              <a:off x="2208" y="1536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497" name="Line 33"/>
            <p:cNvSpPr>
              <a:spLocks noChangeShapeType="1"/>
            </p:cNvSpPr>
            <p:nvPr/>
          </p:nvSpPr>
          <p:spPr bwMode="white">
            <a:xfrm>
              <a:off x="2208" y="1728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498" name="Line 34"/>
            <p:cNvSpPr>
              <a:spLocks noChangeShapeType="1"/>
            </p:cNvSpPr>
            <p:nvPr/>
          </p:nvSpPr>
          <p:spPr bwMode="white">
            <a:xfrm>
              <a:off x="2208" y="1920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499" name="Line 35"/>
            <p:cNvSpPr>
              <a:spLocks noChangeShapeType="1"/>
            </p:cNvSpPr>
            <p:nvPr/>
          </p:nvSpPr>
          <p:spPr bwMode="white">
            <a:xfrm>
              <a:off x="2208" y="2112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00" name="Line 36"/>
            <p:cNvSpPr>
              <a:spLocks noChangeShapeType="1"/>
            </p:cNvSpPr>
            <p:nvPr/>
          </p:nvSpPr>
          <p:spPr bwMode="white">
            <a:xfrm>
              <a:off x="2208" y="2304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01" name="Line 37"/>
            <p:cNvSpPr>
              <a:spLocks noChangeShapeType="1"/>
            </p:cNvSpPr>
            <p:nvPr/>
          </p:nvSpPr>
          <p:spPr bwMode="white">
            <a:xfrm>
              <a:off x="2208" y="2496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02" name="Line 38"/>
            <p:cNvSpPr>
              <a:spLocks noChangeShapeType="1"/>
            </p:cNvSpPr>
            <p:nvPr/>
          </p:nvSpPr>
          <p:spPr bwMode="white">
            <a:xfrm>
              <a:off x="2208" y="2688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03" name="Line 39"/>
            <p:cNvSpPr>
              <a:spLocks noChangeShapeType="1"/>
            </p:cNvSpPr>
            <p:nvPr/>
          </p:nvSpPr>
          <p:spPr bwMode="white">
            <a:xfrm>
              <a:off x="2208" y="2880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04" name="Line 40"/>
            <p:cNvSpPr>
              <a:spLocks noChangeShapeType="1"/>
            </p:cNvSpPr>
            <p:nvPr/>
          </p:nvSpPr>
          <p:spPr bwMode="white">
            <a:xfrm>
              <a:off x="2208" y="3072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05" name="Line 41"/>
            <p:cNvSpPr>
              <a:spLocks noChangeShapeType="1"/>
            </p:cNvSpPr>
            <p:nvPr/>
          </p:nvSpPr>
          <p:spPr bwMode="white">
            <a:xfrm>
              <a:off x="2208" y="3264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06" name="Line 42"/>
            <p:cNvSpPr>
              <a:spLocks noChangeShapeType="1"/>
            </p:cNvSpPr>
            <p:nvPr/>
          </p:nvSpPr>
          <p:spPr bwMode="white">
            <a:xfrm>
              <a:off x="2208" y="3456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36"/>
          <p:cNvGrpSpPr>
            <a:grpSpLocks/>
          </p:cNvGrpSpPr>
          <p:nvPr/>
        </p:nvGrpSpPr>
        <p:grpSpPr bwMode="auto">
          <a:xfrm>
            <a:off x="4981575" y="2590800"/>
            <a:ext cx="3048000" cy="3124200"/>
            <a:chOff x="2496" y="1488"/>
            <a:chExt cx="1920" cy="1968"/>
          </a:xfrm>
        </p:grpSpPr>
        <p:sp>
          <p:nvSpPr>
            <p:cNvPr id="190524" name="Line 60"/>
            <p:cNvSpPr>
              <a:spLocks noChangeShapeType="1"/>
            </p:cNvSpPr>
            <p:nvPr/>
          </p:nvSpPr>
          <p:spPr bwMode="white">
            <a:xfrm>
              <a:off x="2496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25" name="Line 61"/>
            <p:cNvSpPr>
              <a:spLocks noChangeShapeType="1"/>
            </p:cNvSpPr>
            <p:nvPr/>
          </p:nvSpPr>
          <p:spPr bwMode="white">
            <a:xfrm>
              <a:off x="2688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26" name="Line 62"/>
            <p:cNvSpPr>
              <a:spLocks noChangeShapeType="1"/>
            </p:cNvSpPr>
            <p:nvPr/>
          </p:nvSpPr>
          <p:spPr bwMode="white">
            <a:xfrm>
              <a:off x="2880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27" name="Line 63"/>
            <p:cNvSpPr>
              <a:spLocks noChangeShapeType="1"/>
            </p:cNvSpPr>
            <p:nvPr/>
          </p:nvSpPr>
          <p:spPr bwMode="white">
            <a:xfrm>
              <a:off x="3072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28" name="Line 64"/>
            <p:cNvSpPr>
              <a:spLocks noChangeShapeType="1"/>
            </p:cNvSpPr>
            <p:nvPr/>
          </p:nvSpPr>
          <p:spPr bwMode="white">
            <a:xfrm>
              <a:off x="3264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29" name="Line 65"/>
            <p:cNvSpPr>
              <a:spLocks noChangeShapeType="1"/>
            </p:cNvSpPr>
            <p:nvPr/>
          </p:nvSpPr>
          <p:spPr bwMode="white">
            <a:xfrm>
              <a:off x="3456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30" name="Line 66"/>
            <p:cNvSpPr>
              <a:spLocks noChangeShapeType="1"/>
            </p:cNvSpPr>
            <p:nvPr/>
          </p:nvSpPr>
          <p:spPr bwMode="white">
            <a:xfrm>
              <a:off x="3648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31" name="Line 67"/>
            <p:cNvSpPr>
              <a:spLocks noChangeShapeType="1"/>
            </p:cNvSpPr>
            <p:nvPr/>
          </p:nvSpPr>
          <p:spPr bwMode="white">
            <a:xfrm>
              <a:off x="3840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32" name="Line 68"/>
            <p:cNvSpPr>
              <a:spLocks noChangeShapeType="1"/>
            </p:cNvSpPr>
            <p:nvPr/>
          </p:nvSpPr>
          <p:spPr bwMode="white">
            <a:xfrm>
              <a:off x="4032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33" name="Line 69"/>
            <p:cNvSpPr>
              <a:spLocks noChangeShapeType="1"/>
            </p:cNvSpPr>
            <p:nvPr/>
          </p:nvSpPr>
          <p:spPr bwMode="white">
            <a:xfrm>
              <a:off x="4224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34" name="Line 70"/>
            <p:cNvSpPr>
              <a:spLocks noChangeShapeType="1"/>
            </p:cNvSpPr>
            <p:nvPr/>
          </p:nvSpPr>
          <p:spPr bwMode="white">
            <a:xfrm>
              <a:off x="4416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90642" name="Object 178"/>
          <p:cNvGraphicFramePr>
            <a:graphicFrameLocks noChangeAspect="1"/>
          </p:cNvGraphicFramePr>
          <p:nvPr/>
        </p:nvGraphicFramePr>
        <p:xfrm>
          <a:off x="685800" y="5410200"/>
          <a:ext cx="3886200" cy="498475"/>
        </p:xfrm>
        <a:graphic>
          <a:graphicData uri="http://schemas.openxmlformats.org/presentationml/2006/ole">
            <p:oleObj spid="_x0000_s219138" name="Equation" r:id="rId3" imgW="2209680" imgH="291960" progId="Equation.3">
              <p:embed/>
            </p:oleObj>
          </a:graphicData>
        </a:graphic>
      </p:graphicFrame>
      <p:sp>
        <p:nvSpPr>
          <p:cNvPr id="190643" name="Text Box 179"/>
          <p:cNvSpPr txBox="1">
            <a:spLocks noChangeArrowheads="1"/>
          </p:cNvSpPr>
          <p:nvPr/>
        </p:nvSpPr>
        <p:spPr bwMode="auto">
          <a:xfrm>
            <a:off x="5948363" y="2270125"/>
            <a:ext cx="230187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i</a:t>
            </a:r>
          </a:p>
        </p:txBody>
      </p:sp>
      <p:sp>
        <p:nvSpPr>
          <p:cNvPr id="190644" name="Text Box 180"/>
          <p:cNvSpPr txBox="1">
            <a:spLocks noChangeArrowheads="1"/>
          </p:cNvSpPr>
          <p:nvPr/>
        </p:nvSpPr>
        <p:spPr bwMode="auto">
          <a:xfrm>
            <a:off x="4645025" y="4464050"/>
            <a:ext cx="2413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j</a:t>
            </a:r>
          </a:p>
        </p:txBody>
      </p:sp>
      <p:sp>
        <p:nvSpPr>
          <p:cNvPr id="190645" name="Rectangle 181"/>
          <p:cNvSpPr>
            <a:spLocks noChangeArrowheads="1"/>
          </p:cNvSpPr>
          <p:nvPr/>
        </p:nvSpPr>
        <p:spPr bwMode="auto">
          <a:xfrm rot="-5400000">
            <a:off x="6200775" y="3581400"/>
            <a:ext cx="3048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640" name="Rectangle 176"/>
          <p:cNvSpPr>
            <a:spLocks noChangeArrowheads="1"/>
          </p:cNvSpPr>
          <p:nvPr/>
        </p:nvSpPr>
        <p:spPr bwMode="auto">
          <a:xfrm rot="-5400000">
            <a:off x="6810375" y="3886200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646" name="Rectangle 182"/>
          <p:cNvSpPr>
            <a:spLocks noChangeArrowheads="1"/>
          </p:cNvSpPr>
          <p:nvPr/>
        </p:nvSpPr>
        <p:spPr bwMode="auto">
          <a:xfrm rot="-5400000">
            <a:off x="6810375" y="4191000"/>
            <a:ext cx="3048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647" name="Rectangle 183"/>
          <p:cNvSpPr>
            <a:spLocks noChangeArrowheads="1"/>
          </p:cNvSpPr>
          <p:nvPr/>
        </p:nvSpPr>
        <p:spPr bwMode="auto">
          <a:xfrm rot="-5400000">
            <a:off x="6496050" y="3581400"/>
            <a:ext cx="304800" cy="3048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648" name="Rectangle 184"/>
          <p:cNvSpPr>
            <a:spLocks noChangeArrowheads="1"/>
          </p:cNvSpPr>
          <p:nvPr/>
        </p:nvSpPr>
        <p:spPr bwMode="auto">
          <a:xfrm rot="-5400000">
            <a:off x="6810375" y="4495800"/>
            <a:ext cx="304800" cy="3048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19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9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90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9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9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9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9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638" grpId="0" animBg="1"/>
      <p:bldP spid="190639" grpId="0" animBg="1"/>
      <p:bldP spid="190645" grpId="0" animBg="1"/>
      <p:bldP spid="190640" grpId="0" animBg="1"/>
      <p:bldP spid="190646" grpId="0" animBg="1"/>
      <p:bldP spid="190647" grpId="0" animBg="1"/>
      <p:bldP spid="1906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</a:t>
            </a:r>
            <a:r>
              <a:rPr lang="en-US" dirty="0"/>
              <a:t>Visualization</a:t>
            </a:r>
          </a:p>
        </p:txBody>
      </p:sp>
      <p:sp>
        <p:nvSpPr>
          <p:cNvPr id="1976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ea typeface="SimSun" pitchFamily="2" charset="-122"/>
              </a:rPr>
              <a:t>A</a:t>
            </a:r>
            <a:r>
              <a:rPr lang="en-US" altLang="zh-CN" sz="2000" baseline="-25000" dirty="0">
                <a:ea typeface="SimSun" pitchFamily="2" charset="-122"/>
              </a:rPr>
              <a:t>0</a:t>
            </a:r>
            <a:r>
              <a:rPr lang="en-US" altLang="zh-CN" sz="2000" dirty="0">
                <a:ea typeface="SimSun" pitchFamily="2" charset="-122"/>
              </a:rPr>
              <a:t>: 30 X 35; A</a:t>
            </a:r>
            <a:r>
              <a:rPr lang="en-US" altLang="zh-CN" sz="2000" baseline="-25000" dirty="0">
                <a:ea typeface="SimSun" pitchFamily="2" charset="-122"/>
              </a:rPr>
              <a:t>1</a:t>
            </a:r>
            <a:r>
              <a:rPr lang="en-US" altLang="zh-CN" sz="2000" dirty="0">
                <a:ea typeface="SimSun" pitchFamily="2" charset="-122"/>
              </a:rPr>
              <a:t>: 35 X15; A</a:t>
            </a:r>
            <a:r>
              <a:rPr lang="en-US" altLang="zh-CN" sz="2000" baseline="-25000" dirty="0">
                <a:ea typeface="SimSun" pitchFamily="2" charset="-122"/>
              </a:rPr>
              <a:t>2</a:t>
            </a:r>
            <a:r>
              <a:rPr lang="en-US" altLang="zh-CN" sz="2000" dirty="0">
                <a:ea typeface="SimSun" pitchFamily="2" charset="-122"/>
              </a:rPr>
              <a:t>: 15X5;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ea typeface="SimSun" pitchFamily="2" charset="-122"/>
              </a:rPr>
              <a:t>     A</a:t>
            </a:r>
            <a:r>
              <a:rPr lang="en-US" altLang="zh-CN" sz="2000" baseline="-25000" dirty="0">
                <a:ea typeface="SimSun" pitchFamily="2" charset="-122"/>
              </a:rPr>
              <a:t>3</a:t>
            </a:r>
            <a:r>
              <a:rPr lang="en-US" altLang="zh-CN" sz="2000" dirty="0">
                <a:ea typeface="SimSun" pitchFamily="2" charset="-122"/>
              </a:rPr>
              <a:t>: 5X10;    A</a:t>
            </a:r>
            <a:r>
              <a:rPr lang="en-US" altLang="zh-CN" sz="2000" baseline="-25000" dirty="0">
                <a:ea typeface="SimSun" pitchFamily="2" charset="-122"/>
              </a:rPr>
              <a:t>4</a:t>
            </a:r>
            <a:r>
              <a:rPr lang="en-US" altLang="zh-CN" sz="2000" dirty="0">
                <a:ea typeface="SimSun" pitchFamily="2" charset="-122"/>
              </a:rPr>
              <a:t>: 10X20;  A</a:t>
            </a:r>
            <a:r>
              <a:rPr lang="en-US" altLang="zh-CN" sz="2000" baseline="-25000" dirty="0">
                <a:ea typeface="SimSun" pitchFamily="2" charset="-122"/>
              </a:rPr>
              <a:t>5</a:t>
            </a:r>
            <a:r>
              <a:rPr lang="en-US" altLang="zh-CN" sz="2000" dirty="0">
                <a:ea typeface="SimSun" pitchFamily="2" charset="-122"/>
              </a:rPr>
              <a:t>: 20 X 25 </a:t>
            </a:r>
          </a:p>
        </p:txBody>
      </p:sp>
      <p:graphicFrame>
        <p:nvGraphicFramePr>
          <p:cNvPr id="197637" name="Object 5"/>
          <p:cNvGraphicFramePr>
            <a:graphicFrameLocks noChangeAspect="1"/>
          </p:cNvGraphicFramePr>
          <p:nvPr/>
        </p:nvGraphicFramePr>
        <p:xfrm>
          <a:off x="4343400" y="3505200"/>
          <a:ext cx="4294187" cy="1824038"/>
        </p:xfrm>
        <a:graphic>
          <a:graphicData uri="http://schemas.openxmlformats.org/presentationml/2006/ole">
            <p:oleObj spid="_x0000_s220162" name="Equation" r:id="rId3" imgW="3288960" imgH="1396800" progId="Equation.3">
              <p:embed/>
            </p:oleObj>
          </a:graphicData>
        </a:graphic>
      </p:graphicFrame>
      <p:graphicFrame>
        <p:nvGraphicFramePr>
          <p:cNvPr id="197638" name="Object 6"/>
          <p:cNvGraphicFramePr>
            <a:graphicFrameLocks noChangeAspect="1"/>
          </p:cNvGraphicFramePr>
          <p:nvPr/>
        </p:nvGraphicFramePr>
        <p:xfrm>
          <a:off x="4800600" y="2590800"/>
          <a:ext cx="3886200" cy="514350"/>
        </p:xfrm>
        <a:graphic>
          <a:graphicData uri="http://schemas.openxmlformats.org/presentationml/2006/ole">
            <p:oleObj spid="_x0000_s220163" name="Equation" r:id="rId4" imgW="2209680" imgH="291960" progId="Equation.3">
              <p:embed/>
            </p:oleObj>
          </a:graphicData>
        </a:graphic>
      </p:graphicFrame>
      <p:pic>
        <p:nvPicPr>
          <p:cNvPr id="19763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2438400"/>
            <a:ext cx="3618597" cy="3438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</a:t>
            </a:r>
            <a:r>
              <a:rPr lang="en-US" dirty="0"/>
              <a:t>Visualization</a:t>
            </a:r>
          </a:p>
        </p:txBody>
      </p:sp>
      <p:sp>
        <p:nvSpPr>
          <p:cNvPr id="1986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zh-CN" dirty="0">
                <a:ea typeface="SimSun" pitchFamily="2" charset="-122"/>
              </a:rPr>
              <a:t>(A</a:t>
            </a:r>
            <a:r>
              <a:rPr lang="en-US" altLang="zh-CN" baseline="-25000" dirty="0">
                <a:ea typeface="SimSun" pitchFamily="2" charset="-122"/>
              </a:rPr>
              <a:t>0</a:t>
            </a:r>
            <a:r>
              <a:rPr lang="en-US" altLang="zh-CN" dirty="0">
                <a:ea typeface="SimSun" pitchFamily="2" charset="-122"/>
              </a:rPr>
              <a:t>*(A</a:t>
            </a:r>
            <a:r>
              <a:rPr lang="en-US" altLang="zh-CN" baseline="-25000" dirty="0">
                <a:ea typeface="SimSun" pitchFamily="2" charset="-122"/>
              </a:rPr>
              <a:t>1</a:t>
            </a:r>
            <a:r>
              <a:rPr lang="en-US" altLang="zh-CN" dirty="0">
                <a:ea typeface="SimSun" pitchFamily="2" charset="-122"/>
              </a:rPr>
              <a:t>*A</a:t>
            </a:r>
            <a:r>
              <a:rPr lang="en-US" altLang="zh-CN" baseline="-25000" dirty="0">
                <a:ea typeface="SimSun" pitchFamily="2" charset="-122"/>
              </a:rPr>
              <a:t>2</a:t>
            </a:r>
            <a:r>
              <a:rPr lang="en-US" altLang="zh-CN" dirty="0">
                <a:ea typeface="SimSun" pitchFamily="2" charset="-122"/>
              </a:rPr>
              <a:t>))*((A</a:t>
            </a:r>
            <a:r>
              <a:rPr lang="en-US" altLang="zh-CN" baseline="-25000" dirty="0">
                <a:ea typeface="SimSun" pitchFamily="2" charset="-122"/>
              </a:rPr>
              <a:t>3</a:t>
            </a:r>
            <a:r>
              <a:rPr lang="en-US" altLang="zh-CN" dirty="0">
                <a:ea typeface="SimSun" pitchFamily="2" charset="-122"/>
              </a:rPr>
              <a:t>*A</a:t>
            </a:r>
            <a:r>
              <a:rPr lang="en-US" altLang="zh-CN" baseline="-25000" dirty="0">
                <a:ea typeface="SimSun" pitchFamily="2" charset="-122"/>
              </a:rPr>
              <a:t>4</a:t>
            </a:r>
            <a:r>
              <a:rPr lang="en-US" altLang="zh-CN" dirty="0">
                <a:ea typeface="SimSun" pitchFamily="2" charset="-122"/>
              </a:rPr>
              <a:t>)*A</a:t>
            </a:r>
            <a:r>
              <a:rPr lang="en-US" altLang="zh-CN" baseline="-25000" dirty="0">
                <a:ea typeface="SimSun" pitchFamily="2" charset="-122"/>
              </a:rPr>
              <a:t>5</a:t>
            </a:r>
            <a:r>
              <a:rPr lang="en-US" altLang="zh-CN" dirty="0">
                <a:ea typeface="SimSun" pitchFamily="2" charset="-122"/>
              </a:rPr>
              <a:t>)</a:t>
            </a:r>
            <a:endParaRPr lang="en-US" dirty="0"/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1524000" y="5562600"/>
            <a:ext cx="1841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19866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502438"/>
            <a:ext cx="3378026" cy="3209925"/>
          </a:xfrm>
          <a:prstGeom prst="rect">
            <a:avLst/>
          </a:prstGeom>
          <a:noFill/>
        </p:spPr>
      </p:pic>
      <p:pic>
        <p:nvPicPr>
          <p:cNvPr id="19866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438400"/>
            <a:ext cx="3378025" cy="3273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Chain-Products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final thoughts</a:t>
            </a:r>
          </a:p>
          <a:p>
            <a:pPr lvl="1"/>
            <a:r>
              <a:rPr lang="en-US" dirty="0" smtClean="0"/>
              <a:t>We </a:t>
            </a:r>
            <a:r>
              <a:rPr lang="en-US" strike="sngStrike" dirty="0" smtClean="0"/>
              <a:t>reduced</a:t>
            </a:r>
            <a:r>
              <a:rPr lang="en-US" dirty="0" smtClean="0"/>
              <a:t> replaced a </a:t>
            </a:r>
            <a:r>
              <a:rPr lang="en-US" b="1" i="1" dirty="0" smtClean="0"/>
              <a:t>O</a:t>
            </a:r>
            <a:r>
              <a:rPr lang="en-US" dirty="0" smtClean="0">
                <a:sym typeface="Symbol"/>
              </a:rPr>
              <a:t>(2</a:t>
            </a:r>
            <a:r>
              <a:rPr lang="en-US" baseline="30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 </a:t>
            </a:r>
            <a:r>
              <a:rPr lang="en-US" dirty="0" smtClean="0"/>
              <a:t>algorithm with a </a:t>
            </a:r>
            <a:r>
              <a:rPr lang="en-US" b="1" dirty="0" smtClean="0">
                <a:sym typeface="Symbol"/>
              </a:rPr>
              <a:t></a:t>
            </a:r>
            <a:r>
              <a:rPr lang="en-US" dirty="0" smtClean="0">
                <a:sym typeface="Symbol"/>
              </a:rPr>
              <a:t>(n</a:t>
            </a:r>
            <a:r>
              <a:rPr lang="en-US" baseline="30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) algorithm.</a:t>
            </a:r>
          </a:p>
          <a:p>
            <a:pPr lvl="1"/>
            <a:r>
              <a:rPr lang="en-US" dirty="0" smtClean="0">
                <a:sym typeface="Symbol"/>
              </a:rPr>
              <a:t>While the generic top-down recursive algorithm would have solved </a:t>
            </a:r>
            <a:r>
              <a:rPr lang="en-US" b="1" i="1" dirty="0" smtClean="0"/>
              <a:t>O</a:t>
            </a:r>
            <a:r>
              <a:rPr lang="en-US" dirty="0" smtClean="0">
                <a:sym typeface="Symbol"/>
              </a:rPr>
              <a:t>(2</a:t>
            </a:r>
            <a:r>
              <a:rPr lang="en-US" baseline="30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 sub-problems, there are </a:t>
            </a:r>
            <a:r>
              <a:rPr lang="en-US" b="1" dirty="0" smtClean="0">
                <a:sym typeface="Symbol"/>
              </a:rPr>
              <a:t></a:t>
            </a:r>
            <a:r>
              <a:rPr lang="en-US" dirty="0" smtClean="0">
                <a:sym typeface="Symbol"/>
              </a:rPr>
              <a:t>(n</a:t>
            </a:r>
            <a:r>
              <a:rPr lang="en-US" baseline="30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 sub-problems.</a:t>
            </a:r>
          </a:p>
          <a:p>
            <a:pPr lvl="2"/>
            <a:r>
              <a:rPr lang="en-US" dirty="0" smtClean="0">
                <a:sym typeface="Symbol"/>
              </a:rPr>
              <a:t>Implies a high overlap of sub-problems.</a:t>
            </a:r>
          </a:p>
          <a:p>
            <a:pPr lvl="1"/>
            <a:r>
              <a:rPr lang="en-US" dirty="0" smtClean="0">
                <a:sym typeface="Symbol"/>
              </a:rPr>
              <a:t>The sub-problems are independent:</a:t>
            </a:r>
          </a:p>
          <a:p>
            <a:pPr lvl="2"/>
            <a:r>
              <a:rPr lang="en-US" dirty="0" smtClean="0">
                <a:sym typeface="Symbol"/>
              </a:rPr>
              <a:t>Solution to A</a:t>
            </a:r>
            <a:r>
              <a:rPr lang="en-US" baseline="-25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A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…</a:t>
            </a:r>
            <a:r>
              <a:rPr lang="en-US" dirty="0" err="1" smtClean="0">
                <a:sym typeface="Symbol"/>
              </a:rPr>
              <a:t>A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 is independent of the solution to A</a:t>
            </a:r>
            <a:r>
              <a:rPr lang="en-US" baseline="-25000" dirty="0" smtClean="0">
                <a:sym typeface="Symbol"/>
              </a:rPr>
              <a:t>k+1</a:t>
            </a:r>
            <a:r>
              <a:rPr lang="en-US" dirty="0" smtClean="0">
                <a:sym typeface="Symbol"/>
              </a:rPr>
              <a:t>…A</a:t>
            </a:r>
            <a:r>
              <a:rPr lang="en-US" baseline="-25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Matrix Chain-Products Summary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ym typeface="Symbol"/>
              </a:rPr>
              <a:t>Determine the cost of each pair-wise multiplication, then the </a:t>
            </a:r>
            <a:r>
              <a:rPr lang="en-US" b="1" i="1" dirty="0" smtClean="0">
                <a:sym typeface="Symbol"/>
              </a:rPr>
              <a:t>minimum</a:t>
            </a:r>
            <a:r>
              <a:rPr lang="en-US" dirty="0" smtClean="0">
                <a:sym typeface="Symbol"/>
              </a:rPr>
              <a:t> cost of multiplying three consecutive matrices (2 possible choices), using the pre-computed costs for two matrices.</a:t>
            </a:r>
          </a:p>
          <a:p>
            <a:r>
              <a:rPr lang="en-US" dirty="0" smtClean="0">
                <a:sym typeface="Symbol"/>
              </a:rPr>
              <a:t>Repeat until we compute the minimum cost of all </a:t>
            </a:r>
            <a:r>
              <a:rPr lang="en-US" i="1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matrices using the costs of the minimum </a:t>
            </a:r>
            <a:r>
              <a:rPr lang="en-US" i="1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-1 matrix product costs.</a:t>
            </a:r>
          </a:p>
          <a:p>
            <a:pPr lvl="1"/>
            <a:r>
              <a:rPr lang="en-US" i="1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-1 possible choices.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Numbers</a:t>
            </a:r>
            <a:r>
              <a:rPr lang="en-US" sz="1800" dirty="0" smtClean="0">
                <a:solidFill>
                  <a:srgbClr val="FF00FF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the Recurrence relationship?</a:t>
            </a:r>
          </a:p>
          <a:p>
            <a:pPr lvl="1"/>
            <a:r>
              <a:rPr lang="en-US" dirty="0" smtClean="0"/>
              <a:t>T(n) = T(n-1) + T(n-2) + 1</a:t>
            </a:r>
          </a:p>
          <a:p>
            <a:r>
              <a:rPr lang="en-US" dirty="0" smtClean="0"/>
              <a:t>What is the solution to this?</a:t>
            </a:r>
          </a:p>
          <a:p>
            <a:pPr lvl="1"/>
            <a:r>
              <a:rPr lang="en-US" dirty="0" smtClean="0"/>
              <a:t>Clearly it is O(2</a:t>
            </a:r>
            <a:r>
              <a:rPr lang="en-US" baseline="30000" dirty="0" smtClean="0"/>
              <a:t>n</a:t>
            </a:r>
            <a:r>
              <a:rPr lang="en-US" dirty="0" smtClean="0"/>
              <a:t>), but this is not tight.</a:t>
            </a:r>
          </a:p>
          <a:p>
            <a:pPr lvl="1"/>
            <a:r>
              <a:rPr lang="en-US" dirty="0" smtClean="0"/>
              <a:t>A lower bound is </a:t>
            </a:r>
            <a:r>
              <a:rPr lang="en-US" dirty="0" smtClean="0">
                <a:sym typeface="Symbol"/>
              </a:rPr>
              <a:t>(2</a:t>
            </a:r>
            <a:r>
              <a:rPr lang="en-US" baseline="30000" dirty="0" smtClean="0">
                <a:sym typeface="Symbol"/>
              </a:rPr>
              <a:t>n/2</a:t>
            </a:r>
            <a:r>
              <a:rPr lang="en-US" dirty="0" smtClean="0">
                <a:sym typeface="Symbol"/>
              </a:rPr>
              <a:t>).</a:t>
            </a:r>
            <a:endParaRPr lang="en-US" dirty="0" smtClean="0"/>
          </a:p>
          <a:p>
            <a:pPr lvl="1"/>
            <a:r>
              <a:rPr lang="en-US" dirty="0" smtClean="0"/>
              <a:t>You should notice that T(n) grows very similarly to F(n), so in fact T(n) = </a:t>
            </a:r>
            <a:r>
              <a:rPr lang="en-US" dirty="0" smtClean="0">
                <a:sym typeface="Symbol"/>
              </a:rPr>
              <a:t></a:t>
            </a:r>
            <a:r>
              <a:rPr lang="en-US" dirty="0" smtClean="0"/>
              <a:t>(F(n)).</a:t>
            </a:r>
          </a:p>
          <a:p>
            <a:r>
              <a:rPr lang="en-US" dirty="0" smtClean="0"/>
              <a:t>Obviously not very good, but we know that there is a better way to solve it!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Numbers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2900" lvl="1" indent="-342900">
              <a:buSzPct val="80000"/>
            </a:pPr>
            <a:r>
              <a:rPr lang="en-US" sz="3200" dirty="0" smtClean="0"/>
              <a:t>Computing the n</a:t>
            </a:r>
            <a:r>
              <a:rPr lang="en-US" sz="3200" u="sng" baseline="30000" dirty="0" smtClean="0"/>
              <a:t>th</a:t>
            </a:r>
            <a:r>
              <a:rPr lang="en-US" sz="3200" dirty="0" smtClean="0"/>
              <a:t> Fibonacci number using a bottom-up approach:</a:t>
            </a:r>
          </a:p>
          <a:p>
            <a:pPr lvl="1"/>
            <a:r>
              <a:rPr lang="en-US" dirty="0" smtClean="0"/>
              <a:t>F(0) = 0</a:t>
            </a:r>
          </a:p>
          <a:p>
            <a:pPr lvl="1"/>
            <a:r>
              <a:rPr lang="en-US" dirty="0" smtClean="0"/>
              <a:t>F(1) = 1 </a:t>
            </a:r>
          </a:p>
          <a:p>
            <a:pPr lvl="1"/>
            <a:r>
              <a:rPr lang="en-US" dirty="0" smtClean="0"/>
              <a:t>F(2) = 1+0 = 1</a:t>
            </a:r>
          </a:p>
          <a:p>
            <a:pPr lvl="1"/>
            <a:r>
              <a:rPr lang="en-US" dirty="0" smtClean="0"/>
              <a:t>  …    </a:t>
            </a:r>
          </a:p>
          <a:p>
            <a:pPr lvl="1"/>
            <a:r>
              <a:rPr lang="en-US" dirty="0" smtClean="0"/>
              <a:t>F(n-2) = </a:t>
            </a:r>
          </a:p>
          <a:p>
            <a:pPr lvl="1"/>
            <a:r>
              <a:rPr lang="en-US" dirty="0" smtClean="0"/>
              <a:t>F(n-1) = </a:t>
            </a:r>
          </a:p>
          <a:p>
            <a:pPr lvl="1"/>
            <a:r>
              <a:rPr lang="en-US" dirty="0" smtClean="0"/>
              <a:t>F(n) = F(n-1) + F(n-2)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Efficiency: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Time – O(n)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Space – O(n)</a:t>
            </a:r>
          </a:p>
          <a:p>
            <a:endParaRPr lang="en-US" dirty="0"/>
          </a:p>
        </p:txBody>
      </p:sp>
      <p:graphicFrame>
        <p:nvGraphicFramePr>
          <p:cNvPr id="410628" name="Object 4"/>
          <p:cNvGraphicFramePr>
            <a:graphicFrameLocks noChangeAspect="1"/>
          </p:cNvGraphicFramePr>
          <p:nvPr/>
        </p:nvGraphicFramePr>
        <p:xfrm>
          <a:off x="1524000" y="3810000"/>
          <a:ext cx="6892925" cy="1843088"/>
        </p:xfrm>
        <a:graphic>
          <a:graphicData uri="http://schemas.openxmlformats.org/presentationml/2006/ole">
            <p:oleObj spid="_x0000_s264194" name="Document" r:id="rId4" imgW="6582959" imgH="1759967" progId="Word.Document.8">
              <p:embed/>
            </p:oleObj>
          </a:graphicData>
        </a:graphic>
      </p:graphicFrame>
      <p:sp>
        <p:nvSpPr>
          <p:cNvPr id="410629" name="Line 5"/>
          <p:cNvSpPr>
            <a:spLocks noChangeShapeType="1"/>
          </p:cNvSpPr>
          <p:nvPr/>
        </p:nvSpPr>
        <p:spPr bwMode="auto">
          <a:xfrm>
            <a:off x="1752600" y="4064000"/>
            <a:ext cx="6705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30" name="Line 6"/>
          <p:cNvSpPr>
            <a:spLocks noChangeShapeType="1"/>
          </p:cNvSpPr>
          <p:nvPr/>
        </p:nvSpPr>
        <p:spPr bwMode="auto">
          <a:xfrm>
            <a:off x="1752600" y="4597400"/>
            <a:ext cx="6705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31" name="Line 7"/>
          <p:cNvSpPr>
            <a:spLocks noChangeShapeType="1"/>
          </p:cNvSpPr>
          <p:nvPr/>
        </p:nvSpPr>
        <p:spPr bwMode="auto">
          <a:xfrm>
            <a:off x="1752600" y="40640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32" name="Line 8"/>
          <p:cNvSpPr>
            <a:spLocks noChangeShapeType="1"/>
          </p:cNvSpPr>
          <p:nvPr/>
        </p:nvSpPr>
        <p:spPr bwMode="auto">
          <a:xfrm>
            <a:off x="2514600" y="40640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33" name="Line 9"/>
          <p:cNvSpPr>
            <a:spLocks noChangeShapeType="1"/>
          </p:cNvSpPr>
          <p:nvPr/>
        </p:nvSpPr>
        <p:spPr bwMode="auto">
          <a:xfrm>
            <a:off x="3276600" y="40640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34" name="Line 10"/>
          <p:cNvSpPr>
            <a:spLocks noChangeShapeType="1"/>
          </p:cNvSpPr>
          <p:nvPr/>
        </p:nvSpPr>
        <p:spPr bwMode="auto">
          <a:xfrm>
            <a:off x="4191000" y="40640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35" name="Line 11"/>
          <p:cNvSpPr>
            <a:spLocks noChangeShapeType="1"/>
          </p:cNvSpPr>
          <p:nvPr/>
        </p:nvSpPr>
        <p:spPr bwMode="auto">
          <a:xfrm>
            <a:off x="5181600" y="40640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36" name="Line 12"/>
          <p:cNvSpPr>
            <a:spLocks noChangeShapeType="1"/>
          </p:cNvSpPr>
          <p:nvPr/>
        </p:nvSpPr>
        <p:spPr bwMode="auto">
          <a:xfrm>
            <a:off x="6400800" y="40640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37" name="Line 13"/>
          <p:cNvSpPr>
            <a:spLocks noChangeShapeType="1"/>
          </p:cNvSpPr>
          <p:nvPr/>
        </p:nvSpPr>
        <p:spPr bwMode="auto">
          <a:xfrm>
            <a:off x="7543800" y="40640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38" name="Line 14"/>
          <p:cNvSpPr>
            <a:spLocks noChangeShapeType="1"/>
          </p:cNvSpPr>
          <p:nvPr/>
        </p:nvSpPr>
        <p:spPr bwMode="auto">
          <a:xfrm>
            <a:off x="8458200" y="40640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bottom-up approach is only </a:t>
            </a:r>
            <a:r>
              <a:rPr lang="en-US" dirty="0" smtClean="0">
                <a:sym typeface="Symbol"/>
              </a:rPr>
              <a:t></a:t>
            </a:r>
            <a:r>
              <a:rPr lang="en-US" dirty="0" smtClean="0"/>
              <a:t>(n).</a:t>
            </a:r>
          </a:p>
          <a:p>
            <a:r>
              <a:rPr lang="en-US" dirty="0" smtClean="0"/>
              <a:t>Why is the top-down so inefficient?</a:t>
            </a:r>
          </a:p>
          <a:p>
            <a:pPr lvl="1"/>
            <a:r>
              <a:rPr lang="en-US" dirty="0" err="1" smtClean="0"/>
              <a:t>Recomputes</a:t>
            </a:r>
            <a:r>
              <a:rPr lang="en-US" dirty="0" smtClean="0"/>
              <a:t> many sub-problems.</a:t>
            </a:r>
          </a:p>
          <a:p>
            <a:pPr lvl="2"/>
            <a:r>
              <a:rPr lang="en-US" dirty="0" smtClean="0"/>
              <a:t>How many times is F(n-5) computed?</a:t>
            </a:r>
            <a:endParaRPr lang="en-US" dirty="0"/>
          </a:p>
        </p:txBody>
      </p:sp>
      <p:grpSp>
        <p:nvGrpSpPr>
          <p:cNvPr id="4" name="Group 17"/>
          <p:cNvGrpSpPr/>
          <p:nvPr/>
        </p:nvGrpSpPr>
        <p:grpSpPr>
          <a:xfrm>
            <a:off x="1676400" y="3810000"/>
            <a:ext cx="5404043" cy="2308324"/>
            <a:chOff x="4572000" y="3048000"/>
            <a:chExt cx="5404043" cy="2051162"/>
          </a:xfrm>
        </p:grpSpPr>
        <p:sp>
          <p:nvSpPr>
            <p:cNvPr id="5" name="TextBox 4"/>
            <p:cNvSpPr txBox="1"/>
            <p:nvPr/>
          </p:nvSpPr>
          <p:spPr>
            <a:xfrm>
              <a:off x="4572000" y="3048000"/>
              <a:ext cx="5404043" cy="205116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lvl="1">
                <a:buNone/>
              </a:pPr>
              <a:r>
                <a:rPr lang="en-US" b="1" dirty="0" smtClean="0"/>
                <a:t> 			</a:t>
              </a:r>
              <a:r>
                <a:rPr lang="en-US" b="1" i="1" dirty="0" smtClean="0"/>
                <a:t>F</a:t>
              </a:r>
              <a:r>
                <a:rPr lang="en-US" b="1" dirty="0" smtClean="0"/>
                <a:t>(</a:t>
              </a:r>
              <a:r>
                <a:rPr lang="en-US" b="1" i="1" dirty="0" smtClean="0"/>
                <a:t>n</a:t>
              </a:r>
              <a:r>
                <a:rPr lang="en-US" b="1" dirty="0" smtClean="0"/>
                <a:t>)</a:t>
              </a:r>
            </a:p>
            <a:p>
              <a:pPr lvl="1">
                <a:buNone/>
              </a:pPr>
              <a:endParaRPr lang="en-US" b="1" dirty="0" smtClean="0"/>
            </a:p>
            <a:p>
              <a:pPr lvl="1">
                <a:buNone/>
              </a:pPr>
              <a:endParaRPr lang="en-US" b="1" dirty="0" smtClean="0"/>
            </a:p>
            <a:p>
              <a:pPr lvl="1">
                <a:buNone/>
              </a:pPr>
              <a:r>
                <a:rPr lang="en-US" b="1" dirty="0" smtClean="0"/>
                <a:t>            </a:t>
              </a:r>
              <a:r>
                <a:rPr lang="en-US" b="1" i="1" dirty="0" smtClean="0"/>
                <a:t>F</a:t>
              </a:r>
              <a:r>
                <a:rPr lang="en-US" b="1" dirty="0" smtClean="0"/>
                <a:t>(</a:t>
              </a:r>
              <a:r>
                <a:rPr lang="en-US" b="1" i="1" dirty="0" smtClean="0"/>
                <a:t>n-</a:t>
              </a:r>
              <a:r>
                <a:rPr lang="en-US" b="1" dirty="0" smtClean="0"/>
                <a:t>1)             </a:t>
              </a:r>
              <a:r>
                <a:rPr lang="en-US" b="1" i="1" dirty="0" smtClean="0"/>
                <a:t> +             F</a:t>
              </a:r>
              <a:r>
                <a:rPr lang="en-US" b="1" dirty="0" smtClean="0"/>
                <a:t>(</a:t>
              </a:r>
              <a:r>
                <a:rPr lang="en-US" b="1" i="1" dirty="0" smtClean="0"/>
                <a:t>n-</a:t>
              </a:r>
              <a:r>
                <a:rPr lang="en-US" b="1" dirty="0" smtClean="0"/>
                <a:t>2)</a:t>
              </a:r>
            </a:p>
            <a:p>
              <a:pPr lvl="1">
                <a:buNone/>
              </a:pPr>
              <a:endParaRPr lang="en-US" b="1" dirty="0" smtClean="0"/>
            </a:p>
            <a:p>
              <a:pPr lvl="1">
                <a:buNone/>
              </a:pPr>
              <a:endParaRPr lang="en-US" b="1" i="1" dirty="0" smtClean="0"/>
            </a:p>
            <a:p>
              <a:pPr lvl="1">
                <a:buNone/>
              </a:pPr>
              <a:r>
                <a:rPr lang="en-US" b="1" i="1" dirty="0" smtClean="0"/>
                <a:t>F</a:t>
              </a:r>
              <a:r>
                <a:rPr lang="en-US" b="1" dirty="0" smtClean="0"/>
                <a:t>(</a:t>
              </a:r>
              <a:r>
                <a:rPr lang="en-US" b="1" i="1" dirty="0" smtClean="0"/>
                <a:t>n-</a:t>
              </a:r>
              <a:r>
                <a:rPr lang="en-US" b="1" dirty="0" smtClean="0"/>
                <a:t>2)     </a:t>
              </a:r>
              <a:r>
                <a:rPr lang="en-US" b="1" i="1" dirty="0" smtClean="0"/>
                <a:t>+     F</a:t>
              </a:r>
              <a:r>
                <a:rPr lang="en-US" b="1" dirty="0" smtClean="0"/>
                <a:t>(</a:t>
              </a:r>
              <a:r>
                <a:rPr lang="en-US" b="1" i="1" dirty="0" smtClean="0"/>
                <a:t>n-</a:t>
              </a:r>
              <a:r>
                <a:rPr lang="en-US" b="1" dirty="0" smtClean="0"/>
                <a:t>3)          </a:t>
              </a:r>
              <a:r>
                <a:rPr lang="en-US" b="1" i="1" dirty="0" smtClean="0"/>
                <a:t>F</a:t>
              </a:r>
              <a:r>
                <a:rPr lang="en-US" b="1" dirty="0" smtClean="0"/>
                <a:t>(</a:t>
              </a:r>
              <a:r>
                <a:rPr lang="en-US" b="1" i="1" dirty="0" smtClean="0"/>
                <a:t>n-</a:t>
              </a:r>
              <a:r>
                <a:rPr lang="en-US" b="1" dirty="0" smtClean="0"/>
                <a:t>3)     </a:t>
              </a:r>
              <a:r>
                <a:rPr lang="en-US" b="1" i="1" dirty="0" smtClean="0"/>
                <a:t>+     F</a:t>
              </a:r>
              <a:r>
                <a:rPr lang="en-US" b="1" dirty="0" smtClean="0"/>
                <a:t>(</a:t>
              </a:r>
              <a:r>
                <a:rPr lang="en-US" b="1" i="1" dirty="0" smtClean="0"/>
                <a:t>n-</a:t>
              </a:r>
              <a:r>
                <a:rPr lang="en-US" b="1" dirty="0" smtClean="0"/>
                <a:t>4)</a:t>
              </a:r>
            </a:p>
            <a:p>
              <a:r>
                <a:rPr lang="en-US" b="1" dirty="0" smtClean="0"/>
                <a:t>…		…		…</a:t>
              </a:r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H="1">
              <a:off x="6400800" y="3352800"/>
              <a:ext cx="1143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7543800" y="3352800"/>
              <a:ext cx="990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5334000" y="4199084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6096000" y="4199084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8229600" y="4131373"/>
              <a:ext cx="533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8763000" y="4131373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ight Brace 11"/>
          <p:cNvSpPr/>
          <p:nvPr/>
        </p:nvSpPr>
        <p:spPr bwMode="auto">
          <a:xfrm>
            <a:off x="7239000" y="3810000"/>
            <a:ext cx="457200" cy="2362200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0" y="46482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levels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105400" y="1371600"/>
            <a:ext cx="847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Fib(5)</a:t>
            </a:r>
            <a:br>
              <a:rPr lang="en-US" dirty="0"/>
            </a:br>
            <a:r>
              <a:rPr lang="en-US" dirty="0"/>
              <a:t>    +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>
            <a:off x="3733800" y="1828800"/>
            <a:ext cx="1524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124200" y="2438400"/>
            <a:ext cx="847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Fib(4)</a:t>
            </a:r>
            <a:br>
              <a:rPr lang="en-US" dirty="0"/>
            </a:br>
            <a:r>
              <a:rPr lang="en-US" dirty="0"/>
              <a:t>    +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5715000" y="18288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467475" y="2346325"/>
            <a:ext cx="847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Fib(3)</a:t>
            </a:r>
            <a:br>
              <a:rPr lang="en-US"/>
            </a:br>
            <a:r>
              <a:rPr lang="en-US"/>
              <a:t>    +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971675" y="3336925"/>
            <a:ext cx="847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Fib(3)</a:t>
            </a:r>
            <a:br>
              <a:rPr lang="en-US"/>
            </a:br>
            <a:r>
              <a:rPr lang="en-US"/>
              <a:t>    +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2743200" y="3048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581400" y="3048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876675" y="3429000"/>
            <a:ext cx="847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Fib(2)</a:t>
            </a:r>
            <a:br>
              <a:rPr lang="en-US"/>
            </a:br>
            <a:r>
              <a:rPr lang="en-US"/>
              <a:t>    +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943600" y="3336925"/>
            <a:ext cx="847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Fib(2)</a:t>
            </a:r>
            <a:br>
              <a:rPr lang="en-US"/>
            </a:br>
            <a:r>
              <a:rPr lang="en-US"/>
              <a:t>    +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305675" y="3352800"/>
            <a:ext cx="847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Fib(1)</a:t>
            </a:r>
            <a:br>
              <a:rPr lang="en-US"/>
            </a:br>
            <a:r>
              <a:rPr lang="en-US"/>
              <a:t>    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6400800" y="2895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7162800" y="2895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219200" y="4175125"/>
            <a:ext cx="847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Fib(2)</a:t>
            </a:r>
            <a:br>
              <a:rPr lang="en-US"/>
            </a:br>
            <a:r>
              <a:rPr lang="en-US"/>
              <a:t>    +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514600" y="4175125"/>
            <a:ext cx="847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Fib(1)</a:t>
            </a:r>
            <a:br>
              <a:rPr lang="en-US"/>
            </a:br>
            <a:r>
              <a:rPr lang="en-US"/>
              <a:t>    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904875" y="5089525"/>
            <a:ext cx="847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Fib(1)</a:t>
            </a:r>
            <a:br>
              <a:rPr lang="en-US"/>
            </a:br>
            <a:r>
              <a:rPr lang="en-US"/>
              <a:t>    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895475" y="5089525"/>
            <a:ext cx="847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Fib(0)</a:t>
            </a:r>
            <a:br>
              <a:rPr lang="en-US"/>
            </a:br>
            <a:r>
              <a:rPr lang="en-US"/>
              <a:t>    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1295400" y="4800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1828800" y="4800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3571875" y="4251325"/>
            <a:ext cx="847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Fib(1)</a:t>
            </a:r>
            <a:br>
              <a:rPr lang="en-US"/>
            </a:br>
            <a:r>
              <a:rPr lang="en-US"/>
              <a:t>    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4562475" y="4251325"/>
            <a:ext cx="847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Fib(0)</a:t>
            </a:r>
            <a:br>
              <a:rPr lang="en-US"/>
            </a:br>
            <a:r>
              <a:rPr lang="en-US"/>
              <a:t>    </a:t>
            </a: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3962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44958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5629275" y="4251325"/>
            <a:ext cx="847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Fib(1)</a:t>
            </a:r>
            <a:br>
              <a:rPr lang="en-US"/>
            </a:br>
            <a:r>
              <a:rPr lang="en-US"/>
              <a:t>    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6619875" y="4251325"/>
            <a:ext cx="847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Fib(0)</a:t>
            </a:r>
            <a:br>
              <a:rPr lang="en-US"/>
            </a:br>
            <a:r>
              <a:rPr lang="en-US"/>
              <a:t>    </a:t>
            </a: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60198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65532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flipH="1">
            <a:off x="1752600" y="3886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2667000" y="3886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34"/>
          <p:cNvSpPr>
            <a:spLocks noChangeArrowheads="1"/>
          </p:cNvSpPr>
          <p:nvPr/>
        </p:nvSpPr>
        <p:spPr bwMode="auto">
          <a:xfrm>
            <a:off x="838200" y="4114800"/>
            <a:ext cx="1905000" cy="1828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35"/>
          <p:cNvSpPr>
            <a:spLocks noChangeArrowheads="1"/>
          </p:cNvSpPr>
          <p:nvPr/>
        </p:nvSpPr>
        <p:spPr bwMode="auto">
          <a:xfrm>
            <a:off x="3429000" y="3276600"/>
            <a:ext cx="1905000" cy="1828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36"/>
          <p:cNvSpPr>
            <a:spLocks noChangeArrowheads="1"/>
          </p:cNvSpPr>
          <p:nvPr/>
        </p:nvSpPr>
        <p:spPr bwMode="auto">
          <a:xfrm>
            <a:off x="5562600" y="3276600"/>
            <a:ext cx="1905000" cy="1828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37"/>
          <p:cNvSpPr>
            <a:spLocks noChangeArrowheads="1"/>
          </p:cNvSpPr>
          <p:nvPr/>
        </p:nvSpPr>
        <p:spPr bwMode="auto">
          <a:xfrm>
            <a:off x="685800" y="2895600"/>
            <a:ext cx="2667000" cy="3581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38"/>
          <p:cNvSpPr>
            <a:spLocks noChangeArrowheads="1"/>
          </p:cNvSpPr>
          <p:nvPr/>
        </p:nvSpPr>
        <p:spPr bwMode="auto">
          <a:xfrm>
            <a:off x="5486400" y="2209800"/>
            <a:ext cx="2743200" cy="3581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Dynamic Programming is an algorithm design technique for </a:t>
            </a:r>
            <a:r>
              <a:rPr lang="en-US" i="1" dirty="0" smtClean="0"/>
              <a:t>optimization problems: </a:t>
            </a:r>
            <a:r>
              <a:rPr lang="en-US" dirty="0" smtClean="0"/>
              <a:t>often minimizing or maximizing.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Like divide and conquer, DP solves problems by combining solutions to sub-problems.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Unlike divide and conquer, sub-problems are not independent.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Sub-problems may share sub-sub-problems,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term Dynamic Programming comes from Control Theory, not computer science. Programming refers to the use of tables (arrays) to construct a solution.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 dynamic programming we usually reduce time by increasing the amount of space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We solve the problem by solving sub-problems of increasing size and saving each optimal solution in a table (usually).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table is then used for finding the optimal solution to larger problems.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Time is saved since each sub-problem is solved only once.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best way to get a feel for this is through some more examples.</a:t>
            </a:r>
          </a:p>
          <a:p>
            <a:pPr lvl="1"/>
            <a:r>
              <a:rPr lang="en-US" dirty="0" smtClean="0"/>
              <a:t>Matrix Chaining optimization</a:t>
            </a:r>
          </a:p>
          <a:p>
            <a:pPr lvl="1"/>
            <a:r>
              <a:rPr lang="en-US" dirty="0" smtClean="0"/>
              <a:t>Longest Common Subsequence</a:t>
            </a:r>
          </a:p>
          <a:p>
            <a:pPr lvl="1"/>
            <a:r>
              <a:rPr lang="en-US" dirty="0" smtClean="0"/>
              <a:t>0-1 Knapsack </a:t>
            </a:r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Transitive Closure of a </a:t>
            </a:r>
            <a:r>
              <a:rPr lang="en-US" smtClean="0"/>
              <a:t>direct graph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U_BrutusCrawfis">
  <a:themeElements>
    <a:clrScheme name="Radial 11">
      <a:dk1>
        <a:srgbClr val="000000"/>
      </a:dk1>
      <a:lt1>
        <a:srgbClr val="FFFFFF"/>
      </a:lt1>
      <a:dk2>
        <a:srgbClr val="FFFFFF"/>
      </a:dk2>
      <a:lt2>
        <a:srgbClr val="817F3F"/>
      </a:lt2>
      <a:accent1>
        <a:srgbClr val="C0C0C0"/>
      </a:accent1>
      <a:accent2>
        <a:srgbClr val="C3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B00000"/>
      </a:accent6>
      <a:hlink>
        <a:srgbClr val="3101FF"/>
      </a:hlink>
      <a:folHlink>
        <a:srgbClr val="0000FF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1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C0C0C0"/>
        </a:accent1>
        <a:accent2>
          <a:srgbClr val="C3000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B00000"/>
        </a:accent6>
        <a:hlink>
          <a:srgbClr val="3101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OSU_BrutusCrawfis</Template>
  <TotalTime>1185</TotalTime>
  <Words>1250</Words>
  <Application>Microsoft Office PowerPoint</Application>
  <PresentationFormat>On-screen Show (4:3)</PresentationFormat>
  <Paragraphs>251</Paragraphs>
  <Slides>25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OSU_BrutusCrawfis</vt:lpstr>
      <vt:lpstr>Document</vt:lpstr>
      <vt:lpstr>Equation</vt:lpstr>
      <vt:lpstr>Introduction to Algorithms   Dynamic Programming</vt:lpstr>
      <vt:lpstr>Fibonacci Numbers  </vt:lpstr>
      <vt:lpstr>Fibonacci Numbers </vt:lpstr>
      <vt:lpstr>Fibonacci Numbers</vt:lpstr>
      <vt:lpstr>Fibonacci Numbers</vt:lpstr>
      <vt:lpstr>Fibonacci Numbers</vt:lpstr>
      <vt:lpstr>Dynamic Programming</vt:lpstr>
      <vt:lpstr>Dynamic Programming</vt:lpstr>
      <vt:lpstr>Dynamic Programming</vt:lpstr>
      <vt:lpstr>Matrix Chain-Products</vt:lpstr>
      <vt:lpstr>Matrix Chain-Products</vt:lpstr>
      <vt:lpstr>Enumeration Approach</vt:lpstr>
      <vt:lpstr>Greedy Approach</vt:lpstr>
      <vt:lpstr>Dynamic Programming Approach</vt:lpstr>
      <vt:lpstr>Dynamic Programming Approach</vt:lpstr>
      <vt:lpstr>Dynamic Programming Approach</vt:lpstr>
      <vt:lpstr>Dynamic Programming Approach</vt:lpstr>
      <vt:lpstr>Recursive Approach</vt:lpstr>
      <vt:lpstr>Subproblem Overlap </vt:lpstr>
      <vt:lpstr>Dynamic Programming Algorithm</vt:lpstr>
      <vt:lpstr>Algorithm Visualization</vt:lpstr>
      <vt:lpstr>Algorithm Visualization</vt:lpstr>
      <vt:lpstr>Algorithm Visualization</vt:lpstr>
      <vt:lpstr>Matrix Chain-Products</vt:lpstr>
      <vt:lpstr>Matrix Chain-Products Summary</vt:lpstr>
    </vt:vector>
  </TitlesOfParts>
  <Company>Department of Computer Science and Engineering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   Dynamic Programming</dc:title>
  <dc:creator>Roger Crawfis</dc:creator>
  <cp:lastModifiedBy>Crawfis</cp:lastModifiedBy>
  <cp:revision>96</cp:revision>
  <dcterms:created xsi:type="dcterms:W3CDTF">2009-07-29T22:36:24Z</dcterms:created>
  <dcterms:modified xsi:type="dcterms:W3CDTF">2009-08-05T12:45:58Z</dcterms:modified>
</cp:coreProperties>
</file>