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15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4769F-413F-4118-8DAE-CC189644632E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40F7D7-D7C5-4E81-B542-1D8C76672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559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0F7D7-D7C5-4E81-B542-1D8C766729B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037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0F7D7-D7C5-4E81-B542-1D8C766729B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242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0F7D7-D7C5-4E81-B542-1D8C766729B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242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0F7D7-D7C5-4E81-B542-1D8C766729B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074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96C5-FE05-4E5E-BB79-286A02EBB270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0498-0E02-4B2C-BD94-98D4E6C02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27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96C5-FE05-4E5E-BB79-286A02EBB270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0498-0E02-4B2C-BD94-98D4E6C02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313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96C5-FE05-4E5E-BB79-286A02EBB270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0498-0E02-4B2C-BD94-98D4E6C02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798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96C5-FE05-4E5E-BB79-286A02EBB270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0498-0E02-4B2C-BD94-98D4E6C02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412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96C5-FE05-4E5E-BB79-286A02EBB270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0498-0E02-4B2C-BD94-98D4E6C02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218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96C5-FE05-4E5E-BB79-286A02EBB270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0498-0E02-4B2C-BD94-98D4E6C02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239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96C5-FE05-4E5E-BB79-286A02EBB270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0498-0E02-4B2C-BD94-98D4E6C02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349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96C5-FE05-4E5E-BB79-286A02EBB270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0498-0E02-4B2C-BD94-98D4E6C02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85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96C5-FE05-4E5E-BB79-286A02EBB270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0498-0E02-4B2C-BD94-98D4E6C02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881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96C5-FE05-4E5E-BB79-286A02EBB270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0498-0E02-4B2C-BD94-98D4E6C02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410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96C5-FE05-4E5E-BB79-286A02EBB270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0498-0E02-4B2C-BD94-98D4E6C02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661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996C5-FE05-4E5E-BB79-286A02EBB270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60498-0E02-4B2C-BD94-98D4E6C02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49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极化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053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基本概念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𝐸</m:t>
                          </m:r>
                        </m:e>
                      </m:acc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</m:acc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altLang="zh-CN" b="0" dirty="0" smtClean="0"/>
                  <a:t> </a:t>
                </a:r>
                <a:r>
                  <a:rPr lang="zh-CN" altLang="en-US" b="0" dirty="0" smtClean="0"/>
                  <a:t>总电场</a:t>
                </a:r>
                <a:endParaRPr lang="en-US" altLang="zh-CN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𝐸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b="0" dirty="0" smtClean="0"/>
                  <a:t> </a:t>
                </a:r>
                <a:r>
                  <a:rPr lang="zh-CN" altLang="en-US" b="0" dirty="0" smtClean="0"/>
                  <a:t>外电场</a:t>
                </a:r>
                <a:endParaRPr lang="en-US" altLang="zh-CN" b="0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𝐸</m:t>
                        </m:r>
                      </m:e>
                    </m:acc>
                    <m:r>
                      <a:rPr lang="en-US" altLang="zh-CN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zh-CN" altLang="en-US" dirty="0" smtClean="0"/>
                  <a:t> 极化电场</a:t>
                </a:r>
                <a:endParaRPr lang="en-US" altLang="zh-CN" dirty="0" smtClean="0"/>
              </a:p>
              <a:p>
                <a:r>
                  <a:rPr lang="zh-CN" altLang="en-US" dirty="0" smtClean="0"/>
                  <a:t>高斯定律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∯"/>
                          <m:limLoc m:val="undOvr"/>
                          <m:subHide m:val="on"/>
                          <m:supHide m:val="on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</m:acc>
                          <m:r>
                            <a:rPr lang="en-US" altLang="zh-CN" b="0" i="1" smtClean="0">
                              <a:latin typeface="Cambria Math"/>
                            </a:rPr>
                            <m:t>∙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</m:acc>
                        </m:e>
                      </m:nary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𝑄</m:t>
                      </m:r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r>
                        <a:rPr lang="en-US" altLang="zh-CN" b="0" i="1" smtClean="0">
                          <a:latin typeface="Cambria Math"/>
                        </a:rPr>
                        <m:t>𝑄</m:t>
                      </m:r>
                      <m:r>
                        <a:rPr lang="en-US" altLang="zh-CN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b="0" dirty="0" smtClean="0"/>
                  <a:t> </a:t>
                </a:r>
                <a:r>
                  <a:rPr lang="zh-CN" altLang="en-US" b="0" dirty="0" smtClean="0"/>
                  <a:t>自由电荷</a:t>
                </a:r>
                <a:endParaRPr lang="en-US" altLang="zh-CN" b="0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𝑄</m:t>
                    </m:r>
                    <m:r>
                      <a:rPr lang="en-US" altLang="zh-CN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zh-CN" altLang="en-US" dirty="0" smtClean="0"/>
                  <a:t> 极化电荷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0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9160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76672"/>
                <a:ext cx="4834880" cy="6120680"/>
              </a:xfrm>
            </p:spPr>
            <p:txBody>
              <a:bodyPr numCol="2">
                <a:normAutofit fontScale="40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∯"/>
                          <m:limLoc m:val="undOvr"/>
                          <m:subHide m:val="on"/>
                          <m:supHide m:val="on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</m:acc>
                          <m:r>
                            <a:rPr lang="en-US" altLang="zh-CN" b="0" i="1" smtClean="0">
                              <a:latin typeface="Cambria Math"/>
                            </a:rPr>
                            <m:t>∙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</m:acc>
                        </m:e>
                      </m:nary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∯"/>
                          <m:limLoc m:val="undOvr"/>
                          <m:subHide m:val="on"/>
                          <m:supHide m:val="on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/>
                            </a:rPr>
                            <m:t>∙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</m:acc>
                        </m:e>
                      </m:nary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∯"/>
                          <m:limLoc m:val="undOvr"/>
                          <m:subHide m:val="on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/>
                            </a:rPr>
                            <m:t>∙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</m:acc>
                        </m:e>
                      </m:nary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∯"/>
                          <m:limLoc m:val="undOvr"/>
                          <m:subHide m:val="on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/>
                            </a:rPr>
                            <m:t>∙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∯"/>
                          <m:limLoc m:val="undOvr"/>
                          <m:subHide m:val="on"/>
                          <m:supHide m:val="on"/>
                          <m:ctrlPr>
                            <a:rPr lang="en-US" altLang="zh-CN" sz="4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CN" sz="4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4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4200" b="0" i="1" smtClean="0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sz="42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4200" b="0" i="1" smtClean="0">
                              <a:latin typeface="Cambria Math"/>
                            </a:rPr>
                            <m:t>∙</m:t>
                          </m:r>
                          <m:r>
                            <a:rPr lang="en-US" altLang="zh-CN" sz="4200" b="0" i="1" smtClean="0">
                              <a:latin typeface="Cambria Math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altLang="zh-CN" sz="4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42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</m:acc>
                        </m:e>
                      </m:nary>
                      <m:r>
                        <a:rPr lang="en-US" altLang="zh-CN" sz="4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4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4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4200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altLang="zh-CN" sz="42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altLang="zh-CN" sz="4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200" b="0" i="1" smtClean="0">
                                  <a:latin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sz="4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sz="4200" dirty="0" smtClean="0"/>
              </a:p>
              <a:p>
                <a:pPr marL="0" indent="0">
                  <a:buNone/>
                </a:pPr>
                <a:r>
                  <a:rPr lang="zh-CN" altLang="en-US" sz="4200" dirty="0" smtClean="0"/>
                  <a:t>定义极化强度</a:t>
                </a:r>
                <a:endParaRPr lang="en-US" altLang="zh-CN" sz="4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4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4200" b="0" i="1" smtClean="0">
                              <a:latin typeface="Cambria Math"/>
                            </a:rPr>
                            <m:t>𝑃</m:t>
                          </m:r>
                        </m:e>
                      </m:acc>
                      <m:r>
                        <a:rPr lang="en-US" altLang="zh-CN" sz="4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4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4200" i="1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altLang="zh-CN" sz="4200" i="1">
                              <a:latin typeface="Cambria Math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altLang="zh-CN" sz="4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zh-CN" sz="4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4200" i="1">
                                  <a:latin typeface="Cambria Math"/>
                                </a:rPr>
                                <m:t>𝐸</m:t>
                              </m:r>
                            </m:e>
                          </m:acc>
                        </m:e>
                        <m:sup>
                          <m:r>
                            <a:rPr lang="en-US" altLang="zh-CN" sz="4200" i="1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altLang="zh-CN" sz="4200" dirty="0" smtClean="0"/>
              </a:p>
              <a:p>
                <a:pPr marL="0" indent="0">
                  <a:buNone/>
                </a:pPr>
                <a:r>
                  <a:rPr lang="zh-CN" altLang="en-US" sz="4200" dirty="0" smtClean="0"/>
                  <a:t>则</a:t>
                </a:r>
                <a:endParaRPr lang="en-US" altLang="zh-CN" sz="4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∯"/>
                          <m:limLoc m:val="undOvr"/>
                          <m:subHide m:val="on"/>
                          <m:supHide m:val="on"/>
                          <m:ctrlPr>
                            <a:rPr lang="en-US" altLang="zh-CN" sz="4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altLang="zh-CN" sz="4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4200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</m:acc>
                          <m:r>
                            <a:rPr lang="en-US" altLang="zh-CN" sz="4200" b="0" i="1" smtClean="0">
                              <a:latin typeface="Cambria Math"/>
                            </a:rPr>
                            <m:t>∙</m:t>
                          </m:r>
                          <m:r>
                            <a:rPr lang="en-US" altLang="zh-CN" sz="4200" b="0" i="1" smtClean="0">
                              <a:latin typeface="Cambria Math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altLang="zh-CN" sz="4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42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</m:acc>
                        </m:e>
                      </m:nary>
                      <m:r>
                        <a:rPr lang="en-US" altLang="zh-CN" sz="42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4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4200" b="0" i="1" smtClean="0">
                          <a:latin typeface="Cambria Math"/>
                        </a:rPr>
                        <m:t>𝑄</m:t>
                      </m:r>
                      <m:r>
                        <a:rPr lang="en-US" altLang="zh-CN" sz="42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altLang="zh-CN" sz="4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4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4200" b="0" i="1" smtClean="0">
                              <a:latin typeface="Cambria Math"/>
                            </a:rPr>
                            <m:t>𝐸</m:t>
                          </m:r>
                        </m:e>
                      </m:acc>
                      <m:r>
                        <a:rPr lang="en-US" altLang="zh-CN" sz="4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4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4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4200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US" altLang="zh-CN" sz="42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CN" sz="4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4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altLang="zh-CN" sz="4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4200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US" altLang="zh-CN" sz="4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200" i="1">
                                  <a:latin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sz="4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sz="4200" b="0" dirty="0" smtClean="0"/>
              </a:p>
              <a:p>
                <a:pPr marL="0" indent="0">
                  <a:buNone/>
                </a:pPr>
                <a:r>
                  <a:rPr lang="zh-CN" altLang="en-US" sz="4200" dirty="0" smtClean="0"/>
                  <a:t>又</a:t>
                </a:r>
                <a:endParaRPr lang="en-US" altLang="zh-CN" sz="4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4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4200" b="0" i="1" smtClean="0">
                              <a:latin typeface="Cambria Math"/>
                            </a:rPr>
                            <m:t>𝐸</m:t>
                          </m:r>
                        </m:e>
                      </m:acc>
                      <m:r>
                        <a:rPr lang="en-US" altLang="zh-CN" sz="4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4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4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4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4200" b="0" i="1" smtClean="0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4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4200" i="1">
                              <a:latin typeface="Cambria Math"/>
                            </a:rPr>
                            <m:t>𝜅</m:t>
                          </m:r>
                        </m:den>
                      </m:f>
                    </m:oMath>
                  </m:oMathPara>
                </a14:m>
                <a:endParaRPr lang="en-US" altLang="zh-CN" sz="4200" b="0" dirty="0" smtClean="0"/>
              </a:p>
              <a:p>
                <a:pPr marL="0" indent="0">
                  <a:buNone/>
                </a:pPr>
                <a:r>
                  <a:rPr lang="zh-CN" altLang="en-US" sz="4200" dirty="0" smtClean="0"/>
                  <a:t>则</a:t>
                </a:r>
                <a:endParaRPr lang="en-US" altLang="zh-CN" sz="4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4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4200" b="0" i="1" smtClean="0">
                              <a:latin typeface="Cambria Math"/>
                            </a:rPr>
                            <m:t>𝑃</m:t>
                          </m:r>
                        </m:e>
                      </m:acc>
                      <m:r>
                        <a:rPr lang="en-US" altLang="zh-CN" sz="4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4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200" i="1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altLang="zh-CN" sz="4200" i="1">
                              <a:latin typeface="Cambria Math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sz="4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4200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4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4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4200" i="1">
                                  <a:latin typeface="Cambria Math"/>
                                </a:rPr>
                                <m:t>𝜅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4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4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4200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US" altLang="zh-CN" sz="42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sz="4200" dirty="0" smtClean="0"/>
              </a:p>
              <a:p>
                <a:pPr marL="0" indent="0">
                  <a:buNone/>
                </a:pPr>
                <a:r>
                  <a:rPr lang="zh-CN" altLang="en-US" sz="4200" dirty="0" smtClean="0"/>
                  <a:t>或</a:t>
                </a:r>
                <a:endParaRPr lang="en-US" altLang="zh-CN" sz="4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4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4200" b="0" i="1" smtClean="0">
                              <a:latin typeface="Cambria Math"/>
                            </a:rPr>
                            <m:t>𝑃</m:t>
                          </m:r>
                        </m:e>
                      </m:acc>
                      <m:r>
                        <a:rPr lang="en-US" altLang="zh-CN" sz="4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4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200" i="1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altLang="zh-CN" sz="4200" i="1">
                              <a:latin typeface="Cambria Math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sz="4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200" i="1">
                              <a:latin typeface="Cambria Math"/>
                            </a:rPr>
                            <m:t>𝜅</m:t>
                          </m:r>
                          <m:r>
                            <a:rPr lang="en-US" altLang="zh-CN" sz="4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lang="en-US" altLang="zh-CN" sz="4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4200" b="0" i="1" smtClean="0">
                              <a:latin typeface="Cambria Math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en-US" altLang="zh-CN" sz="4200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76672"/>
                <a:ext cx="4834880" cy="6120680"/>
              </a:xfrm>
              <a:blipFill>
                <a:blip r:embed="rId3"/>
                <a:stretch>
                  <a:fillRect l="-3405" t="-12749" r="-36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2"/>
              <p:cNvSpPr txBox="1">
                <a:spLocks/>
              </p:cNvSpPr>
              <p:nvPr/>
            </p:nvSpPr>
            <p:spPr>
              <a:xfrm>
                <a:off x="4932040" y="1484784"/>
                <a:ext cx="3456384" cy="5112568"/>
              </a:xfrm>
              <a:prstGeom prst="rect">
                <a:avLst/>
              </a:prstGeom>
            </p:spPr>
            <p:txBody>
              <a:bodyPr vert="horz" lIns="91440" tIns="45720" rIns="91440" bIns="45720" numCol="2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:r>
                  <a:rPr lang="zh-CN" altLang="en-US" sz="2000" dirty="0" smtClean="0"/>
                  <a:t>定义</a:t>
                </a:r>
                <a:r>
                  <a:rPr lang="zh-CN" altLang="en-US" sz="2000" dirty="0"/>
                  <a:t>电</a:t>
                </a:r>
                <a:r>
                  <a:rPr lang="zh-CN" altLang="en-US" sz="2000" dirty="0" smtClean="0"/>
                  <a:t>极化率</a:t>
                </a:r>
                <a:endParaRPr lang="en-US" altLang="zh-CN" sz="2000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 smtClean="0">
                              <a:latin typeface="Cambria Math"/>
                            </a:rPr>
                            <m:t>𝜒</m:t>
                          </m:r>
                        </m:e>
                        <m:sub>
                          <m:r>
                            <a:rPr lang="en-US" altLang="zh-CN" sz="2000" i="1" smtClean="0"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en-US" altLang="zh-CN" sz="2000" i="1" smtClean="0">
                          <a:latin typeface="Cambria Math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altLang="zh-CN" sz="2000" dirty="0" smtClean="0"/>
              </a:p>
              <a:p>
                <a:pPr marL="0" indent="0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:r>
                  <a:rPr lang="zh-CN" altLang="en-US" sz="2000" dirty="0" smtClean="0"/>
                  <a:t>则</a:t>
                </a:r>
                <a:endParaRPr lang="en-US" altLang="zh-CN" sz="2000" dirty="0" smtClean="0"/>
              </a:p>
              <a:p>
                <a:pPr marL="0" indent="0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i="1" smtClean="0">
                              <a:latin typeface="Cambria Math"/>
                            </a:rPr>
                            <m:t>𝑃</m:t>
                          </m:r>
                        </m:e>
                      </m:acc>
                      <m:r>
                        <a:rPr lang="en-US" altLang="zh-CN" sz="200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smtClean="0">
                              <a:latin typeface="Cambria Math"/>
                            </a:rPr>
                            <m:t>𝜒</m:t>
                          </m:r>
                        </m:e>
                        <m:sub>
                          <m:r>
                            <a:rPr lang="en-US" altLang="zh-CN" sz="2000" i="1" smtClean="0">
                              <a:latin typeface="Cambria Math"/>
                            </a:rPr>
                            <m:t>𝑒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smtClean="0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altLang="zh-CN" sz="200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i="1" smtClean="0">
                              <a:latin typeface="Cambria Math"/>
                            </a:rPr>
                            <m:t>𝐸</m:t>
                          </m:r>
                        </m:e>
                      </m:acc>
                      <m:r>
                        <a:rPr lang="en-US" altLang="zh-CN" sz="200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altLang="zh-CN" sz="2000" dirty="0" smtClean="0"/>
              </a:p>
              <a:p>
                <a:pPr marL="0" indent="0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en-US" altLang="zh-CN" sz="2000" b="0" dirty="0" smtClean="0"/>
              </a:p>
              <a:p>
                <a:pPr marL="0" indent="0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:r>
                  <a:rPr lang="zh-CN" altLang="en-US" sz="2000" b="0" dirty="0" smtClean="0"/>
                  <a:t>可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得</m:t>
                    </m:r>
                  </m:oMath>
                </a14:m>
                <a:endParaRPr lang="en-US" altLang="zh-CN" sz="20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sz="2000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sz="2000" dirty="0"/>
                  <a:t>则</a:t>
                </a:r>
                <a:endParaRPr lang="en-US" altLang="zh-CN" sz="20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=1+</m:t>
                      </m:r>
                      <m:sSub>
                        <m:sSub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altLang="zh-CN" sz="2000" dirty="0" smtClean="0"/>
              </a:p>
            </p:txBody>
          </p:sp>
        </mc:Choice>
        <mc:Fallback>
          <p:sp>
            <p:nvSpPr>
              <p:cNvPr id="4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1484784"/>
                <a:ext cx="3456384" cy="5112568"/>
              </a:xfrm>
              <a:prstGeom prst="rect">
                <a:avLst/>
              </a:prstGeom>
              <a:blipFill>
                <a:blip r:embed="rId4"/>
                <a:stretch>
                  <a:fillRect l="-1764" t="-4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808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极化与电偶极矩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4556772" cy="4525963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1800" dirty="0" smtClean="0"/>
                  <a:t>考虑对电偶极子</a:t>
                </a:r>
                <a:r>
                  <a:rPr lang="zh-CN" altLang="en-US" sz="1800" b="0" i="0" dirty="0" smtClean="0">
                    <a:latin typeface="+mj-lt"/>
                  </a:rPr>
                  <a:t>密度的</a:t>
                </a:r>
                <a:r>
                  <a:rPr lang="zh-CN" altLang="en-US" sz="1800" i="0" dirty="0" smtClean="0">
                    <a:latin typeface="+mj-lt"/>
                  </a:rPr>
                  <a:t>高斯积分</a:t>
                </a:r>
                <a:endParaRPr lang="en-US" altLang="zh-CN" sz="1800" i="1" dirty="0" smtClean="0">
                  <a:latin typeface="Cambria Math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∯"/>
                          <m:limLoc m:val="undOvr"/>
                          <m:subHide m:val="on"/>
                          <m:supHide m:val="on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altLang="zh-CN" sz="1800" b="0" i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1800" b="0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800" b="0" i="0" smtClean="0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m:rPr>
                                      <m:sty m:val="p"/>
                                    </m:rPr>
                                    <a:rPr lang="en-US" altLang="zh-CN" sz="1800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→0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sz="1800">
                                      <a:latin typeface="Cambria Math"/>
                                    </a:rPr>
                                    <m:t>Σ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800" i="1"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 sz="1800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sz="1800" i="1">
                                      <a:latin typeface="Cambria Math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func>
                          <m:r>
                            <a:rPr lang="en-US" altLang="zh-CN" sz="1800" b="0" i="1" smtClean="0">
                              <a:latin typeface="Cambria Math"/>
                            </a:rPr>
                            <m:t>∙</m:t>
                          </m:r>
                          <m:r>
                            <a:rPr lang="en-US" altLang="zh-CN" sz="1800" b="0" i="1" smtClean="0">
                              <a:latin typeface="Cambria Math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8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</m:acc>
                        </m:e>
                      </m:nary>
                      <m:r>
                        <a:rPr lang="en-US" altLang="zh-CN" sz="18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nary>
                            <m:naryPr>
                              <m:chr m:val="∯"/>
                              <m:limLoc m:val="undOvr"/>
                              <m:subHide m:val="on"/>
                              <m:supHide m:val="on"/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func>
                                    <m:funcPr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1800">
                                              <a:latin typeface="Cambria Math" panose="02040503050406030204" pitchFamily="18" charset="0"/>
                                            </a:rPr>
                                            <m:t>lim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1800">
                                              <a:latin typeface="Cambria Math" panose="02040503050406030204" pitchFamily="18" charset="0"/>
                                            </a:rPr>
                                            <m:t>Δ</m:t>
                                          </m:r>
                                          <m: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  <m: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  <m:t>→0</m:t>
                                          </m:r>
                                        </m:lim>
                                      </m:limLow>
                                    </m:fName>
                                    <m:e>
                                      <m:f>
                                        <m:fPr>
                                          <m:ctrlP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1800">
                                              <a:latin typeface="Cambria Math" panose="02040503050406030204" pitchFamily="18" charset="0"/>
                                            </a:rPr>
                                            <m:t>Δ</m:t>
                                          </m:r>
                                          <m:r>
                                            <a:rPr lang="en-US" altLang="zh-CN" sz="1800" i="1">
                                              <a:latin typeface="Cambria Math"/>
                                            </a:rPr>
                                            <m:t>𝑉</m:t>
                                          </m:r>
                                        </m:den>
                                      </m:f>
                                    </m:e>
                                  </m:func>
                                  <m:r>
                                    <a:rPr lang="en-US" altLang="zh-CN" sz="1800" b="0" i="1" smtClean="0">
                                      <a:latin typeface="Cambria Math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altLang="zh-CN" sz="1800" b="0" i="1" smtClean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acc>
                                <m:accPr>
                                  <m:chr m:val="⃗"/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b="0" i="1" smtClean="0">
                                      <a:latin typeface="Cambria Math"/>
                                    </a:rPr>
                                    <m:t>𝑙</m:t>
                                  </m:r>
                                </m:e>
                              </m:acc>
                              <m:r>
                                <a:rPr lang="en-US" altLang="zh-CN" sz="1800" b="0" i="1" smtClean="0">
                                  <a:latin typeface="Cambria Math"/>
                                </a:rPr>
                                <m:t>∙</m:t>
                              </m:r>
                              <m:r>
                                <a:rPr lang="en-US" altLang="zh-CN" sz="1800" b="0" i="1" smtClean="0">
                                  <a:latin typeface="Cambria Math"/>
                                </a:rPr>
                                <m:t>𝑑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b="0" i="1" smtClean="0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18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b="0" i="0" smtClean="0">
                          <a:latin typeface="Cambria Math"/>
                        </a:rPr>
                        <m:t>Σ</m:t>
                      </m:r>
                      <m:r>
                        <a:rPr lang="en-US" altLang="zh-CN" sz="1800" b="0" i="1" smtClean="0">
                          <a:latin typeface="Cambria Math"/>
                        </a:rPr>
                        <m:t>𝑞</m:t>
                      </m:r>
                      <m:r>
                        <a:rPr lang="en-US" altLang="zh-CN" sz="18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altLang="zh-CN" sz="1800" dirty="0" smtClean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>
                        <a:latin typeface="Cambria Math"/>
                      </a:rPr>
                      <m:t>Σ</m:t>
                    </m:r>
                    <m:r>
                      <a:rPr lang="en-US" altLang="zh-CN" sz="1800" i="1">
                        <a:latin typeface="Cambria Math"/>
                      </a:rPr>
                      <m:t>𝑞</m:t>
                    </m:r>
                    <m:r>
                      <a:rPr lang="en-US" altLang="zh-CN" sz="1800" i="1">
                        <a:latin typeface="Cambria Math"/>
                      </a:rPr>
                      <m:t>′</m:t>
                    </m:r>
                    <m:r>
                      <a:rPr lang="zh-CN" altLang="en-US" sz="1800" i="1" smtClean="0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sz="1800" dirty="0" smtClean="0"/>
                  <a:t>穿出曲面的极化电荷总量。</a:t>
                </a:r>
                <a:endParaRPr lang="en-US" altLang="zh-CN" sz="1800" dirty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zh-CN" altLang="en-US" sz="1800" dirty="0" smtClean="0"/>
                  <a:t>对比</a:t>
                </a:r>
                <a:endParaRPr lang="en-US" altLang="zh-CN" sz="1800" dirty="0" smtClean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∯"/>
                          <m:limLoc m:val="undOvr"/>
                          <m:subHide m:val="on"/>
                          <m:supHide m:val="on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800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</m:acc>
                          <m:r>
                            <a:rPr lang="en-US" altLang="zh-CN" sz="1800" b="0" i="1" smtClean="0">
                              <a:latin typeface="Cambria Math"/>
                            </a:rPr>
                            <m:t>∙</m:t>
                          </m:r>
                          <m:r>
                            <a:rPr lang="en-US" altLang="zh-CN" sz="1800" b="0" i="1" smtClean="0">
                              <a:latin typeface="Cambria Math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8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</m:acc>
                        </m:e>
                      </m:nary>
                      <m:r>
                        <a:rPr lang="en-US" altLang="zh-CN" sz="18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1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1800" b="0" i="1" smtClean="0">
                              <a:latin typeface="Cambria Math"/>
                            </a:rPr>
                            <m:t>𝑄</m:t>
                          </m:r>
                        </m:e>
                        <m:sup>
                          <m:r>
                            <a:rPr lang="en-US" altLang="zh-CN" sz="1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altLang="zh-CN" sz="1800" i="1">
                          <a:latin typeface="Cambria Math" panose="02040503050406030204" pitchFamily="18" charset="0"/>
                        </a:rPr>
                        <m:t>𝛴</m:t>
                      </m:r>
                      <m:r>
                        <a:rPr lang="zh-CN" altLang="el-GR" sz="18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l-GR" altLang="zh-CN" sz="1800" i="1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 sz="1800" dirty="0" smtClean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zh-CN" altLang="en-US" sz="1800" dirty="0" smtClean="0"/>
                  <a:t>则</a:t>
                </a:r>
                <a:endParaRPr lang="en-US" altLang="zh-CN" sz="1800" dirty="0" smtClean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800" b="0" i="1" smtClean="0">
                              <a:latin typeface="Cambria Math"/>
                            </a:rPr>
                            <m:t>𝑃</m:t>
                          </m:r>
                        </m:e>
                      </m:acc>
                      <m:r>
                        <a:rPr lang="en-US" altLang="zh-CN" sz="1800" b="0" i="1" dirty="0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sz="18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>
                                  <a:latin typeface="Cambria Math"/>
                                </a:rPr>
                                <m:t>Σ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</m:acc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sz="1800" i="1">
                                  <a:latin typeface="Cambria Math"/>
                                </a:rPr>
                                <m:t>𝑉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18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4556772" cy="4525963"/>
              </a:xfrm>
              <a:blipFill>
                <a:blip r:embed="rId3"/>
                <a:stretch>
                  <a:fillRect l="-1070" b="-10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681227"/>
            <a:ext cx="3303270" cy="2388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任意多边形 3"/>
          <p:cNvSpPr/>
          <p:nvPr/>
        </p:nvSpPr>
        <p:spPr>
          <a:xfrm>
            <a:off x="6236208" y="1005840"/>
            <a:ext cx="2852928" cy="3355848"/>
          </a:xfrm>
          <a:custGeom>
            <a:avLst/>
            <a:gdLst>
              <a:gd name="connsiteX0" fmla="*/ 1106424 w 2852928"/>
              <a:gd name="connsiteY0" fmla="*/ 54864 h 3355848"/>
              <a:gd name="connsiteX1" fmla="*/ 1014984 w 2852928"/>
              <a:gd name="connsiteY1" fmla="*/ 100584 h 3355848"/>
              <a:gd name="connsiteX2" fmla="*/ 914400 w 2852928"/>
              <a:gd name="connsiteY2" fmla="*/ 164592 h 3355848"/>
              <a:gd name="connsiteX3" fmla="*/ 896112 w 2852928"/>
              <a:gd name="connsiteY3" fmla="*/ 192024 h 3355848"/>
              <a:gd name="connsiteX4" fmla="*/ 832104 w 2852928"/>
              <a:gd name="connsiteY4" fmla="*/ 237744 h 3355848"/>
              <a:gd name="connsiteX5" fmla="*/ 786384 w 2852928"/>
              <a:gd name="connsiteY5" fmla="*/ 283464 h 3355848"/>
              <a:gd name="connsiteX6" fmla="*/ 731520 w 2852928"/>
              <a:gd name="connsiteY6" fmla="*/ 338328 h 3355848"/>
              <a:gd name="connsiteX7" fmla="*/ 676656 w 2852928"/>
              <a:gd name="connsiteY7" fmla="*/ 374904 h 3355848"/>
              <a:gd name="connsiteX8" fmla="*/ 649224 w 2852928"/>
              <a:gd name="connsiteY8" fmla="*/ 393192 h 3355848"/>
              <a:gd name="connsiteX9" fmla="*/ 612648 w 2852928"/>
              <a:gd name="connsiteY9" fmla="*/ 420624 h 3355848"/>
              <a:gd name="connsiteX10" fmla="*/ 557784 w 2852928"/>
              <a:gd name="connsiteY10" fmla="*/ 484632 h 3355848"/>
              <a:gd name="connsiteX11" fmla="*/ 502920 w 2852928"/>
              <a:gd name="connsiteY11" fmla="*/ 530352 h 3355848"/>
              <a:gd name="connsiteX12" fmla="*/ 484632 w 2852928"/>
              <a:gd name="connsiteY12" fmla="*/ 557784 h 3355848"/>
              <a:gd name="connsiteX13" fmla="*/ 438912 w 2852928"/>
              <a:gd name="connsiteY13" fmla="*/ 612648 h 3355848"/>
              <a:gd name="connsiteX14" fmla="*/ 429768 w 2852928"/>
              <a:gd name="connsiteY14" fmla="*/ 640080 h 3355848"/>
              <a:gd name="connsiteX15" fmla="*/ 402336 w 2852928"/>
              <a:gd name="connsiteY15" fmla="*/ 676656 h 3355848"/>
              <a:gd name="connsiteX16" fmla="*/ 384048 w 2852928"/>
              <a:gd name="connsiteY16" fmla="*/ 704088 h 3355848"/>
              <a:gd name="connsiteX17" fmla="*/ 356616 w 2852928"/>
              <a:gd name="connsiteY17" fmla="*/ 740664 h 3355848"/>
              <a:gd name="connsiteX18" fmla="*/ 320040 w 2852928"/>
              <a:gd name="connsiteY18" fmla="*/ 795528 h 3355848"/>
              <a:gd name="connsiteX19" fmla="*/ 292608 w 2852928"/>
              <a:gd name="connsiteY19" fmla="*/ 822960 h 3355848"/>
              <a:gd name="connsiteX20" fmla="*/ 274320 w 2852928"/>
              <a:gd name="connsiteY20" fmla="*/ 850392 h 3355848"/>
              <a:gd name="connsiteX21" fmla="*/ 246888 w 2852928"/>
              <a:gd name="connsiteY21" fmla="*/ 886968 h 3355848"/>
              <a:gd name="connsiteX22" fmla="*/ 228600 w 2852928"/>
              <a:gd name="connsiteY22" fmla="*/ 923544 h 3355848"/>
              <a:gd name="connsiteX23" fmla="*/ 201168 w 2852928"/>
              <a:gd name="connsiteY23" fmla="*/ 950976 h 3355848"/>
              <a:gd name="connsiteX24" fmla="*/ 155448 w 2852928"/>
              <a:gd name="connsiteY24" fmla="*/ 996696 h 3355848"/>
              <a:gd name="connsiteX25" fmla="*/ 146304 w 2852928"/>
              <a:gd name="connsiteY25" fmla="*/ 1024128 h 3355848"/>
              <a:gd name="connsiteX26" fmla="*/ 109728 w 2852928"/>
              <a:gd name="connsiteY26" fmla="*/ 1078992 h 3355848"/>
              <a:gd name="connsiteX27" fmla="*/ 100584 w 2852928"/>
              <a:gd name="connsiteY27" fmla="*/ 1106424 h 3355848"/>
              <a:gd name="connsiteX28" fmla="*/ 82296 w 2852928"/>
              <a:gd name="connsiteY28" fmla="*/ 1207008 h 3355848"/>
              <a:gd name="connsiteX29" fmla="*/ 64008 w 2852928"/>
              <a:gd name="connsiteY29" fmla="*/ 1234440 h 3355848"/>
              <a:gd name="connsiteX30" fmla="*/ 36576 w 2852928"/>
              <a:gd name="connsiteY30" fmla="*/ 1298448 h 3355848"/>
              <a:gd name="connsiteX31" fmla="*/ 9144 w 2852928"/>
              <a:gd name="connsiteY31" fmla="*/ 1389888 h 3355848"/>
              <a:gd name="connsiteX32" fmla="*/ 0 w 2852928"/>
              <a:gd name="connsiteY32" fmla="*/ 1417320 h 3355848"/>
              <a:gd name="connsiteX33" fmla="*/ 18288 w 2852928"/>
              <a:gd name="connsiteY33" fmla="*/ 1673352 h 3355848"/>
              <a:gd name="connsiteX34" fmla="*/ 45720 w 2852928"/>
              <a:gd name="connsiteY34" fmla="*/ 1755648 h 3355848"/>
              <a:gd name="connsiteX35" fmla="*/ 54864 w 2852928"/>
              <a:gd name="connsiteY35" fmla="*/ 1783080 h 3355848"/>
              <a:gd name="connsiteX36" fmla="*/ 73152 w 2852928"/>
              <a:gd name="connsiteY36" fmla="*/ 1810512 h 3355848"/>
              <a:gd name="connsiteX37" fmla="*/ 91440 w 2852928"/>
              <a:gd name="connsiteY37" fmla="*/ 1865376 h 3355848"/>
              <a:gd name="connsiteX38" fmla="*/ 100584 w 2852928"/>
              <a:gd name="connsiteY38" fmla="*/ 1901952 h 3355848"/>
              <a:gd name="connsiteX39" fmla="*/ 128016 w 2852928"/>
              <a:gd name="connsiteY39" fmla="*/ 1929384 h 3355848"/>
              <a:gd name="connsiteX40" fmla="*/ 146304 w 2852928"/>
              <a:gd name="connsiteY40" fmla="*/ 1956816 h 3355848"/>
              <a:gd name="connsiteX41" fmla="*/ 173736 w 2852928"/>
              <a:gd name="connsiteY41" fmla="*/ 1984248 h 3355848"/>
              <a:gd name="connsiteX42" fmla="*/ 192024 w 2852928"/>
              <a:gd name="connsiteY42" fmla="*/ 2011680 h 3355848"/>
              <a:gd name="connsiteX43" fmla="*/ 219456 w 2852928"/>
              <a:gd name="connsiteY43" fmla="*/ 2029968 h 3355848"/>
              <a:gd name="connsiteX44" fmla="*/ 292608 w 2852928"/>
              <a:gd name="connsiteY44" fmla="*/ 2112264 h 3355848"/>
              <a:gd name="connsiteX45" fmla="*/ 310896 w 2852928"/>
              <a:gd name="connsiteY45" fmla="*/ 2139696 h 3355848"/>
              <a:gd name="connsiteX46" fmla="*/ 393192 w 2852928"/>
              <a:gd name="connsiteY46" fmla="*/ 2185416 h 3355848"/>
              <a:gd name="connsiteX47" fmla="*/ 448056 w 2852928"/>
              <a:gd name="connsiteY47" fmla="*/ 2231136 h 3355848"/>
              <a:gd name="connsiteX48" fmla="*/ 502920 w 2852928"/>
              <a:gd name="connsiteY48" fmla="*/ 2276856 h 3355848"/>
              <a:gd name="connsiteX49" fmla="*/ 530352 w 2852928"/>
              <a:gd name="connsiteY49" fmla="*/ 2286000 h 3355848"/>
              <a:gd name="connsiteX50" fmla="*/ 557784 w 2852928"/>
              <a:gd name="connsiteY50" fmla="*/ 2304288 h 3355848"/>
              <a:gd name="connsiteX51" fmla="*/ 612648 w 2852928"/>
              <a:gd name="connsiteY51" fmla="*/ 2322576 h 3355848"/>
              <a:gd name="connsiteX52" fmla="*/ 667512 w 2852928"/>
              <a:gd name="connsiteY52" fmla="*/ 2350008 h 3355848"/>
              <a:gd name="connsiteX53" fmla="*/ 731520 w 2852928"/>
              <a:gd name="connsiteY53" fmla="*/ 2432304 h 3355848"/>
              <a:gd name="connsiteX54" fmla="*/ 758952 w 2852928"/>
              <a:gd name="connsiteY54" fmla="*/ 2441448 h 3355848"/>
              <a:gd name="connsiteX55" fmla="*/ 786384 w 2852928"/>
              <a:gd name="connsiteY55" fmla="*/ 2459736 h 3355848"/>
              <a:gd name="connsiteX56" fmla="*/ 804672 w 2852928"/>
              <a:gd name="connsiteY56" fmla="*/ 2487168 h 3355848"/>
              <a:gd name="connsiteX57" fmla="*/ 868680 w 2852928"/>
              <a:gd name="connsiteY57" fmla="*/ 2523744 h 3355848"/>
              <a:gd name="connsiteX58" fmla="*/ 896112 w 2852928"/>
              <a:gd name="connsiteY58" fmla="*/ 2551176 h 3355848"/>
              <a:gd name="connsiteX59" fmla="*/ 950976 w 2852928"/>
              <a:gd name="connsiteY59" fmla="*/ 2578608 h 3355848"/>
              <a:gd name="connsiteX60" fmla="*/ 978408 w 2852928"/>
              <a:gd name="connsiteY60" fmla="*/ 2615184 h 3355848"/>
              <a:gd name="connsiteX61" fmla="*/ 1060704 w 2852928"/>
              <a:gd name="connsiteY61" fmla="*/ 2660904 h 3355848"/>
              <a:gd name="connsiteX62" fmla="*/ 1115568 w 2852928"/>
              <a:gd name="connsiteY62" fmla="*/ 2697480 h 3355848"/>
              <a:gd name="connsiteX63" fmla="*/ 1143000 w 2852928"/>
              <a:gd name="connsiteY63" fmla="*/ 2715768 h 3355848"/>
              <a:gd name="connsiteX64" fmla="*/ 1170432 w 2852928"/>
              <a:gd name="connsiteY64" fmla="*/ 2734056 h 3355848"/>
              <a:gd name="connsiteX65" fmla="*/ 1216152 w 2852928"/>
              <a:gd name="connsiteY65" fmla="*/ 2779776 h 3355848"/>
              <a:gd name="connsiteX66" fmla="*/ 1261872 w 2852928"/>
              <a:gd name="connsiteY66" fmla="*/ 2825496 h 3355848"/>
              <a:gd name="connsiteX67" fmla="*/ 1280160 w 2852928"/>
              <a:gd name="connsiteY67" fmla="*/ 2852928 h 3355848"/>
              <a:gd name="connsiteX68" fmla="*/ 1307592 w 2852928"/>
              <a:gd name="connsiteY68" fmla="*/ 2871216 h 3355848"/>
              <a:gd name="connsiteX69" fmla="*/ 1344168 w 2852928"/>
              <a:gd name="connsiteY69" fmla="*/ 2907792 h 3355848"/>
              <a:gd name="connsiteX70" fmla="*/ 1362456 w 2852928"/>
              <a:gd name="connsiteY70" fmla="*/ 2935224 h 3355848"/>
              <a:gd name="connsiteX71" fmla="*/ 1389888 w 2852928"/>
              <a:gd name="connsiteY71" fmla="*/ 2962656 h 3355848"/>
              <a:gd name="connsiteX72" fmla="*/ 1426464 w 2852928"/>
              <a:gd name="connsiteY72" fmla="*/ 3017520 h 3355848"/>
              <a:gd name="connsiteX73" fmla="*/ 1481328 w 2852928"/>
              <a:gd name="connsiteY73" fmla="*/ 3063240 h 3355848"/>
              <a:gd name="connsiteX74" fmla="*/ 1545336 w 2852928"/>
              <a:gd name="connsiteY74" fmla="*/ 3108960 h 3355848"/>
              <a:gd name="connsiteX75" fmla="*/ 1572768 w 2852928"/>
              <a:gd name="connsiteY75" fmla="*/ 3145536 h 3355848"/>
              <a:gd name="connsiteX76" fmla="*/ 1600200 w 2852928"/>
              <a:gd name="connsiteY76" fmla="*/ 3163824 h 3355848"/>
              <a:gd name="connsiteX77" fmla="*/ 1655064 w 2852928"/>
              <a:gd name="connsiteY77" fmla="*/ 3218688 h 3355848"/>
              <a:gd name="connsiteX78" fmla="*/ 1691640 w 2852928"/>
              <a:gd name="connsiteY78" fmla="*/ 3255264 h 3355848"/>
              <a:gd name="connsiteX79" fmla="*/ 1719072 w 2852928"/>
              <a:gd name="connsiteY79" fmla="*/ 3282696 h 3355848"/>
              <a:gd name="connsiteX80" fmla="*/ 1755648 w 2852928"/>
              <a:gd name="connsiteY80" fmla="*/ 3291840 h 3355848"/>
              <a:gd name="connsiteX81" fmla="*/ 1783080 w 2852928"/>
              <a:gd name="connsiteY81" fmla="*/ 3310128 h 3355848"/>
              <a:gd name="connsiteX82" fmla="*/ 1837944 w 2852928"/>
              <a:gd name="connsiteY82" fmla="*/ 3328416 h 3355848"/>
              <a:gd name="connsiteX83" fmla="*/ 1865376 w 2852928"/>
              <a:gd name="connsiteY83" fmla="*/ 3337560 h 3355848"/>
              <a:gd name="connsiteX84" fmla="*/ 1892808 w 2852928"/>
              <a:gd name="connsiteY84" fmla="*/ 3346704 h 3355848"/>
              <a:gd name="connsiteX85" fmla="*/ 1929384 w 2852928"/>
              <a:gd name="connsiteY85" fmla="*/ 3355848 h 3355848"/>
              <a:gd name="connsiteX86" fmla="*/ 2057400 w 2852928"/>
              <a:gd name="connsiteY86" fmla="*/ 3337560 h 3355848"/>
              <a:gd name="connsiteX87" fmla="*/ 2112264 w 2852928"/>
              <a:gd name="connsiteY87" fmla="*/ 3319272 h 3355848"/>
              <a:gd name="connsiteX88" fmla="*/ 2167128 w 2852928"/>
              <a:gd name="connsiteY88" fmla="*/ 3264408 h 3355848"/>
              <a:gd name="connsiteX89" fmla="*/ 2185416 w 2852928"/>
              <a:gd name="connsiteY89" fmla="*/ 3236976 h 3355848"/>
              <a:gd name="connsiteX90" fmla="*/ 2212848 w 2852928"/>
              <a:gd name="connsiteY90" fmla="*/ 3209544 h 3355848"/>
              <a:gd name="connsiteX91" fmla="*/ 2231136 w 2852928"/>
              <a:gd name="connsiteY91" fmla="*/ 3182112 h 3355848"/>
              <a:gd name="connsiteX92" fmla="*/ 2295144 w 2852928"/>
              <a:gd name="connsiteY92" fmla="*/ 3118104 h 3355848"/>
              <a:gd name="connsiteX93" fmla="*/ 2414016 w 2852928"/>
              <a:gd name="connsiteY93" fmla="*/ 2999232 h 3355848"/>
              <a:gd name="connsiteX94" fmla="*/ 2450592 w 2852928"/>
              <a:gd name="connsiteY94" fmla="*/ 2962656 h 3355848"/>
              <a:gd name="connsiteX95" fmla="*/ 2478024 w 2852928"/>
              <a:gd name="connsiteY95" fmla="*/ 2935224 h 3355848"/>
              <a:gd name="connsiteX96" fmla="*/ 2505456 w 2852928"/>
              <a:gd name="connsiteY96" fmla="*/ 2889504 h 3355848"/>
              <a:gd name="connsiteX97" fmla="*/ 2523744 w 2852928"/>
              <a:gd name="connsiteY97" fmla="*/ 2862072 h 3355848"/>
              <a:gd name="connsiteX98" fmla="*/ 2542032 w 2852928"/>
              <a:gd name="connsiteY98" fmla="*/ 2825496 h 3355848"/>
              <a:gd name="connsiteX99" fmla="*/ 2569464 w 2852928"/>
              <a:gd name="connsiteY99" fmla="*/ 2788920 h 3355848"/>
              <a:gd name="connsiteX100" fmla="*/ 2596896 w 2852928"/>
              <a:gd name="connsiteY100" fmla="*/ 2706624 h 3355848"/>
              <a:gd name="connsiteX101" fmla="*/ 2615184 w 2852928"/>
              <a:gd name="connsiteY101" fmla="*/ 2651760 h 3355848"/>
              <a:gd name="connsiteX102" fmla="*/ 2633472 w 2852928"/>
              <a:gd name="connsiteY102" fmla="*/ 2606040 h 3355848"/>
              <a:gd name="connsiteX103" fmla="*/ 2651760 w 2852928"/>
              <a:gd name="connsiteY103" fmla="*/ 2569464 h 3355848"/>
              <a:gd name="connsiteX104" fmla="*/ 2688336 w 2852928"/>
              <a:gd name="connsiteY104" fmla="*/ 2459736 h 3355848"/>
              <a:gd name="connsiteX105" fmla="*/ 2706624 w 2852928"/>
              <a:gd name="connsiteY105" fmla="*/ 2414016 h 3355848"/>
              <a:gd name="connsiteX106" fmla="*/ 2724912 w 2852928"/>
              <a:gd name="connsiteY106" fmla="*/ 2359152 h 3355848"/>
              <a:gd name="connsiteX107" fmla="*/ 2743200 w 2852928"/>
              <a:gd name="connsiteY107" fmla="*/ 2322576 h 3355848"/>
              <a:gd name="connsiteX108" fmla="*/ 2752344 w 2852928"/>
              <a:gd name="connsiteY108" fmla="*/ 2295144 h 3355848"/>
              <a:gd name="connsiteX109" fmla="*/ 2770632 w 2852928"/>
              <a:gd name="connsiteY109" fmla="*/ 2249424 h 3355848"/>
              <a:gd name="connsiteX110" fmla="*/ 2779776 w 2852928"/>
              <a:gd name="connsiteY110" fmla="*/ 2167128 h 3355848"/>
              <a:gd name="connsiteX111" fmla="*/ 2798064 w 2852928"/>
              <a:gd name="connsiteY111" fmla="*/ 2130552 h 3355848"/>
              <a:gd name="connsiteX112" fmla="*/ 2825496 w 2852928"/>
              <a:gd name="connsiteY112" fmla="*/ 2039112 h 3355848"/>
              <a:gd name="connsiteX113" fmla="*/ 2852928 w 2852928"/>
              <a:gd name="connsiteY113" fmla="*/ 1938528 h 3355848"/>
              <a:gd name="connsiteX114" fmla="*/ 2843784 w 2852928"/>
              <a:gd name="connsiteY114" fmla="*/ 1810512 h 3355848"/>
              <a:gd name="connsiteX115" fmla="*/ 2825496 w 2852928"/>
              <a:gd name="connsiteY115" fmla="*/ 1764792 h 3355848"/>
              <a:gd name="connsiteX116" fmla="*/ 2807208 w 2852928"/>
              <a:gd name="connsiteY116" fmla="*/ 1673352 h 3355848"/>
              <a:gd name="connsiteX117" fmla="*/ 2788920 w 2852928"/>
              <a:gd name="connsiteY117" fmla="*/ 1572768 h 3355848"/>
              <a:gd name="connsiteX118" fmla="*/ 2770632 w 2852928"/>
              <a:gd name="connsiteY118" fmla="*/ 1481328 h 3355848"/>
              <a:gd name="connsiteX119" fmla="*/ 2752344 w 2852928"/>
              <a:gd name="connsiteY119" fmla="*/ 1444752 h 3355848"/>
              <a:gd name="connsiteX120" fmla="*/ 2734056 w 2852928"/>
              <a:gd name="connsiteY120" fmla="*/ 1417320 h 3355848"/>
              <a:gd name="connsiteX121" fmla="*/ 2724912 w 2852928"/>
              <a:gd name="connsiteY121" fmla="*/ 1389888 h 3355848"/>
              <a:gd name="connsiteX122" fmla="*/ 2670048 w 2852928"/>
              <a:gd name="connsiteY122" fmla="*/ 1316736 h 3355848"/>
              <a:gd name="connsiteX123" fmla="*/ 2660904 w 2852928"/>
              <a:gd name="connsiteY123" fmla="*/ 1280160 h 3355848"/>
              <a:gd name="connsiteX124" fmla="*/ 2624328 w 2852928"/>
              <a:gd name="connsiteY124" fmla="*/ 1216152 h 3355848"/>
              <a:gd name="connsiteX125" fmla="*/ 2596896 w 2852928"/>
              <a:gd name="connsiteY125" fmla="*/ 1170432 h 3355848"/>
              <a:gd name="connsiteX126" fmla="*/ 2560320 w 2852928"/>
              <a:gd name="connsiteY126" fmla="*/ 1115568 h 3355848"/>
              <a:gd name="connsiteX127" fmla="*/ 2542032 w 2852928"/>
              <a:gd name="connsiteY127" fmla="*/ 1078992 h 3355848"/>
              <a:gd name="connsiteX128" fmla="*/ 2514600 w 2852928"/>
              <a:gd name="connsiteY128" fmla="*/ 1051560 h 3355848"/>
              <a:gd name="connsiteX129" fmla="*/ 2496312 w 2852928"/>
              <a:gd name="connsiteY129" fmla="*/ 1014984 h 3355848"/>
              <a:gd name="connsiteX130" fmla="*/ 2450592 w 2852928"/>
              <a:gd name="connsiteY130" fmla="*/ 950976 h 3355848"/>
              <a:gd name="connsiteX131" fmla="*/ 2414016 w 2852928"/>
              <a:gd name="connsiteY131" fmla="*/ 868680 h 3355848"/>
              <a:gd name="connsiteX132" fmla="*/ 2386584 w 2852928"/>
              <a:gd name="connsiteY132" fmla="*/ 822960 h 3355848"/>
              <a:gd name="connsiteX133" fmla="*/ 2350008 w 2852928"/>
              <a:gd name="connsiteY133" fmla="*/ 758952 h 3355848"/>
              <a:gd name="connsiteX134" fmla="*/ 2322576 w 2852928"/>
              <a:gd name="connsiteY134" fmla="*/ 676656 h 3355848"/>
              <a:gd name="connsiteX135" fmla="*/ 2304288 w 2852928"/>
              <a:gd name="connsiteY135" fmla="*/ 612648 h 3355848"/>
              <a:gd name="connsiteX136" fmla="*/ 2267712 w 2852928"/>
              <a:gd name="connsiteY136" fmla="*/ 557784 h 3355848"/>
              <a:gd name="connsiteX137" fmla="*/ 2258568 w 2852928"/>
              <a:gd name="connsiteY137" fmla="*/ 530352 h 3355848"/>
              <a:gd name="connsiteX138" fmla="*/ 2194560 w 2852928"/>
              <a:gd name="connsiteY138" fmla="*/ 429768 h 3355848"/>
              <a:gd name="connsiteX139" fmla="*/ 2176272 w 2852928"/>
              <a:gd name="connsiteY139" fmla="*/ 402336 h 3355848"/>
              <a:gd name="connsiteX140" fmla="*/ 2157984 w 2852928"/>
              <a:gd name="connsiteY140" fmla="*/ 374904 h 3355848"/>
              <a:gd name="connsiteX141" fmla="*/ 2130552 w 2852928"/>
              <a:gd name="connsiteY141" fmla="*/ 347472 h 3355848"/>
              <a:gd name="connsiteX142" fmla="*/ 2103120 w 2852928"/>
              <a:gd name="connsiteY142" fmla="*/ 329184 h 3355848"/>
              <a:gd name="connsiteX143" fmla="*/ 2075688 w 2852928"/>
              <a:gd name="connsiteY143" fmla="*/ 292608 h 3355848"/>
              <a:gd name="connsiteX144" fmla="*/ 2048256 w 2852928"/>
              <a:gd name="connsiteY144" fmla="*/ 274320 h 3355848"/>
              <a:gd name="connsiteX145" fmla="*/ 1984248 w 2852928"/>
              <a:gd name="connsiteY145" fmla="*/ 219456 h 3355848"/>
              <a:gd name="connsiteX146" fmla="*/ 1938528 w 2852928"/>
              <a:gd name="connsiteY146" fmla="*/ 192024 h 3355848"/>
              <a:gd name="connsiteX147" fmla="*/ 1865376 w 2852928"/>
              <a:gd name="connsiteY147" fmla="*/ 155448 h 3355848"/>
              <a:gd name="connsiteX148" fmla="*/ 1837944 w 2852928"/>
              <a:gd name="connsiteY148" fmla="*/ 128016 h 3355848"/>
              <a:gd name="connsiteX149" fmla="*/ 1755648 w 2852928"/>
              <a:gd name="connsiteY149" fmla="*/ 73152 h 3355848"/>
              <a:gd name="connsiteX150" fmla="*/ 1728216 w 2852928"/>
              <a:gd name="connsiteY150" fmla="*/ 54864 h 3355848"/>
              <a:gd name="connsiteX151" fmla="*/ 1700784 w 2852928"/>
              <a:gd name="connsiteY151" fmla="*/ 36576 h 3355848"/>
              <a:gd name="connsiteX152" fmla="*/ 1645920 w 2852928"/>
              <a:gd name="connsiteY152" fmla="*/ 18288 h 3355848"/>
              <a:gd name="connsiteX153" fmla="*/ 1563624 w 2852928"/>
              <a:gd name="connsiteY153" fmla="*/ 0 h 3355848"/>
              <a:gd name="connsiteX154" fmla="*/ 1252728 w 2852928"/>
              <a:gd name="connsiteY154" fmla="*/ 9144 h 3355848"/>
              <a:gd name="connsiteX155" fmla="*/ 1179576 w 2852928"/>
              <a:gd name="connsiteY155" fmla="*/ 27432 h 3355848"/>
              <a:gd name="connsiteX156" fmla="*/ 1106424 w 2852928"/>
              <a:gd name="connsiteY156" fmla="*/ 54864 h 3355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</a:cxnLst>
            <a:rect l="l" t="t" r="r" b="b"/>
            <a:pathLst>
              <a:path w="2852928" h="3355848">
                <a:moveTo>
                  <a:pt x="1106424" y="54864"/>
                </a:moveTo>
                <a:cubicBezTo>
                  <a:pt x="1078992" y="67056"/>
                  <a:pt x="1055896" y="72260"/>
                  <a:pt x="1014984" y="100584"/>
                </a:cubicBezTo>
                <a:cubicBezTo>
                  <a:pt x="921125" y="165563"/>
                  <a:pt x="974858" y="144439"/>
                  <a:pt x="914400" y="164592"/>
                </a:cubicBezTo>
                <a:cubicBezTo>
                  <a:pt x="908304" y="173736"/>
                  <a:pt x="903883" y="184253"/>
                  <a:pt x="896112" y="192024"/>
                </a:cubicBezTo>
                <a:cubicBezTo>
                  <a:pt x="884770" y="203366"/>
                  <a:pt x="847680" y="227360"/>
                  <a:pt x="832104" y="237744"/>
                </a:cubicBezTo>
                <a:cubicBezTo>
                  <a:pt x="794420" y="294271"/>
                  <a:pt x="836260" y="239129"/>
                  <a:pt x="786384" y="283464"/>
                </a:cubicBezTo>
                <a:cubicBezTo>
                  <a:pt x="767054" y="300647"/>
                  <a:pt x="753039" y="323982"/>
                  <a:pt x="731520" y="338328"/>
                </a:cubicBezTo>
                <a:lnTo>
                  <a:pt x="676656" y="374904"/>
                </a:lnTo>
                <a:cubicBezTo>
                  <a:pt x="667512" y="381000"/>
                  <a:pt x="658016" y="386598"/>
                  <a:pt x="649224" y="393192"/>
                </a:cubicBezTo>
                <a:cubicBezTo>
                  <a:pt x="637032" y="402336"/>
                  <a:pt x="623424" y="409848"/>
                  <a:pt x="612648" y="420624"/>
                </a:cubicBezTo>
                <a:cubicBezTo>
                  <a:pt x="552104" y="481168"/>
                  <a:pt x="617505" y="434864"/>
                  <a:pt x="557784" y="484632"/>
                </a:cubicBezTo>
                <a:cubicBezTo>
                  <a:pt x="518551" y="517326"/>
                  <a:pt x="539349" y="486638"/>
                  <a:pt x="502920" y="530352"/>
                </a:cubicBezTo>
                <a:cubicBezTo>
                  <a:pt x="495885" y="538795"/>
                  <a:pt x="491667" y="549341"/>
                  <a:pt x="484632" y="557784"/>
                </a:cubicBezTo>
                <a:cubicBezTo>
                  <a:pt x="459353" y="588118"/>
                  <a:pt x="455939" y="578594"/>
                  <a:pt x="438912" y="612648"/>
                </a:cubicBezTo>
                <a:cubicBezTo>
                  <a:pt x="434601" y="621269"/>
                  <a:pt x="434550" y="631711"/>
                  <a:pt x="429768" y="640080"/>
                </a:cubicBezTo>
                <a:cubicBezTo>
                  <a:pt x="422207" y="653312"/>
                  <a:pt x="411194" y="664255"/>
                  <a:pt x="402336" y="676656"/>
                </a:cubicBezTo>
                <a:cubicBezTo>
                  <a:pt x="395948" y="685599"/>
                  <a:pt x="390436" y="695145"/>
                  <a:pt x="384048" y="704088"/>
                </a:cubicBezTo>
                <a:cubicBezTo>
                  <a:pt x="375190" y="716489"/>
                  <a:pt x="365356" y="728179"/>
                  <a:pt x="356616" y="740664"/>
                </a:cubicBezTo>
                <a:cubicBezTo>
                  <a:pt x="344012" y="758670"/>
                  <a:pt x="335582" y="779986"/>
                  <a:pt x="320040" y="795528"/>
                </a:cubicBezTo>
                <a:cubicBezTo>
                  <a:pt x="310896" y="804672"/>
                  <a:pt x="300887" y="813026"/>
                  <a:pt x="292608" y="822960"/>
                </a:cubicBezTo>
                <a:cubicBezTo>
                  <a:pt x="285573" y="831403"/>
                  <a:pt x="280708" y="841449"/>
                  <a:pt x="274320" y="850392"/>
                </a:cubicBezTo>
                <a:cubicBezTo>
                  <a:pt x="265462" y="862793"/>
                  <a:pt x="254965" y="874045"/>
                  <a:pt x="246888" y="886968"/>
                </a:cubicBezTo>
                <a:cubicBezTo>
                  <a:pt x="239664" y="898527"/>
                  <a:pt x="236523" y="912452"/>
                  <a:pt x="228600" y="923544"/>
                </a:cubicBezTo>
                <a:cubicBezTo>
                  <a:pt x="221084" y="934067"/>
                  <a:pt x="209447" y="941042"/>
                  <a:pt x="201168" y="950976"/>
                </a:cubicBezTo>
                <a:cubicBezTo>
                  <a:pt x="163068" y="996696"/>
                  <a:pt x="205740" y="963168"/>
                  <a:pt x="155448" y="996696"/>
                </a:cubicBezTo>
                <a:cubicBezTo>
                  <a:pt x="152400" y="1005840"/>
                  <a:pt x="150985" y="1015702"/>
                  <a:pt x="146304" y="1024128"/>
                </a:cubicBezTo>
                <a:cubicBezTo>
                  <a:pt x="135630" y="1043341"/>
                  <a:pt x="116679" y="1058140"/>
                  <a:pt x="109728" y="1078992"/>
                </a:cubicBezTo>
                <a:lnTo>
                  <a:pt x="100584" y="1106424"/>
                </a:lnTo>
                <a:cubicBezTo>
                  <a:pt x="97432" y="1131641"/>
                  <a:pt x="96392" y="1178816"/>
                  <a:pt x="82296" y="1207008"/>
                </a:cubicBezTo>
                <a:cubicBezTo>
                  <a:pt x="77381" y="1216838"/>
                  <a:pt x="69460" y="1224898"/>
                  <a:pt x="64008" y="1234440"/>
                </a:cubicBezTo>
                <a:cubicBezTo>
                  <a:pt x="50074" y="1258824"/>
                  <a:pt x="43904" y="1272801"/>
                  <a:pt x="36576" y="1298448"/>
                </a:cubicBezTo>
                <a:cubicBezTo>
                  <a:pt x="8937" y="1395184"/>
                  <a:pt x="52604" y="1259508"/>
                  <a:pt x="9144" y="1389888"/>
                </a:cubicBezTo>
                <a:lnTo>
                  <a:pt x="0" y="1417320"/>
                </a:lnTo>
                <a:cubicBezTo>
                  <a:pt x="1508" y="1448991"/>
                  <a:pt x="2995" y="1607081"/>
                  <a:pt x="18288" y="1673352"/>
                </a:cubicBezTo>
                <a:lnTo>
                  <a:pt x="45720" y="1755648"/>
                </a:lnTo>
                <a:cubicBezTo>
                  <a:pt x="48768" y="1764792"/>
                  <a:pt x="49517" y="1775060"/>
                  <a:pt x="54864" y="1783080"/>
                </a:cubicBezTo>
                <a:cubicBezTo>
                  <a:pt x="60960" y="1792224"/>
                  <a:pt x="68689" y="1800469"/>
                  <a:pt x="73152" y="1810512"/>
                </a:cubicBezTo>
                <a:cubicBezTo>
                  <a:pt x="80981" y="1828128"/>
                  <a:pt x="86765" y="1846674"/>
                  <a:pt x="91440" y="1865376"/>
                </a:cubicBezTo>
                <a:cubicBezTo>
                  <a:pt x="94488" y="1877568"/>
                  <a:pt x="94349" y="1891041"/>
                  <a:pt x="100584" y="1901952"/>
                </a:cubicBezTo>
                <a:cubicBezTo>
                  <a:pt x="107000" y="1913180"/>
                  <a:pt x="119737" y="1919450"/>
                  <a:pt x="128016" y="1929384"/>
                </a:cubicBezTo>
                <a:cubicBezTo>
                  <a:pt x="135051" y="1937827"/>
                  <a:pt x="139269" y="1948373"/>
                  <a:pt x="146304" y="1956816"/>
                </a:cubicBezTo>
                <a:cubicBezTo>
                  <a:pt x="154583" y="1966750"/>
                  <a:pt x="165457" y="1974314"/>
                  <a:pt x="173736" y="1984248"/>
                </a:cubicBezTo>
                <a:cubicBezTo>
                  <a:pt x="180771" y="1992691"/>
                  <a:pt x="184253" y="2003909"/>
                  <a:pt x="192024" y="2011680"/>
                </a:cubicBezTo>
                <a:cubicBezTo>
                  <a:pt x="199795" y="2019451"/>
                  <a:pt x="210312" y="2023872"/>
                  <a:pt x="219456" y="2029968"/>
                </a:cubicBezTo>
                <a:cubicBezTo>
                  <a:pt x="303541" y="2156095"/>
                  <a:pt x="211369" y="2031025"/>
                  <a:pt x="292608" y="2112264"/>
                </a:cubicBezTo>
                <a:cubicBezTo>
                  <a:pt x="300379" y="2120035"/>
                  <a:pt x="302625" y="2132459"/>
                  <a:pt x="310896" y="2139696"/>
                </a:cubicBezTo>
                <a:cubicBezTo>
                  <a:pt x="349594" y="2173557"/>
                  <a:pt x="355515" y="2172857"/>
                  <a:pt x="393192" y="2185416"/>
                </a:cubicBezTo>
                <a:cubicBezTo>
                  <a:pt x="473335" y="2265559"/>
                  <a:pt x="371673" y="2167483"/>
                  <a:pt x="448056" y="2231136"/>
                </a:cubicBezTo>
                <a:cubicBezTo>
                  <a:pt x="478390" y="2256415"/>
                  <a:pt x="468866" y="2259829"/>
                  <a:pt x="502920" y="2276856"/>
                </a:cubicBezTo>
                <a:cubicBezTo>
                  <a:pt x="511541" y="2281167"/>
                  <a:pt x="521731" y="2281689"/>
                  <a:pt x="530352" y="2286000"/>
                </a:cubicBezTo>
                <a:cubicBezTo>
                  <a:pt x="540182" y="2290915"/>
                  <a:pt x="547741" y="2299825"/>
                  <a:pt x="557784" y="2304288"/>
                </a:cubicBezTo>
                <a:cubicBezTo>
                  <a:pt x="575400" y="2312117"/>
                  <a:pt x="596608" y="2311883"/>
                  <a:pt x="612648" y="2322576"/>
                </a:cubicBezTo>
                <a:cubicBezTo>
                  <a:pt x="648100" y="2346211"/>
                  <a:pt x="629654" y="2337389"/>
                  <a:pt x="667512" y="2350008"/>
                </a:cubicBezTo>
                <a:cubicBezTo>
                  <a:pt x="682045" y="2371807"/>
                  <a:pt x="705736" y="2415114"/>
                  <a:pt x="731520" y="2432304"/>
                </a:cubicBezTo>
                <a:cubicBezTo>
                  <a:pt x="739540" y="2437651"/>
                  <a:pt x="750331" y="2437137"/>
                  <a:pt x="758952" y="2441448"/>
                </a:cubicBezTo>
                <a:cubicBezTo>
                  <a:pt x="768782" y="2446363"/>
                  <a:pt x="777240" y="2453640"/>
                  <a:pt x="786384" y="2459736"/>
                </a:cubicBezTo>
                <a:cubicBezTo>
                  <a:pt x="792480" y="2468880"/>
                  <a:pt x="796901" y="2479397"/>
                  <a:pt x="804672" y="2487168"/>
                </a:cubicBezTo>
                <a:cubicBezTo>
                  <a:pt x="826270" y="2508766"/>
                  <a:pt x="843579" y="2505815"/>
                  <a:pt x="868680" y="2523744"/>
                </a:cubicBezTo>
                <a:cubicBezTo>
                  <a:pt x="879203" y="2531260"/>
                  <a:pt x="886178" y="2542897"/>
                  <a:pt x="896112" y="2551176"/>
                </a:cubicBezTo>
                <a:cubicBezTo>
                  <a:pt x="919747" y="2570871"/>
                  <a:pt x="923483" y="2569444"/>
                  <a:pt x="950976" y="2578608"/>
                </a:cubicBezTo>
                <a:cubicBezTo>
                  <a:pt x="960120" y="2590800"/>
                  <a:pt x="967017" y="2605059"/>
                  <a:pt x="978408" y="2615184"/>
                </a:cubicBezTo>
                <a:cubicBezTo>
                  <a:pt x="1072772" y="2699063"/>
                  <a:pt x="998616" y="2626411"/>
                  <a:pt x="1060704" y="2660904"/>
                </a:cubicBezTo>
                <a:cubicBezTo>
                  <a:pt x="1079917" y="2671578"/>
                  <a:pt x="1097280" y="2685288"/>
                  <a:pt x="1115568" y="2697480"/>
                </a:cubicBezTo>
                <a:lnTo>
                  <a:pt x="1143000" y="2715768"/>
                </a:lnTo>
                <a:lnTo>
                  <a:pt x="1170432" y="2734056"/>
                </a:lnTo>
                <a:cubicBezTo>
                  <a:pt x="1219200" y="2807208"/>
                  <a:pt x="1155192" y="2718816"/>
                  <a:pt x="1216152" y="2779776"/>
                </a:cubicBezTo>
                <a:cubicBezTo>
                  <a:pt x="1277112" y="2840736"/>
                  <a:pt x="1188720" y="2776728"/>
                  <a:pt x="1261872" y="2825496"/>
                </a:cubicBezTo>
                <a:cubicBezTo>
                  <a:pt x="1267968" y="2834640"/>
                  <a:pt x="1272389" y="2845157"/>
                  <a:pt x="1280160" y="2852928"/>
                </a:cubicBezTo>
                <a:cubicBezTo>
                  <a:pt x="1287931" y="2860699"/>
                  <a:pt x="1299248" y="2864064"/>
                  <a:pt x="1307592" y="2871216"/>
                </a:cubicBezTo>
                <a:cubicBezTo>
                  <a:pt x="1320683" y="2882437"/>
                  <a:pt x="1332947" y="2894701"/>
                  <a:pt x="1344168" y="2907792"/>
                </a:cubicBezTo>
                <a:cubicBezTo>
                  <a:pt x="1351320" y="2916136"/>
                  <a:pt x="1355421" y="2926781"/>
                  <a:pt x="1362456" y="2935224"/>
                </a:cubicBezTo>
                <a:cubicBezTo>
                  <a:pt x="1370735" y="2945158"/>
                  <a:pt x="1381949" y="2952448"/>
                  <a:pt x="1389888" y="2962656"/>
                </a:cubicBezTo>
                <a:cubicBezTo>
                  <a:pt x="1403382" y="2980006"/>
                  <a:pt x="1408176" y="3005328"/>
                  <a:pt x="1426464" y="3017520"/>
                </a:cubicBezTo>
                <a:cubicBezTo>
                  <a:pt x="1494572" y="3062926"/>
                  <a:pt x="1410922" y="3004568"/>
                  <a:pt x="1481328" y="3063240"/>
                </a:cubicBezTo>
                <a:cubicBezTo>
                  <a:pt x="1512480" y="3089200"/>
                  <a:pt x="1512394" y="3076018"/>
                  <a:pt x="1545336" y="3108960"/>
                </a:cubicBezTo>
                <a:cubicBezTo>
                  <a:pt x="1556112" y="3119736"/>
                  <a:pt x="1561992" y="3134760"/>
                  <a:pt x="1572768" y="3145536"/>
                </a:cubicBezTo>
                <a:cubicBezTo>
                  <a:pt x="1580539" y="3153307"/>
                  <a:pt x="1591986" y="3156523"/>
                  <a:pt x="1600200" y="3163824"/>
                </a:cubicBezTo>
                <a:cubicBezTo>
                  <a:pt x="1619530" y="3181007"/>
                  <a:pt x="1636776" y="3200400"/>
                  <a:pt x="1655064" y="3218688"/>
                </a:cubicBezTo>
                <a:lnTo>
                  <a:pt x="1691640" y="3255264"/>
                </a:lnTo>
                <a:cubicBezTo>
                  <a:pt x="1700784" y="3264408"/>
                  <a:pt x="1706527" y="3279560"/>
                  <a:pt x="1719072" y="3282696"/>
                </a:cubicBezTo>
                <a:lnTo>
                  <a:pt x="1755648" y="3291840"/>
                </a:lnTo>
                <a:cubicBezTo>
                  <a:pt x="1764792" y="3297936"/>
                  <a:pt x="1773037" y="3305665"/>
                  <a:pt x="1783080" y="3310128"/>
                </a:cubicBezTo>
                <a:cubicBezTo>
                  <a:pt x="1800696" y="3317957"/>
                  <a:pt x="1819656" y="3322320"/>
                  <a:pt x="1837944" y="3328416"/>
                </a:cubicBezTo>
                <a:lnTo>
                  <a:pt x="1865376" y="3337560"/>
                </a:lnTo>
                <a:cubicBezTo>
                  <a:pt x="1874520" y="3340608"/>
                  <a:pt x="1883457" y="3344366"/>
                  <a:pt x="1892808" y="3346704"/>
                </a:cubicBezTo>
                <a:lnTo>
                  <a:pt x="1929384" y="3355848"/>
                </a:lnTo>
                <a:cubicBezTo>
                  <a:pt x="1992932" y="3349493"/>
                  <a:pt x="2007680" y="3352476"/>
                  <a:pt x="2057400" y="3337560"/>
                </a:cubicBezTo>
                <a:cubicBezTo>
                  <a:pt x="2075864" y="3332021"/>
                  <a:pt x="2112264" y="3319272"/>
                  <a:pt x="2112264" y="3319272"/>
                </a:cubicBezTo>
                <a:cubicBezTo>
                  <a:pt x="2130552" y="3300984"/>
                  <a:pt x="2152782" y="3285927"/>
                  <a:pt x="2167128" y="3264408"/>
                </a:cubicBezTo>
                <a:cubicBezTo>
                  <a:pt x="2173224" y="3255264"/>
                  <a:pt x="2178381" y="3245419"/>
                  <a:pt x="2185416" y="3236976"/>
                </a:cubicBezTo>
                <a:cubicBezTo>
                  <a:pt x="2193695" y="3227042"/>
                  <a:pt x="2204569" y="3219478"/>
                  <a:pt x="2212848" y="3209544"/>
                </a:cubicBezTo>
                <a:cubicBezTo>
                  <a:pt x="2219883" y="3201101"/>
                  <a:pt x="2223784" y="3190281"/>
                  <a:pt x="2231136" y="3182112"/>
                </a:cubicBezTo>
                <a:cubicBezTo>
                  <a:pt x="2251321" y="3159684"/>
                  <a:pt x="2273808" y="3139440"/>
                  <a:pt x="2295144" y="3118104"/>
                </a:cubicBezTo>
                <a:lnTo>
                  <a:pt x="2414016" y="2999232"/>
                </a:lnTo>
                <a:lnTo>
                  <a:pt x="2450592" y="2962656"/>
                </a:lnTo>
                <a:cubicBezTo>
                  <a:pt x="2459736" y="2953512"/>
                  <a:pt x="2471371" y="2946313"/>
                  <a:pt x="2478024" y="2935224"/>
                </a:cubicBezTo>
                <a:cubicBezTo>
                  <a:pt x="2487168" y="2919984"/>
                  <a:pt x="2496036" y="2904575"/>
                  <a:pt x="2505456" y="2889504"/>
                </a:cubicBezTo>
                <a:cubicBezTo>
                  <a:pt x="2511281" y="2880185"/>
                  <a:pt x="2518292" y="2871614"/>
                  <a:pt x="2523744" y="2862072"/>
                </a:cubicBezTo>
                <a:cubicBezTo>
                  <a:pt x="2530507" y="2850237"/>
                  <a:pt x="2534808" y="2837055"/>
                  <a:pt x="2542032" y="2825496"/>
                </a:cubicBezTo>
                <a:cubicBezTo>
                  <a:pt x="2550109" y="2812573"/>
                  <a:pt x="2562063" y="2802242"/>
                  <a:pt x="2569464" y="2788920"/>
                </a:cubicBezTo>
                <a:cubicBezTo>
                  <a:pt x="2589393" y="2753048"/>
                  <a:pt x="2586088" y="2742650"/>
                  <a:pt x="2596896" y="2706624"/>
                </a:cubicBezTo>
                <a:cubicBezTo>
                  <a:pt x="2602435" y="2688160"/>
                  <a:pt x="2608596" y="2669877"/>
                  <a:pt x="2615184" y="2651760"/>
                </a:cubicBezTo>
                <a:cubicBezTo>
                  <a:pt x="2620793" y="2636334"/>
                  <a:pt x="2626806" y="2621039"/>
                  <a:pt x="2633472" y="2606040"/>
                </a:cubicBezTo>
                <a:cubicBezTo>
                  <a:pt x="2639008" y="2593584"/>
                  <a:pt x="2646974" y="2582227"/>
                  <a:pt x="2651760" y="2569464"/>
                </a:cubicBezTo>
                <a:cubicBezTo>
                  <a:pt x="2665297" y="2533364"/>
                  <a:pt x="2674017" y="2495533"/>
                  <a:pt x="2688336" y="2459736"/>
                </a:cubicBezTo>
                <a:cubicBezTo>
                  <a:pt x="2694432" y="2444496"/>
                  <a:pt x="2701015" y="2429442"/>
                  <a:pt x="2706624" y="2414016"/>
                </a:cubicBezTo>
                <a:cubicBezTo>
                  <a:pt x="2713212" y="2395899"/>
                  <a:pt x="2716291" y="2376394"/>
                  <a:pt x="2724912" y="2359152"/>
                </a:cubicBezTo>
                <a:cubicBezTo>
                  <a:pt x="2731008" y="2346960"/>
                  <a:pt x="2737830" y="2335105"/>
                  <a:pt x="2743200" y="2322576"/>
                </a:cubicBezTo>
                <a:cubicBezTo>
                  <a:pt x="2746997" y="2313717"/>
                  <a:pt x="2748960" y="2304169"/>
                  <a:pt x="2752344" y="2295144"/>
                </a:cubicBezTo>
                <a:cubicBezTo>
                  <a:pt x="2758107" y="2279775"/>
                  <a:pt x="2764536" y="2264664"/>
                  <a:pt x="2770632" y="2249424"/>
                </a:cubicBezTo>
                <a:cubicBezTo>
                  <a:pt x="2773680" y="2221992"/>
                  <a:pt x="2773570" y="2194022"/>
                  <a:pt x="2779776" y="2167128"/>
                </a:cubicBezTo>
                <a:cubicBezTo>
                  <a:pt x="2782841" y="2153846"/>
                  <a:pt x="2793002" y="2143208"/>
                  <a:pt x="2798064" y="2130552"/>
                </a:cubicBezTo>
                <a:cubicBezTo>
                  <a:pt x="2823927" y="2065894"/>
                  <a:pt x="2809329" y="2093002"/>
                  <a:pt x="2825496" y="2039112"/>
                </a:cubicBezTo>
                <a:cubicBezTo>
                  <a:pt x="2853339" y="1946301"/>
                  <a:pt x="2836262" y="2021858"/>
                  <a:pt x="2852928" y="1938528"/>
                </a:cubicBezTo>
                <a:cubicBezTo>
                  <a:pt x="2849880" y="1895856"/>
                  <a:pt x="2850456" y="1852769"/>
                  <a:pt x="2843784" y="1810512"/>
                </a:cubicBezTo>
                <a:cubicBezTo>
                  <a:pt x="2841224" y="1794299"/>
                  <a:pt x="2829477" y="1780716"/>
                  <a:pt x="2825496" y="1764792"/>
                </a:cubicBezTo>
                <a:cubicBezTo>
                  <a:pt x="2783468" y="1596678"/>
                  <a:pt x="2837264" y="1763521"/>
                  <a:pt x="2807208" y="1673352"/>
                </a:cubicBezTo>
                <a:cubicBezTo>
                  <a:pt x="2783963" y="1510640"/>
                  <a:pt x="2810477" y="1680553"/>
                  <a:pt x="2788920" y="1572768"/>
                </a:cubicBezTo>
                <a:cubicBezTo>
                  <a:pt x="2784405" y="1550193"/>
                  <a:pt x="2779735" y="1505601"/>
                  <a:pt x="2770632" y="1481328"/>
                </a:cubicBezTo>
                <a:cubicBezTo>
                  <a:pt x="2765846" y="1468565"/>
                  <a:pt x="2759107" y="1456587"/>
                  <a:pt x="2752344" y="1444752"/>
                </a:cubicBezTo>
                <a:cubicBezTo>
                  <a:pt x="2746892" y="1435210"/>
                  <a:pt x="2738971" y="1427150"/>
                  <a:pt x="2734056" y="1417320"/>
                </a:cubicBezTo>
                <a:cubicBezTo>
                  <a:pt x="2729745" y="1408699"/>
                  <a:pt x="2730087" y="1398020"/>
                  <a:pt x="2724912" y="1389888"/>
                </a:cubicBezTo>
                <a:cubicBezTo>
                  <a:pt x="2708548" y="1364173"/>
                  <a:pt x="2670048" y="1316736"/>
                  <a:pt x="2670048" y="1316736"/>
                </a:cubicBezTo>
                <a:cubicBezTo>
                  <a:pt x="2667000" y="1304544"/>
                  <a:pt x="2665317" y="1291927"/>
                  <a:pt x="2660904" y="1280160"/>
                </a:cubicBezTo>
                <a:cubicBezTo>
                  <a:pt x="2649197" y="1248942"/>
                  <a:pt x="2640909" y="1242681"/>
                  <a:pt x="2624328" y="1216152"/>
                </a:cubicBezTo>
                <a:cubicBezTo>
                  <a:pt x="2614908" y="1201081"/>
                  <a:pt x="2606438" y="1185426"/>
                  <a:pt x="2596896" y="1170432"/>
                </a:cubicBezTo>
                <a:cubicBezTo>
                  <a:pt x="2585096" y="1151889"/>
                  <a:pt x="2570150" y="1135227"/>
                  <a:pt x="2560320" y="1115568"/>
                </a:cubicBezTo>
                <a:cubicBezTo>
                  <a:pt x="2554224" y="1103376"/>
                  <a:pt x="2549955" y="1090084"/>
                  <a:pt x="2542032" y="1078992"/>
                </a:cubicBezTo>
                <a:cubicBezTo>
                  <a:pt x="2534516" y="1068469"/>
                  <a:pt x="2522116" y="1062083"/>
                  <a:pt x="2514600" y="1051560"/>
                </a:cubicBezTo>
                <a:cubicBezTo>
                  <a:pt x="2506677" y="1040468"/>
                  <a:pt x="2503536" y="1026543"/>
                  <a:pt x="2496312" y="1014984"/>
                </a:cubicBezTo>
                <a:cubicBezTo>
                  <a:pt x="2463602" y="962649"/>
                  <a:pt x="2476384" y="996113"/>
                  <a:pt x="2450592" y="950976"/>
                </a:cubicBezTo>
                <a:cubicBezTo>
                  <a:pt x="2411809" y="883106"/>
                  <a:pt x="2453206" y="947061"/>
                  <a:pt x="2414016" y="868680"/>
                </a:cubicBezTo>
                <a:cubicBezTo>
                  <a:pt x="2406068" y="852784"/>
                  <a:pt x="2396004" y="838031"/>
                  <a:pt x="2386584" y="822960"/>
                </a:cubicBezTo>
                <a:cubicBezTo>
                  <a:pt x="2369374" y="795424"/>
                  <a:pt x="2362495" y="791419"/>
                  <a:pt x="2350008" y="758952"/>
                </a:cubicBezTo>
                <a:cubicBezTo>
                  <a:pt x="2339628" y="731964"/>
                  <a:pt x="2329589" y="704709"/>
                  <a:pt x="2322576" y="676656"/>
                </a:cubicBezTo>
                <a:cubicBezTo>
                  <a:pt x="2320424" y="668047"/>
                  <a:pt x="2310251" y="623381"/>
                  <a:pt x="2304288" y="612648"/>
                </a:cubicBezTo>
                <a:cubicBezTo>
                  <a:pt x="2293614" y="593435"/>
                  <a:pt x="2274663" y="578636"/>
                  <a:pt x="2267712" y="557784"/>
                </a:cubicBezTo>
                <a:cubicBezTo>
                  <a:pt x="2264664" y="548640"/>
                  <a:pt x="2262879" y="538973"/>
                  <a:pt x="2258568" y="530352"/>
                </a:cubicBezTo>
                <a:cubicBezTo>
                  <a:pt x="2245655" y="504525"/>
                  <a:pt x="2209055" y="451510"/>
                  <a:pt x="2194560" y="429768"/>
                </a:cubicBezTo>
                <a:lnTo>
                  <a:pt x="2176272" y="402336"/>
                </a:lnTo>
                <a:cubicBezTo>
                  <a:pt x="2170176" y="393192"/>
                  <a:pt x="2165755" y="382675"/>
                  <a:pt x="2157984" y="374904"/>
                </a:cubicBezTo>
                <a:cubicBezTo>
                  <a:pt x="2148840" y="365760"/>
                  <a:pt x="2140486" y="355751"/>
                  <a:pt x="2130552" y="347472"/>
                </a:cubicBezTo>
                <a:cubicBezTo>
                  <a:pt x="2122109" y="340437"/>
                  <a:pt x="2110891" y="336955"/>
                  <a:pt x="2103120" y="329184"/>
                </a:cubicBezTo>
                <a:cubicBezTo>
                  <a:pt x="2092344" y="318408"/>
                  <a:pt x="2086464" y="303384"/>
                  <a:pt x="2075688" y="292608"/>
                </a:cubicBezTo>
                <a:cubicBezTo>
                  <a:pt x="2067917" y="284837"/>
                  <a:pt x="2056699" y="281355"/>
                  <a:pt x="2048256" y="274320"/>
                </a:cubicBezTo>
                <a:cubicBezTo>
                  <a:pt x="1991746" y="227229"/>
                  <a:pt x="2052738" y="265116"/>
                  <a:pt x="1984248" y="219456"/>
                </a:cubicBezTo>
                <a:cubicBezTo>
                  <a:pt x="1969460" y="209597"/>
                  <a:pt x="1954424" y="199972"/>
                  <a:pt x="1938528" y="192024"/>
                </a:cubicBezTo>
                <a:cubicBezTo>
                  <a:pt x="1882273" y="163897"/>
                  <a:pt x="1941418" y="212479"/>
                  <a:pt x="1865376" y="155448"/>
                </a:cubicBezTo>
                <a:cubicBezTo>
                  <a:pt x="1855031" y="147689"/>
                  <a:pt x="1848152" y="135955"/>
                  <a:pt x="1837944" y="128016"/>
                </a:cubicBezTo>
                <a:lnTo>
                  <a:pt x="1755648" y="73152"/>
                </a:lnTo>
                <a:lnTo>
                  <a:pt x="1728216" y="54864"/>
                </a:lnTo>
                <a:cubicBezTo>
                  <a:pt x="1719072" y="48768"/>
                  <a:pt x="1711210" y="40051"/>
                  <a:pt x="1700784" y="36576"/>
                </a:cubicBezTo>
                <a:cubicBezTo>
                  <a:pt x="1682496" y="30480"/>
                  <a:pt x="1664823" y="22069"/>
                  <a:pt x="1645920" y="18288"/>
                </a:cubicBezTo>
                <a:cubicBezTo>
                  <a:pt x="1587877" y="6679"/>
                  <a:pt x="1615278" y="12913"/>
                  <a:pt x="1563624" y="0"/>
                </a:cubicBezTo>
                <a:cubicBezTo>
                  <a:pt x="1459992" y="3048"/>
                  <a:pt x="1356141" y="1757"/>
                  <a:pt x="1252728" y="9144"/>
                </a:cubicBezTo>
                <a:cubicBezTo>
                  <a:pt x="1227657" y="10935"/>
                  <a:pt x="1203421" y="19484"/>
                  <a:pt x="1179576" y="27432"/>
                </a:cubicBezTo>
                <a:cubicBezTo>
                  <a:pt x="1118246" y="47875"/>
                  <a:pt x="1133856" y="42672"/>
                  <a:pt x="1106424" y="54864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6236208" y="1844824"/>
            <a:ext cx="419475" cy="144016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 flipV="1">
            <a:off x="6012160" y="2420888"/>
            <a:ext cx="420443" cy="72008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6300192" y="2996952"/>
            <a:ext cx="471314" cy="144016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6969052" y="3429000"/>
            <a:ext cx="419475" cy="216024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08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20</Words>
  <Application>Microsoft Office PowerPoint</Application>
  <PresentationFormat>全屏显示(4:3)</PresentationFormat>
  <Paragraphs>46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Cambria Math</vt:lpstr>
      <vt:lpstr>Office 主题​​</vt:lpstr>
      <vt:lpstr>极化</vt:lpstr>
      <vt:lpstr>基本概念</vt:lpstr>
      <vt:lpstr>PowerPoint 演示文稿</vt:lpstr>
      <vt:lpstr>极化与电偶极矩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极化</dc:title>
  <dc:creator>sli</dc:creator>
  <cp:lastModifiedBy>li sheng</cp:lastModifiedBy>
  <cp:revision>11</cp:revision>
  <dcterms:created xsi:type="dcterms:W3CDTF">2018-10-15T00:27:42Z</dcterms:created>
  <dcterms:modified xsi:type="dcterms:W3CDTF">2018-10-15T05:17:41Z</dcterms:modified>
</cp:coreProperties>
</file>