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5" r:id="rId2"/>
    <p:sldMasterId id="2147483689" r:id="rId3"/>
    <p:sldMasterId id="2147483702" r:id="rId4"/>
  </p:sldMasterIdLst>
  <p:notesMasterIdLst>
    <p:notesMasterId r:id="rId19"/>
  </p:notesMasterIdLst>
  <p:sldIdLst>
    <p:sldId id="286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87" r:id="rId14"/>
    <p:sldId id="282" r:id="rId15"/>
    <p:sldId id="284" r:id="rId16"/>
    <p:sldId id="283" r:id="rId17"/>
    <p:sldId id="288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40" autoAdjust="0"/>
  </p:normalViewPr>
  <p:slideViewPr>
    <p:cSldViewPr>
      <p:cViewPr varScale="1">
        <p:scale>
          <a:sx n="105" d="100"/>
          <a:sy n="105" d="100"/>
        </p:scale>
        <p:origin x="11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B055BA0B-CF2F-4564-9108-C280C30571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648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C3137B9-ED63-4AF9-B4CA-D3631F62CBE7}" type="slidenum">
              <a:rPr lang="en-US" altLang="zh-CN" sz="1200" smtClean="0">
                <a:ea typeface="宋体" charset="-122"/>
              </a:rPr>
              <a:pPr eaLnBrk="1" hangingPunct="1"/>
              <a:t>1</a:t>
            </a:fld>
            <a:endParaRPr lang="en-US" altLang="zh-CN" sz="12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095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94C00BC-933D-45B5-A59F-7A485693D32B}" type="slidenum">
              <a:rPr lang="en-US" altLang="zh-CN" sz="1200" smtClean="0">
                <a:ea typeface="宋体" charset="-122"/>
              </a:rPr>
              <a:pPr eaLnBrk="1" hangingPunct="1"/>
              <a:t>6</a:t>
            </a:fld>
            <a:endParaRPr lang="en-US" altLang="zh-CN" sz="12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706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741CB22-AF6F-42EB-848C-49B86078CBF2}" type="slidenum">
              <a:rPr lang="en-US" altLang="zh-CN" sz="1200" smtClean="0">
                <a:ea typeface="宋体" charset="-122"/>
              </a:rPr>
              <a:pPr eaLnBrk="1" hangingPunct="1"/>
              <a:t>7</a:t>
            </a:fld>
            <a:endParaRPr lang="en-US" altLang="zh-CN" sz="12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86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7679ED6-15C4-4A24-8DCA-6B36EDA38D67}" type="slidenum">
              <a:rPr lang="en-US" altLang="zh-CN" sz="1200" smtClean="0">
                <a:ea typeface="宋体" charset="-122"/>
              </a:rPr>
              <a:pPr eaLnBrk="1" hangingPunct="1"/>
              <a:t>8</a:t>
            </a:fld>
            <a:endParaRPr lang="en-US" altLang="zh-CN" sz="12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662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DBC7D56-7DCB-464B-B93D-7DCA17EA58DC}" type="slidenum">
              <a:rPr lang="en-US" altLang="zh-CN" sz="1200" smtClean="0">
                <a:ea typeface="宋体" charset="-122"/>
              </a:rPr>
              <a:pPr eaLnBrk="1" hangingPunct="1"/>
              <a:t>9</a:t>
            </a:fld>
            <a:endParaRPr lang="en-US" altLang="zh-CN" sz="12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206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4D79836-BA27-42B6-9A71-D9782F5D8415}" type="slidenum">
              <a:rPr lang="en-US" altLang="zh-CN" sz="1200" smtClean="0">
                <a:ea typeface="宋体" charset="-122"/>
              </a:rPr>
              <a:pPr eaLnBrk="1" hangingPunct="1"/>
              <a:t>11</a:t>
            </a:fld>
            <a:endParaRPr lang="en-US" altLang="zh-CN" sz="12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14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2253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7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66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56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3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9292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71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89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23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06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88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7303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0476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39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734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55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94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983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75806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8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5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5116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85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7394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8584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2262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44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965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423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kumimoji="0" lang="zh-CN"/>
              <a:t>单击此处添加相册标题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/>
            </a:pPr>
            <a:endParaRPr kumimoji="0" lang="zh-CN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单击此处添加日期和其他详细信息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0C0E48A-392A-4A05-A004-BEF86D1FCF96}" type="datetime1">
              <a:rPr kumimoji="0" lang="zh-CN" altLang="en-US" sz="1200" smtClean="0">
                <a:solidFill>
                  <a:schemeClr val="tx2"/>
                </a:solidFill>
              </a:rPr>
              <a:t>2018/9/29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94433774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A2D69F-7934-4E81-872F-051B83F0179D}" type="datetime1">
              <a:rPr kumimoji="0" lang="zh-CN" altLang="en-US" sz="1200" smtClean="0">
                <a:solidFill>
                  <a:schemeClr val="tx2"/>
                </a:solidFill>
              </a:rPr>
              <a:t>2018/9/29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9084571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AEFF259-C18E-4C6C-80B6-C9613BCDE5CB}" type="datetime1">
              <a:rPr kumimoji="0" lang="zh-CN" altLang="en-US" sz="1200" smtClean="0">
                <a:solidFill>
                  <a:schemeClr val="tx2"/>
                </a:solidFill>
              </a:rPr>
              <a:t>2018/9/29</a:t>
            </a:fld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70090640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738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zh-CN"/>
              <a:t>单击图标</a:t>
            </a:r>
            <a:r>
              <a:rPr kumimoji="0" lang="zh-CN" baseline="0"/>
              <a:t>添加</a:t>
            </a:r>
            <a:r>
              <a:rPr kumimoji="0" lang="zh-CN"/>
              <a:t>全页图片</a:t>
            </a:r>
            <a:endParaRPr kumimoji="0" lang="zh-CN" i="0" baseline="0"/>
          </a:p>
          <a:p>
            <a:pPr marL="0" marR="0" indent="0"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</p:txBody>
      </p:sp>
    </p:spTree>
    <p:extLst>
      <p:ext uri="{BB962C8B-B14F-4D97-AF65-F5344CB8AC3E}">
        <p14:creationId xmlns:p14="http://schemas.microsoft.com/office/powerpoint/2010/main" val="274511119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kumimoji="0" lang="zh-CN"/>
              <a:t>单击此处添加节标题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单击此处添加副标题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66E553D-8116-44EE-936E-3884B7A2C673}" type="datetime1">
              <a:rPr kumimoji="0" lang="zh-CN" altLang="en-US" sz="1200" smtClean="0">
                <a:solidFill>
                  <a:schemeClr val="tx2"/>
                </a:solidFill>
              </a:rPr>
              <a:t>2018/9/29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04021289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3E0086C-8CE8-4F0D-9FD8-38F0FA3B7609}" type="datetime1">
              <a:rPr kumimoji="0" lang="zh-CN" altLang="en-US" sz="1200" smtClean="0">
                <a:solidFill>
                  <a:schemeClr val="tx2"/>
                </a:solidFill>
              </a:rPr>
              <a:t>2018/9/29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97778311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492E269-8C9F-4EFE-B82E-D7D58700CC2B}" type="datetime1">
              <a:rPr kumimoji="0" lang="zh-CN" altLang="en-US" sz="1200" smtClean="0">
                <a:solidFill>
                  <a:schemeClr val="tx2"/>
                </a:solidFill>
              </a:rPr>
              <a:t>2018/9/29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10443113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A30BB1-46FB-4A30-84BE-49D1D3D735E6}" type="datetime1">
              <a:rPr kumimoji="0" lang="zh-CN" altLang="en-US" sz="1200" smtClean="0">
                <a:solidFill>
                  <a:schemeClr val="tx2"/>
                </a:solidFill>
              </a:rPr>
              <a:t>2018/9/29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572287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2DA35CB-122A-4C3E-85CF-69106ECA0516}" type="datetime1">
              <a:rPr kumimoji="0" lang="zh-CN" altLang="en-US" sz="1200" smtClean="0">
                <a:solidFill>
                  <a:schemeClr val="tx2"/>
                </a:solidFill>
              </a:rPr>
              <a:t>2018/9/29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79902040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43C8818-9DB4-4891-BB61-6406A3BB761D}" type="datetime1">
              <a:rPr kumimoji="0" lang="zh-CN" altLang="en-US" sz="1200" smtClean="0">
                <a:solidFill>
                  <a:schemeClr val="tx2"/>
                </a:solidFill>
              </a:rPr>
              <a:t>2018/9/29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4758320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5543D15-9B17-4D9B-881F-6C8192C8F25F}" type="datetime1">
              <a:rPr kumimoji="0" lang="zh-CN" altLang="en-US" sz="1200" smtClean="0">
                <a:solidFill>
                  <a:schemeClr val="tx2"/>
                </a:solidFill>
              </a:rPr>
              <a:t>2018/9/29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100065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9A9369FA-C9F6-464F-9A6E-5056B7802E28}" type="datetime1">
              <a:rPr kumimoji="0" lang="zh-CN" altLang="en-US" sz="1200" smtClean="0">
                <a:solidFill>
                  <a:schemeClr val="tx2"/>
                </a:solidFill>
              </a:rPr>
              <a:t>2018/9/29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86113884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7D9C045-3976-40E7-9665-B52F7AC6FAEF}" type="datetime1">
              <a:rPr kumimoji="0" lang="zh-CN" altLang="en-US" sz="1200" smtClean="0">
                <a:solidFill>
                  <a:schemeClr val="tx2"/>
                </a:solidFill>
              </a:rPr>
              <a:t>2018/9/29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40091798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14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E82E9900-10EA-44FB-9733-A19CA6943E7C}" type="datetime1">
              <a:rPr kumimoji="0" lang="zh-CN" altLang="en-US" sz="1200" smtClean="0">
                <a:solidFill>
                  <a:schemeClr val="tx2"/>
                </a:solidFill>
              </a:rPr>
              <a:t>2018/9/29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873862979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8B0D5F9-7378-490A-9B59-1A7D4C6D8EBD}" type="datetime1">
              <a:rPr kumimoji="0" lang="zh-CN" altLang="en-US" sz="1200" smtClean="0">
                <a:solidFill>
                  <a:schemeClr val="tx2"/>
                </a:solidFill>
              </a:rPr>
              <a:t>2018/9/29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45865706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571BAE2F-279C-45FD-9B0B-3AA591B31E7E}" type="datetime1">
              <a:rPr kumimoji="0" lang="zh-CN" altLang="en-US" sz="1200" smtClean="0">
                <a:solidFill>
                  <a:schemeClr val="tx2"/>
                </a:solidFill>
              </a:rPr>
              <a:t>2018/9/29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03710754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61388264-E941-4DC3-B3C2-9694481650B8}" type="datetime1">
              <a:rPr kumimoji="0" lang="zh-CN" altLang="en-US" sz="1200" smtClean="0">
                <a:solidFill>
                  <a:schemeClr val="tx2"/>
                </a:solidFill>
              </a:rPr>
              <a:t>2018/9/29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240796944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74AF31B-C580-4EF1-B0C8-F2472B803B7A}" type="datetime1">
              <a:rPr kumimoji="0" lang="zh-CN" altLang="en-US" sz="1200" smtClean="0">
                <a:solidFill>
                  <a:schemeClr val="tx2"/>
                </a:solidFill>
              </a:rPr>
              <a:t>2018/9/29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35965576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00E00C2-2977-4341-BA89-B55C34191B1E}" type="datetime1">
              <a:rPr kumimoji="0" lang="zh-CN" altLang="en-US" sz="1200" smtClean="0">
                <a:solidFill>
                  <a:schemeClr val="tx2"/>
                </a:solidFill>
              </a:rPr>
              <a:t>2018/9/29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5463813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B4C7B45-D645-4097-A466-FB7166160BDC}" type="datetime1">
              <a:rPr kumimoji="0" lang="zh-CN" altLang="en-US" sz="1200" smtClean="0">
                <a:solidFill>
                  <a:schemeClr val="tx2"/>
                </a:solidFill>
              </a:rPr>
              <a:t>2018/9/29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92421086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F8A8-35DF-45CE-B13A-E83A030AADA4}" type="datetime1">
              <a:rPr lang="zh-CN" altLang="en-US" smtClean="0"/>
              <a:t>2018/9/29</a:t>
            </a:fld>
            <a:endParaRPr kumimoji="0" lang="zh-CN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pPr/>
              <a:t>‹#›</a:t>
            </a:fld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9125920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3201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3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9625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8782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354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9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17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341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146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fld id="{28B1A4E2-E177-4399-9E13-DB2F296B8D6B}" type="datetime1">
              <a:rPr kumimoji="0" lang="zh-CN" altLang="en-US" sz="1200" smtClean="0">
                <a:solidFill>
                  <a:schemeClr val="tx2"/>
                </a:solidFill>
              </a:rPr>
              <a:t>2018/9/29</a:t>
            </a:fld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78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zh-CN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zh-CN">
          <a:solidFill>
            <a:schemeClr val="tx2"/>
          </a:solidFill>
        </a:defRPr>
      </a:lvl2pPr>
      <a:lvl3pPr eaLnBrk="1" latinLnBrk="0" hangingPunct="1">
        <a:defRPr kumimoji="0" lang="zh-CN">
          <a:solidFill>
            <a:schemeClr val="tx2"/>
          </a:solidFill>
        </a:defRPr>
      </a:lvl3pPr>
      <a:lvl4pPr eaLnBrk="1" latinLnBrk="0" hangingPunct="1">
        <a:defRPr kumimoji="0" lang="zh-CN">
          <a:solidFill>
            <a:schemeClr val="tx2"/>
          </a:solidFill>
        </a:defRPr>
      </a:lvl4pPr>
      <a:lvl5pPr eaLnBrk="1" latinLnBrk="0" hangingPunct="1">
        <a:defRPr kumimoji="0" lang="zh-CN">
          <a:solidFill>
            <a:schemeClr val="tx2"/>
          </a:solidFill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zh-CN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9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3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31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283968" y="4437112"/>
            <a:ext cx="4260726" cy="2160240"/>
          </a:xfrm>
          <a:prstGeom prst="rect">
            <a:avLst/>
          </a:prstGeom>
          <a:ln/>
        </p:spPr>
        <p:txBody>
          <a:bodyPr tIns="45720" anchor="ctr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sz="4300" cap="all" baseline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 lang="zh-CN">
                <a:solidFill>
                  <a:schemeClr val="tx2"/>
                </a:solidFill>
              </a:defRPr>
            </a:lvl2pPr>
            <a:lvl3pPr eaLnBrk="1" latinLnBrk="0" hangingPunct="1">
              <a:defRPr kumimoji="0" lang="zh-CN">
                <a:solidFill>
                  <a:schemeClr val="tx2"/>
                </a:solidFill>
              </a:defRPr>
            </a:lvl3pPr>
            <a:lvl4pPr eaLnBrk="1" latinLnBrk="0" hangingPunct="1">
              <a:defRPr kumimoji="0" lang="zh-CN">
                <a:solidFill>
                  <a:schemeClr val="tx2"/>
                </a:solidFill>
              </a:defRPr>
            </a:lvl4pPr>
            <a:lvl5pPr eaLnBrk="1" latinLnBrk="0" hangingPunct="1">
              <a:defRPr kumimoji="0" lang="zh-CN">
                <a:solidFill>
                  <a:schemeClr val="tx2"/>
                </a:solidFill>
              </a:defRPr>
            </a:lvl5pPr>
            <a:lvl6pPr eaLnBrk="1" latinLnBrk="0" hangingPunct="1">
              <a:defRPr kumimoji="0" lang="zh-CN">
                <a:solidFill>
                  <a:schemeClr val="tx2"/>
                </a:solidFill>
              </a:defRPr>
            </a:lvl6pPr>
            <a:lvl7pPr eaLnBrk="1" latinLnBrk="0" hangingPunct="1">
              <a:defRPr kumimoji="0" lang="zh-CN">
                <a:solidFill>
                  <a:schemeClr val="tx2"/>
                </a:solidFill>
              </a:defRPr>
            </a:lvl7pPr>
            <a:lvl8pPr eaLnBrk="1" latinLnBrk="0" hangingPunct="1">
              <a:defRPr kumimoji="0" lang="zh-CN">
                <a:solidFill>
                  <a:schemeClr val="tx2"/>
                </a:solidFill>
              </a:defRPr>
            </a:lvl8pPr>
            <a:lvl9pPr eaLnBrk="1" latinLnBrk="0" hangingPunct="1">
              <a:defRPr kumimoji="0" lang="zh-CN">
                <a:solidFill>
                  <a:schemeClr val="tx2"/>
                </a:solidFill>
              </a:defRPr>
            </a:lvl9pPr>
            <a:extLst/>
          </a:lstStyle>
          <a:p>
            <a:pPr algn="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4000" kern="0" dirty="0" smtClean="0">
                <a:latin typeface="+mj-ea"/>
              </a:rPr>
              <a:t>导体中的电场</a:t>
            </a:r>
            <a:br>
              <a:rPr lang="zh-CN" altLang="en-US" sz="4000" kern="0" dirty="0" smtClean="0">
                <a:latin typeface="+mj-ea"/>
              </a:rPr>
            </a:br>
            <a:r>
              <a:rPr lang="zh-CN" altLang="en-US" sz="2000" kern="0" dirty="0" smtClean="0">
                <a:latin typeface="+mj-ea"/>
              </a:rPr>
              <a:t/>
            </a:r>
            <a:br>
              <a:rPr lang="zh-CN" altLang="en-US" sz="2000" kern="0" dirty="0" smtClean="0">
                <a:latin typeface="+mj-ea"/>
              </a:rPr>
            </a:br>
            <a:r>
              <a:rPr lang="zh-CN" altLang="en-US" sz="2000" kern="0" dirty="0" smtClean="0">
                <a:latin typeface="+mj-ea"/>
              </a:rPr>
              <a:t>李 晟</a:t>
            </a:r>
            <a:br>
              <a:rPr lang="zh-CN" altLang="en-US" sz="2000" kern="0" dirty="0" smtClean="0">
                <a:latin typeface="+mj-ea"/>
              </a:rPr>
            </a:br>
            <a:r>
              <a:rPr lang="en-US" altLang="zh-CN" sz="2000" kern="0" dirty="0" smtClean="0">
                <a:latin typeface="+mj-ea"/>
              </a:rPr>
              <a:t>2018.9</a:t>
            </a:r>
            <a:endParaRPr lang="zh-CN" altLang="en-US" sz="2000" kern="0" dirty="0" smtClean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54918"/>
            <a:ext cx="4769768" cy="41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124676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7358"/>
          </a:xfrm>
        </p:spPr>
        <p:txBody>
          <a:bodyPr/>
          <a:lstStyle/>
          <a:p>
            <a:r>
              <a:rPr lang="zh-CN" altLang="en-US" dirty="0" smtClean="0"/>
              <a:t>有洞的导体球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2" y="1124744"/>
            <a:ext cx="6551959" cy="561662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当洞内无电荷时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若洞内电场不为零，则可选择一路径使得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endParaRPr lang="en-US" altLang="zh-CN" dirty="0" smtClean="0"/>
          </a:p>
          <a:p>
            <a:pPr lvl="1">
              <a:lnSpc>
                <a:spcPct val="120000"/>
              </a:lnSpc>
            </a:pP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但由于导体为等势体，则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endParaRPr lang="en-US" altLang="zh-CN" dirty="0" smtClean="0"/>
          </a:p>
          <a:p>
            <a:pPr lvl="1">
              <a:lnSpc>
                <a:spcPct val="120000"/>
              </a:lnSpc>
            </a:pP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因此洞内电场为零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表面附近电场强度为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则内表面不带电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779" y="2741609"/>
            <a:ext cx="2736850" cy="209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729521"/>
              </p:ext>
            </p:extLst>
          </p:nvPr>
        </p:nvGraphicFramePr>
        <p:xfrm>
          <a:off x="1180801" y="3721519"/>
          <a:ext cx="33718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2" name="Equation" r:id="rId5" imgW="1485720" imgH="330120" progId="Equation.DSMT4">
                  <p:embed/>
                </p:oleObj>
              </mc:Choice>
              <mc:Fallback>
                <p:oleObj name="Equation" r:id="rId5" imgW="1485720" imgH="33012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801" y="3721519"/>
                        <a:ext cx="33718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586201"/>
              </p:ext>
            </p:extLst>
          </p:nvPr>
        </p:nvGraphicFramePr>
        <p:xfrm>
          <a:off x="1180801" y="2386012"/>
          <a:ext cx="15017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3" name="Equation" r:id="rId7" imgW="647640" imgH="215640" progId="Equation.DSMT4">
                  <p:embed/>
                </p:oleObj>
              </mc:Choice>
              <mc:Fallback>
                <p:oleObj name="Equation" r:id="rId7" imgW="647640" imgH="2156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801" y="2386012"/>
                        <a:ext cx="15017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>
            <a:spLocks noChangeArrowheads="1"/>
          </p:cNvSpPr>
          <p:nvPr/>
        </p:nvSpPr>
        <p:spPr bwMode="auto">
          <a:xfrm>
            <a:off x="2961890" y="2597147"/>
            <a:ext cx="503238" cy="288925"/>
          </a:xfrm>
          <a:prstGeom prst="rightArrow">
            <a:avLst>
              <a:gd name="adj1" fmla="val 50000"/>
              <a:gd name="adj2" fmla="val 49761"/>
            </a:avLst>
          </a:prstGeom>
          <a:solidFill>
            <a:srgbClr val="DDDDDD"/>
          </a:solidFill>
          <a:ln w="28575" algn="ctr">
            <a:solidFill>
              <a:srgbClr val="92270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024925"/>
              </p:ext>
            </p:extLst>
          </p:nvPr>
        </p:nvGraphicFramePr>
        <p:xfrm>
          <a:off x="3744442" y="2333621"/>
          <a:ext cx="18573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4" name="Equation" r:id="rId9" imgW="812520" imgH="330120" progId="Equation.DSMT4">
                  <p:embed/>
                </p:oleObj>
              </mc:Choice>
              <mc:Fallback>
                <p:oleObj name="Equation" r:id="rId9" imgW="812520" imgH="33012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442" y="2333621"/>
                        <a:ext cx="18573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747298"/>
              </p:ext>
            </p:extLst>
          </p:nvPr>
        </p:nvGraphicFramePr>
        <p:xfrm>
          <a:off x="4932040" y="5013176"/>
          <a:ext cx="15716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5" name="Equation" r:id="rId11" imgW="685800" imgH="431640" progId="Equation.DSMT4">
                  <p:embed/>
                </p:oleObj>
              </mc:Choice>
              <mc:Fallback>
                <p:oleObj name="Equation" r:id="rId11" imgW="685800" imgH="43164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5013176"/>
                        <a:ext cx="15716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89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Faraday cage blocks flow</a:t>
            </a:r>
            <a:endParaRPr lang="zh-CN" altLang="en-US" dirty="0"/>
          </a:p>
        </p:txBody>
      </p:sp>
      <p:pic>
        <p:nvPicPr>
          <p:cNvPr id="4" name="Picture 6" descr="22_Figure28-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6"/>
          <a:stretch>
            <a:fillRect/>
          </a:stretch>
        </p:blipFill>
        <p:spPr bwMode="auto">
          <a:xfrm>
            <a:off x="1979712" y="1916832"/>
            <a:ext cx="4953000" cy="380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75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导体接地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4906888" cy="4602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大地被认为是电的良导体（？）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大地作为电势零点（？）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为保证大地为电势零点，接地后导体上电荷分布发生改变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910556"/>
            <a:ext cx="35718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导体球外放置电荷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4944057" cy="506916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初始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导体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上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总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电荷</m:t>
                    </m:r>
                  </m:oMath>
                </a14:m>
                <a:r>
                  <a:rPr lang="en-US" altLang="zh-CN" i="1" dirty="0" smtClean="0">
                    <a:latin typeface="+mj-lt"/>
                  </a:rPr>
                  <a:t>Q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零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接地后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导体球上电荷如何分布？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4944057" cy="5069160"/>
              </a:xfrm>
              <a:blipFill>
                <a:blip r:embed="rId2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5580112" y="2636912"/>
            <a:ext cx="1872208" cy="1800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7"/>
          </p:cNvCxnSpPr>
          <p:nvPr/>
        </p:nvCxnSpPr>
        <p:spPr>
          <a:xfrm flipV="1">
            <a:off x="6516216" y="2900545"/>
            <a:ext cx="661925" cy="67247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516216" y="3573016"/>
            <a:ext cx="223224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8748464" y="3501008"/>
            <a:ext cx="144016" cy="1440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607866" y="2974691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866" y="2974691"/>
                <a:ext cx="432048" cy="461665"/>
              </a:xfrm>
              <a:prstGeom prst="rect">
                <a:avLst/>
              </a:prstGeom>
              <a:blipFill>
                <a:blip r:embed="rId3"/>
                <a:stretch>
                  <a:fillRect l="-5634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931224" y="3648440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224" y="3648440"/>
                <a:ext cx="432048" cy="461665"/>
              </a:xfrm>
              <a:prstGeom prst="rect">
                <a:avLst/>
              </a:prstGeom>
              <a:blipFill>
                <a:blip r:embed="rId4"/>
                <a:stretch>
                  <a:fillRect l="-7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764192" y="3573016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192" y="3573016"/>
                <a:ext cx="432048" cy="461665"/>
              </a:xfrm>
              <a:prstGeom prst="rect">
                <a:avLst/>
              </a:prstGeom>
              <a:blipFill>
                <a:blip r:embed="rId5"/>
                <a:stretch>
                  <a:fillRect l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>
            <a:stCxn id="4" idx="4"/>
          </p:cNvCxnSpPr>
          <p:nvPr/>
        </p:nvCxnSpPr>
        <p:spPr>
          <a:xfrm>
            <a:off x="6516216" y="4437112"/>
            <a:ext cx="0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6268920" y="4941528"/>
            <a:ext cx="5095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392907" y="5085184"/>
            <a:ext cx="261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6447095" y="5246320"/>
            <a:ext cx="1382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6153289" y="3412837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289" y="3412837"/>
                <a:ext cx="43204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73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导体中的电荷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导体如带电，</a:t>
            </a:r>
            <a:r>
              <a:rPr lang="zh-CN" altLang="en-US" dirty="0"/>
              <a:t>对于稳定分布</a:t>
            </a:r>
            <a:r>
              <a:rPr lang="zh-CN" altLang="en-US" dirty="0" smtClean="0"/>
              <a:t>其电荷如何分布？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导体内的电场大小？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因为导体中有自由电荷，如电场不为零，自由电荷会在电场的作用下运动，分布不稳定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稳定分布下，导体内电场为零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电荷累积在导体表面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导体表面电场垂直于表面，否则表面电荷会运动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3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导体表面的电场大小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268413"/>
                <a:ext cx="5111799" cy="5065712"/>
              </a:xfrm>
            </p:spPr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zh-CN" altLang="en-US" dirty="0" smtClean="0"/>
                  <a:t>由于内电场为零根据高斯定律导体表面电场为</a:t>
                </a:r>
                <a:endParaRPr lang="en-US" altLang="zh-CN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𝐸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268413"/>
                <a:ext cx="5111799" cy="506571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44824"/>
            <a:ext cx="29527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547664" y="5537037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为什么同样是面电荷分布，导体表面附近的电场强度是纯电荷分布的情况大一倍？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7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从高斯定律看导体电荷分布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268413"/>
            <a:ext cx="4751758" cy="5065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导体内部无净电荷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对于内部有空腔的导体，净电荷分布在外表面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空</a:t>
            </a:r>
            <a:r>
              <a:rPr lang="zh-CN" altLang="en-US" dirty="0" smtClean="0"/>
              <a:t>腔中有电荷时，内表面也会有电荷分布</a:t>
            </a:r>
            <a:endParaRPr lang="zh-CN" altLang="en-US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195137"/>
            <a:ext cx="3114675" cy="34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45024"/>
            <a:ext cx="31146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3830419"/>
            <a:ext cx="2808312" cy="289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35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tests of Gauss’s Law</a:t>
            </a:r>
            <a:endParaRPr lang="zh-CN" altLang="en-US" dirty="0"/>
          </a:p>
        </p:txBody>
      </p:sp>
      <p:pic>
        <p:nvPicPr>
          <p:cNvPr id="4" name="Picture 6" descr="22_Figure25-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6"/>
          <a:stretch>
            <a:fillRect/>
          </a:stretch>
        </p:blipFill>
        <p:spPr bwMode="auto">
          <a:xfrm>
            <a:off x="327025" y="2514600"/>
            <a:ext cx="8547100" cy="26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98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孤立带电导体球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4602"/>
            <a:ext cx="8229600" cy="2016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电荷均匀分布在球表面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内部电场为零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同均匀带电球面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4664"/>
            <a:ext cx="3194050" cy="619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43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电场中的孤立导体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导体上的电场会重新分布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稳定后导体内部电场为零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导体表面电场垂直于导体表面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导体表面为等势面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356552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84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28552"/>
            <a:ext cx="6769100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不带电导体球靠近带电导体球</a:t>
            </a:r>
          </a:p>
        </p:txBody>
      </p:sp>
    </p:spTree>
    <p:extLst>
      <p:ext uri="{BB962C8B-B14F-4D97-AF65-F5344CB8AC3E}">
        <p14:creationId xmlns:p14="http://schemas.microsoft.com/office/powerpoint/2010/main" val="34222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539750" y="179388"/>
            <a:ext cx="8604250" cy="688975"/>
          </a:xfrm>
        </p:spPr>
        <p:txBody>
          <a:bodyPr/>
          <a:lstStyle/>
          <a:p>
            <a:r>
              <a:rPr lang="zh-CN" altLang="en-US" smtClean="0"/>
              <a:t>两个相距很远的相连带电导体球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3285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两球相连，则等势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两球相距很远忽略电场的相互影响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考虑两球单独存在时情况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球越小电场越强（尖端效应）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球越小面电荷密度越大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052513"/>
            <a:ext cx="1655762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972920"/>
              </p:ext>
            </p:extLst>
          </p:nvPr>
        </p:nvGraphicFramePr>
        <p:xfrm>
          <a:off x="1598613" y="2925763"/>
          <a:ext cx="287178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8" name="Equation" r:id="rId5" imgW="1257120" imgH="431640" progId="Equation.DSMT4">
                  <p:embed/>
                </p:oleObj>
              </mc:Choice>
              <mc:Fallback>
                <p:oleObj name="Equation" r:id="rId5" imgW="1257120" imgH="43164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2925763"/>
                        <a:ext cx="2871787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361177"/>
              </p:ext>
            </p:extLst>
          </p:nvPr>
        </p:nvGraphicFramePr>
        <p:xfrm>
          <a:off x="1009650" y="3989388"/>
          <a:ext cx="115252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9" name="Equation" r:id="rId7" imgW="495000" imgH="431640" progId="Equation.DSMT4">
                  <p:embed/>
                </p:oleObj>
              </mc:Choice>
              <mc:Fallback>
                <p:oleObj name="Equation" r:id="rId7" imgW="495000" imgH="4316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989388"/>
                        <a:ext cx="115252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549329"/>
              </p:ext>
            </p:extLst>
          </p:nvPr>
        </p:nvGraphicFramePr>
        <p:xfrm>
          <a:off x="7189788" y="4056063"/>
          <a:ext cx="117316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0" name="Equation" r:id="rId9" imgW="507960" imgH="431640" progId="Equation.DSMT4">
                  <p:embed/>
                </p:oleObj>
              </mc:Choice>
              <mc:Fallback>
                <p:oleObj name="Equation" r:id="rId9" imgW="507960" imgH="43164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4056063"/>
                        <a:ext cx="1173162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874924"/>
              </p:ext>
            </p:extLst>
          </p:nvPr>
        </p:nvGraphicFramePr>
        <p:xfrm>
          <a:off x="2773363" y="4062413"/>
          <a:ext cx="377348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1" name="Equation" r:id="rId11" imgW="1663560" imgH="431640" progId="Equation.DSMT4">
                  <p:embed/>
                </p:oleObj>
              </mc:Choice>
              <mc:Fallback>
                <p:oleObj name="Equation" r:id="rId11" imgW="1663560" imgH="43164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4062413"/>
                        <a:ext cx="3773487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826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古典型相册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About physics</Template>
  <TotalTime>2390</TotalTime>
  <Words>367</Words>
  <Application>Microsoft Office PowerPoint</Application>
  <PresentationFormat>全屏显示(4:3)</PresentationFormat>
  <Paragraphs>71</Paragraphs>
  <Slides>14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黑体</vt:lpstr>
      <vt:lpstr>华文楷体</vt:lpstr>
      <vt:lpstr>华文新魏</vt:lpstr>
      <vt:lpstr>宋体</vt:lpstr>
      <vt:lpstr>Arial</vt:lpstr>
      <vt:lpstr>Cambria Math</vt:lpstr>
      <vt:lpstr>Century Schoolbook</vt:lpstr>
      <vt:lpstr>1_自定义设计方案</vt:lpstr>
      <vt:lpstr>2_自定义设计方案</vt:lpstr>
      <vt:lpstr>3_自定义设计方案</vt:lpstr>
      <vt:lpstr>古典型相册</vt:lpstr>
      <vt:lpstr>Equation</vt:lpstr>
      <vt:lpstr>PowerPoint 演示文稿</vt:lpstr>
      <vt:lpstr>导体中的电荷</vt:lpstr>
      <vt:lpstr>导体表面的电场大小</vt:lpstr>
      <vt:lpstr>从高斯定律看导体电荷分布</vt:lpstr>
      <vt:lpstr>Experimental tests of Gauss’s Law</vt:lpstr>
      <vt:lpstr>孤立带电导体球</vt:lpstr>
      <vt:lpstr>电场中的孤立导体</vt:lpstr>
      <vt:lpstr>不带电导体球靠近带电导体球</vt:lpstr>
      <vt:lpstr>两个相距很远的相连带电导体球</vt:lpstr>
      <vt:lpstr>PowerPoint 演示文稿</vt:lpstr>
      <vt:lpstr>有洞的导体球</vt:lpstr>
      <vt:lpstr>A Faraday cage blocks flow</vt:lpstr>
      <vt:lpstr>导体接地</vt:lpstr>
      <vt:lpstr>导体球外放置电荷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 sheng</cp:lastModifiedBy>
  <cp:revision>54</cp:revision>
  <dcterms:created xsi:type="dcterms:W3CDTF">2012-01-31T07:15:51Z</dcterms:created>
  <dcterms:modified xsi:type="dcterms:W3CDTF">2018-09-28T18:52:57Z</dcterms:modified>
</cp:coreProperties>
</file>