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940" r:id="rId2"/>
    <p:sldMasterId id="2147483953" r:id="rId3"/>
    <p:sldMasterId id="2147483966" r:id="rId4"/>
    <p:sldMasterId id="2147483979" r:id="rId5"/>
  </p:sldMasterIdLst>
  <p:notesMasterIdLst>
    <p:notesMasterId r:id="rId21"/>
  </p:notesMasterIdLst>
  <p:sldIdLst>
    <p:sldId id="352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1" r:id="rId16"/>
    <p:sldId id="350" r:id="rId17"/>
    <p:sldId id="353" r:id="rId18"/>
    <p:sldId id="354" r:id="rId19"/>
    <p:sldId id="355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0BEAE41-04BA-4194-A64B-969C02871F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534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3137B9-ED63-4AF9-B4CA-D3631F62CBE7}" type="slidenum">
              <a:rPr lang="en-US" altLang="zh-CN" sz="1200" smtClean="0">
                <a:ea typeface="宋体" charset="-122"/>
              </a:rPr>
              <a:pPr eaLnBrk="1" hangingPunct="1"/>
              <a:t>1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31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55DF80B-B1AD-46D4-AACC-49A4DAAE1F65}" type="slidenum">
              <a:rPr lang="en-US" altLang="zh-CN" sz="1200" smtClean="0"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05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670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3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81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6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29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71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9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23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58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7303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0476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39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73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5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38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116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73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6881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6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178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3417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1460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78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63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47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837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58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437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85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517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851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39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584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226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44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96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23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0C0E48A-392A-4A05-A004-BEF86D1FCF96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647423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361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A2D69F-7934-4E81-872F-051B83F0179D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614786769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AEFF259-C18E-4C6C-80B6-C9613BCDE5CB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6958757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  <p:extLst>
      <p:ext uri="{BB962C8B-B14F-4D97-AF65-F5344CB8AC3E}">
        <p14:creationId xmlns:p14="http://schemas.microsoft.com/office/powerpoint/2010/main" val="327719004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66E553D-8116-44EE-936E-3884B7A2C673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8201500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E0086C-8CE8-4F0D-9FD8-38F0FA3B7609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91165447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492E269-8C9F-4EFE-B82E-D7D58700CC2B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4903706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A30BB1-46FB-4A30-84BE-49D1D3D735E6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422036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2DA35CB-122A-4C3E-85CF-69106ECA0516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23393524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43C8818-9DB4-4891-BB61-6406A3BB761D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97496276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543D15-9B17-4D9B-881F-6C8192C8F25F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927007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803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A9369FA-C9F6-464F-9A6E-5056B7802E28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15243223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7D9C045-3976-40E7-9665-B52F7AC6FAEF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76875836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E82E9900-10EA-44FB-9733-A19CA6943E7C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13743719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8B0D5F9-7378-490A-9B59-1A7D4C6D8EBD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88736875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71BAE2F-279C-45FD-9B0B-3AA591B31E7E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74637306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61388264-E941-4DC3-B3C2-9694481650B8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10558866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74AF31B-C580-4EF1-B0C8-F2472B803B7A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48647169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00E00C2-2977-4341-BA89-B55C34191B1E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15383813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B4C7B45-D645-4097-A466-FB7166160BDC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60362642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F8A8-35DF-45CE-B13A-E83A030AADA4}" type="datetime1">
              <a:rPr lang="zh-CN" altLang="en-US" smtClean="0"/>
              <a:t>2018/10/7</a:t>
            </a:fld>
            <a:endParaRPr kumimoji="0" lang="zh-C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pPr/>
              <a:t>‹#›</a:t>
            </a:fld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4051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535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2254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171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952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9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007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622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A4FF677-C9FB-4807-913D-665935D8871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28B1A4E2-E177-4399-9E13-DB2F296B8D6B}" type="datetime1">
              <a:rPr kumimoji="0" lang="zh-CN" altLang="en-US" sz="1200" smtClean="0">
                <a:solidFill>
                  <a:schemeClr val="tx2"/>
                </a:solidFill>
              </a:rPr>
              <a:t>2018/10/7</a:t>
            </a:fld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8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  <p:sldLayoutId id="2147483997" r:id="rId18"/>
    <p:sldLayoutId id="2147483998" r:id="rId19"/>
    <p:sldLayoutId id="2147483999" r:id="rId20"/>
    <p:sldLayoutId id="2147484000" r:id="rId21"/>
    <p:sldLayoutId id="2147484001" r:id="rId22"/>
    <p:sldLayoutId id="2147484002" r:id="rId23"/>
    <p:sldLayoutId id="2147484003" r:id="rId24"/>
    <p:sldLayoutId id="2147484004" r:id="rId25"/>
    <p:sldLayoutId id="2147484005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52.wmf"/><Relationship Id="rId3" Type="http://schemas.openxmlformats.org/officeDocument/2006/relationships/image" Target="../media/image55.png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69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8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7.wmf"/><Relationship Id="rId3" Type="http://schemas.openxmlformats.org/officeDocument/2006/relationships/image" Target="../media/image29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4.wmf"/><Relationship Id="rId3" Type="http://schemas.openxmlformats.org/officeDocument/2006/relationships/image" Target="../media/image35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0.png"/><Relationship Id="rId7" Type="http://schemas.openxmlformats.org/officeDocument/2006/relationships/image" Target="../media/image37.wmf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6.wmf"/><Relationship Id="rId3" Type="http://schemas.openxmlformats.org/officeDocument/2006/relationships/image" Target="../media/image47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1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3968" y="4437112"/>
            <a:ext cx="4260726" cy="2160240"/>
          </a:xfrm>
          <a:prstGeom prst="rect">
            <a:avLst/>
          </a:prstGeom>
          <a:ln/>
        </p:spPr>
        <p:txBody>
          <a:bodyPr tIns="45720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sz="43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 lang="zh-CN">
                <a:solidFill>
                  <a:schemeClr val="tx2"/>
                </a:solidFill>
              </a:defRPr>
            </a:lvl2pPr>
            <a:lvl3pPr eaLnBrk="1" latinLnBrk="0" hangingPunct="1">
              <a:defRPr kumimoji="0" lang="zh-CN">
                <a:solidFill>
                  <a:schemeClr val="tx2"/>
                </a:solidFill>
              </a:defRPr>
            </a:lvl3pPr>
            <a:lvl4pPr eaLnBrk="1" latinLnBrk="0" hangingPunct="1">
              <a:defRPr kumimoji="0" lang="zh-CN">
                <a:solidFill>
                  <a:schemeClr val="tx2"/>
                </a:solidFill>
              </a:defRPr>
            </a:lvl4pPr>
            <a:lvl5pPr eaLnBrk="1" latinLnBrk="0" hangingPunct="1">
              <a:defRPr kumimoji="0" lang="zh-CN">
                <a:solidFill>
                  <a:schemeClr val="tx2"/>
                </a:solidFill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4000" kern="0" dirty="0" smtClean="0">
                <a:latin typeface="+mj-ea"/>
              </a:rPr>
              <a:t>电容与电场能</a:t>
            </a:r>
            <a:br>
              <a:rPr lang="zh-CN" altLang="en-US" sz="4000" kern="0" dirty="0" smtClean="0">
                <a:latin typeface="+mj-ea"/>
              </a:rPr>
            </a:br>
            <a:r>
              <a:rPr lang="zh-CN" altLang="en-US" sz="2000" kern="0" dirty="0" smtClean="0">
                <a:latin typeface="+mj-ea"/>
              </a:rPr>
              <a:t/>
            </a:r>
            <a:br>
              <a:rPr lang="zh-CN" altLang="en-US" sz="2000" kern="0" dirty="0" smtClean="0">
                <a:latin typeface="+mj-ea"/>
              </a:rPr>
            </a:br>
            <a:r>
              <a:rPr lang="zh-CN" altLang="en-US" sz="2000" kern="0" dirty="0" smtClean="0">
                <a:latin typeface="+mj-ea"/>
              </a:rPr>
              <a:t>李 晟</a:t>
            </a:r>
            <a:br>
              <a:rPr lang="zh-CN" altLang="en-US" sz="2000" kern="0" dirty="0" smtClean="0">
                <a:latin typeface="+mj-ea"/>
              </a:rPr>
            </a:br>
            <a:r>
              <a:rPr lang="en-US" altLang="zh-CN" sz="2000" kern="0" dirty="0" smtClean="0">
                <a:latin typeface="+mj-ea"/>
              </a:rPr>
              <a:t>2018.10</a:t>
            </a:r>
            <a:endParaRPr lang="zh-CN" altLang="en-US" sz="2000" kern="0" dirty="0" smtClean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50" y="476672"/>
            <a:ext cx="522614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412"/>
          </a:xfrm>
        </p:spPr>
        <p:txBody>
          <a:bodyPr/>
          <a:lstStyle/>
          <a:p>
            <a:r>
              <a:rPr lang="zh-CN" altLang="en-US" dirty="0" smtClean="0"/>
              <a:t>电容储能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908050"/>
                <a:ext cx="8229600" cy="506571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某时刻，电容上电量为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下一时刻若从负极板转移电荷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𝑑𝑞</m:t>
                    </m:r>
                  </m:oMath>
                </a14:m>
                <a:r>
                  <a:rPr lang="zh-CN" altLang="en-US" dirty="0" smtClean="0"/>
                  <a:t>到正极板，则需做功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当电容上充有电量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时做的总功为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这些功以电势能的形式储存在电容中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 smtClean="0"/>
              </a:p>
            </p:txBody>
          </p:sp>
        </mc:Choice>
        <mc:Fallback xmlns="">
          <p:sp>
            <p:nvSpPr>
              <p:cNvPr id="1229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908050"/>
                <a:ext cx="8229600" cy="5065713"/>
              </a:xfrm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87884"/>
              </p:ext>
            </p:extLst>
          </p:nvPr>
        </p:nvGraphicFramePr>
        <p:xfrm>
          <a:off x="3019425" y="1660843"/>
          <a:ext cx="15525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4" imgW="698400" imgH="203040" progId="Equation.DSMT4">
                  <p:embed/>
                </p:oleObj>
              </mc:Choice>
              <mc:Fallback>
                <p:oleObj name="Equation" r:id="rId4" imgW="69840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1660843"/>
                        <a:ext cx="15525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043597"/>
              </p:ext>
            </p:extLst>
          </p:nvPr>
        </p:nvGraphicFramePr>
        <p:xfrm>
          <a:off x="2338388" y="2719388"/>
          <a:ext cx="27384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Equation" r:id="rId6" imgW="1231560" imgH="393480" progId="Equation.DSMT4">
                  <p:embed/>
                </p:oleObj>
              </mc:Choice>
              <mc:Fallback>
                <p:oleObj name="Equation" r:id="rId6" imgW="123156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719388"/>
                        <a:ext cx="27384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89062"/>
              </p:ext>
            </p:extLst>
          </p:nvPr>
        </p:nvGraphicFramePr>
        <p:xfrm>
          <a:off x="2516188" y="4005263"/>
          <a:ext cx="18081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8" imgW="812520" imgH="393480" progId="Equation.DSMT4">
                  <p:embed/>
                </p:oleObj>
              </mc:Choice>
              <mc:Fallback>
                <p:oleObj name="Equation" r:id="rId8" imgW="81252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005263"/>
                        <a:ext cx="18081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516533"/>
              </p:ext>
            </p:extLst>
          </p:nvPr>
        </p:nvGraphicFramePr>
        <p:xfrm>
          <a:off x="4284663" y="3933825"/>
          <a:ext cx="847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10" imgW="380880" imgH="419040" progId="Equation.DSMT4">
                  <p:embed/>
                </p:oleObj>
              </mc:Choice>
              <mc:Fallback>
                <p:oleObj name="Equation" r:id="rId10" imgW="380880" imgH="419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933825"/>
                        <a:ext cx="8477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32592"/>
              </p:ext>
            </p:extLst>
          </p:nvPr>
        </p:nvGraphicFramePr>
        <p:xfrm>
          <a:off x="1989419" y="5407026"/>
          <a:ext cx="11588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12" imgW="520560" imgH="419040" progId="Equation.DSMT4">
                  <p:embed/>
                </p:oleObj>
              </mc:Choice>
              <mc:Fallback>
                <p:oleObj name="Equation" r:id="rId12" imgW="520560" imgH="419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419" y="5407026"/>
                        <a:ext cx="11588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070846"/>
              </p:ext>
            </p:extLst>
          </p:nvPr>
        </p:nvGraphicFramePr>
        <p:xfrm>
          <a:off x="3254375" y="5455286"/>
          <a:ext cx="13287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14" imgW="596880" imgH="393480" progId="Equation.DSMT4">
                  <p:embed/>
                </p:oleObj>
              </mc:Choice>
              <mc:Fallback>
                <p:oleObj name="Equation" r:id="rId14" imgW="59688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5455286"/>
                        <a:ext cx="13287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010389"/>
              </p:ext>
            </p:extLst>
          </p:nvPr>
        </p:nvGraphicFramePr>
        <p:xfrm>
          <a:off x="4662488" y="5445125"/>
          <a:ext cx="1752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16" imgW="787320" imgH="393480" progId="Equation.DSMT4">
                  <p:embed/>
                </p:oleObj>
              </mc:Choice>
              <mc:Fallback>
                <p:oleObj name="Equation" r:id="rId16" imgW="787320" imgH="3934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5445125"/>
                        <a:ext cx="17526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电场能量密度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对于一电容，其单位体积储能量为其</a:t>
            </a:r>
            <a:r>
              <a:rPr lang="zh-CN" altLang="en-US" dirty="0" smtClean="0">
                <a:solidFill>
                  <a:srgbClr val="FFFF00"/>
                </a:solidFill>
              </a:rPr>
              <a:t>能量密度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平行板电容器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电场的能量密度正比于电场强度的平方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519704"/>
              </p:ext>
            </p:extLst>
          </p:nvPr>
        </p:nvGraphicFramePr>
        <p:xfrm>
          <a:off x="1979712" y="2710868"/>
          <a:ext cx="12414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3" imgW="558720" imgH="393480" progId="Equation.DSMT4">
                  <p:embed/>
                </p:oleObj>
              </mc:Choice>
              <mc:Fallback>
                <p:oleObj name="Equation" r:id="rId3" imgW="55872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710868"/>
                        <a:ext cx="12414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55642"/>
              </p:ext>
            </p:extLst>
          </p:nvPr>
        </p:nvGraphicFramePr>
        <p:xfrm>
          <a:off x="3883025" y="2925763"/>
          <a:ext cx="13255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5" imgW="596880" imgH="177480" progId="Equation.DSMT4">
                  <p:embed/>
                </p:oleObj>
              </mc:Choice>
              <mc:Fallback>
                <p:oleObj name="Equation" r:id="rId5" imgW="596880" imgH="177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2925763"/>
                        <a:ext cx="1325563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214373"/>
              </p:ext>
            </p:extLst>
          </p:nvPr>
        </p:nvGraphicFramePr>
        <p:xfrm>
          <a:off x="1979712" y="3789040"/>
          <a:ext cx="42322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7" imgW="1904760" imgH="393480" progId="Equation.DSMT4">
                  <p:embed/>
                </p:oleObj>
              </mc:Choice>
              <mc:Fallback>
                <p:oleObj name="Equation" r:id="rId7" imgW="190476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89040"/>
                        <a:ext cx="423227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00455"/>
              </p:ext>
            </p:extLst>
          </p:nvPr>
        </p:nvGraphicFramePr>
        <p:xfrm>
          <a:off x="1979712" y="4948921"/>
          <a:ext cx="25114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9" imgW="1130040" imgH="393480" progId="Equation.DSMT4">
                  <p:embed/>
                </p:oleObj>
              </mc:Choice>
              <mc:Fallback>
                <p:oleObj name="Equation" r:id="rId9" imgW="113004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948921"/>
                        <a:ext cx="25114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762875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充满电介质的平行板电容器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2823" y="1610264"/>
                <a:ext cx="8449657" cy="498708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电介质的作用等效为在两极板处积累极化电荷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-25000" dirty="0" err="1" smtClean="0">
                        <a:latin typeface="Cambria Math" panose="02040503050406030204" pitchFamily="18" charset="0"/>
                      </a:rPr>
                      <m:t>𝑖𝑛𝑑</m:t>
                    </m:r>
                  </m:oMath>
                </a14:m>
                <a:endParaRPr lang="en-US" altLang="zh-CN" baseline="-250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则其中电场为</a:t>
                </a:r>
                <a:endParaRPr lang="en-US" altLang="zh-CN" dirty="0" smtClean="0"/>
              </a:p>
              <a:p>
                <a:pPr marL="8001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𝑖𝑛𝑑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极化电荷正比于自由电荷</a:t>
                </a:r>
                <a:endParaRPr lang="en-US" altLang="zh-CN" dirty="0" smtClean="0"/>
              </a:p>
              <a:p>
                <a:pPr marL="8001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8001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&gt;1  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8001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5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823" y="1610264"/>
                <a:ext cx="8449657" cy="4987088"/>
              </a:xfrm>
              <a:blipFill>
                <a:blip r:embed="rId2"/>
                <a:stretch>
                  <a:fillRect l="-938" t="-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2309813"/>
            <a:ext cx="3014662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7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0359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9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超级电容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容量范围通常</a:t>
            </a:r>
            <a:r>
              <a:rPr lang="en-US" altLang="zh-CN" dirty="0"/>
              <a:t>0.1F--1000F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功率密度高，可达</a:t>
            </a:r>
            <a:r>
              <a:rPr lang="en-US" altLang="zh-CN" dirty="0" smtClean="0"/>
              <a:t>300W/KG~5000W/KG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充电</a:t>
            </a:r>
            <a:r>
              <a:rPr lang="zh-CN" altLang="en-US" dirty="0"/>
              <a:t>速度快，充电</a:t>
            </a:r>
            <a:r>
              <a:rPr lang="en-US" altLang="zh-CN" dirty="0"/>
              <a:t>10</a:t>
            </a:r>
            <a:r>
              <a:rPr lang="zh-CN" altLang="en-US" dirty="0"/>
              <a:t>秒～</a:t>
            </a:r>
            <a:r>
              <a:rPr lang="en-US" altLang="zh-CN" dirty="0"/>
              <a:t>10</a:t>
            </a:r>
            <a:r>
              <a:rPr lang="zh-CN" altLang="en-US" dirty="0"/>
              <a:t>分钟可达到其额定容量的</a:t>
            </a:r>
            <a:r>
              <a:rPr lang="en-US" altLang="zh-CN" dirty="0"/>
              <a:t>95%</a:t>
            </a:r>
            <a:r>
              <a:rPr lang="zh-CN" altLang="en-US" dirty="0" smtClean="0"/>
              <a:t>以上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大</a:t>
            </a:r>
            <a:r>
              <a:rPr lang="zh-CN" altLang="en-US" dirty="0"/>
              <a:t>电流放电能力超强，能量转换效率高，过程损失小，大电流能量循环效率≥</a:t>
            </a:r>
            <a:r>
              <a:rPr lang="en-US" altLang="zh-CN" dirty="0"/>
              <a:t>90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95586"/>
            <a:ext cx="3117924" cy="205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3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zh-CN" altLang="en-US" dirty="0" smtClean="0"/>
              <a:t>电容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750" y="1125538"/>
                <a:ext cx="8229600" cy="50641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电容是用来度量一体系上带电量与电势差之间关系的量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电容越大，在相同电势差下积累的电荷越多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电容单位：法拉</a:t>
                </a:r>
                <a:endParaRPr lang="en-US" altLang="zh-CN" dirty="0" smtClean="0"/>
              </a:p>
              <a:p>
                <a:pPr marL="80486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712788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法拉</m:t>
                      </m:r>
                      <m:r>
                        <a:rPr lang="en-US" altLang="zh-CN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库仑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伏特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法拉是个很大的单位</a:t>
                </a: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125538"/>
                <a:ext cx="8229600" cy="5064125"/>
              </a:xfrm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5" descr="newmaker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87" y="3933056"/>
            <a:ext cx="352269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平行板电容器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065712"/>
          </a:xfrm>
        </p:spPr>
        <p:txBody>
          <a:bodyPr/>
          <a:lstStyle/>
          <a:p>
            <a:r>
              <a:rPr lang="zh-CN" altLang="en-US" dirty="0" smtClean="0"/>
              <a:t>当间距比较小时，内部基本为匀强电场，忽略边界效应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电容为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4149725"/>
            <a:ext cx="752475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981579"/>
              </p:ext>
            </p:extLst>
          </p:nvPr>
        </p:nvGraphicFramePr>
        <p:xfrm>
          <a:off x="2424063" y="1649349"/>
          <a:ext cx="1016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4" imgW="457200" imgH="431640" progId="Equation.DSMT4">
                  <p:embed/>
                </p:oleObj>
              </mc:Choice>
              <mc:Fallback>
                <p:oleObj name="Equation" r:id="rId4" imgW="45720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063" y="1649349"/>
                        <a:ext cx="10160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7633"/>
              </p:ext>
            </p:extLst>
          </p:nvPr>
        </p:nvGraphicFramePr>
        <p:xfrm>
          <a:off x="3563888" y="1649349"/>
          <a:ext cx="9302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6" imgW="419040" imgH="431640" progId="Equation.DSMT4">
                  <p:embed/>
                </p:oleObj>
              </mc:Choice>
              <mc:Fallback>
                <p:oleObj name="Equation" r:id="rId6" imgW="419040" imgH="431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649349"/>
                        <a:ext cx="9302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60571"/>
              </p:ext>
            </p:extLst>
          </p:nvPr>
        </p:nvGraphicFramePr>
        <p:xfrm>
          <a:off x="4987875" y="1649349"/>
          <a:ext cx="22272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8" imgW="1002960" imgH="431640" progId="Equation.DSMT4">
                  <p:embed/>
                </p:oleObj>
              </mc:Choice>
              <mc:Fallback>
                <p:oleObj name="Equation" r:id="rId8" imgW="100296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875" y="1649349"/>
                        <a:ext cx="22272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181607"/>
              </p:ext>
            </p:extLst>
          </p:nvPr>
        </p:nvGraphicFramePr>
        <p:xfrm>
          <a:off x="3203575" y="3109913"/>
          <a:ext cx="20875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10" imgW="939600" imgH="393480" progId="Equation.DSMT4">
                  <p:embed/>
                </p:oleObj>
              </mc:Choice>
              <mc:Fallback>
                <p:oleObj name="Equation" r:id="rId10" imgW="93960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109913"/>
                        <a:ext cx="20875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19788" y="3141663"/>
            <a:ext cx="26638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FFFF00"/>
                </a:solidFill>
                <a:latin typeface="+mj-ea"/>
                <a:ea typeface="+mj-ea"/>
              </a:rPr>
              <a:t>与面积成正比</a:t>
            </a:r>
            <a:endParaRPr lang="en-US" altLang="zh-CN" dirty="0">
              <a:solidFill>
                <a:srgbClr val="FFFF00"/>
              </a:solidFill>
              <a:latin typeface="+mj-ea"/>
              <a:ea typeface="+mj-ea"/>
            </a:endParaRP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rgbClr val="FFFF00"/>
                </a:solidFill>
                <a:latin typeface="+mj-ea"/>
                <a:ea typeface="+mj-ea"/>
              </a:rPr>
              <a:t>与间隔成反比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电容式键盘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557338"/>
            <a:ext cx="450373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平行板电容器：例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977983"/>
              </p:ext>
            </p:extLst>
          </p:nvPr>
        </p:nvGraphicFramePr>
        <p:xfrm>
          <a:off x="1590675" y="2062163"/>
          <a:ext cx="47672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3" imgW="2145960" imgH="203040" progId="Equation.DSMT4">
                  <p:embed/>
                </p:oleObj>
              </mc:Choice>
              <mc:Fallback>
                <p:oleObj name="Equation" r:id="rId3" imgW="214596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062163"/>
                        <a:ext cx="47672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680816"/>
              </p:ext>
            </p:extLst>
          </p:nvPr>
        </p:nvGraphicFramePr>
        <p:xfrm>
          <a:off x="1691680" y="3140968"/>
          <a:ext cx="12414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5" imgW="558720" imgH="393480" progId="Equation.DSMT4">
                  <p:embed/>
                </p:oleObj>
              </mc:Choice>
              <mc:Fallback>
                <p:oleObj name="Equation" r:id="rId5" imgW="55872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140968"/>
                        <a:ext cx="12414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56028"/>
              </p:ext>
            </p:extLst>
          </p:nvPr>
        </p:nvGraphicFramePr>
        <p:xfrm>
          <a:off x="2081213" y="3875088"/>
          <a:ext cx="3582987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7" imgW="1612800" imgH="888840" progId="Equation.DSMT4">
                  <p:embed/>
                </p:oleObj>
              </mc:Choice>
              <mc:Fallback>
                <p:oleObj name="Equation" r:id="rId7" imgW="1612800" imgH="8888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3875088"/>
                        <a:ext cx="3582987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圆柱形电容器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686175"/>
            <a:ext cx="4284663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29658"/>
              </p:ext>
            </p:extLst>
          </p:nvPr>
        </p:nvGraphicFramePr>
        <p:xfrm>
          <a:off x="720800" y="1532008"/>
          <a:ext cx="16081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4" imgW="723600" imgH="431640" progId="Equation.DSMT4">
                  <p:embed/>
                </p:oleObj>
              </mc:Choice>
              <mc:Fallback>
                <p:oleObj name="Equation" r:id="rId4" imgW="72360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00" y="1532008"/>
                        <a:ext cx="16081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74901"/>
              </p:ext>
            </p:extLst>
          </p:nvPr>
        </p:nvGraphicFramePr>
        <p:xfrm>
          <a:off x="3008387" y="1532008"/>
          <a:ext cx="42910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6" imgW="1930320" imgH="431640" progId="Equation.DSMT4">
                  <p:embed/>
                </p:oleObj>
              </mc:Choice>
              <mc:Fallback>
                <p:oleObj name="Equation" r:id="rId6" imgW="1930320" imgH="431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87" y="1532008"/>
                        <a:ext cx="42910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027921"/>
              </p:ext>
            </p:extLst>
          </p:nvPr>
        </p:nvGraphicFramePr>
        <p:xfrm>
          <a:off x="3779912" y="2540070"/>
          <a:ext cx="18923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8" imgW="850680" imgH="431640" progId="Equation.DSMT4">
                  <p:embed/>
                </p:oleObj>
              </mc:Choice>
              <mc:Fallback>
                <p:oleObj name="Equation" r:id="rId8" imgW="85068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540070"/>
                        <a:ext cx="18923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27917"/>
              </p:ext>
            </p:extLst>
          </p:nvPr>
        </p:nvGraphicFramePr>
        <p:xfrm>
          <a:off x="841549" y="3832969"/>
          <a:ext cx="12144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0" imgW="545760" imgH="393480" progId="Equation.DSMT4">
                  <p:embed/>
                </p:oleObj>
              </mc:Choice>
              <mc:Fallback>
                <p:oleObj name="Equation" r:id="rId10" imgW="54576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49" y="3832969"/>
                        <a:ext cx="12144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57642"/>
              </p:ext>
            </p:extLst>
          </p:nvPr>
        </p:nvGraphicFramePr>
        <p:xfrm>
          <a:off x="7002537" y="2652783"/>
          <a:ext cx="9604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12" imgW="431640" imgH="393480" progId="Equation.DSMT4">
                  <p:embed/>
                </p:oleObj>
              </mc:Choice>
              <mc:Fallback>
                <p:oleObj name="Equation" r:id="rId12" imgW="43164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537" y="2652783"/>
                        <a:ext cx="9604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10957"/>
              </p:ext>
            </p:extLst>
          </p:nvPr>
        </p:nvGraphicFramePr>
        <p:xfrm>
          <a:off x="1187624" y="4725144"/>
          <a:ext cx="166528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14" imgW="749160" imgH="583920" progId="Equation.DSMT4">
                  <p:embed/>
                </p:oleObj>
              </mc:Choice>
              <mc:Fallback>
                <p:oleObj name="Equation" r:id="rId14" imgW="749160" imgH="58392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725144"/>
                        <a:ext cx="1665287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球形电容</a:t>
            </a:r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>
          <a:xfrm>
            <a:off x="468313" y="5084763"/>
            <a:ext cx="8229600" cy="1249362"/>
          </a:xfrm>
        </p:spPr>
        <p:txBody>
          <a:bodyPr/>
          <a:lstStyle/>
          <a:p>
            <a:r>
              <a:rPr lang="zh-CN" altLang="en-US" smtClean="0"/>
              <a:t>孤立球体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924175"/>
            <a:ext cx="2627313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535032"/>
              </p:ext>
            </p:extLst>
          </p:nvPr>
        </p:nvGraphicFramePr>
        <p:xfrm>
          <a:off x="1333500" y="1484313"/>
          <a:ext cx="44323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4" imgW="1993680" imgH="431640" progId="Equation.DSMT4">
                  <p:embed/>
                </p:oleObj>
              </mc:Choice>
              <mc:Fallback>
                <p:oleObj name="Equation" r:id="rId4" imgW="199368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484313"/>
                        <a:ext cx="44323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622076"/>
              </p:ext>
            </p:extLst>
          </p:nvPr>
        </p:nvGraphicFramePr>
        <p:xfrm>
          <a:off x="2063750" y="2624138"/>
          <a:ext cx="21748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6" imgW="977760" imgH="444240" progId="Equation.DSMT4">
                  <p:embed/>
                </p:oleObj>
              </mc:Choice>
              <mc:Fallback>
                <p:oleObj name="Equation" r:id="rId6" imgW="977760" imgH="4442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624138"/>
                        <a:ext cx="217487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18925"/>
              </p:ext>
            </p:extLst>
          </p:nvPr>
        </p:nvGraphicFramePr>
        <p:xfrm>
          <a:off x="1154113" y="3946525"/>
          <a:ext cx="31321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8" imgW="1409400" imgH="419040" progId="Equation.DSMT4">
                  <p:embed/>
                </p:oleObj>
              </mc:Choice>
              <mc:Fallback>
                <p:oleObj name="Equation" r:id="rId8" imgW="1409400" imgH="419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946525"/>
                        <a:ext cx="313213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051762"/>
              </p:ext>
            </p:extLst>
          </p:nvPr>
        </p:nvGraphicFramePr>
        <p:xfrm>
          <a:off x="2417763" y="5992813"/>
          <a:ext cx="9874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10" imgW="444240" imgH="177480" progId="Equation.DSMT4">
                  <p:embed/>
                </p:oleObj>
              </mc:Choice>
              <mc:Fallback>
                <p:oleObj name="Equation" r:id="rId10" imgW="444240" imgH="177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5992813"/>
                        <a:ext cx="9874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4901"/>
              </p:ext>
            </p:extLst>
          </p:nvPr>
        </p:nvGraphicFramePr>
        <p:xfrm>
          <a:off x="4103688" y="6010275"/>
          <a:ext cx="1495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12" imgW="672840" imgH="228600" progId="Equation.DSMT4">
                  <p:embed/>
                </p:oleObj>
              </mc:Choice>
              <mc:Fallback>
                <p:oleObj name="Equation" r:id="rId12" imgW="67284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6010275"/>
                        <a:ext cx="14954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右箭头 7"/>
          <p:cNvSpPr>
            <a:spLocks noChangeArrowheads="1"/>
          </p:cNvSpPr>
          <p:nvPr/>
        </p:nvSpPr>
        <p:spPr bwMode="auto">
          <a:xfrm>
            <a:off x="3492500" y="6092825"/>
            <a:ext cx="503238" cy="288925"/>
          </a:xfrm>
          <a:prstGeom prst="rightArrow">
            <a:avLst>
              <a:gd name="adj1" fmla="val 50000"/>
              <a:gd name="adj2" fmla="val 49761"/>
            </a:avLst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zh-CN" altLang="en-US" dirty="0" smtClean="0"/>
              <a:t>电容的叠加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并联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20878"/>
            <a:ext cx="2952328" cy="332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834020"/>
              </p:ext>
            </p:extLst>
          </p:nvPr>
        </p:nvGraphicFramePr>
        <p:xfrm>
          <a:off x="1414289" y="5373216"/>
          <a:ext cx="16367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4" imgW="736560" imgH="228600" progId="Equation.DSMT4">
                  <p:embed/>
                </p:oleObj>
              </mc:Choice>
              <mc:Fallback>
                <p:oleObj name="Equation" r:id="rId4" imgW="73656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289" y="5373216"/>
                        <a:ext cx="16367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850112"/>
              </p:ext>
            </p:extLst>
          </p:nvPr>
        </p:nvGraphicFramePr>
        <p:xfrm>
          <a:off x="3347864" y="5373216"/>
          <a:ext cx="36687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6" imgW="1650960" imgH="228600" progId="Equation.DSMT4">
                  <p:embed/>
                </p:oleObj>
              </mc:Choice>
              <mc:Fallback>
                <p:oleObj name="Equation" r:id="rId6" imgW="165096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373216"/>
                        <a:ext cx="36687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78075"/>
              </p:ext>
            </p:extLst>
          </p:nvPr>
        </p:nvGraphicFramePr>
        <p:xfrm>
          <a:off x="1369839" y="6079654"/>
          <a:ext cx="15811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8" imgW="711000" imgH="241200" progId="Equation.DSMT4">
                  <p:embed/>
                </p:oleObj>
              </mc:Choice>
              <mc:Fallback>
                <p:oleObj name="Equation" r:id="rId8" imgW="711000" imgH="241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839" y="6079654"/>
                        <a:ext cx="15811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右箭头 4"/>
          <p:cNvSpPr>
            <a:spLocks noChangeArrowheads="1"/>
          </p:cNvSpPr>
          <p:nvPr/>
        </p:nvSpPr>
        <p:spPr bwMode="auto">
          <a:xfrm>
            <a:off x="3344689" y="6236816"/>
            <a:ext cx="879475" cy="215900"/>
          </a:xfrm>
          <a:prstGeom prst="rightArrow">
            <a:avLst>
              <a:gd name="adj1" fmla="val 50000"/>
              <a:gd name="adj2" fmla="val 50070"/>
            </a:avLst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83819"/>
              </p:ext>
            </p:extLst>
          </p:nvPr>
        </p:nvGraphicFramePr>
        <p:xfrm>
          <a:off x="4657552" y="6084416"/>
          <a:ext cx="18351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10" imgW="825480" imgH="241200" progId="Equation.DSMT4">
                  <p:embed/>
                </p:oleObj>
              </mc:Choice>
              <mc:Fallback>
                <p:oleObj name="Equation" r:id="rId10" imgW="825480" imgH="24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552" y="6084416"/>
                        <a:ext cx="18351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98414"/>
            <a:ext cx="1876115" cy="334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电容的叠加</a:t>
            </a:r>
            <a:r>
              <a:rPr lang="en-US" altLang="zh-CN" smtClean="0"/>
              <a:t> – </a:t>
            </a:r>
            <a:r>
              <a:rPr lang="zh-CN" altLang="en-US" smtClean="0"/>
              <a:t>串联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69" y="1647825"/>
            <a:ext cx="444976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758110"/>
              </p:ext>
            </p:extLst>
          </p:nvPr>
        </p:nvGraphicFramePr>
        <p:xfrm>
          <a:off x="1036537" y="4669631"/>
          <a:ext cx="2228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4" imgW="1002960" imgH="228600" progId="Equation.DSMT4">
                  <p:embed/>
                </p:oleObj>
              </mc:Choice>
              <mc:Fallback>
                <p:oleObj name="Equation" r:id="rId4" imgW="100296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537" y="4669631"/>
                        <a:ext cx="22288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766426"/>
              </p:ext>
            </p:extLst>
          </p:nvPr>
        </p:nvGraphicFramePr>
        <p:xfrm>
          <a:off x="3693269" y="4437063"/>
          <a:ext cx="1382712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6" imgW="622080" imgH="888840" progId="Equation.DSMT4">
                  <p:embed/>
                </p:oleObj>
              </mc:Choice>
              <mc:Fallback>
                <p:oleObj name="Equation" r:id="rId6" imgW="622080" imgH="8888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269" y="4437063"/>
                        <a:ext cx="1382712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457903"/>
              </p:ext>
            </p:extLst>
          </p:nvPr>
        </p:nvGraphicFramePr>
        <p:xfrm>
          <a:off x="1585069" y="5421912"/>
          <a:ext cx="8763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8" imgW="393480" imgH="444240" progId="Equation.DSMT4">
                  <p:embed/>
                </p:oleObj>
              </mc:Choice>
              <mc:Fallback>
                <p:oleObj name="Equation" r:id="rId8" imgW="393480" imgH="4442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069" y="5421912"/>
                        <a:ext cx="8763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14142"/>
              </p:ext>
            </p:extLst>
          </p:nvPr>
        </p:nvGraphicFramePr>
        <p:xfrm>
          <a:off x="5503863" y="4435475"/>
          <a:ext cx="20050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10" imgW="901440" imgH="444240" progId="Equation.DSMT4">
                  <p:embed/>
                </p:oleObj>
              </mc:Choice>
              <mc:Fallback>
                <p:oleObj name="Equation" r:id="rId10" imgW="901440" imgH="4442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4435475"/>
                        <a:ext cx="2005012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099608"/>
              </p:ext>
            </p:extLst>
          </p:nvPr>
        </p:nvGraphicFramePr>
        <p:xfrm>
          <a:off x="5532399" y="5421912"/>
          <a:ext cx="200501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12" imgW="901440" imgH="444240" progId="Equation.DSMT4">
                  <p:embed/>
                </p:oleObj>
              </mc:Choice>
              <mc:Fallback>
                <p:oleObj name="Equation" r:id="rId12" imgW="901440" imgH="4442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399" y="5421912"/>
                        <a:ext cx="2005012" cy="963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古典型相册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2874</TotalTime>
  <Words>250</Words>
  <Application>Microsoft Office PowerPoint</Application>
  <PresentationFormat>全屏显示(4:3)</PresentationFormat>
  <Paragraphs>56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黑体</vt:lpstr>
      <vt:lpstr>华文楷体</vt:lpstr>
      <vt:lpstr>华文新魏</vt:lpstr>
      <vt:lpstr>宋体</vt:lpstr>
      <vt:lpstr>Arial</vt:lpstr>
      <vt:lpstr>Cambria Math</vt:lpstr>
      <vt:lpstr>Century Schoolbook</vt:lpstr>
      <vt:lpstr>2_自定义设计方案</vt:lpstr>
      <vt:lpstr>3_自定义设计方案</vt:lpstr>
      <vt:lpstr>1_自定义设计方案</vt:lpstr>
      <vt:lpstr>4_自定义设计方案</vt:lpstr>
      <vt:lpstr>古典型相册</vt:lpstr>
      <vt:lpstr>Equation</vt:lpstr>
      <vt:lpstr>PowerPoint 演示文稿</vt:lpstr>
      <vt:lpstr>电容</vt:lpstr>
      <vt:lpstr>平行板电容器</vt:lpstr>
      <vt:lpstr>电容式键盘</vt:lpstr>
      <vt:lpstr>平行板电容器：例</vt:lpstr>
      <vt:lpstr>圆柱形电容器</vt:lpstr>
      <vt:lpstr>球形电容</vt:lpstr>
      <vt:lpstr>电容的叠加 – 并联</vt:lpstr>
      <vt:lpstr>电容的叠加 – 串联</vt:lpstr>
      <vt:lpstr>电容储能</vt:lpstr>
      <vt:lpstr>电场能量密度</vt:lpstr>
      <vt:lpstr>PowerPoint 演示文稿</vt:lpstr>
      <vt:lpstr>充满电介质的平行板电容器</vt:lpstr>
      <vt:lpstr>PowerPoint 演示文稿</vt:lpstr>
      <vt:lpstr>超级电容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 sheng</cp:lastModifiedBy>
  <cp:revision>179</cp:revision>
  <dcterms:created xsi:type="dcterms:W3CDTF">2012-02-08T09:22:22Z</dcterms:created>
  <dcterms:modified xsi:type="dcterms:W3CDTF">2018-10-07T14:21:32Z</dcterms:modified>
</cp:coreProperties>
</file>