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7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8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9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0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1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12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980" r:id="rId2"/>
    <p:sldMasterId id="2147483994" r:id="rId3"/>
    <p:sldMasterId id="2147484007" r:id="rId4"/>
    <p:sldMasterId id="2147484020" r:id="rId5"/>
    <p:sldMasterId id="2147484048" r:id="rId6"/>
    <p:sldMasterId id="2147484061" r:id="rId7"/>
    <p:sldMasterId id="2147484074" r:id="rId8"/>
    <p:sldMasterId id="2147484087" r:id="rId9"/>
    <p:sldMasterId id="2147484100" r:id="rId10"/>
    <p:sldMasterId id="2147484113" r:id="rId11"/>
    <p:sldMasterId id="2147484126" r:id="rId12"/>
    <p:sldMasterId id="2147484139" r:id="rId13"/>
  </p:sldMasterIdLst>
  <p:notesMasterIdLst>
    <p:notesMasterId r:id="rId32"/>
  </p:notesMasterIdLst>
  <p:sldIdLst>
    <p:sldId id="378" r:id="rId14"/>
    <p:sldId id="341" r:id="rId15"/>
    <p:sldId id="361" r:id="rId16"/>
    <p:sldId id="362" r:id="rId17"/>
    <p:sldId id="363" r:id="rId18"/>
    <p:sldId id="377" r:id="rId19"/>
    <p:sldId id="373" r:id="rId20"/>
    <p:sldId id="374" r:id="rId21"/>
    <p:sldId id="375" r:id="rId22"/>
    <p:sldId id="379" r:id="rId23"/>
    <p:sldId id="365" r:id="rId24"/>
    <p:sldId id="366" r:id="rId25"/>
    <p:sldId id="368" r:id="rId26"/>
    <p:sldId id="367" r:id="rId27"/>
    <p:sldId id="369" r:id="rId28"/>
    <p:sldId id="370" r:id="rId29"/>
    <p:sldId id="371" r:id="rId30"/>
    <p:sldId id="376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3" autoAdjust="0"/>
  </p:normalViewPr>
  <p:slideViewPr>
    <p:cSldViewPr>
      <p:cViewPr varScale="1">
        <p:scale>
          <a:sx n="105" d="100"/>
          <a:sy n="105" d="100"/>
        </p:scale>
        <p:origin x="11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D10F9D7-DE98-4528-A6EB-49782D4D4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92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3137B9-ED63-4AF9-B4CA-D3631F62CBE7}" type="slidenum">
              <a:rPr lang="en-US" altLang="zh-CN" sz="1200" smtClean="0">
                <a:ea typeface="宋体" charset="-122"/>
              </a:rPr>
              <a:pPr eaLnBrk="1" hangingPunct="1"/>
              <a:t>1</a:t>
            </a:fld>
            <a:endParaRPr lang="en-US" altLang="zh-CN" sz="12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465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fld id="{D55A3414-033B-4FAE-BCB9-3117E30D7C38}" type="slidenum">
              <a:rPr lang="en-US" altLang="zh-CN" sz="1200" smtClean="0"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fld id="{32BAB392-6A4F-4D1E-B038-7384B464874C}" type="slidenum">
              <a:rPr lang="en-US" altLang="zh-CN" sz="1200" smtClean="0">
                <a:ea typeface="宋体" pitchFamily="2" charset="-122"/>
              </a:rPr>
              <a:pPr eaLnBrk="1" hangingPunct="1"/>
              <a:t>3</a:t>
            </a:fld>
            <a:endParaRPr lang="en-US" altLang="zh-CN" sz="120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98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638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 eaLnBrk="1" hangingPunct="1"/>
            <a:fld id="{4E0D0941-7646-41ED-9761-C8C5DD52C8C7}" type="slidenum">
              <a:rPr lang="en-US" altLang="zh-CN" sz="1200">
                <a:ea typeface="宋体" pitchFamily="2" charset="-122"/>
              </a:rPr>
              <a:pPr algn="r" eaLnBrk="1" hangingPunct="1"/>
              <a:t>4</a:t>
            </a:fld>
            <a:endParaRPr lang="en-US" altLang="zh-CN" sz="12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10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03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865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332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0589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7528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7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345392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008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1427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9989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969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603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7844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90208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3042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3996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4159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0291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0446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435327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4131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5093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4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907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2208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39596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096097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804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5805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508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6711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535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087468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2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610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9261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2012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53105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336843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11660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725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9434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9790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9108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70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6285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434088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6436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749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1132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78692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678097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463457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4751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0995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3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735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1346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5656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23772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9378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33284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525683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71770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9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929206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1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4563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7727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2461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645176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9048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2979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3481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1272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0428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7113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434659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584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313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21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9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2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54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7303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0476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39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73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55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61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387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8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511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9028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738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1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962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178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3417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14602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787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1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663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9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922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837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7580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85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517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851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7394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8584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226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44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9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168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23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kumimoji="0" lang="zh-CN"/>
              <a:t>单击此处添加相册标题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/>
            </a:pPr>
            <a:endParaRPr kumimoji="0" lang="zh-CN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单击此处添加日期和其他详细信息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0C0E48A-392A-4A05-A004-BEF86D1FCF96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56851077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A2D69F-7934-4E81-872F-051B83F0179D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28489144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AEFF259-C18E-4C6C-80B6-C9613BCDE5CB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83587779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zh-CN"/>
              <a:t>单击图标</a:t>
            </a:r>
            <a:r>
              <a:rPr kumimoji="0" lang="zh-CN" baseline="0"/>
              <a:t>添加</a:t>
            </a:r>
            <a:r>
              <a:rPr kumimoji="0" lang="zh-CN"/>
              <a:t>全页图片</a:t>
            </a:r>
            <a:endParaRPr kumimoji="0" lang="zh-CN" i="0" baseline="0"/>
          </a:p>
          <a:p>
            <a:pPr marL="0" marR="0" indent="0"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</p:txBody>
      </p:sp>
    </p:spTree>
    <p:extLst>
      <p:ext uri="{BB962C8B-B14F-4D97-AF65-F5344CB8AC3E}">
        <p14:creationId xmlns:p14="http://schemas.microsoft.com/office/powerpoint/2010/main" val="306968453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单击此处添加副标题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66E553D-8116-44EE-936E-3884B7A2C673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35147509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E0086C-8CE8-4F0D-9FD8-38F0FA3B7609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64319094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492E269-8C9F-4EFE-B82E-D7D58700CC2B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77492520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A30BB1-46FB-4A30-84BE-49D1D3D735E6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92206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2DA35CB-122A-4C3E-85CF-69106ECA0516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5203096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0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43C8818-9DB4-4891-BB61-6406A3BB761D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56629884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543D15-9B17-4D9B-881F-6C8192C8F25F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087425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A9369FA-C9F6-464F-9A6E-5056B7802E28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39266098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7D9C045-3976-40E7-9665-B52F7AC6FAEF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42976572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E82E9900-10EA-44FB-9733-A19CA6943E7C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50998511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8B0D5F9-7378-490A-9B59-1A7D4C6D8EBD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7396062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71BAE2F-279C-45FD-9B0B-3AA591B31E7E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42942233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61388264-E941-4DC3-B3C2-9694481650B8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209769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74AF31B-C580-4EF1-B0C8-F2472B803B7A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718778881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00E00C2-2977-4341-BA89-B55C34191B1E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9263225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6812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B4C7B45-D645-4097-A466-FB7166160BDC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34330448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F8A8-35DF-45CE-B13A-E83A030AADA4}" type="datetime1">
              <a:rPr lang="zh-CN" altLang="en-US" smtClean="0"/>
              <a:t>2018/10/17</a:t>
            </a:fld>
            <a:endParaRPr kumimoji="0" lang="zh-CN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pPr/>
              <a:t>‹#›</a:t>
            </a:fld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8604793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3599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329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271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720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951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7734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834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3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81482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67037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6768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208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193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579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36161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35900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8699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805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7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2014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3643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3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023841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6432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3619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3135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4803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26876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7426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4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image" Target="../media/image9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Relationship Id="rId14" Type="http://schemas.openxmlformats.org/officeDocument/2006/relationships/image" Target="../media/image1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2D1379F0-75C3-4147-BECB-8189FB4967E9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A4FF677-C9FB-4807-913D-665935D8871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24665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19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17982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8073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fld id="{28B1A4E2-E177-4399-9E13-DB2F296B8D6B}" type="datetime1">
              <a:rPr kumimoji="0" lang="zh-CN" altLang="en-US" sz="1200" smtClean="0">
                <a:solidFill>
                  <a:schemeClr val="tx2"/>
                </a:solidFill>
              </a:rPr>
              <a:t>2018/10/17</a:t>
            </a:fld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4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  <p:sldLayoutId id="2147484038" r:id="rId18"/>
    <p:sldLayoutId id="2147484039" r:id="rId19"/>
    <p:sldLayoutId id="2147484040" r:id="rId20"/>
    <p:sldLayoutId id="2147484041" r:id="rId21"/>
    <p:sldLayoutId id="2147484042" r:id="rId22"/>
    <p:sldLayoutId id="2147484043" r:id="rId23"/>
    <p:sldLayoutId id="2147484044" r:id="rId24"/>
    <p:sldLayoutId id="2147484045" r:id="rId25"/>
    <p:sldLayoutId id="2147484046" r:id="rId26"/>
    <p:sldLayoutId id="2147484047" r:id="rId2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zh-CN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12973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45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94249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41580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71.png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7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76.png"/><Relationship Id="rId4" Type="http://schemas.openxmlformats.org/officeDocument/2006/relationships/image" Target="../media/image72.wmf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9.png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79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85.png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8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93.wmf"/><Relationship Id="rId3" Type="http://schemas.openxmlformats.org/officeDocument/2006/relationships/image" Target="../media/image94.png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5.wmf"/><Relationship Id="rId5" Type="http://schemas.openxmlformats.org/officeDocument/2006/relationships/image" Target="../media/image20.png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9.wmf"/><Relationship Id="rId4" Type="http://schemas.openxmlformats.org/officeDocument/2006/relationships/image" Target="../media/image18.png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5.bin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1.xml"/><Relationship Id="rId16" Type="http://schemas.openxmlformats.org/officeDocument/2006/relationships/oleObject" Target="../embeddings/oleObject13.bin"/><Relationship Id="rId20" Type="http://schemas.openxmlformats.org/officeDocument/2006/relationships/image" Target="../media/image31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3.wmf"/><Relationship Id="rId5" Type="http://schemas.openxmlformats.org/officeDocument/2006/relationships/image" Target="../media/image30.png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7.wmf"/><Relationship Id="rId4" Type="http://schemas.openxmlformats.org/officeDocument/2006/relationships/image" Target="../media/image29.png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2.bin"/><Relationship Id="rId22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40.png"/><Relationship Id="rId2" Type="http://schemas.openxmlformats.org/officeDocument/2006/relationships/slideLayout" Target="../slideLayouts/slideLayout72.xml"/><Relationship Id="rId16" Type="http://schemas.openxmlformats.org/officeDocument/2006/relationships/image" Target="../media/image39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8.png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4.wmf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43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png"/><Relationship Id="rId5" Type="http://schemas.openxmlformats.org/officeDocument/2006/relationships/image" Target="../media/image41.wmf"/><Relationship Id="rId10" Type="http://schemas.openxmlformats.org/officeDocument/2006/relationships/image" Target="../media/image43.wmf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50.png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48.wmf"/><Relationship Id="rId4" Type="http://schemas.openxmlformats.org/officeDocument/2006/relationships/image" Target="../media/image51.png"/><Relationship Id="rId9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55.png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54.w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png"/><Relationship Id="rId3" Type="http://schemas.openxmlformats.org/officeDocument/2006/relationships/image" Target="../media/image61.png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9.wmf"/><Relationship Id="rId4" Type="http://schemas.openxmlformats.org/officeDocument/2006/relationships/image" Target="../media/image62.png"/><Relationship Id="rId9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31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3968" y="4437112"/>
            <a:ext cx="4260726" cy="2160240"/>
          </a:xfrm>
          <a:prstGeom prst="rect">
            <a:avLst/>
          </a:prstGeom>
          <a:ln/>
        </p:spPr>
        <p:txBody>
          <a:bodyPr t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sz="4300" cap="all" baseline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 lang="zh-CN">
                <a:solidFill>
                  <a:schemeClr val="tx2"/>
                </a:solidFill>
              </a:defRPr>
            </a:lvl2pPr>
            <a:lvl3pPr eaLnBrk="1" latinLnBrk="0" hangingPunct="1">
              <a:defRPr kumimoji="0" lang="zh-CN">
                <a:solidFill>
                  <a:schemeClr val="tx2"/>
                </a:solidFill>
              </a:defRPr>
            </a:lvl3pPr>
            <a:lvl4pPr eaLnBrk="1" latinLnBrk="0" hangingPunct="1">
              <a:defRPr kumimoji="0" lang="zh-CN">
                <a:solidFill>
                  <a:schemeClr val="tx2"/>
                </a:solidFill>
              </a:defRPr>
            </a:lvl4pPr>
            <a:lvl5pPr eaLnBrk="1" latinLnBrk="0" hangingPunct="1">
              <a:defRPr kumimoji="0" lang="zh-CN">
                <a:solidFill>
                  <a:schemeClr val="tx2"/>
                </a:solidFill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4000" kern="0" dirty="0">
                <a:latin typeface="+mj-ea"/>
              </a:rPr>
              <a:t>电流引起的磁场</a:t>
            </a:r>
            <a:r>
              <a:rPr lang="zh-CN" altLang="en-US" sz="2000" kern="0" dirty="0" smtClean="0">
                <a:latin typeface="+mj-ea"/>
              </a:rPr>
              <a:t/>
            </a:r>
            <a:br>
              <a:rPr lang="zh-CN" altLang="en-US" sz="2000" kern="0" dirty="0" smtClean="0">
                <a:latin typeface="+mj-ea"/>
              </a:rPr>
            </a:br>
            <a:r>
              <a:rPr lang="zh-CN" altLang="en-US" sz="2000" kern="0" dirty="0" smtClean="0">
                <a:latin typeface="+mj-ea"/>
              </a:rPr>
              <a:t>李 晟</a:t>
            </a:r>
            <a:br>
              <a:rPr lang="zh-CN" altLang="en-US" sz="2000" kern="0" dirty="0" smtClean="0">
                <a:latin typeface="+mj-ea"/>
              </a:rPr>
            </a:br>
            <a:r>
              <a:rPr lang="en-US" altLang="zh-CN" sz="2000" kern="0" dirty="0" smtClean="0">
                <a:latin typeface="+mj-ea"/>
              </a:rPr>
              <a:t>2018.10</a:t>
            </a:r>
            <a:endParaRPr lang="zh-CN" altLang="en-US" sz="2000" kern="0" dirty="0" smtClean="0"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50" y="1052736"/>
            <a:ext cx="5718544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磁高斯定律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对磁感应强度做高斯积分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磁力线总是首尾相连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对于闭合曲面，有多少磁力线进去就有多少磁力线出来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磁感应强度的高斯积分为零</a:t>
                </a:r>
                <a:endParaRPr lang="en-US" altLang="zh-CN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  <a:blipFill>
                <a:blip r:embed="rId3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219978"/>
              </p:ext>
            </p:extLst>
          </p:nvPr>
        </p:nvGraphicFramePr>
        <p:xfrm>
          <a:off x="6084168" y="1772816"/>
          <a:ext cx="22542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4" imgW="1015920" imgH="393480" progId="Equation.DSMT4">
                  <p:embed/>
                </p:oleObj>
              </mc:Choice>
              <mc:Fallback>
                <p:oleObj name="Equation" r:id="rId4" imgW="1015920" imgH="39348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772816"/>
                        <a:ext cx="22542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5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50925"/>
          </a:xfrm>
        </p:spPr>
        <p:txBody>
          <a:bodyPr/>
          <a:lstStyle/>
          <a:p>
            <a:r>
              <a:rPr lang="zh-CN" altLang="en-US" dirty="0" smtClean="0"/>
              <a:t>安培定律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磁场的环路积分正比于环路中穿过的电流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环路积分的方向与电流方向遵循右手法则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705126"/>
            <a:ext cx="3708400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844040"/>
              </p:ext>
            </p:extLst>
          </p:nvPr>
        </p:nvGraphicFramePr>
        <p:xfrm>
          <a:off x="2916238" y="2020888"/>
          <a:ext cx="24415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4" imgW="990360" imgH="279360" progId="Equation.DSMT4">
                  <p:embed/>
                </p:oleObj>
              </mc:Choice>
              <mc:Fallback>
                <p:oleObj name="Equation" r:id="rId4" imgW="99036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020888"/>
                        <a:ext cx="244157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62942"/>
              </p:ext>
            </p:extLst>
          </p:nvPr>
        </p:nvGraphicFramePr>
        <p:xfrm>
          <a:off x="1907704" y="3871007"/>
          <a:ext cx="36623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6" imgW="1485720" imgH="279360" progId="Equation.DSMT4">
                  <p:embed/>
                </p:oleObj>
              </mc:Choice>
              <mc:Fallback>
                <p:oleObj name="Equation" r:id="rId6" imgW="148572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871007"/>
                        <a:ext cx="36623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zh-CN" altLang="en-US" dirty="0" smtClean="0"/>
              <a:t>无限长直导线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7776096" cy="5065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考虑对称性取以导线位置为圆心，垂直于导线的圆形安培环路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该圆上各点磁场大小相同，方向与圆相切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58215"/>
            <a:ext cx="3024188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23674"/>
              </p:ext>
            </p:extLst>
          </p:nvPr>
        </p:nvGraphicFramePr>
        <p:xfrm>
          <a:off x="1554274" y="3573016"/>
          <a:ext cx="22050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4" imgW="1028520" imgH="279360" progId="Equation.DSMT4">
                  <p:embed/>
                </p:oleObj>
              </mc:Choice>
              <mc:Fallback>
                <p:oleObj name="Equation" r:id="rId4" imgW="102852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274" y="3573016"/>
                        <a:ext cx="2205038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449532"/>
              </p:ext>
            </p:extLst>
          </p:nvPr>
        </p:nvGraphicFramePr>
        <p:xfrm>
          <a:off x="3916474" y="3626991"/>
          <a:ext cx="8159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6" imgW="380880" imgH="228600" progId="Equation.DSMT4">
                  <p:embed/>
                </p:oleObj>
              </mc:Choice>
              <mc:Fallback>
                <p:oleObj name="Equation" r:id="rId6" imgW="380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474" y="3626991"/>
                        <a:ext cx="8159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63415"/>
              </p:ext>
            </p:extLst>
          </p:nvPr>
        </p:nvGraphicFramePr>
        <p:xfrm>
          <a:off x="1970199" y="4458841"/>
          <a:ext cx="12255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8" imgW="571320" imgH="393480" progId="Equation.DSMT4">
                  <p:embed/>
                </p:oleObj>
              </mc:Choice>
              <mc:Fallback>
                <p:oleObj name="Equation" r:id="rId8" imgW="57132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199" y="4458841"/>
                        <a:ext cx="12255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70642"/>
            <a:ext cx="8229600" cy="1249362"/>
          </a:xfrm>
        </p:spPr>
        <p:txBody>
          <a:bodyPr/>
          <a:lstStyle/>
          <a:p>
            <a:r>
              <a:rPr lang="zh-CN" altLang="en-US" dirty="0" smtClean="0"/>
              <a:t>无限长直导线内部磁场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5472112" cy="5065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考虑对称性取以导线位置为圆心，垂直于导线的圆形安培环路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该圆上各点磁场大小相同，方向与圆相切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595365"/>
              </p:ext>
            </p:extLst>
          </p:nvPr>
        </p:nvGraphicFramePr>
        <p:xfrm>
          <a:off x="1704975" y="3960813"/>
          <a:ext cx="22050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3" imgW="1028520" imgH="279360" progId="Equation.DSMT4">
                  <p:embed/>
                </p:oleObj>
              </mc:Choice>
              <mc:Fallback>
                <p:oleObj name="Equation" r:id="rId3" imgW="102852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960813"/>
                        <a:ext cx="2205038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845286"/>
              </p:ext>
            </p:extLst>
          </p:nvPr>
        </p:nvGraphicFramePr>
        <p:xfrm>
          <a:off x="3895725" y="3754438"/>
          <a:ext cx="14684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5" imgW="685800" imgH="419040" progId="Equation.DSMT4">
                  <p:embed/>
                </p:oleObj>
              </mc:Choice>
              <mc:Fallback>
                <p:oleObj name="Equation" r:id="rId5" imgW="68580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3754438"/>
                        <a:ext cx="146843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88510"/>
              </p:ext>
            </p:extLst>
          </p:nvPr>
        </p:nvGraphicFramePr>
        <p:xfrm>
          <a:off x="1930400" y="4846638"/>
          <a:ext cx="16065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7" imgW="749160" imgH="393480" progId="Equation.DSMT4">
                  <p:embed/>
                </p:oleObj>
              </mc:Choice>
              <mc:Fallback>
                <p:oleObj name="Equation" r:id="rId7" imgW="74916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846638"/>
                        <a:ext cx="16065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047750"/>
            <a:ext cx="3025775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860800"/>
            <a:ext cx="2536825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圆形螺线管内部磁场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8313" y="1268413"/>
                <a:ext cx="4895850" cy="506571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考虑对称性，螺线管内同心圆上磁场大小相同，方向与圆相切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以同心圆为安培环路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为螺线管导线匝数</a:t>
                </a: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268413"/>
                <a:ext cx="4895850" cy="5065712"/>
              </a:xfrm>
              <a:blipFill>
                <a:blip r:embed="rId3"/>
                <a:stretch>
                  <a:fillRect l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4864"/>
            <a:ext cx="3240088" cy="268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75889"/>
              </p:ext>
            </p:extLst>
          </p:nvPr>
        </p:nvGraphicFramePr>
        <p:xfrm>
          <a:off x="1050925" y="3140075"/>
          <a:ext cx="2133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5" imgW="1015920" imgH="279360" progId="Equation.DSMT4">
                  <p:embed/>
                </p:oleObj>
              </mc:Choice>
              <mc:Fallback>
                <p:oleObj name="Equation" r:id="rId5" imgW="101592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140075"/>
                        <a:ext cx="21336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508549"/>
              </p:ext>
            </p:extLst>
          </p:nvPr>
        </p:nvGraphicFramePr>
        <p:xfrm>
          <a:off x="2144713" y="3871119"/>
          <a:ext cx="10398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7" imgW="495000" imgH="228600" progId="Equation.DSMT4">
                  <p:embed/>
                </p:oleObj>
              </mc:Choice>
              <mc:Fallback>
                <p:oleObj name="Equation" r:id="rId7" imgW="4950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3871119"/>
                        <a:ext cx="10398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035103"/>
              </p:ext>
            </p:extLst>
          </p:nvPr>
        </p:nvGraphicFramePr>
        <p:xfrm>
          <a:off x="1806575" y="5056188"/>
          <a:ext cx="135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9" imgW="647640" imgH="393480" progId="Equation.DSMT4">
                  <p:embed/>
                </p:oleObj>
              </mc:Choice>
              <mc:Fallback>
                <p:oleObj name="Equation" r:id="rId9" imgW="64764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5056188"/>
                        <a:ext cx="1358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8512"/>
          </a:xfrm>
        </p:spPr>
        <p:txBody>
          <a:bodyPr/>
          <a:lstStyle/>
          <a:p>
            <a:r>
              <a:rPr lang="zh-CN" altLang="en-US" dirty="0" smtClean="0"/>
              <a:t>无限长直螺线管的磁场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5399087" cy="51371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考虑对称性，内部磁场应平行于螺线管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取如图安培环路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对于安培积分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上积分相互抵消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无限长，则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上磁场为零积分也为零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09" y="1412776"/>
            <a:ext cx="2923478" cy="439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80863"/>
              </p:ext>
            </p:extLst>
          </p:nvPr>
        </p:nvGraphicFramePr>
        <p:xfrm>
          <a:off x="900113" y="4824413"/>
          <a:ext cx="1800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4" imgW="838080" imgH="279360" progId="Equation.DSMT4">
                  <p:embed/>
                </p:oleObj>
              </mc:Choice>
              <mc:Fallback>
                <p:oleObj name="Equation" r:id="rId4" imgW="83808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24413"/>
                        <a:ext cx="1800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446441"/>
              </p:ext>
            </p:extLst>
          </p:nvPr>
        </p:nvGraphicFramePr>
        <p:xfrm>
          <a:off x="2830513" y="4868863"/>
          <a:ext cx="10636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Equation" r:id="rId6" imgW="495000" imgH="228600" progId="Equation.DSMT4">
                  <p:embed/>
                </p:oleObj>
              </mc:Choice>
              <mc:Fallback>
                <p:oleObj name="Equation" r:id="rId6" imgW="4950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4868863"/>
                        <a:ext cx="10636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86403"/>
              </p:ext>
            </p:extLst>
          </p:nvPr>
        </p:nvGraphicFramePr>
        <p:xfrm>
          <a:off x="1181100" y="5483225"/>
          <a:ext cx="23463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8" imgW="1091880" imgH="393480" progId="Equation.DSMT4">
                  <p:embed/>
                </p:oleObj>
              </mc:Choice>
              <mc:Fallback>
                <p:oleObj name="Equation" r:id="rId8" imgW="10918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5483225"/>
                        <a:ext cx="23463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160866"/>
              </p:ext>
            </p:extLst>
          </p:nvPr>
        </p:nvGraphicFramePr>
        <p:xfrm>
          <a:off x="3851275" y="6067425"/>
          <a:ext cx="19605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10" imgW="914400" imgH="215640" progId="Equation.DSMT4">
                  <p:embed/>
                </p:oleObj>
              </mc:Choice>
              <mc:Fallback>
                <p:oleObj name="Equation" r:id="rId10" imgW="91440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6067425"/>
                        <a:ext cx="19605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有限长直螺线管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当管径远小于管长时可近似认为是无限长直螺旋管</a:t>
            </a:r>
          </a:p>
          <a:p>
            <a:pPr lvl="1"/>
            <a:r>
              <a:rPr lang="zh-CN" altLang="en-US" smtClean="0"/>
              <a:t>管内为匀强磁场</a:t>
            </a:r>
          </a:p>
          <a:p>
            <a:pPr lvl="1"/>
            <a:r>
              <a:rPr lang="zh-CN" altLang="en-US" smtClean="0"/>
              <a:t>管外基本无磁场</a:t>
            </a:r>
          </a:p>
          <a:p>
            <a:pPr lvl="1"/>
            <a:r>
              <a:rPr lang="zh-CN" altLang="en-US" smtClean="0"/>
              <a:t>两端有磁场泄漏</a:t>
            </a:r>
          </a:p>
          <a:p>
            <a:r>
              <a:rPr lang="zh-CN" altLang="en-US" smtClean="0"/>
              <a:t>有限长直螺线管类似于长条磁铁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349500"/>
            <a:ext cx="2179638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365625"/>
            <a:ext cx="1900237" cy="23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疏松螺线管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线间有磁场泄漏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773238"/>
            <a:ext cx="25146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47977" y="134076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直导线和线框中分别有电流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求线框上部受力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557338"/>
            <a:ext cx="3298825" cy="323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894456"/>
              </p:ext>
            </p:extLst>
          </p:nvPr>
        </p:nvGraphicFramePr>
        <p:xfrm>
          <a:off x="1115616" y="2706534"/>
          <a:ext cx="15589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Equation" r:id="rId4" imgW="787320" imgH="393480" progId="Equation.DSMT4">
                  <p:embed/>
                </p:oleObj>
              </mc:Choice>
              <mc:Fallback>
                <p:oleObj name="Equation" r:id="rId4" imgW="7873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06534"/>
                        <a:ext cx="155892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150471"/>
              </p:ext>
            </p:extLst>
          </p:nvPr>
        </p:nvGraphicFramePr>
        <p:xfrm>
          <a:off x="843756" y="3717032"/>
          <a:ext cx="299243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6" imgW="1511280" imgH="393480" progId="Equation.DSMT4">
                  <p:embed/>
                </p:oleObj>
              </mc:Choice>
              <mc:Fallback>
                <p:oleObj name="Equation" r:id="rId6" imgW="151128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56" y="3717032"/>
                        <a:ext cx="299243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72886"/>
              </p:ext>
            </p:extLst>
          </p:nvPr>
        </p:nvGraphicFramePr>
        <p:xfrm>
          <a:off x="1403648" y="4603018"/>
          <a:ext cx="168433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3" name="Equation" r:id="rId8" imgW="850680" imgH="393480" progId="Equation.DSMT4">
                  <p:embed/>
                </p:oleObj>
              </mc:Choice>
              <mc:Fallback>
                <p:oleObj name="Equation" r:id="rId8" imgW="8506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603018"/>
                        <a:ext cx="168433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217881"/>
              </p:ext>
            </p:extLst>
          </p:nvPr>
        </p:nvGraphicFramePr>
        <p:xfrm>
          <a:off x="839923" y="5705599"/>
          <a:ext cx="258921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Equation" r:id="rId10" imgW="1307880" imgH="393480" progId="Equation.DSMT4">
                  <p:embed/>
                </p:oleObj>
              </mc:Choice>
              <mc:Fallback>
                <p:oleObj name="Equation" r:id="rId10" imgW="13078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23" y="5705599"/>
                        <a:ext cx="258921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090114"/>
              </p:ext>
            </p:extLst>
          </p:nvPr>
        </p:nvGraphicFramePr>
        <p:xfrm>
          <a:off x="3583123" y="5705599"/>
          <a:ext cx="22621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Equation" r:id="rId12" imgW="1143000" imgH="393480" progId="Equation.DSMT4">
                  <p:embed/>
                </p:oleObj>
              </mc:Choice>
              <mc:Fallback>
                <p:oleObj name="Equation" r:id="rId12" imgW="114300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123" y="5705599"/>
                        <a:ext cx="226218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49300"/>
          </a:xfrm>
        </p:spPr>
        <p:txBody>
          <a:bodyPr/>
          <a:lstStyle/>
          <a:p>
            <a:r>
              <a:rPr lang="zh-CN" altLang="en-US" dirty="0" smtClean="0"/>
              <a:t>毕奥</a:t>
            </a:r>
            <a:r>
              <a:rPr lang="en-US" altLang="zh-CN" dirty="0" smtClean="0"/>
              <a:t>-</a:t>
            </a:r>
            <a:r>
              <a:rPr lang="zh-CN" altLang="en-US" dirty="0" smtClean="0"/>
              <a:t>萨伐尔定律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750" y="1125538"/>
                <a:ext cx="8229600" cy="5064125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华文新魏" pitchFamily="2" charset="-122"/>
                  </a:rPr>
                  <a:t>电流产生磁场</a:t>
                </a:r>
              </a:p>
              <a:p>
                <a:endParaRPr lang="en-US" altLang="zh-CN" dirty="0" smtClean="0">
                  <a:latin typeface="华文新魏" pitchFamily="2" charset="-122"/>
                </a:endParaRPr>
              </a:p>
              <a:p>
                <a:endParaRPr lang="en-US" altLang="zh-CN" dirty="0" smtClean="0">
                  <a:latin typeface="华文新魏" pitchFamily="2" charset="-122"/>
                </a:endParaRPr>
              </a:p>
              <a:p>
                <a:endParaRPr lang="en-US" altLang="zh-CN" dirty="0" smtClean="0">
                  <a:latin typeface="华文新魏" pitchFamily="2" charset="-122"/>
                </a:endParaRPr>
              </a:p>
              <a:p>
                <a:endParaRPr lang="en-US" altLang="zh-CN" dirty="0" smtClean="0">
                  <a:latin typeface="华文新魏" pitchFamily="2" charset="-122"/>
                </a:endParaRPr>
              </a:p>
              <a:p>
                <a:endParaRPr lang="en-US" altLang="zh-CN" dirty="0" smtClean="0">
                  <a:latin typeface="华文新魏" pitchFamily="2" charset="-122"/>
                </a:endParaRPr>
              </a:p>
              <a:p>
                <a:endParaRPr lang="en-US" altLang="zh-CN" dirty="0" smtClean="0">
                  <a:latin typeface="华文新魏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新魏" pitchFamily="2" charset="-122"/>
                  </a:rPr>
                  <a:t>称为真空磁导率</a:t>
                </a:r>
                <a:endParaRPr lang="en-US" altLang="zh-CN" dirty="0" smtClean="0">
                  <a:latin typeface="华文新魏" pitchFamily="2" charset="-122"/>
                </a:endParaRP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125538"/>
                <a:ext cx="8229600" cy="5064125"/>
              </a:xfrm>
              <a:blipFill rotWithShape="1">
                <a:blip r:embed="rId4"/>
                <a:stretch>
                  <a:fillRect t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2267359"/>
            <a:ext cx="21240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048600"/>
              </p:ext>
            </p:extLst>
          </p:nvPr>
        </p:nvGraphicFramePr>
        <p:xfrm>
          <a:off x="466725" y="1823244"/>
          <a:ext cx="655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6" imgW="3238200" imgH="241200" progId="Equation.DSMT4">
                  <p:embed/>
                </p:oleObj>
              </mc:Choice>
              <mc:Fallback>
                <p:oleObj name="Equation" r:id="rId6" imgW="3238200" imgH="24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823244"/>
                        <a:ext cx="655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282131"/>
              </p:ext>
            </p:extLst>
          </p:nvPr>
        </p:nvGraphicFramePr>
        <p:xfrm>
          <a:off x="1691680" y="4827588"/>
          <a:ext cx="22542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8" imgW="1015920" imgH="393480" progId="Equation.DSMT4">
                  <p:embed/>
                </p:oleObj>
              </mc:Choice>
              <mc:Fallback>
                <p:oleObj name="Equation" r:id="rId8" imgW="101592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827588"/>
                        <a:ext cx="22542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050305"/>
              </p:ext>
            </p:extLst>
          </p:nvPr>
        </p:nvGraphicFramePr>
        <p:xfrm>
          <a:off x="457200" y="2369527"/>
          <a:ext cx="26479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10" imgW="1307880" imgH="241200" progId="Equation.DSMT4">
                  <p:embed/>
                </p:oleObj>
              </mc:Choice>
              <mc:Fallback>
                <p:oleObj name="Equation" r:id="rId10" imgW="1307880" imgH="241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9527"/>
                        <a:ext cx="26479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19632"/>
              </p:ext>
            </p:extLst>
          </p:nvPr>
        </p:nvGraphicFramePr>
        <p:xfrm>
          <a:off x="466725" y="2938872"/>
          <a:ext cx="5784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12" imgW="2857320" imgH="241200" progId="Equation.DSMT4">
                  <p:embed/>
                </p:oleObj>
              </mc:Choice>
              <mc:Fallback>
                <p:oleObj name="Equation" r:id="rId12" imgW="2857320" imgH="241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938872"/>
                        <a:ext cx="57848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71351"/>
              </p:ext>
            </p:extLst>
          </p:nvPr>
        </p:nvGraphicFramePr>
        <p:xfrm>
          <a:off x="457200" y="3526407"/>
          <a:ext cx="6375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14" imgW="3149280" imgH="241200" progId="Equation.DSMT4">
                  <p:embed/>
                </p:oleObj>
              </mc:Choice>
              <mc:Fallback>
                <p:oleObj name="Equation" r:id="rId14" imgW="3149280" imgH="241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26407"/>
                        <a:ext cx="6375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511723"/>
              </p:ext>
            </p:extLst>
          </p:nvPr>
        </p:nvGraphicFramePr>
        <p:xfrm>
          <a:off x="2494955" y="6000750"/>
          <a:ext cx="29019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16" imgW="1307880" imgH="241200" progId="Equation.DSMT4">
                  <p:embed/>
                </p:oleObj>
              </mc:Choice>
              <mc:Fallback>
                <p:oleObj name="Equation" r:id="rId16" imgW="1307880" imgH="2412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955" y="6000750"/>
                        <a:ext cx="29019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033683"/>
              </p:ext>
            </p:extLst>
          </p:nvPr>
        </p:nvGraphicFramePr>
        <p:xfrm>
          <a:off x="4427984" y="4791075"/>
          <a:ext cx="23114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18" imgW="1041120" imgH="393480" progId="Equation.DSMT4">
                  <p:embed/>
                </p:oleObj>
              </mc:Choice>
              <mc:Fallback>
                <p:oleObj name="Equation" r:id="rId18" imgW="1041120" imgH="3934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791075"/>
                        <a:ext cx="23114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9599"/>
          </a:xfrm>
        </p:spPr>
        <p:txBody>
          <a:bodyPr/>
          <a:lstStyle/>
          <a:p>
            <a:r>
              <a:rPr lang="zh-CN" altLang="en-US" dirty="0" smtClean="0"/>
              <a:t>直导线的磁场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1083469"/>
                <a:ext cx="8229600" cy="49633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点的磁场</a:t>
                </a:r>
              </a:p>
            </p:txBody>
          </p:sp>
        </mc:Choice>
        <mc:Fallback xmlns="">
          <p:sp>
            <p:nvSpPr>
              <p:cNvPr id="512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1083469"/>
                <a:ext cx="8229600" cy="4963319"/>
              </a:xfrm>
              <a:blipFill>
                <a:blip r:embed="rId4"/>
                <a:stretch>
                  <a:fillRect l="-1111" t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37356"/>
            <a:ext cx="2590800" cy="216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672041"/>
              </p:ext>
            </p:extLst>
          </p:nvPr>
        </p:nvGraphicFramePr>
        <p:xfrm>
          <a:off x="130716" y="2012203"/>
          <a:ext cx="22542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6" imgW="1015920" imgH="393480" progId="Equation.DSMT4">
                  <p:embed/>
                </p:oleObj>
              </mc:Choice>
              <mc:Fallback>
                <p:oleObj name="Equation" r:id="rId6" imgW="101592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16" y="2012203"/>
                        <a:ext cx="22542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058703"/>
              </p:ext>
            </p:extLst>
          </p:nvPr>
        </p:nvGraphicFramePr>
        <p:xfrm>
          <a:off x="2507204" y="2012203"/>
          <a:ext cx="17478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8" imgW="787320" imgH="393480" progId="Equation.DSMT4">
                  <p:embed/>
                </p:oleObj>
              </mc:Choice>
              <mc:Fallback>
                <p:oleObj name="Equation" r:id="rId8" imgW="78732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204" y="2012203"/>
                        <a:ext cx="17478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342731"/>
              </p:ext>
            </p:extLst>
          </p:nvPr>
        </p:nvGraphicFramePr>
        <p:xfrm>
          <a:off x="572492" y="3124920"/>
          <a:ext cx="23114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10" imgW="1041120" imgH="393480" progId="Equation.DSMT4">
                  <p:embed/>
                </p:oleObj>
              </mc:Choice>
              <mc:Fallback>
                <p:oleObj name="Equation" r:id="rId10" imgW="104112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92" y="3124920"/>
                        <a:ext cx="23114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10690"/>
              </p:ext>
            </p:extLst>
          </p:nvPr>
        </p:nvGraphicFramePr>
        <p:xfrm>
          <a:off x="4860032" y="360692"/>
          <a:ext cx="1097600" cy="72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12" imgW="583920" imgH="393480" progId="Equation.DSMT4">
                  <p:embed/>
                </p:oleObj>
              </mc:Choice>
              <mc:Fallback>
                <p:oleObj name="Equation" r:id="rId12" imgW="58392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60692"/>
                        <a:ext cx="1097600" cy="722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53026"/>
              </p:ext>
            </p:extLst>
          </p:nvPr>
        </p:nvGraphicFramePr>
        <p:xfrm>
          <a:off x="6573709" y="382200"/>
          <a:ext cx="1497013" cy="708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14" imgW="812520" imgH="393480" progId="Equation.DSMT4">
                  <p:embed/>
                </p:oleObj>
              </mc:Choice>
              <mc:Fallback>
                <p:oleObj name="Equation" r:id="rId14" imgW="812520" imgH="393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709" y="382200"/>
                        <a:ext cx="1497013" cy="708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98157"/>
              </p:ext>
            </p:extLst>
          </p:nvPr>
        </p:nvGraphicFramePr>
        <p:xfrm>
          <a:off x="4860032" y="1151236"/>
          <a:ext cx="2591384" cy="14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16" imgW="1422360" imgH="838080" progId="Equation.DSMT4">
                  <p:embed/>
                </p:oleObj>
              </mc:Choice>
              <mc:Fallback>
                <p:oleObj name="Equation" r:id="rId16" imgW="1422360" imgH="8380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151236"/>
                        <a:ext cx="2591384" cy="14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159571"/>
              </p:ext>
            </p:extLst>
          </p:nvPr>
        </p:nvGraphicFramePr>
        <p:xfrm>
          <a:off x="572492" y="4211111"/>
          <a:ext cx="22542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18" imgW="1015920" imgH="393480" progId="Equation.DSMT4">
                  <p:embed/>
                </p:oleObj>
              </mc:Choice>
              <mc:Fallback>
                <p:oleObj name="Equation" r:id="rId18" imgW="1015920" imgH="3934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92" y="4211111"/>
                        <a:ext cx="22542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2" name="Picture 1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93" y="4794098"/>
            <a:ext cx="2133600" cy="19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662125"/>
              </p:ext>
            </p:extLst>
          </p:nvPr>
        </p:nvGraphicFramePr>
        <p:xfrm>
          <a:off x="336261" y="5619750"/>
          <a:ext cx="62833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21" imgW="2831760" imgH="393480" progId="Equation.DSMT4">
                  <p:embed/>
                </p:oleObj>
              </mc:Choice>
              <mc:Fallback>
                <p:oleObj name="Equation" r:id="rId21" imgW="2831760" imgH="3934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61" y="5619750"/>
                        <a:ext cx="62833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zh-CN" altLang="en-US" dirty="0" smtClean="0"/>
              <a:t>无限长直导线的磁场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259644"/>
              </p:ext>
            </p:extLst>
          </p:nvPr>
        </p:nvGraphicFramePr>
        <p:xfrm>
          <a:off x="912002" y="1196982"/>
          <a:ext cx="22542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4" imgW="1015920" imgH="393480" progId="Equation.DSMT4">
                  <p:embed/>
                </p:oleObj>
              </mc:Choice>
              <mc:Fallback>
                <p:oleObj name="Equation" r:id="rId4" imgW="101592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02" y="1196982"/>
                        <a:ext cx="22542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572244"/>
              </p:ext>
            </p:extLst>
          </p:nvPr>
        </p:nvGraphicFramePr>
        <p:xfrm>
          <a:off x="1056465" y="2098923"/>
          <a:ext cx="3662362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6" imgW="1650960" imgH="812520" progId="Equation.DSMT4">
                  <p:embed/>
                </p:oleObj>
              </mc:Choice>
              <mc:Fallback>
                <p:oleObj name="Equation" r:id="rId6" imgW="1650960" imgH="81252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465" y="2098923"/>
                        <a:ext cx="3662362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312907"/>
              </p:ext>
            </p:extLst>
          </p:nvPr>
        </p:nvGraphicFramePr>
        <p:xfrm>
          <a:off x="781050" y="4005263"/>
          <a:ext cx="34369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8" imgW="1549080" imgH="228600" progId="Equation.DSMT4">
                  <p:embed/>
                </p:oleObj>
              </mc:Choice>
              <mc:Fallback>
                <p:oleObj name="Equation" r:id="rId8" imgW="1549080" imgH="228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005263"/>
                        <a:ext cx="34369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011183"/>
              </p:ext>
            </p:extLst>
          </p:nvPr>
        </p:nvGraphicFramePr>
        <p:xfrm>
          <a:off x="624665" y="4652970"/>
          <a:ext cx="34940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10" imgW="1574640" imgH="393480" progId="Equation.DSMT4">
                  <p:embed/>
                </p:oleObj>
              </mc:Choice>
              <mc:Fallback>
                <p:oleObj name="Equation" r:id="rId10" imgW="1574640" imgH="3934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65" y="4652970"/>
                        <a:ext cx="349408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80597"/>
              </p:ext>
            </p:extLst>
          </p:nvPr>
        </p:nvGraphicFramePr>
        <p:xfrm>
          <a:off x="983440" y="5589595"/>
          <a:ext cx="12398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12" imgW="558720" imgH="393480" progId="Equation.DSMT4">
                  <p:embed/>
                </p:oleObj>
              </mc:Choice>
              <mc:Fallback>
                <p:oleObj name="Equation" r:id="rId12" imgW="558720" imgH="3934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40" y="5589595"/>
                        <a:ext cx="12398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7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420" y="1002035"/>
            <a:ext cx="2735262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8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02" y="3789363"/>
            <a:ext cx="4275137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9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4221163"/>
            <a:ext cx="144145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80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221163"/>
            <a:ext cx="12319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平行直导线间的洛仑兹力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68312" y="1268412"/>
                <a:ext cx="8424167" cy="532893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平行电流相互吸引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反平行电流相互排斥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400" dirty="0" smtClean="0"/>
              </a:p>
              <a:p>
                <a:pPr>
                  <a:lnSpc>
                    <a:spcPct val="150000"/>
                  </a:lnSpc>
                </a:pPr>
                <a:endParaRPr lang="zh-CN" altLang="en-US" sz="2400" dirty="0" smtClean="0"/>
              </a:p>
              <a:p>
                <a:pPr>
                  <a:lnSpc>
                    <a:spcPct val="150000"/>
                  </a:lnSpc>
                </a:pPr>
                <a:endParaRPr lang="zh-CN" altLang="en-US" sz="2400" dirty="0" smtClean="0"/>
              </a:p>
              <a:p>
                <a:pPr>
                  <a:lnSpc>
                    <a:spcPct val="150000"/>
                  </a:lnSpc>
                </a:pPr>
                <a:endParaRPr lang="zh-CN" altLang="en-US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1946</a:t>
                </a:r>
                <a:r>
                  <a:rPr lang="zh-CN" altLang="en-US" sz="2400" dirty="0" smtClean="0"/>
                  <a:t>年电流单位定义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 smtClean="0"/>
                  <a:t>相距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米的无限长直导线当单位长度上受力为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/>
                      </a:rPr>
                      <m:t>2</m:t>
                    </m:r>
                    <m:r>
                      <a:rPr lang="en-US" altLang="zh-CN" sz="2000" b="0" i="1" dirty="0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牛顿时其电流定义为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安培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68312" y="1268412"/>
                <a:ext cx="8424167" cy="5328939"/>
              </a:xfrm>
              <a:blipFill>
                <a:blip r:embed="rId3"/>
                <a:stretch>
                  <a:fillRect l="-1158" r="-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内容占位符 1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7836095"/>
              </p:ext>
            </p:extLst>
          </p:nvPr>
        </p:nvGraphicFramePr>
        <p:xfrm>
          <a:off x="1512218" y="2447545"/>
          <a:ext cx="122396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4" imgW="647640" imgH="393480" progId="Equation.DSMT4">
                  <p:embed/>
                </p:oleObj>
              </mc:Choice>
              <mc:Fallback>
                <p:oleObj name="Equation" r:id="rId4" imgW="647640" imgH="3934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218" y="2447545"/>
                        <a:ext cx="122396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90650"/>
            <a:ext cx="3732213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641120"/>
              </p:ext>
            </p:extLst>
          </p:nvPr>
        </p:nvGraphicFramePr>
        <p:xfrm>
          <a:off x="1493627" y="3352419"/>
          <a:ext cx="15843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7" imgW="838080" imgH="253800" progId="Equation.DSMT4">
                  <p:embed/>
                </p:oleObj>
              </mc:Choice>
              <mc:Fallback>
                <p:oleObj name="Equation" r:id="rId7" imgW="838080" imgH="253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627" y="3352419"/>
                        <a:ext cx="15843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306598"/>
              </p:ext>
            </p:extLst>
          </p:nvPr>
        </p:nvGraphicFramePr>
        <p:xfrm>
          <a:off x="1512218" y="3859624"/>
          <a:ext cx="163353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9" imgW="863280" imgH="393480" progId="Equation.DSMT4">
                  <p:embed/>
                </p:oleObj>
              </mc:Choice>
              <mc:Fallback>
                <p:oleObj name="Equation" r:id="rId9" imgW="863280" imgH="3934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218" y="3859624"/>
                        <a:ext cx="1633537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轨道炮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18723"/>
            <a:ext cx="5328592" cy="5315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0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弧形导线的磁场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8312" y="1268413"/>
                <a:ext cx="6767983" cy="506571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如图，求以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/>
                  <a:t>为半径的圆弧导线在圆心的磁场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‘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 smtClean="0"/>
                  <a:t>点磁场无贡献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全圆导线在圆心处的磁场</a:t>
                </a:r>
              </a:p>
            </p:txBody>
          </p:sp>
        </mc:Choice>
        <mc:Fallback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2" y="1268413"/>
                <a:ext cx="6767983" cy="5065712"/>
              </a:xfrm>
              <a:blipFill>
                <a:blip r:embed="rId3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2626519"/>
            <a:ext cx="2987675" cy="290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933827"/>
              </p:ext>
            </p:extLst>
          </p:nvPr>
        </p:nvGraphicFramePr>
        <p:xfrm>
          <a:off x="1054827" y="2584065"/>
          <a:ext cx="18986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Equation" r:id="rId5" imgW="901440" imgH="393480" progId="Equation.DSMT4">
                  <p:embed/>
                </p:oleObj>
              </mc:Choice>
              <mc:Fallback>
                <p:oleObj name="Equation" r:id="rId5" imgW="9014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827" y="2584065"/>
                        <a:ext cx="18986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220223"/>
              </p:ext>
            </p:extLst>
          </p:nvPr>
        </p:nvGraphicFramePr>
        <p:xfrm>
          <a:off x="3270977" y="2768091"/>
          <a:ext cx="1282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7" imgW="609480" imgH="177480" progId="Equation.DSMT4">
                  <p:embed/>
                </p:oleObj>
              </mc:Choice>
              <mc:Fallback>
                <p:oleObj name="Equation" r:id="rId7" imgW="6094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977" y="2768091"/>
                        <a:ext cx="12827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917937"/>
              </p:ext>
            </p:extLst>
          </p:nvPr>
        </p:nvGraphicFramePr>
        <p:xfrm>
          <a:off x="2377215" y="3631815"/>
          <a:ext cx="13096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9" imgW="622080" imgH="393480" progId="Equation.DSMT4">
                  <p:embed/>
                </p:oleObj>
              </mc:Choice>
              <mc:Fallback>
                <p:oleObj name="Equation" r:id="rId9" imgW="6220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215" y="3631815"/>
                        <a:ext cx="130968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10576"/>
              </p:ext>
            </p:extLst>
          </p:nvPr>
        </p:nvGraphicFramePr>
        <p:xfrm>
          <a:off x="2378802" y="5200650"/>
          <a:ext cx="11493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11" imgW="545760" imgH="393480" progId="Equation.DSMT4">
                  <p:embed/>
                </p:oleObj>
              </mc:Choice>
              <mc:Fallback>
                <p:oleObj name="Equation" r:id="rId11" imgW="5457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802" y="5200650"/>
                        <a:ext cx="11493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92533"/>
          </a:xfrm>
        </p:spPr>
        <p:txBody>
          <a:bodyPr/>
          <a:lstStyle/>
          <a:p>
            <a:r>
              <a:rPr lang="zh-CN" altLang="en-US" dirty="0" smtClean="0"/>
              <a:t>圆导线在对称轴处的磁场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8313" y="1268413"/>
                <a:ext cx="4464050" cy="506571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线元在轴线上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处的磁场与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轴成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角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积分后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垂直于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轴分量相互抵消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平行于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轴分量加强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 smtClean="0"/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268413"/>
                <a:ext cx="4464050" cy="5065712"/>
              </a:xfrm>
              <a:blipFill>
                <a:blip r:embed="rId3"/>
                <a:stretch>
                  <a:fillRect l="-2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16" y="1349734"/>
            <a:ext cx="3563888" cy="236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157086"/>
              </p:ext>
            </p:extLst>
          </p:nvPr>
        </p:nvGraphicFramePr>
        <p:xfrm>
          <a:off x="1290330" y="4476092"/>
          <a:ext cx="165576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5" imgW="863280" imgH="393480" progId="Equation.DSMT4">
                  <p:embed/>
                </p:oleObj>
              </mc:Choice>
              <mc:Fallback>
                <p:oleObj name="Equation" r:id="rId5" imgW="8632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330" y="4476092"/>
                        <a:ext cx="165576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256951"/>
              </p:ext>
            </p:extLst>
          </p:nvPr>
        </p:nvGraphicFramePr>
        <p:xfrm>
          <a:off x="3491880" y="4634048"/>
          <a:ext cx="1778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7" imgW="927000" imgH="228600" progId="Equation.DSMT4">
                  <p:embed/>
                </p:oleObj>
              </mc:Choice>
              <mc:Fallback>
                <p:oleObj name="Equation" r:id="rId7" imgW="9270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634048"/>
                        <a:ext cx="1778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870296"/>
              </p:ext>
            </p:extLst>
          </p:nvPr>
        </p:nvGraphicFramePr>
        <p:xfrm>
          <a:off x="1301892" y="5548651"/>
          <a:ext cx="25082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9" imgW="1307880" imgH="393480" progId="Equation.DSMT4">
                  <p:embed/>
                </p:oleObj>
              </mc:Choice>
              <mc:Fallback>
                <p:oleObj name="Equation" r:id="rId9" imgW="13078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892" y="5548651"/>
                        <a:ext cx="250825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697035"/>
              </p:ext>
            </p:extLst>
          </p:nvPr>
        </p:nvGraphicFramePr>
        <p:xfrm>
          <a:off x="3983038" y="5475155"/>
          <a:ext cx="18986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11" imgW="990360" imgH="533160" progId="Equation.DSMT4">
                  <p:embed/>
                </p:oleObj>
              </mc:Choice>
              <mc:Fallback>
                <p:oleObj name="Equation" r:id="rId11" imgW="990360" imgH="533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5475155"/>
                        <a:ext cx="18986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3"/>
          </a:xfrm>
        </p:spPr>
        <p:txBody>
          <a:bodyPr/>
          <a:lstStyle/>
          <a:p>
            <a:r>
              <a:rPr lang="zh-CN" altLang="en-US" dirty="0" smtClean="0"/>
              <a:t>环流与磁偶极矩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8229600" cy="4418012"/>
          </a:xfrm>
        </p:spPr>
        <p:txBody>
          <a:bodyPr/>
          <a:lstStyle/>
          <a:p>
            <a:r>
              <a:rPr lang="zh-CN" altLang="en-US" smtClean="0"/>
              <a:t>在远处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磁矩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pPr lvl="1"/>
            <a:r>
              <a:rPr lang="zh-CN" altLang="en-US" smtClean="0"/>
              <a:t>类似于电偶极矩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56073"/>
            <a:ext cx="1872208" cy="195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349500"/>
            <a:ext cx="2141538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158539"/>
              </p:ext>
            </p:extLst>
          </p:nvPr>
        </p:nvGraphicFramePr>
        <p:xfrm>
          <a:off x="2843213" y="1041400"/>
          <a:ext cx="21605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Equation" r:id="rId5" imgW="1180800" imgH="533160" progId="Equation.DSMT4">
                  <p:embed/>
                </p:oleObj>
              </mc:Choice>
              <mc:Fallback>
                <p:oleObj name="Equation" r:id="rId5" imgW="1180800" imgH="533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041400"/>
                        <a:ext cx="216058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7157"/>
              </p:ext>
            </p:extLst>
          </p:nvPr>
        </p:nvGraphicFramePr>
        <p:xfrm>
          <a:off x="1800225" y="2401093"/>
          <a:ext cx="13477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7" imgW="736560" imgH="419040" progId="Equation.DSMT4">
                  <p:embed/>
                </p:oleObj>
              </mc:Choice>
              <mc:Fallback>
                <p:oleObj name="Equation" r:id="rId7" imgW="73656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2401093"/>
                        <a:ext cx="13477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713371"/>
              </p:ext>
            </p:extLst>
          </p:nvPr>
        </p:nvGraphicFramePr>
        <p:xfrm>
          <a:off x="1893094" y="3600846"/>
          <a:ext cx="11620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Equation" r:id="rId9" imgW="634680" imgH="228600" progId="Equation.DSMT4">
                  <p:embed/>
                </p:oleObj>
              </mc:Choice>
              <mc:Fallback>
                <p:oleObj name="Equation" r:id="rId9" imgW="6346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094" y="3600846"/>
                        <a:ext cx="11620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74722"/>
              </p:ext>
            </p:extLst>
          </p:nvPr>
        </p:nvGraphicFramePr>
        <p:xfrm>
          <a:off x="1831975" y="4125913"/>
          <a:ext cx="12557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3" name="Equation" r:id="rId11" imgW="685800" imgH="393480" progId="Equation.DSMT4">
                  <p:embed/>
                </p:oleObj>
              </mc:Choice>
              <mc:Fallback>
                <p:oleObj name="Equation" r:id="rId11" imgW="68580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4125913"/>
                        <a:ext cx="12557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8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64" y="4623282"/>
            <a:ext cx="1412875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古典型相册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</TotalTime>
  <Words>416</Words>
  <Application>Microsoft Office PowerPoint</Application>
  <PresentationFormat>全屏显示(4:3)</PresentationFormat>
  <Paragraphs>88</Paragraphs>
  <Slides>18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黑体</vt:lpstr>
      <vt:lpstr>华文楷体</vt:lpstr>
      <vt:lpstr>华文新魏</vt:lpstr>
      <vt:lpstr>宋体</vt:lpstr>
      <vt:lpstr>Arial</vt:lpstr>
      <vt:lpstr>Cambria Math</vt:lpstr>
      <vt:lpstr>Century Schoolbook</vt:lpstr>
      <vt:lpstr>2_自定义设计方案</vt:lpstr>
      <vt:lpstr>3_自定义设计方案</vt:lpstr>
      <vt:lpstr>1_自定义设计方案</vt:lpstr>
      <vt:lpstr>4_自定义设计方案</vt:lpstr>
      <vt:lpstr>古典型相册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Equation</vt:lpstr>
      <vt:lpstr>PowerPoint 演示文稿</vt:lpstr>
      <vt:lpstr>毕奥-萨伐尔定律</vt:lpstr>
      <vt:lpstr>直导线的磁场</vt:lpstr>
      <vt:lpstr>无限长直导线的磁场</vt:lpstr>
      <vt:lpstr>平行直导线间的洛仑兹力</vt:lpstr>
      <vt:lpstr>轨道炮</vt:lpstr>
      <vt:lpstr>弧形导线的磁场</vt:lpstr>
      <vt:lpstr>圆导线在对称轴处的磁场</vt:lpstr>
      <vt:lpstr>环流与磁偶极矩</vt:lpstr>
      <vt:lpstr>磁高斯定律</vt:lpstr>
      <vt:lpstr>安培定律</vt:lpstr>
      <vt:lpstr>无限长直导线</vt:lpstr>
      <vt:lpstr>无限长直导线内部磁场</vt:lpstr>
      <vt:lpstr>圆形螺线管内部磁场</vt:lpstr>
      <vt:lpstr>无限长直螺线管的磁场</vt:lpstr>
      <vt:lpstr>有限长直螺线管</vt:lpstr>
      <vt:lpstr>疏松螺线管</vt:lpstr>
      <vt:lpstr>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 sheng</cp:lastModifiedBy>
  <cp:revision>245</cp:revision>
  <dcterms:created xsi:type="dcterms:W3CDTF">2012-02-08T09:22:22Z</dcterms:created>
  <dcterms:modified xsi:type="dcterms:W3CDTF">2018-10-16T17:49:30Z</dcterms:modified>
</cp:coreProperties>
</file>