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6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7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8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9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10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2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13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4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15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6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17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theme/theme18.xml" ContentType="application/vnd.openxmlformats-officedocument.theme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19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theme/theme20.xml" ContentType="application/vnd.openxmlformats-officedocument.theme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theme/theme21.xml" ContentType="application/vnd.openxmlformats-officedocument.theme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22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3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4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106" r:id="rId2"/>
    <p:sldMasterId id="2147484120" r:id="rId3"/>
    <p:sldMasterId id="2147484133" r:id="rId4"/>
    <p:sldMasterId id="2147484146" r:id="rId5"/>
    <p:sldMasterId id="2147484159" r:id="rId6"/>
    <p:sldMasterId id="2147484187" r:id="rId7"/>
    <p:sldMasterId id="2147484201" r:id="rId8"/>
    <p:sldMasterId id="2147484214" r:id="rId9"/>
    <p:sldMasterId id="2147484227" r:id="rId10"/>
    <p:sldMasterId id="2147484240" r:id="rId11"/>
    <p:sldMasterId id="2147484253" r:id="rId12"/>
    <p:sldMasterId id="2147484266" r:id="rId13"/>
    <p:sldMasterId id="2147484280" r:id="rId14"/>
    <p:sldMasterId id="2147484293" r:id="rId15"/>
    <p:sldMasterId id="2147484306" r:id="rId16"/>
    <p:sldMasterId id="2147484319" r:id="rId17"/>
    <p:sldMasterId id="2147484332" r:id="rId18"/>
    <p:sldMasterId id="2147484346" r:id="rId19"/>
    <p:sldMasterId id="2147484359" r:id="rId20"/>
    <p:sldMasterId id="2147484372" r:id="rId21"/>
    <p:sldMasterId id="2147484385" r:id="rId22"/>
    <p:sldMasterId id="2147484398" r:id="rId23"/>
    <p:sldMasterId id="2147484411" r:id="rId24"/>
    <p:sldMasterId id="2147484424" r:id="rId25"/>
  </p:sldMasterIdLst>
  <p:notesMasterIdLst>
    <p:notesMasterId r:id="rId54"/>
  </p:notesMasterIdLst>
  <p:sldIdLst>
    <p:sldId id="405" r:id="rId26"/>
    <p:sldId id="377" r:id="rId27"/>
    <p:sldId id="378" r:id="rId28"/>
    <p:sldId id="379" r:id="rId29"/>
    <p:sldId id="380" r:id="rId30"/>
    <p:sldId id="381" r:id="rId31"/>
    <p:sldId id="382" r:id="rId32"/>
    <p:sldId id="391" r:id="rId33"/>
    <p:sldId id="390" r:id="rId34"/>
    <p:sldId id="407" r:id="rId35"/>
    <p:sldId id="408" r:id="rId36"/>
    <p:sldId id="383" r:id="rId37"/>
    <p:sldId id="384" r:id="rId38"/>
    <p:sldId id="406" r:id="rId39"/>
    <p:sldId id="385" r:id="rId40"/>
    <p:sldId id="386" r:id="rId41"/>
    <p:sldId id="387" r:id="rId42"/>
    <p:sldId id="389" r:id="rId43"/>
    <p:sldId id="398" r:id="rId44"/>
    <p:sldId id="392" r:id="rId45"/>
    <p:sldId id="397" r:id="rId46"/>
    <p:sldId id="393" r:id="rId47"/>
    <p:sldId id="394" r:id="rId48"/>
    <p:sldId id="399" r:id="rId49"/>
    <p:sldId id="395" r:id="rId50"/>
    <p:sldId id="396" r:id="rId51"/>
    <p:sldId id="400" r:id="rId52"/>
    <p:sldId id="401" r:id="rId5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3" autoAdjust="0"/>
  </p:normalViewPr>
  <p:slideViewPr>
    <p:cSldViewPr>
      <p:cViewPr varScale="1">
        <p:scale>
          <a:sx n="105" d="100"/>
          <a:sy n="105" d="100"/>
        </p:scale>
        <p:origin x="11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10" Type="http://schemas.openxmlformats.org/officeDocument/2006/relationships/image" Target="../media/image191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F296968-C796-4DBE-BC2B-C7FA1A0082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591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fld id="{EC3137B9-ED63-4AF9-B4CA-D3631F62CBE7}" type="slidenum">
              <a:rPr lang="en-US" altLang="zh-CN" sz="1200" smtClean="0">
                <a:ea typeface="宋体" charset="-122"/>
              </a:rPr>
              <a:pPr eaLnBrk="1" hangingPunct="1"/>
              <a:t>1</a:t>
            </a:fld>
            <a:endParaRPr lang="en-US" altLang="zh-CN" sz="120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5059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376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0492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2215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3805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5813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8465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918211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545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257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5558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73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926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951103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441718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730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9073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19530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5611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60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55289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509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50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638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75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8704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185225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171880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98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302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5431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5717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3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6271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5483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7394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5936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4534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61551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372001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640585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8921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7074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550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2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56285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96949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211693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6288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370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2220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07793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207348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908055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2275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3001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245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58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09678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605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8241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1546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6382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588774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738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929206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9961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1740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0784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6236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2388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33505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914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4939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20154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7113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766927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79546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7996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851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9595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7583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5033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6039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5048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57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089062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4522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1321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4516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9610323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53767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1045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45806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58073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2414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1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23761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796237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2772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22954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5952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964004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908593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1074139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54378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6229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42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6612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9227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3493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7835593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2928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613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0676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24874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999273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260853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8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7303991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07742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0509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1799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83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018426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82802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1138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7065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66266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0205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04769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0811820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4370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29321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2619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6044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89723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861296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69696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4096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44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3915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86770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386654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933154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0326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71374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5028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70147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91756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58362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5917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73493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4700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316861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09418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32743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8279356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252629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9631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63184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90007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6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5539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1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793005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98331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3086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1488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434320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1117933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89207353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0628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73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4548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4074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02219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2722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8320643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3137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9330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6819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69605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4751899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3594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946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86131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680037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099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493722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14757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989329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78218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76927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66274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940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69991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188572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611556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91054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83180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53765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图片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图片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图片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图片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sjtu.edu.cn/_mediafile/wwwsjtu/2011/03/15/jl4fvhoxv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9388"/>
            <a:ext cx="194786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49665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0375025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11246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8096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55091235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9543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712174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808793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194874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6085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130287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62707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9309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1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19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46100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109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07806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74893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24192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05006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0831407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6485594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650742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1356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8190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01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2061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21226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2877763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532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21421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5280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95862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6813401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612844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6941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8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283003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73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09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22122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44537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82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004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870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53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289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8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1161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73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714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62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1783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3417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14602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787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55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663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947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837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75806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85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517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851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7394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8584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22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420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3447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154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6965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23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kumimoji="0" lang="zh-CN"/>
              <a:t>单击此处添加相册标题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zh-CN"/>
            </a:pPr>
            <a:endParaRPr kumimoji="0" lang="zh-CN" sz="3200" b="0" i="1" u="none" strike="noStrike" kern="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单击此处添加日期和其他详细信息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0C0E48A-392A-4A05-A004-BEF86D1FCF96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81905675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A2D69F-7934-4E81-872F-051B83F0179D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67412343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EFF259-C18E-4C6C-80B6-C9613BCDE5CB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45574787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zh-CN"/>
              <a:t>单击图标</a:t>
            </a:r>
            <a:r>
              <a:rPr kumimoji="0" lang="zh-CN" baseline="0"/>
              <a:t>添加</a:t>
            </a:r>
            <a:r>
              <a:rPr kumimoji="0" lang="zh-CN"/>
              <a:t>全页图片</a:t>
            </a:r>
            <a:endParaRPr kumimoji="0" lang="zh-CN" i="0" baseline="0"/>
          </a:p>
          <a:p>
            <a:pPr marL="0" marR="0" indent="0"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  <a:p>
            <a:pPr algn="ctr">
              <a:buFontTx/>
              <a:buNone/>
            </a:pPr>
            <a:endParaRPr kumimoji="0" lang="zh-CN" i="0"/>
          </a:p>
        </p:txBody>
      </p:sp>
    </p:spTree>
    <p:extLst>
      <p:ext uri="{BB962C8B-B14F-4D97-AF65-F5344CB8AC3E}">
        <p14:creationId xmlns:p14="http://schemas.microsoft.com/office/powerpoint/2010/main" val="3684685434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kumimoji="0" lang="zh-CN"/>
              <a:t>单击此处添加节标题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单击此处添加副标题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66E553D-8116-44EE-936E-3884B7A2C673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195596558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E0086C-8CE8-4F0D-9FD8-38F0FA3B7609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553478306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492E269-8C9F-4EFE-B82E-D7D58700CC2B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232865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9110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A30BB1-46FB-4A30-84BE-49D1D3D735E6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49072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2DA35CB-122A-4C3E-85CF-69106ECA0516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6377634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3C8818-9DB4-4891-BB61-6406A3BB761D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190419437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543D15-9B17-4D9B-881F-6C8192C8F25F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546761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9A9369FA-C9F6-464F-9A6E-5056B7802E28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06740194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7D9C045-3976-40E7-9665-B52F7AC6FAEF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75064949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E82E9900-10EA-44FB-9733-A19CA6943E7C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3502861982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8B0D5F9-7378-490A-9B59-1A7D4C6D8EBD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02052851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71BAE2F-279C-45FD-9B0B-3AA591B31E7E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209163843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61388264-E941-4DC3-B3C2-9694481650B8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2607687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26611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74AF31B-C580-4EF1-B0C8-F2472B803B7A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953628266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00E00C2-2977-4341-BA89-B55C34191B1E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410370022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kumimoji="0" lang="zh-CN"/>
              <a:t>单击此处添加标题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DB4C7B45-D645-4097-A466-FB7166160BDC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410091338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 anchor="ctr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zh-CN" altLang="en-US" smtClean="0"/>
              <a:t>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8A8-35DF-45CE-B13A-E83A030AADA4}" type="datetime1">
              <a:rPr lang="zh-CN" altLang="en-US" smtClean="0"/>
              <a:t>2018/10/29</a:t>
            </a:fld>
            <a:endParaRPr kumimoji="0" lang="zh-CN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pPr/>
              <a:t>‹#›</a:t>
            </a:fld>
            <a:endParaRPr kumimoji="0" lang="zh-CN"/>
          </a:p>
        </p:txBody>
      </p:sp>
    </p:spTree>
    <p:extLst>
      <p:ext uri="{BB962C8B-B14F-4D97-AF65-F5344CB8AC3E}">
        <p14:creationId xmlns:p14="http://schemas.microsoft.com/office/powerpoint/2010/main" val="1132830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3987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9313" y="1268413"/>
            <a:ext cx="4038600" cy="245586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9313" y="3876675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508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2293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354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924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7498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底板白-英文大写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图片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图片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图片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0" y="179388"/>
            <a:ext cx="7556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98638"/>
            <a:ext cx="7772400" cy="1470025"/>
          </a:xfrm>
          <a:ln/>
        </p:spPr>
        <p:txBody>
          <a:bodyPr tIns="45720" anchor="ctr"/>
          <a:lstStyle>
            <a:lvl1pPr>
              <a:defRPr sz="4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9338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505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9358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8132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0996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28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1985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61110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0387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09936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image" Target="../media/image9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74.xml"/><Relationship Id="rId2" Type="http://schemas.openxmlformats.org/officeDocument/2006/relationships/slideLayout" Target="../slideLayouts/slideLayout16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78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7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image" Target="../media/image1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1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202.xml"/><Relationship Id="rId7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211.xml"/><Relationship Id="rId2" Type="http://schemas.openxmlformats.org/officeDocument/2006/relationships/slideLayout" Target="../slideLayouts/slideLayout201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image" Target="../media/image1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Relationship Id="rId14" Type="http://schemas.openxmlformats.org/officeDocument/2006/relationships/image" Target="../media/image9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13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slideLayout" Target="../slideLayouts/slideLayout235.xml"/><Relationship Id="rId2" Type="http://schemas.openxmlformats.org/officeDocument/2006/relationships/slideLayout" Target="../slideLayouts/slideLayout22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Relationship Id="rId1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3.xml"/><Relationship Id="rId12" Type="http://schemas.openxmlformats.org/officeDocument/2006/relationships/slideLayout" Target="../slideLayouts/slideLayout248.xml"/><Relationship Id="rId2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51.xml"/><Relationship Id="rId7" Type="http://schemas.openxmlformats.org/officeDocument/2006/relationships/slideLayout" Target="../slideLayouts/slideLayout255.xml"/><Relationship Id="rId12" Type="http://schemas.openxmlformats.org/officeDocument/2006/relationships/slideLayout" Target="../slideLayouts/slideLayout260.xml"/><Relationship Id="rId2" Type="http://schemas.openxmlformats.org/officeDocument/2006/relationships/slideLayout" Target="../slideLayouts/slideLayout250.xml"/><Relationship Id="rId1" Type="http://schemas.openxmlformats.org/officeDocument/2006/relationships/slideLayout" Target="../slideLayouts/slideLayout249.xml"/><Relationship Id="rId6" Type="http://schemas.openxmlformats.org/officeDocument/2006/relationships/slideLayout" Target="../slideLayouts/slideLayout254.xml"/><Relationship Id="rId11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2.xml"/><Relationship Id="rId9" Type="http://schemas.openxmlformats.org/officeDocument/2006/relationships/slideLayout" Target="../slideLayouts/slideLayout257.xml"/><Relationship Id="rId14" Type="http://schemas.openxmlformats.org/officeDocument/2006/relationships/image" Target="../media/image1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63.xml"/><Relationship Id="rId7" Type="http://schemas.openxmlformats.org/officeDocument/2006/relationships/slideLayout" Target="../slideLayouts/slideLayout267.xml"/><Relationship Id="rId12" Type="http://schemas.openxmlformats.org/officeDocument/2006/relationships/slideLayout" Target="../slideLayouts/slideLayout272.xml"/><Relationship Id="rId2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6.xml"/><Relationship Id="rId11" Type="http://schemas.openxmlformats.org/officeDocument/2006/relationships/slideLayout" Target="../slideLayouts/slideLayout271.xml"/><Relationship Id="rId5" Type="http://schemas.openxmlformats.org/officeDocument/2006/relationships/slideLayout" Target="../slideLayouts/slideLayout26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0.xml"/><Relationship Id="rId4" Type="http://schemas.openxmlformats.org/officeDocument/2006/relationships/slideLayout" Target="../slideLayouts/slideLayout264.xml"/><Relationship Id="rId9" Type="http://schemas.openxmlformats.org/officeDocument/2006/relationships/slideLayout" Target="../slideLayouts/slideLayout269.xml"/><Relationship Id="rId14" Type="http://schemas.openxmlformats.org/officeDocument/2006/relationships/image" Target="../media/image1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75.xml"/><Relationship Id="rId7" Type="http://schemas.openxmlformats.org/officeDocument/2006/relationships/slideLayout" Target="../slideLayouts/slideLayout279.xml"/><Relationship Id="rId12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73.xml"/><Relationship Id="rId6" Type="http://schemas.openxmlformats.org/officeDocument/2006/relationships/slideLayout" Target="../slideLayouts/slideLayout278.xml"/><Relationship Id="rId11" Type="http://schemas.openxmlformats.org/officeDocument/2006/relationships/slideLayout" Target="../slideLayouts/slideLayout283.xml"/><Relationship Id="rId5" Type="http://schemas.openxmlformats.org/officeDocument/2006/relationships/slideLayout" Target="../slideLayouts/slideLayout27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82.xml"/><Relationship Id="rId4" Type="http://schemas.openxmlformats.org/officeDocument/2006/relationships/slideLayout" Target="../slideLayouts/slideLayout276.xml"/><Relationship Id="rId9" Type="http://schemas.openxmlformats.org/officeDocument/2006/relationships/slideLayout" Target="../slideLayouts/slideLayout281.xml"/><Relationship Id="rId14" Type="http://schemas.openxmlformats.org/officeDocument/2006/relationships/image" Target="../media/image1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87.xml"/><Relationship Id="rId7" Type="http://schemas.openxmlformats.org/officeDocument/2006/relationships/slideLayout" Target="../slideLayouts/slideLayout291.xml"/><Relationship Id="rId12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85.xml"/><Relationship Id="rId6" Type="http://schemas.openxmlformats.org/officeDocument/2006/relationships/slideLayout" Target="../slideLayouts/slideLayout290.xml"/><Relationship Id="rId11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8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88.xml"/><Relationship Id="rId9" Type="http://schemas.openxmlformats.org/officeDocument/2006/relationships/slideLayout" Target="../slideLayouts/slideLayout293.xml"/><Relationship Id="rId14" Type="http://schemas.openxmlformats.org/officeDocument/2006/relationships/image" Target="../media/image9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slideLayout" Target="../slideLayouts/slideLayout308.xml"/><Relationship Id="rId2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Relationship Id="rId14" Type="http://schemas.openxmlformats.org/officeDocument/2006/relationships/image" Target="../media/image1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slideLayout" Target="../slideLayouts/slideLayout320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9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495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20351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12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6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87849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38836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  <p:sldLayoutId id="214748429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7489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1176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  <p:sldLayoutId id="214748431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31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  <p:sldLayoutId id="214748433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7309B64-BEE1-4E46-B58D-192B62459C94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61461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3680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  <p:sldLayoutId id="2147484119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96173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5196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3" r:id="rId1"/>
    <p:sldLayoutId id="2147484374" r:id="rId2"/>
    <p:sldLayoutId id="2147484375" r:id="rId3"/>
    <p:sldLayoutId id="2147484376" r:id="rId4"/>
    <p:sldLayoutId id="2147484377" r:id="rId5"/>
    <p:sldLayoutId id="2147484378" r:id="rId6"/>
    <p:sldLayoutId id="2147484379" r:id="rId7"/>
    <p:sldLayoutId id="2147484380" r:id="rId8"/>
    <p:sldLayoutId id="2147484381" r:id="rId9"/>
    <p:sldLayoutId id="2147484382" r:id="rId10"/>
    <p:sldLayoutId id="2147484383" r:id="rId11"/>
    <p:sldLayoutId id="21474843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4FF677-C9FB-4807-913D-665935D8871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414286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  <p:sldLayoutId id="2147484393" r:id="rId8"/>
    <p:sldLayoutId id="2147484394" r:id="rId9"/>
    <p:sldLayoutId id="2147484395" r:id="rId10"/>
    <p:sldLayoutId id="2147484396" r:id="rId11"/>
    <p:sldLayoutId id="2147484397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7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  <p:sldLayoutId id="214748441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98355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  <p:sldLayoutId id="214748442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44544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  <p:sldLayoutId id="214748443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33984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fld id="{98CC7CC1-E46E-46A6-8B56-8C5440B76428}" type="slidenum">
              <a:rPr lang="en-US" altLang="zh-CN" sz="1600"/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7CAD4C44-F2C6-426D-A273-B3CFC485B670}" type="slidenum">
              <a:rPr lang="en-US" altLang="zh-CN" sz="1600"/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fld id="{28B1A4E2-E177-4399-9E13-DB2F296B8D6B}" type="datetime1">
              <a:rPr kumimoji="0" lang="zh-CN" altLang="en-US" sz="1200" smtClean="0">
                <a:solidFill>
                  <a:schemeClr val="tx2"/>
                </a:solidFill>
              </a:rPr>
              <a:t>2018/10/29</a:t>
            </a:fld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zh-CN" sz="120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lang="zh-CN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zh-CN" sz="1200">
                <a:solidFill>
                  <a:schemeClr val="tx2"/>
                </a:solidFill>
              </a:rPr>
              <a:pPr algn="r"/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44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  <p:sldLayoutId id="2147484172" r:id="rId13"/>
    <p:sldLayoutId id="2147484173" r:id="rId14"/>
    <p:sldLayoutId id="2147484174" r:id="rId15"/>
    <p:sldLayoutId id="2147484175" r:id="rId16"/>
    <p:sldLayoutId id="2147484176" r:id="rId17"/>
    <p:sldLayoutId id="2147484177" r:id="rId18"/>
    <p:sldLayoutId id="2147484178" r:id="rId19"/>
    <p:sldLayoutId id="2147484179" r:id="rId20"/>
    <p:sldLayoutId id="2147484180" r:id="rId21"/>
    <p:sldLayoutId id="2147484181" r:id="rId22"/>
    <p:sldLayoutId id="2147484182" r:id="rId23"/>
    <p:sldLayoutId id="2147484183" r:id="rId24"/>
    <p:sldLayoutId id="2147484184" r:id="rId25"/>
    <p:sldLayoutId id="2147484185" r:id="rId26"/>
    <p:sldLayoutId id="2147484186" r:id="rId2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zh-CN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zh-CN">
          <a:solidFill>
            <a:schemeClr val="tx2"/>
          </a:solidFill>
        </a:defRPr>
      </a:lvl2pPr>
      <a:lvl3pPr eaLnBrk="1" latinLnBrk="0" hangingPunct="1">
        <a:defRPr kumimoji="0" lang="zh-CN">
          <a:solidFill>
            <a:schemeClr val="tx2"/>
          </a:solidFill>
        </a:defRPr>
      </a:lvl3pPr>
      <a:lvl4pPr eaLnBrk="1" latinLnBrk="0" hangingPunct="1">
        <a:defRPr kumimoji="0" lang="zh-CN">
          <a:solidFill>
            <a:schemeClr val="tx2"/>
          </a:solidFill>
        </a:defRPr>
      </a:lvl4pPr>
      <a:lvl5pPr eaLnBrk="1" latinLnBrk="0" hangingPunct="1">
        <a:defRPr kumimoji="0" lang="zh-CN">
          <a:solidFill>
            <a:schemeClr val="tx2"/>
          </a:solidFill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zh-CN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1pPr>
            <a:lvl2pPr marL="742950" indent="-28575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marL="11430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marL="16002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marL="2057400" indent="-228600"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800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/>
            </a:pPr>
            <a:fld id="{7116893C-2A89-46F8-BA4A-BC632E9E6E21}" type="slidenum">
              <a:rPr lang="en-US" altLang="zh-CN" sz="1600" smtClean="0"/>
              <a:pPr algn="ctr" eaLnBrk="1" hangingPunct="1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5929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  <p:sldLayoutId id="2147484200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6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DFF20099-E7C3-4225-B947-3ABED4FAAAF7}" type="slidenum">
              <a:rPr lang="en-US" altLang="zh-CN" sz="1600" smtClean="0"/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  <p:pic>
        <p:nvPicPr>
          <p:cNvPr id="2055" name="Picture 11" descr="http://www.sjtu.edu.cn/_mediafile/wwwsjtu/2011/03/15/drz6s3owy2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65100"/>
            <a:ext cx="669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35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  <p:sldLayoutId id="2147484203" r:id="rId2"/>
    <p:sldLayoutId id="2147484204" r:id="rId3"/>
    <p:sldLayoutId id="2147484205" r:id="rId4"/>
    <p:sldLayoutId id="2147484206" r:id="rId5"/>
    <p:sldLayoutId id="2147484207" r:id="rId6"/>
    <p:sldLayoutId id="2147484208" r:id="rId7"/>
    <p:sldLayoutId id="2147484209" r:id="rId8"/>
    <p:sldLayoutId id="2147484210" r:id="rId9"/>
    <p:sldLayoutId id="2147484211" r:id="rId10"/>
    <p:sldLayoutId id="2147484212" r:id="rId11"/>
    <p:sldLayoutId id="214748421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英文大写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68413"/>
            <a:ext cx="822960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382000" y="6505575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E7EF89D-1491-4575-BC3E-C2911E192007}" type="slidenum">
              <a:rPr lang="en-US" altLang="zh-CN" sz="1600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6641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2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sz="280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388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730375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1383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6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6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50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75.wmf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83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79.png"/><Relationship Id="rId10" Type="http://schemas.openxmlformats.org/officeDocument/2006/relationships/image" Target="../media/image74.wmf"/><Relationship Id="rId4" Type="http://schemas.openxmlformats.org/officeDocument/2006/relationships/image" Target="../media/image78.png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gif"/><Relationship Id="rId1" Type="http://schemas.openxmlformats.org/officeDocument/2006/relationships/slideLayout" Target="../slideLayouts/slideLayout8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59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94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92.wmf"/><Relationship Id="rId25" Type="http://schemas.openxmlformats.org/officeDocument/2006/relationships/image" Target="../media/image97.png"/><Relationship Id="rId2" Type="http://schemas.openxmlformats.org/officeDocument/2006/relationships/slideLayout" Target="../slideLayouts/slideLayout83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89.wmf"/><Relationship Id="rId24" Type="http://schemas.openxmlformats.org/officeDocument/2006/relationships/image" Target="../media/image95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23" Type="http://schemas.openxmlformats.org/officeDocument/2006/relationships/oleObject" Target="../embeddings/oleObject61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57.bin"/><Relationship Id="rId22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66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109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108.png"/><Relationship Id="rId10" Type="http://schemas.openxmlformats.org/officeDocument/2006/relationships/image" Target="../media/image104.wmf"/><Relationship Id="rId4" Type="http://schemas.openxmlformats.org/officeDocument/2006/relationships/image" Target="../media/image107.png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10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114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76.bin"/><Relationship Id="rId3" Type="http://schemas.openxmlformats.org/officeDocument/2006/relationships/image" Target="../media/image121.jpeg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4.png"/><Relationship Id="rId11" Type="http://schemas.openxmlformats.org/officeDocument/2006/relationships/oleObject" Target="../embeddings/oleObject75.bin"/><Relationship Id="rId5" Type="http://schemas.openxmlformats.org/officeDocument/2006/relationships/image" Target="../media/image123.png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117.wmf"/><Relationship Id="rId4" Type="http://schemas.openxmlformats.org/officeDocument/2006/relationships/image" Target="../media/image122.jpeg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11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6.wmf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30.png"/><Relationship Id="rId2" Type="http://schemas.openxmlformats.org/officeDocument/2006/relationships/slideLayout" Target="../slideLayouts/slideLayout8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8.png"/><Relationship Id="rId11" Type="http://schemas.openxmlformats.org/officeDocument/2006/relationships/image" Target="../media/image129.png"/><Relationship Id="rId5" Type="http://schemas.openxmlformats.org/officeDocument/2006/relationships/image" Target="../media/image125.wmf"/><Relationship Id="rId10" Type="http://schemas.openxmlformats.org/officeDocument/2006/relationships/image" Target="../media/image127.wmf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88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137.wmf"/><Relationship Id="rId2" Type="http://schemas.openxmlformats.org/officeDocument/2006/relationships/slideLayout" Target="../slideLayouts/slideLayout83.xml"/><Relationship Id="rId16" Type="http://schemas.openxmlformats.org/officeDocument/2006/relationships/oleObject" Target="../embeddings/oleObject8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2.wmf"/><Relationship Id="rId11" Type="http://schemas.openxmlformats.org/officeDocument/2006/relationships/image" Target="../media/image139.png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136.wmf"/><Relationship Id="rId10" Type="http://schemas.openxmlformats.org/officeDocument/2006/relationships/image" Target="../media/image134.wmf"/><Relationship Id="rId19" Type="http://schemas.openxmlformats.org/officeDocument/2006/relationships/image" Target="../media/image138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45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48.png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89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6.png"/><Relationship Id="rId11" Type="http://schemas.openxmlformats.org/officeDocument/2006/relationships/image" Target="../media/image147.png"/><Relationship Id="rId5" Type="http://schemas.openxmlformats.org/officeDocument/2006/relationships/image" Target="../media/image140.wmf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142.wmf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54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89.xml"/><Relationship Id="rId16" Type="http://schemas.openxmlformats.org/officeDocument/2006/relationships/image" Target="../media/image158.png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6.png"/><Relationship Id="rId11" Type="http://schemas.openxmlformats.org/officeDocument/2006/relationships/oleObject" Target="../embeddings/oleObject98.bin"/><Relationship Id="rId5" Type="http://schemas.openxmlformats.org/officeDocument/2006/relationships/image" Target="../media/image149.wmf"/><Relationship Id="rId15" Type="http://schemas.openxmlformats.org/officeDocument/2006/relationships/image" Target="../media/image157.png"/><Relationship Id="rId10" Type="http://schemas.openxmlformats.org/officeDocument/2006/relationships/image" Target="../media/image151.wmf"/><Relationship Id="rId19" Type="http://schemas.openxmlformats.org/officeDocument/2006/relationships/oleObject" Target="../embeddings/oleObject101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5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2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9.wmf"/><Relationship Id="rId11" Type="http://schemas.openxmlformats.org/officeDocument/2006/relationships/image" Target="../media/image161.wmf"/><Relationship Id="rId5" Type="http://schemas.openxmlformats.org/officeDocument/2006/relationships/oleObject" Target="../embeddings/oleObject102.bin"/><Relationship Id="rId15" Type="http://schemas.openxmlformats.org/officeDocument/2006/relationships/image" Target="../media/image163.wmf"/><Relationship Id="rId10" Type="http://schemas.openxmlformats.org/officeDocument/2006/relationships/oleObject" Target="../embeddings/oleObject104.bin"/><Relationship Id="rId4" Type="http://schemas.openxmlformats.org/officeDocument/2006/relationships/image" Target="../media/image164.png"/><Relationship Id="rId9" Type="http://schemas.openxmlformats.org/officeDocument/2006/relationships/image" Target="../media/image165.png"/><Relationship Id="rId14" Type="http://schemas.openxmlformats.org/officeDocument/2006/relationships/oleObject" Target="../embeddings/oleObject10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69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71.wmf"/><Relationship Id="rId2" Type="http://schemas.openxmlformats.org/officeDocument/2006/relationships/slideLayout" Target="../slideLayouts/slideLayout83.xml"/><Relationship Id="rId16" Type="http://schemas.openxmlformats.org/officeDocument/2006/relationships/oleObject" Target="../embeddings/oleObject11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68.wmf"/><Relationship Id="rId5" Type="http://schemas.openxmlformats.org/officeDocument/2006/relationships/image" Target="../media/image172.png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109.bin"/><Relationship Id="rId4" Type="http://schemas.openxmlformats.org/officeDocument/2006/relationships/image" Target="../media/image164.png"/><Relationship Id="rId9" Type="http://schemas.openxmlformats.org/officeDocument/2006/relationships/image" Target="../media/image167.wmf"/><Relationship Id="rId14" Type="http://schemas.openxmlformats.org/officeDocument/2006/relationships/oleObject" Target="../embeddings/oleObject11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image" Target="../media/image178.png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77.png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3.wmf"/><Relationship Id="rId11" Type="http://schemas.openxmlformats.org/officeDocument/2006/relationships/image" Target="../media/image176.png"/><Relationship Id="rId5" Type="http://schemas.openxmlformats.org/officeDocument/2006/relationships/oleObject" Target="../embeddings/oleObject113.bin"/><Relationship Id="rId15" Type="http://schemas.openxmlformats.org/officeDocument/2006/relationships/image" Target="../media/image180.png"/><Relationship Id="rId10" Type="http://schemas.openxmlformats.org/officeDocument/2006/relationships/image" Target="../media/image175.wmf"/><Relationship Id="rId4" Type="http://schemas.openxmlformats.org/officeDocument/2006/relationships/image" Target="../media/image172.png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7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8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89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188.wmf"/><Relationship Id="rId20" Type="http://schemas.openxmlformats.org/officeDocument/2006/relationships/image" Target="../media/image180.png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91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5.bin"/><Relationship Id="rId10" Type="http://schemas.openxmlformats.org/officeDocument/2006/relationships/image" Target="../media/image185.wmf"/><Relationship Id="rId19" Type="http://schemas.openxmlformats.org/officeDocument/2006/relationships/image" Target="../media/image192.png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87.wmf"/><Relationship Id="rId22" Type="http://schemas.openxmlformats.org/officeDocument/2006/relationships/image" Target="../media/image19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7.png"/><Relationship Id="rId10" Type="http://schemas.openxmlformats.org/officeDocument/2006/relationships/image" Target="../media/image23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9.wmf"/><Relationship Id="rId2" Type="http://schemas.openxmlformats.org/officeDocument/2006/relationships/slideLayout" Target="../slideLayouts/slideLayout83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2.wmf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3.wmf"/><Relationship Id="rId18" Type="http://schemas.openxmlformats.org/officeDocument/2006/relationships/image" Target="../media/image5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89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63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66.png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31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283968" y="4437112"/>
            <a:ext cx="4260726" cy="2160240"/>
          </a:xfrm>
          <a:prstGeom prst="rect">
            <a:avLst/>
          </a:prstGeom>
          <a:ln/>
        </p:spPr>
        <p:txBody>
          <a:bodyPr tIns="45720" anchor="ctr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sz="4300" cap="all" baseline="0">
                <a:solidFill>
                  <a:schemeClr val="tx2"/>
                </a:solidFill>
                <a:effectLst>
                  <a:outerShdw blurRad="51000" dist="370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 lang="zh-CN">
                <a:solidFill>
                  <a:schemeClr val="tx2"/>
                </a:solidFill>
              </a:defRPr>
            </a:lvl2pPr>
            <a:lvl3pPr eaLnBrk="1" latinLnBrk="0" hangingPunct="1">
              <a:defRPr kumimoji="0" lang="zh-CN">
                <a:solidFill>
                  <a:schemeClr val="tx2"/>
                </a:solidFill>
              </a:defRPr>
            </a:lvl3pPr>
            <a:lvl4pPr eaLnBrk="1" latinLnBrk="0" hangingPunct="1">
              <a:defRPr kumimoji="0" lang="zh-CN">
                <a:solidFill>
                  <a:schemeClr val="tx2"/>
                </a:solidFill>
              </a:defRPr>
            </a:lvl4pPr>
            <a:lvl5pPr eaLnBrk="1" latinLnBrk="0" hangingPunct="1">
              <a:defRPr kumimoji="0" lang="zh-CN">
                <a:solidFill>
                  <a:schemeClr val="tx2"/>
                </a:solidFill>
              </a:defRPr>
            </a:lvl5pPr>
            <a:lvl6pPr eaLnBrk="1" latinLnBrk="0" hangingPunct="1">
              <a:defRPr kumimoji="0" lang="zh-CN">
                <a:solidFill>
                  <a:schemeClr val="tx2"/>
                </a:solidFill>
              </a:defRPr>
            </a:lvl6pPr>
            <a:lvl7pPr eaLnBrk="1" latinLnBrk="0" hangingPunct="1">
              <a:defRPr kumimoji="0" lang="zh-CN">
                <a:solidFill>
                  <a:schemeClr val="tx2"/>
                </a:solidFill>
              </a:defRPr>
            </a:lvl7pPr>
            <a:lvl8pPr eaLnBrk="1" latinLnBrk="0" hangingPunct="1">
              <a:defRPr kumimoji="0" lang="zh-CN">
                <a:solidFill>
                  <a:schemeClr val="tx2"/>
                </a:solidFill>
              </a:defRPr>
            </a:lvl8pPr>
            <a:lvl9pPr eaLnBrk="1" latinLnBrk="0" hangingPunct="1">
              <a:defRPr kumimoji="0" lang="zh-CN">
                <a:solidFill>
                  <a:schemeClr val="tx2"/>
                </a:solidFill>
              </a:defRPr>
            </a:lvl9pPr>
            <a:extLst/>
          </a:lstStyle>
          <a:p>
            <a:pPr algn="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4000" kern="0" dirty="0" smtClean="0">
                <a:latin typeface="+mj-ea"/>
              </a:rPr>
              <a:t>RLC</a:t>
            </a:r>
            <a:r>
              <a:rPr lang="zh-CN" altLang="en-US" sz="4000" kern="0" dirty="0" smtClean="0">
                <a:latin typeface="+mj-ea"/>
              </a:rPr>
              <a:t>电路</a:t>
            </a:r>
            <a:r>
              <a:rPr lang="zh-CN" altLang="en-US" sz="2000" kern="0" dirty="0" smtClean="0">
                <a:latin typeface="+mj-ea"/>
              </a:rPr>
              <a:t/>
            </a:r>
            <a:br>
              <a:rPr lang="zh-CN" altLang="en-US" sz="2000" kern="0" dirty="0" smtClean="0">
                <a:latin typeface="+mj-ea"/>
              </a:rPr>
            </a:br>
            <a:r>
              <a:rPr lang="zh-CN" altLang="en-US" sz="2000" kern="0" dirty="0" smtClean="0">
                <a:latin typeface="+mj-ea"/>
              </a:rPr>
              <a:t>李 晟</a:t>
            </a:r>
            <a:br>
              <a:rPr lang="zh-CN" altLang="en-US" sz="2000" kern="0" dirty="0" smtClean="0">
                <a:latin typeface="+mj-ea"/>
              </a:rPr>
            </a:br>
            <a:r>
              <a:rPr lang="en-US" altLang="zh-CN" sz="2000" kern="0" dirty="0" smtClean="0">
                <a:latin typeface="+mj-ea"/>
              </a:rPr>
              <a:t>2018.10</a:t>
            </a:r>
            <a:endParaRPr lang="zh-CN" altLang="en-US" sz="2000" kern="0" dirty="0" smtClean="0">
              <a:latin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20466"/>
            <a:ext cx="6667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5266928" cy="5001419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𝑉𝐶</m:t>
                    </m:r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充电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5266928" cy="5001419"/>
              </a:xfrm>
              <a:blipFill>
                <a:blip r:embed="rId2"/>
                <a:stretch>
                  <a:fillRect l="-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 descr="26_Figure21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2"/>
          <a:stretch>
            <a:fillRect/>
          </a:stretch>
        </p:blipFill>
        <p:spPr bwMode="auto">
          <a:xfrm>
            <a:off x="5940152" y="260648"/>
            <a:ext cx="2944813" cy="44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26_Figure24-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9" b="49713"/>
          <a:stretch/>
        </p:blipFill>
        <p:spPr bwMode="auto">
          <a:xfrm>
            <a:off x="5943061" y="4735811"/>
            <a:ext cx="294190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7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RC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5482952" cy="5001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放电：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5482952" cy="5001419"/>
              </a:xfrm>
              <a:blipFill>
                <a:blip r:embed="rId2"/>
                <a:stretch>
                  <a:fillRect l="-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26_Figure23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3"/>
          <a:stretch>
            <a:fillRect/>
          </a:stretch>
        </p:blipFill>
        <p:spPr bwMode="auto">
          <a:xfrm>
            <a:off x="6012160" y="404664"/>
            <a:ext cx="29845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26_Figure24-I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1" b="2464"/>
          <a:stretch/>
        </p:blipFill>
        <p:spPr bwMode="auto">
          <a:xfrm>
            <a:off x="6012160" y="5036689"/>
            <a:ext cx="2984500" cy="171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8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LC</a:t>
            </a:r>
            <a:r>
              <a:rPr lang="zh-CN" altLang="en-US" smtClean="0"/>
              <a:t>电流中的简谐振动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98475" y="968375"/>
            <a:ext cx="8229600" cy="5065713"/>
          </a:xfrm>
        </p:spPr>
        <p:txBody>
          <a:bodyPr/>
          <a:lstStyle/>
          <a:p>
            <a:r>
              <a:rPr lang="zh-CN" altLang="en-US" smtClean="0"/>
              <a:t>若电容已充电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1" y="4473575"/>
            <a:ext cx="2668587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439074"/>
              </p:ext>
            </p:extLst>
          </p:nvPr>
        </p:nvGraphicFramePr>
        <p:xfrm>
          <a:off x="914400" y="1803400"/>
          <a:ext cx="17129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Equation" r:id="rId5" imgW="825480" imgH="393480" progId="Equation.DSMT4">
                  <p:embed/>
                </p:oleObj>
              </mc:Choice>
              <mc:Fallback>
                <p:oleObj name="Equation" r:id="rId5" imgW="82548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03400"/>
                        <a:ext cx="17129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46829"/>
              </p:ext>
            </p:extLst>
          </p:nvPr>
        </p:nvGraphicFramePr>
        <p:xfrm>
          <a:off x="3721100" y="1801813"/>
          <a:ext cx="10017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Equation" r:id="rId7" imgW="482400" imgH="393480" progId="Equation.DSMT4">
                  <p:embed/>
                </p:oleObj>
              </mc:Choice>
              <mc:Fallback>
                <p:oleObj name="Equation" r:id="rId7" imgW="48240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1801813"/>
                        <a:ext cx="10017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11837"/>
              </p:ext>
            </p:extLst>
          </p:nvPr>
        </p:nvGraphicFramePr>
        <p:xfrm>
          <a:off x="696913" y="2924175"/>
          <a:ext cx="21621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9" imgW="1041120" imgH="419040" progId="Equation.DSMT4">
                  <p:embed/>
                </p:oleObj>
              </mc:Choice>
              <mc:Fallback>
                <p:oleObj name="Equation" r:id="rId9" imgW="1041120" imgH="419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924175"/>
                        <a:ext cx="21621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647446"/>
              </p:ext>
            </p:extLst>
          </p:nvPr>
        </p:nvGraphicFramePr>
        <p:xfrm>
          <a:off x="3263900" y="2852738"/>
          <a:ext cx="2874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11" imgW="1384200" imgH="457200" progId="Equation.DSMT4">
                  <p:embed/>
                </p:oleObj>
              </mc:Choice>
              <mc:Fallback>
                <p:oleObj name="Equation" r:id="rId11" imgW="1384200" imgH="457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2852738"/>
                        <a:ext cx="28749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495721"/>
              </p:ext>
            </p:extLst>
          </p:nvPr>
        </p:nvGraphicFramePr>
        <p:xfrm>
          <a:off x="696913" y="4240213"/>
          <a:ext cx="31115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Equation" r:id="rId13" imgW="1498320" imgH="457200" progId="Equation.DSMT4">
                  <p:embed/>
                </p:oleObj>
              </mc:Choice>
              <mc:Fallback>
                <p:oleObj name="Equation" r:id="rId13" imgW="149832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240213"/>
                        <a:ext cx="31115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6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908050"/>
            <a:ext cx="2443163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83976"/>
              </p:ext>
            </p:extLst>
          </p:nvPr>
        </p:nvGraphicFramePr>
        <p:xfrm>
          <a:off x="1493838" y="5411788"/>
          <a:ext cx="1346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16" imgW="647640" imgH="419040" progId="Equation.DSMT4">
                  <p:embed/>
                </p:oleObj>
              </mc:Choice>
              <mc:Fallback>
                <p:oleObj name="Equation" r:id="rId16" imgW="647640" imgH="419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411788"/>
                        <a:ext cx="13462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214438"/>
            <a:ext cx="43084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196975"/>
            <a:ext cx="4308475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943225"/>
            <a:ext cx="4308475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620" y="2953957"/>
            <a:ext cx="4310062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598988"/>
            <a:ext cx="430847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82" y="1772816"/>
            <a:ext cx="4967436" cy="4078655"/>
          </a:xfrm>
        </p:spPr>
      </p:pic>
    </p:spTree>
    <p:extLst>
      <p:ext uri="{BB962C8B-B14F-4D97-AF65-F5344CB8AC3E}">
        <p14:creationId xmlns:p14="http://schemas.microsoft.com/office/powerpoint/2010/main" val="3903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能量守恒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总能量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能量的变化率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98218"/>
              </p:ext>
            </p:extLst>
          </p:nvPr>
        </p:nvGraphicFramePr>
        <p:xfrm>
          <a:off x="900113" y="1844676"/>
          <a:ext cx="1466455" cy="41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0" name="Equation" r:id="rId4" imgW="799920" imgH="228600" progId="Equation.DSMT4">
                  <p:embed/>
                </p:oleObj>
              </mc:Choice>
              <mc:Fallback>
                <p:oleObj name="Equation" r:id="rId4" imgW="79992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44676"/>
                        <a:ext cx="1466455" cy="412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905120"/>
              </p:ext>
            </p:extLst>
          </p:nvPr>
        </p:nvGraphicFramePr>
        <p:xfrm>
          <a:off x="2410930" y="1665230"/>
          <a:ext cx="1536553" cy="755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1" name="Equation" r:id="rId6" imgW="838080" imgH="419040" progId="Equation.DSMT4">
                  <p:embed/>
                </p:oleObj>
              </mc:Choice>
              <mc:Fallback>
                <p:oleObj name="Equation" r:id="rId6" imgW="83808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930" y="1665230"/>
                        <a:ext cx="1536553" cy="755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42951"/>
              </p:ext>
            </p:extLst>
          </p:nvPr>
        </p:nvGraphicFramePr>
        <p:xfrm>
          <a:off x="811214" y="3150252"/>
          <a:ext cx="2351094" cy="71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2" name="Equation" r:id="rId8" imgW="1282680" imgH="393480" progId="Equation.DSMT4">
                  <p:embed/>
                </p:oleObj>
              </mc:Choice>
              <mc:Fallback>
                <p:oleObj name="Equation" r:id="rId8" imgW="128268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4" y="3150252"/>
                        <a:ext cx="2351094" cy="710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55083"/>
              </p:ext>
            </p:extLst>
          </p:nvPr>
        </p:nvGraphicFramePr>
        <p:xfrm>
          <a:off x="3295512" y="3345125"/>
          <a:ext cx="441619" cy="3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3" name="Equation" r:id="rId10" imgW="241200" imgH="177480" progId="Equation.DSMT4">
                  <p:embed/>
                </p:oleObj>
              </mc:Choice>
              <mc:Fallback>
                <p:oleObj name="Equation" r:id="rId10" imgW="241200" imgH="177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512" y="3345125"/>
                        <a:ext cx="441619" cy="321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32926"/>
              </p:ext>
            </p:extLst>
          </p:nvPr>
        </p:nvGraphicFramePr>
        <p:xfrm>
          <a:off x="1363663" y="3933825"/>
          <a:ext cx="1815544" cy="75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4" name="Equation" r:id="rId12" imgW="990360" imgH="419040" progId="Equation.DSMT4">
                  <p:embed/>
                </p:oleObj>
              </mc:Choice>
              <mc:Fallback>
                <p:oleObj name="Equation" r:id="rId12" imgW="990360" imgH="419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933825"/>
                        <a:ext cx="1815544" cy="75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775967"/>
              </p:ext>
            </p:extLst>
          </p:nvPr>
        </p:nvGraphicFramePr>
        <p:xfrm>
          <a:off x="963263" y="5415753"/>
          <a:ext cx="1676750" cy="75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5" name="Equation" r:id="rId14" imgW="914400" imgH="419040" progId="Equation.DSMT4">
                  <p:embed/>
                </p:oleObj>
              </mc:Choice>
              <mc:Fallback>
                <p:oleObj name="Equation" r:id="rId14" imgW="914400" imgH="419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263" y="5415753"/>
                        <a:ext cx="1676750" cy="754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26164"/>
              </p:ext>
            </p:extLst>
          </p:nvPr>
        </p:nvGraphicFramePr>
        <p:xfrm>
          <a:off x="5219701" y="1125538"/>
          <a:ext cx="2072104" cy="75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6" name="Equation" r:id="rId16" imgW="1130040" imgH="419040" progId="Equation.DSMT4">
                  <p:embed/>
                </p:oleObj>
              </mc:Choice>
              <mc:Fallback>
                <p:oleObj name="Equation" r:id="rId16" imgW="1130040" imgH="419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1" y="1125538"/>
                        <a:ext cx="2072104" cy="754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066091"/>
              </p:ext>
            </p:extLst>
          </p:nvPr>
        </p:nvGraphicFramePr>
        <p:xfrm>
          <a:off x="5280025" y="1989138"/>
          <a:ext cx="2676351" cy="710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7" name="Equation" r:id="rId18" imgW="1460160" imgH="393480" progId="Equation.DSMT4">
                  <p:embed/>
                </p:oleObj>
              </mc:Choice>
              <mc:Fallback>
                <p:oleObj name="Equation" r:id="rId18" imgW="146016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5" y="1989138"/>
                        <a:ext cx="2676351" cy="710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491863"/>
              </p:ext>
            </p:extLst>
          </p:nvPr>
        </p:nvGraphicFramePr>
        <p:xfrm>
          <a:off x="5679221" y="2971800"/>
          <a:ext cx="1629083" cy="75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8" name="Equation" r:id="rId20" imgW="888840" imgH="419040" progId="Equation.DSMT4">
                  <p:embed/>
                </p:oleObj>
              </mc:Choice>
              <mc:Fallback>
                <p:oleObj name="Equation" r:id="rId20" imgW="88884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221" y="2971800"/>
                        <a:ext cx="1629083" cy="757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00" y="4206298"/>
            <a:ext cx="23050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90944"/>
              </p:ext>
            </p:extLst>
          </p:nvPr>
        </p:nvGraphicFramePr>
        <p:xfrm>
          <a:off x="3824794" y="3993771"/>
          <a:ext cx="1117365" cy="757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9" name="Equation" r:id="rId23" imgW="609480" imgH="419040" progId="Equation.DSMT4">
                  <p:embed/>
                </p:oleObj>
              </mc:Choice>
              <mc:Fallback>
                <p:oleObj name="Equation" r:id="rId23" imgW="609480" imgH="419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794" y="3993771"/>
                        <a:ext cx="1117365" cy="75706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9" name="Picture 3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2" y="4902479"/>
            <a:ext cx="2219325" cy="19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619647"/>
            <a:ext cx="2376488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44675"/>
            <a:ext cx="4297363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913188"/>
            <a:ext cx="55880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4797425"/>
            <a:ext cx="373062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RLC</a:t>
            </a:r>
            <a:r>
              <a:rPr lang="zh-CN" altLang="en-US" smtClean="0"/>
              <a:t>电路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457200" y="3033043"/>
            <a:ext cx="8229600" cy="3198812"/>
          </a:xfrm>
        </p:spPr>
        <p:txBody>
          <a:bodyPr/>
          <a:lstStyle/>
          <a:p>
            <a:r>
              <a:rPr lang="zh-CN" altLang="en-US" dirty="0" smtClean="0"/>
              <a:t>阻尼振动方程，电阻起到阻尼作用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89" y="1136721"/>
            <a:ext cx="2745711" cy="193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10614"/>
              </p:ext>
            </p:extLst>
          </p:nvPr>
        </p:nvGraphicFramePr>
        <p:xfrm>
          <a:off x="2123728" y="990105"/>
          <a:ext cx="2108546" cy="72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Equation" r:id="rId5" imgW="1130040" imgH="393480" progId="Equation.DSMT4">
                  <p:embed/>
                </p:oleObj>
              </mc:Choice>
              <mc:Fallback>
                <p:oleObj name="Equation" r:id="rId5" imgW="113004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990105"/>
                        <a:ext cx="2108546" cy="722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865234"/>
              </p:ext>
            </p:extLst>
          </p:nvPr>
        </p:nvGraphicFramePr>
        <p:xfrm>
          <a:off x="1670079" y="1932069"/>
          <a:ext cx="2866995" cy="769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Equation" r:id="rId7" imgW="1536480" imgH="419040" progId="Equation.DSMT4">
                  <p:embed/>
                </p:oleObj>
              </mc:Choice>
              <mc:Fallback>
                <p:oleObj name="Equation" r:id="rId7" imgW="1536480" imgH="4190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79" y="1932069"/>
                        <a:ext cx="2866995" cy="769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67262"/>
              </p:ext>
            </p:extLst>
          </p:nvPr>
        </p:nvGraphicFramePr>
        <p:xfrm>
          <a:off x="2056650" y="3839534"/>
          <a:ext cx="2580438" cy="441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9" imgW="1384200" imgH="241200" progId="Equation.DSMT4">
                  <p:embed/>
                </p:oleObj>
              </mc:Choice>
              <mc:Fallback>
                <p:oleObj name="Equation" r:id="rId9" imgW="138420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650" y="3839534"/>
                        <a:ext cx="2580438" cy="441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89568"/>
              </p:ext>
            </p:extLst>
          </p:nvPr>
        </p:nvGraphicFramePr>
        <p:xfrm>
          <a:off x="5801562" y="3542613"/>
          <a:ext cx="2580438" cy="100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Equation" r:id="rId11" imgW="1384200" imgH="545760" progId="Equation.DSMT4">
                  <p:embed/>
                </p:oleObj>
              </mc:Choice>
              <mc:Fallback>
                <p:oleObj name="Equation" r:id="rId11" imgW="1384200" imgH="5457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562" y="3542613"/>
                        <a:ext cx="2580438" cy="1000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532078"/>
              </p:ext>
            </p:extLst>
          </p:nvPr>
        </p:nvGraphicFramePr>
        <p:xfrm>
          <a:off x="6067213" y="5014650"/>
          <a:ext cx="2794287" cy="9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Equation" r:id="rId13" imgW="1498320" imgH="533160" progId="Equation.DSMT4">
                  <p:embed/>
                </p:oleObj>
              </mc:Choice>
              <mc:Fallback>
                <p:oleObj name="Equation" r:id="rId13" imgW="1498320" imgH="5331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213" y="5014650"/>
                        <a:ext cx="2794287" cy="9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65625"/>
            <a:ext cx="2709862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3" name="Picture 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65626"/>
            <a:ext cx="2663901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能量守恒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总能量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能量的变化率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02665"/>
              </p:ext>
            </p:extLst>
          </p:nvPr>
        </p:nvGraphicFramePr>
        <p:xfrm>
          <a:off x="971550" y="2132013"/>
          <a:ext cx="1660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4" name="Equation" r:id="rId4" imgW="799920" imgH="228600" progId="Equation.DSMT4">
                  <p:embed/>
                </p:oleObj>
              </mc:Choice>
              <mc:Fallback>
                <p:oleObj name="Equation" r:id="rId4" imgW="79992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2013"/>
                        <a:ext cx="16605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295595"/>
              </p:ext>
            </p:extLst>
          </p:nvPr>
        </p:nvGraphicFramePr>
        <p:xfrm>
          <a:off x="2784475" y="1916113"/>
          <a:ext cx="173831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5" name="Equation" r:id="rId6" imgW="838080" imgH="419040" progId="Equation.DSMT4">
                  <p:embed/>
                </p:oleObj>
              </mc:Choice>
              <mc:Fallback>
                <p:oleObj name="Equation" r:id="rId6" imgW="838080" imgH="419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916113"/>
                        <a:ext cx="173831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15651"/>
              </p:ext>
            </p:extLst>
          </p:nvPr>
        </p:nvGraphicFramePr>
        <p:xfrm>
          <a:off x="772939" y="3966517"/>
          <a:ext cx="26622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Equation" r:id="rId8" imgW="1282680" imgH="393480" progId="Equation.DSMT4">
                  <p:embed/>
                </p:oleObj>
              </mc:Choice>
              <mc:Fallback>
                <p:oleObj name="Equation" r:id="rId8" imgW="128268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39" y="3966517"/>
                        <a:ext cx="26622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669181"/>
              </p:ext>
            </p:extLst>
          </p:nvPr>
        </p:nvGraphicFramePr>
        <p:xfrm>
          <a:off x="3347864" y="4149080"/>
          <a:ext cx="10001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10" imgW="482400" imgH="190440" progId="Equation.DSMT4">
                  <p:embed/>
                </p:oleObj>
              </mc:Choice>
              <mc:Fallback>
                <p:oleObj name="Equation" r:id="rId10" imgW="482400" imgH="1904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149080"/>
                        <a:ext cx="10001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293668"/>
              </p:ext>
            </p:extLst>
          </p:nvPr>
        </p:nvGraphicFramePr>
        <p:xfrm>
          <a:off x="4390851" y="3941117"/>
          <a:ext cx="20558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Equation" r:id="rId12" imgW="990360" imgH="419040" progId="Equation.DSMT4">
                  <p:embed/>
                </p:oleObj>
              </mc:Choice>
              <mc:Fallback>
                <p:oleObj name="Equation" r:id="rId12" imgW="990360" imgH="419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851" y="3941117"/>
                        <a:ext cx="205581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894027"/>
              </p:ext>
            </p:extLst>
          </p:nvPr>
        </p:nvGraphicFramePr>
        <p:xfrm>
          <a:off x="2298526" y="5228580"/>
          <a:ext cx="29257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9" name="Equation" r:id="rId14" imgW="1409400" imgH="419040" progId="Equation.DSMT4">
                  <p:embed/>
                </p:oleObj>
              </mc:Choice>
              <mc:Fallback>
                <p:oleObj name="Equation" r:id="rId14" imgW="1409400" imgH="4190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526" y="5228580"/>
                        <a:ext cx="29257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交流电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250825" y="974725"/>
            <a:ext cx="8229600" cy="5065713"/>
          </a:xfrm>
        </p:spPr>
        <p:txBody>
          <a:bodyPr/>
          <a:lstStyle/>
          <a:p>
            <a:r>
              <a:rPr lang="zh-CN" altLang="en-US" smtClean="0"/>
              <a:t>电流、电压方向交替变换</a:t>
            </a:r>
          </a:p>
        </p:txBody>
      </p:sp>
      <p:pic>
        <p:nvPicPr>
          <p:cNvPr id="4" name="Picture 9" descr="31_Figure01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6"/>
          <a:stretch>
            <a:fillRect/>
          </a:stretch>
        </p:blipFill>
        <p:spPr bwMode="auto">
          <a:xfrm>
            <a:off x="6188075" y="4292600"/>
            <a:ext cx="2693988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31_Figure02-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3"/>
          <a:stretch>
            <a:fillRect/>
          </a:stretch>
        </p:blipFill>
        <p:spPr bwMode="auto">
          <a:xfrm>
            <a:off x="3670275" y="4292600"/>
            <a:ext cx="2376537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104775"/>
            <a:ext cx="23320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2014538"/>
            <a:ext cx="2332038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065307"/>
              </p:ext>
            </p:extLst>
          </p:nvPr>
        </p:nvGraphicFramePr>
        <p:xfrm>
          <a:off x="1103313" y="1922463"/>
          <a:ext cx="1792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name="Equation" r:id="rId7" imgW="863280" imgH="228600" progId="Equation.DSMT4">
                  <p:embed/>
                </p:oleObj>
              </mc:Choice>
              <mc:Fallback>
                <p:oleObj name="Equation" r:id="rId7" imgW="86328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922463"/>
                        <a:ext cx="17922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68506"/>
              </p:ext>
            </p:extLst>
          </p:nvPr>
        </p:nvGraphicFramePr>
        <p:xfrm>
          <a:off x="1116013" y="2636912"/>
          <a:ext cx="2451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912"/>
                        <a:ext cx="24511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697750"/>
              </p:ext>
            </p:extLst>
          </p:nvPr>
        </p:nvGraphicFramePr>
        <p:xfrm>
          <a:off x="366713" y="4991273"/>
          <a:ext cx="1449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name="Equation" r:id="rId11" imgW="698400" imgH="228600" progId="Equation.DSMT4">
                  <p:embed/>
                </p:oleObj>
              </mc:Choice>
              <mc:Fallback>
                <p:oleObj name="Equation" r:id="rId11" imgW="69840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4991273"/>
                        <a:ext cx="14493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59588"/>
              </p:ext>
            </p:extLst>
          </p:nvPr>
        </p:nvGraphicFramePr>
        <p:xfrm>
          <a:off x="1890713" y="4991273"/>
          <a:ext cx="1638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13" imgW="787320" imgH="228600" progId="Equation.DSMT4">
                  <p:embed/>
                </p:oleObj>
              </mc:Choice>
              <mc:Fallback>
                <p:oleObj name="Equation" r:id="rId13" imgW="787320" imgH="2286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991273"/>
                        <a:ext cx="16383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129371"/>
              </p:ext>
            </p:extLst>
          </p:nvPr>
        </p:nvGraphicFramePr>
        <p:xfrm>
          <a:off x="395288" y="5589240"/>
          <a:ext cx="23987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15" imgW="1155600" imgH="393480" progId="Equation.DSMT4">
                  <p:embed/>
                </p:oleObj>
              </mc:Choice>
              <mc:Fallback>
                <p:oleObj name="Equation" r:id="rId15" imgW="1155600" imgH="3934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89240"/>
                        <a:ext cx="2398713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RL</a:t>
            </a:r>
            <a:r>
              <a:rPr lang="zh-CN" altLang="en-US" smtClean="0"/>
              <a:t>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非齐次方程特解</a:t>
            </a:r>
            <a:endParaRPr lang="en-US" altLang="zh-CN" dirty="0" smtClean="0"/>
          </a:p>
          <a:p>
            <a:r>
              <a:rPr lang="zh-CN" altLang="en-US" dirty="0" smtClean="0"/>
              <a:t>齐次方程</a:t>
            </a:r>
            <a:endParaRPr lang="en-US" altLang="zh-CN" dirty="0" smtClean="0"/>
          </a:p>
          <a:p>
            <a:pPr marL="628650" lvl="1" indent="0">
              <a:buFontTx/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376" y="908720"/>
            <a:ext cx="3186386" cy="212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6263"/>
              </p:ext>
            </p:extLst>
          </p:nvPr>
        </p:nvGraphicFramePr>
        <p:xfrm>
          <a:off x="2123728" y="1193157"/>
          <a:ext cx="1404874" cy="76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Equation" r:id="rId5" imgW="711000" imgH="393480" progId="Equation.DSMT4">
                  <p:embed/>
                </p:oleObj>
              </mc:Choice>
              <mc:Fallback>
                <p:oleObj name="Equation" r:id="rId5" imgW="7110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193157"/>
                        <a:ext cx="1404874" cy="76640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18601"/>
              </p:ext>
            </p:extLst>
          </p:nvPr>
        </p:nvGraphicFramePr>
        <p:xfrm>
          <a:off x="605691" y="2265643"/>
          <a:ext cx="2081846" cy="76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9" name="Equation" r:id="rId7" imgW="1054080" imgH="393480" progId="Equation.DSMT4">
                  <p:embed/>
                </p:oleObj>
              </mc:Choice>
              <mc:Fallback>
                <p:oleObj name="Equation" r:id="rId7" imgW="105408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91" y="2265643"/>
                        <a:ext cx="2081846" cy="766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49044"/>
              </p:ext>
            </p:extLst>
          </p:nvPr>
        </p:nvGraphicFramePr>
        <p:xfrm>
          <a:off x="3520610" y="2227469"/>
          <a:ext cx="2057003" cy="76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9" imgW="1041120" imgH="393480" progId="Equation.DSMT4">
                  <p:embed/>
                </p:oleObj>
              </mc:Choice>
              <mc:Fallback>
                <p:oleObj name="Equation" r:id="rId9" imgW="104112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610" y="2227469"/>
                        <a:ext cx="2057003" cy="766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98137"/>
              </p:ext>
            </p:extLst>
          </p:nvPr>
        </p:nvGraphicFramePr>
        <p:xfrm>
          <a:off x="1688777" y="4419447"/>
          <a:ext cx="3284249" cy="76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Equation" r:id="rId11" imgW="1663560" imgH="393480" progId="Equation.DSMT4">
                  <p:embed/>
                </p:oleObj>
              </mc:Choice>
              <mc:Fallback>
                <p:oleObj name="Equation" r:id="rId11" imgW="166356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777" y="4419447"/>
                        <a:ext cx="3284249" cy="76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48673"/>
              </p:ext>
            </p:extLst>
          </p:nvPr>
        </p:nvGraphicFramePr>
        <p:xfrm>
          <a:off x="3891490" y="2942400"/>
          <a:ext cx="777587" cy="76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2" name="Equation" r:id="rId13" imgW="393480" imgH="393480" progId="Equation.DSMT4">
                  <p:embed/>
                </p:oleObj>
              </mc:Choice>
              <mc:Fallback>
                <p:oleObj name="Equation" r:id="rId13" imgW="39348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490" y="2942400"/>
                        <a:ext cx="777587" cy="766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944561"/>
              </p:ext>
            </p:extLst>
          </p:nvPr>
        </p:nvGraphicFramePr>
        <p:xfrm>
          <a:off x="2634800" y="5541175"/>
          <a:ext cx="1956388" cy="94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3" name="Equation" r:id="rId15" imgW="990360" imgH="482400" progId="Equation.DSMT4">
                  <p:embed/>
                </p:oleObj>
              </mc:Choice>
              <mc:Fallback>
                <p:oleObj name="Equation" r:id="rId15" imgW="990360" imgH="482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800" y="5541175"/>
                        <a:ext cx="1956388" cy="94030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50" y="3915318"/>
            <a:ext cx="2830512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交流电下的电阻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2125" y="3560763"/>
            <a:ext cx="4038600" cy="2328862"/>
          </a:xfrm>
        </p:spPr>
        <p:txBody>
          <a:bodyPr/>
          <a:lstStyle/>
          <a:p>
            <a:r>
              <a:rPr lang="zh-CN" altLang="en-US" sz="2400" smtClean="0"/>
              <a:t>电流电势同步</a:t>
            </a:r>
            <a:endParaRPr lang="en-US" altLang="zh-CN" sz="2400" smtClean="0"/>
          </a:p>
        </p:txBody>
      </p:sp>
      <p:graphicFrame>
        <p:nvGraphicFramePr>
          <p:cNvPr id="9" name="内容占位符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7311234"/>
              </p:ext>
            </p:extLst>
          </p:nvPr>
        </p:nvGraphicFramePr>
        <p:xfrm>
          <a:off x="2062163" y="1412875"/>
          <a:ext cx="1141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8" name="Equation" r:id="rId4" imgW="622080" imgH="228600" progId="Equation.DSMT4">
                  <p:embed/>
                </p:oleObj>
              </mc:Choice>
              <mc:Fallback>
                <p:oleObj name="Equation" r:id="rId4" imgW="62208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412875"/>
                        <a:ext cx="11414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24400"/>
            <a:ext cx="32226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787723"/>
              </p:ext>
            </p:extLst>
          </p:nvPr>
        </p:nvGraphicFramePr>
        <p:xfrm>
          <a:off x="1957388" y="2133600"/>
          <a:ext cx="1674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2133600"/>
                        <a:ext cx="16748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679995"/>
              </p:ext>
            </p:extLst>
          </p:nvPr>
        </p:nvGraphicFramePr>
        <p:xfrm>
          <a:off x="1619250" y="2708275"/>
          <a:ext cx="218916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9" imgW="1193760" imgH="393480" progId="Equation.DSMT4">
                  <p:embed/>
                </p:oleObj>
              </mc:Choice>
              <mc:Fallback>
                <p:oleObj name="Equation" r:id="rId9" imgW="119376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218916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8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25538"/>
            <a:ext cx="25050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9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197" y="4221088"/>
            <a:ext cx="2514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交流电功率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705350"/>
          </a:xfrm>
        </p:spPr>
        <p:txBody>
          <a:bodyPr/>
          <a:lstStyle/>
          <a:p>
            <a:r>
              <a:rPr lang="zh-CN" altLang="en-US" dirty="0" smtClean="0"/>
              <a:t>功率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平均功率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通常使用有效电压（方均根电压）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106234"/>
              </p:ext>
            </p:extLst>
          </p:nvPr>
        </p:nvGraphicFramePr>
        <p:xfrm>
          <a:off x="1908175" y="1052513"/>
          <a:ext cx="181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5" name="Equation" r:id="rId3" imgW="990360" imgH="228600" progId="Equation.DSMT4">
                  <p:embed/>
                </p:oleObj>
              </mc:Choice>
              <mc:Fallback>
                <p:oleObj name="Equation" r:id="rId3" imgW="99036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18145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957860"/>
              </p:ext>
            </p:extLst>
          </p:nvPr>
        </p:nvGraphicFramePr>
        <p:xfrm>
          <a:off x="1339056" y="2307432"/>
          <a:ext cx="26749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6" name="Equation" r:id="rId5" imgW="1460160" imgH="241200" progId="Equation.DSMT4">
                  <p:embed/>
                </p:oleObj>
              </mc:Choice>
              <mc:Fallback>
                <p:oleObj name="Equation" r:id="rId5" imgW="146016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056" y="2307432"/>
                        <a:ext cx="26749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132600"/>
              </p:ext>
            </p:extLst>
          </p:nvPr>
        </p:nvGraphicFramePr>
        <p:xfrm>
          <a:off x="866612" y="3754337"/>
          <a:ext cx="18383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7" name="Equation" r:id="rId7" imgW="1002960" imgH="393480" progId="Equation.DSMT4">
                  <p:embed/>
                </p:oleObj>
              </mc:Choice>
              <mc:Fallback>
                <p:oleObj name="Equation" r:id="rId7" imgW="100296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612" y="3754337"/>
                        <a:ext cx="18383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423396"/>
              </p:ext>
            </p:extLst>
          </p:nvPr>
        </p:nvGraphicFramePr>
        <p:xfrm>
          <a:off x="2825587" y="3751162"/>
          <a:ext cx="95408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8" name="Equation" r:id="rId9" imgW="520560" imgH="393480" progId="Equation.DSMT4">
                  <p:embed/>
                </p:oleObj>
              </mc:Choice>
              <mc:Fallback>
                <p:oleObj name="Equation" r:id="rId9" imgW="52056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587" y="3751162"/>
                        <a:ext cx="95408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75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765175"/>
            <a:ext cx="4195639" cy="2592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159955"/>
              </p:ext>
            </p:extLst>
          </p:nvPr>
        </p:nvGraphicFramePr>
        <p:xfrm>
          <a:off x="3868575" y="3698774"/>
          <a:ext cx="8826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49" name="Equation" r:id="rId12" imgW="482400" imgH="419040" progId="Equation.DSMT4">
                  <p:embed/>
                </p:oleObj>
              </mc:Choice>
              <mc:Fallback>
                <p:oleObj name="Equation" r:id="rId12" imgW="48240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575" y="3698774"/>
                        <a:ext cx="8826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881567"/>
              </p:ext>
            </p:extLst>
          </p:nvPr>
        </p:nvGraphicFramePr>
        <p:xfrm>
          <a:off x="890142" y="5629614"/>
          <a:ext cx="11636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0" name="Equation" r:id="rId14" imgW="634680" imgH="419040" progId="Equation.DSMT4">
                  <p:embed/>
                </p:oleObj>
              </mc:Choice>
              <mc:Fallback>
                <p:oleObj name="Equation" r:id="rId14" imgW="634680" imgH="419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142" y="5629614"/>
                        <a:ext cx="11636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961448"/>
              </p:ext>
            </p:extLst>
          </p:nvPr>
        </p:nvGraphicFramePr>
        <p:xfrm>
          <a:off x="3774630" y="5618501"/>
          <a:ext cx="30003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1" name="Equation" r:id="rId16" imgW="1638000" imgH="419040" progId="Equation.DSMT4">
                  <p:embed/>
                </p:oleObj>
              </mc:Choice>
              <mc:Fallback>
                <p:oleObj name="Equation" r:id="rId16" imgW="1638000" imgH="419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630" y="5618501"/>
                        <a:ext cx="30003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4950"/>
              </p:ext>
            </p:extLst>
          </p:nvPr>
        </p:nvGraphicFramePr>
        <p:xfrm>
          <a:off x="2258567" y="5629614"/>
          <a:ext cx="11620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2" name="Equation" r:id="rId18" imgW="634680" imgH="419040" progId="Equation.DSMT4">
                  <p:embed/>
                </p:oleObj>
              </mc:Choice>
              <mc:Fallback>
                <p:oleObj name="Equation" r:id="rId18" imgW="634680" imgH="419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567" y="5629614"/>
                        <a:ext cx="11620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交流电下的电容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068638"/>
            <a:ext cx="4038600" cy="2544762"/>
          </a:xfrm>
        </p:spPr>
        <p:txBody>
          <a:bodyPr/>
          <a:lstStyle/>
          <a:p>
            <a:r>
              <a:rPr lang="zh-CN" altLang="en-US" sz="2400" smtClean="0"/>
              <a:t>电流超前电势相位</a:t>
            </a:r>
            <a:r>
              <a:rPr lang="en-US" altLang="zh-CN" sz="2400" smtClean="0">
                <a:latin typeface="Symbol" pitchFamily="18" charset="2"/>
              </a:rPr>
              <a:t>p</a:t>
            </a:r>
            <a:r>
              <a:rPr lang="en-US" altLang="zh-CN" sz="2400" smtClean="0"/>
              <a:t>/2</a:t>
            </a:r>
          </a:p>
          <a:p>
            <a:r>
              <a:rPr lang="zh-CN" altLang="en-US" sz="2400" smtClean="0"/>
              <a:t>容抗</a:t>
            </a:r>
            <a:endParaRPr lang="en-US" altLang="zh-CN" sz="2400" smtClean="0"/>
          </a:p>
        </p:txBody>
      </p:sp>
      <p:graphicFrame>
        <p:nvGraphicFramePr>
          <p:cNvPr id="9" name="内容占位符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7792620"/>
              </p:ext>
            </p:extLst>
          </p:nvPr>
        </p:nvGraphicFramePr>
        <p:xfrm>
          <a:off x="1865313" y="1125538"/>
          <a:ext cx="15525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3"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125538"/>
                        <a:ext cx="15525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868863"/>
            <a:ext cx="355282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03715"/>
              </p:ext>
            </p:extLst>
          </p:nvPr>
        </p:nvGraphicFramePr>
        <p:xfrm>
          <a:off x="1187450" y="1700213"/>
          <a:ext cx="24796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4" name="Equation" r:id="rId7" imgW="1460160" imgH="228600" progId="Equation.DSMT4">
                  <p:embed/>
                </p:oleObj>
              </mc:Choice>
              <mc:Fallback>
                <p:oleObj name="Equation" r:id="rId7" imgW="146016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24796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344164"/>
              </p:ext>
            </p:extLst>
          </p:nvPr>
        </p:nvGraphicFramePr>
        <p:xfrm>
          <a:off x="846138" y="2205038"/>
          <a:ext cx="27384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5" name="Equation" r:id="rId9" imgW="1612800" imgH="393480" progId="Equation.DSMT4">
                  <p:embed/>
                </p:oleObj>
              </mc:Choice>
              <mc:Fallback>
                <p:oleObj name="Equation" r:id="rId9" imgW="161280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2205038"/>
                        <a:ext cx="2738437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1" y="1214438"/>
            <a:ext cx="25812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037" y="4576763"/>
            <a:ext cx="2752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48348"/>
              </p:ext>
            </p:extLst>
          </p:nvPr>
        </p:nvGraphicFramePr>
        <p:xfrm>
          <a:off x="3625850" y="2190750"/>
          <a:ext cx="2413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Equation" r:id="rId13" imgW="1422360" imgH="431640" progId="Equation.DSMT4">
                  <p:embed/>
                </p:oleObj>
              </mc:Choice>
              <mc:Fallback>
                <p:oleObj name="Equation" r:id="rId13" imgW="142236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190750"/>
                        <a:ext cx="2413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776860"/>
              </p:ext>
            </p:extLst>
          </p:nvPr>
        </p:nvGraphicFramePr>
        <p:xfrm>
          <a:off x="1273175" y="4005263"/>
          <a:ext cx="11858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7" name="Equation" r:id="rId15" imgW="698400" imgH="431640" progId="Equation.DSMT4">
                  <p:embed/>
                </p:oleObj>
              </mc:Choice>
              <mc:Fallback>
                <p:oleObj name="Equation" r:id="rId15" imgW="69840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005263"/>
                        <a:ext cx="11858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74438"/>
              </p:ext>
            </p:extLst>
          </p:nvPr>
        </p:nvGraphicFramePr>
        <p:xfrm>
          <a:off x="3059113" y="4005263"/>
          <a:ext cx="23256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8" name="Equation" r:id="rId17" imgW="1371600" imgH="444240" progId="Equation.DSMT4">
                  <p:embed/>
                </p:oleObj>
              </mc:Choice>
              <mc:Fallback>
                <p:oleObj name="Equation" r:id="rId17" imgW="1371600" imgH="4442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05263"/>
                        <a:ext cx="23256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交流电下的电感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213100"/>
            <a:ext cx="4038600" cy="2400300"/>
          </a:xfrm>
        </p:spPr>
        <p:txBody>
          <a:bodyPr/>
          <a:lstStyle/>
          <a:p>
            <a:r>
              <a:rPr lang="zh-CN" altLang="en-US" sz="2400" smtClean="0"/>
              <a:t>电流落后电势相位</a:t>
            </a:r>
            <a:r>
              <a:rPr lang="en-US" altLang="zh-CN" sz="2400" smtClean="0">
                <a:latin typeface="Symbol" pitchFamily="18" charset="2"/>
              </a:rPr>
              <a:t>p</a:t>
            </a:r>
            <a:r>
              <a:rPr lang="en-US" altLang="zh-CN" sz="2400" smtClean="0"/>
              <a:t>/2</a:t>
            </a:r>
          </a:p>
          <a:p>
            <a:r>
              <a:rPr lang="zh-CN" altLang="en-US" sz="2400" smtClean="0"/>
              <a:t>感抗</a:t>
            </a:r>
          </a:p>
        </p:txBody>
      </p:sp>
      <p:graphicFrame>
        <p:nvGraphicFramePr>
          <p:cNvPr id="9" name="内容占位符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13542216"/>
              </p:ext>
            </p:extLst>
          </p:nvPr>
        </p:nvGraphicFramePr>
        <p:xfrm>
          <a:off x="1166813" y="1200150"/>
          <a:ext cx="1574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Equation" r:id="rId4" imgW="901440" imgH="228600" progId="Equation.DSMT4">
                  <p:embed/>
                </p:oleObj>
              </mc:Choice>
              <mc:Fallback>
                <p:oleObj name="Equation" r:id="rId4" imgW="90144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1200150"/>
                        <a:ext cx="15748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7" y="5037138"/>
            <a:ext cx="2625725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71892"/>
              </p:ext>
            </p:extLst>
          </p:nvPr>
        </p:nvGraphicFramePr>
        <p:xfrm>
          <a:off x="3203575" y="1052513"/>
          <a:ext cx="11715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7" name="Equation" r:id="rId7" imgW="660240" imgH="393480" progId="Equation.DSMT4">
                  <p:embed/>
                </p:oleObj>
              </mc:Choice>
              <mc:Fallback>
                <p:oleObj name="Equation" r:id="rId7" imgW="66024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052513"/>
                        <a:ext cx="11715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449"/>
              </p:ext>
            </p:extLst>
          </p:nvPr>
        </p:nvGraphicFramePr>
        <p:xfrm>
          <a:off x="1031875" y="1628775"/>
          <a:ext cx="177958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8" name="Equation" r:id="rId9" imgW="1002960" imgH="393480" progId="Equation.DSMT4">
                  <p:embed/>
                </p:oleObj>
              </mc:Choice>
              <mc:Fallback>
                <p:oleObj name="Equation" r:id="rId9" imgW="100296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628775"/>
                        <a:ext cx="177958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95195"/>
              </p:ext>
            </p:extLst>
          </p:nvPr>
        </p:nvGraphicFramePr>
        <p:xfrm>
          <a:off x="1201738" y="2265363"/>
          <a:ext cx="20018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9" name="Equation" r:id="rId11" imgW="1130040" imgH="431640" progId="Equation.DSMT4">
                  <p:embed/>
                </p:oleObj>
              </mc:Choice>
              <mc:Fallback>
                <p:oleObj name="Equation" r:id="rId11" imgW="1130040" imgH="4316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265363"/>
                        <a:ext cx="200183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503115"/>
              </p:ext>
            </p:extLst>
          </p:nvPr>
        </p:nvGraphicFramePr>
        <p:xfrm>
          <a:off x="3203575" y="2265363"/>
          <a:ext cx="22494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0" name="Equation" r:id="rId13" imgW="1269720" imgH="444240" progId="Equation.DSMT4">
                  <p:embed/>
                </p:oleObj>
              </mc:Choice>
              <mc:Fallback>
                <p:oleObj name="Equation" r:id="rId13" imgW="1269720" imgH="4442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65363"/>
                        <a:ext cx="22494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8" name="Picture 1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908050"/>
            <a:ext cx="24765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9" name="Picture 1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328288"/>
            <a:ext cx="2495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96944"/>
              </p:ext>
            </p:extLst>
          </p:nvPr>
        </p:nvGraphicFramePr>
        <p:xfrm>
          <a:off x="1462088" y="4344988"/>
          <a:ext cx="11239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1" name="Equation" r:id="rId17" imgW="634680" imgH="228600" progId="Equation.DSMT4">
                  <p:embed/>
                </p:oleObj>
              </mc:Choice>
              <mc:Fallback>
                <p:oleObj name="Equation" r:id="rId17" imgW="63468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344988"/>
                        <a:ext cx="11239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41613"/>
              </p:ext>
            </p:extLst>
          </p:nvPr>
        </p:nvGraphicFramePr>
        <p:xfrm>
          <a:off x="2992438" y="4154488"/>
          <a:ext cx="23844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2" name="Equation" r:id="rId19" imgW="1346040" imgH="444240" progId="Equation.DSMT4">
                  <p:embed/>
                </p:oleObj>
              </mc:Choice>
              <mc:Fallback>
                <p:oleObj name="Equation" r:id="rId19" imgW="1346040" imgH="44424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4154488"/>
                        <a:ext cx="238442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9388"/>
            <a:ext cx="8532812" cy="688975"/>
          </a:xfrm>
        </p:spPr>
        <p:txBody>
          <a:bodyPr/>
          <a:lstStyle/>
          <a:p>
            <a:r>
              <a:rPr lang="zh-CN" altLang="en-US" smtClean="0"/>
              <a:t>交流电下的</a:t>
            </a:r>
            <a:r>
              <a:rPr lang="en-US" altLang="zh-CN" smtClean="0"/>
              <a:t>RLC</a:t>
            </a:r>
            <a:r>
              <a:rPr lang="zh-CN" altLang="en-US" smtClean="0"/>
              <a:t>电路（受迫振动）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2125"/>
            <a:ext cx="5915025" cy="2962275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电阻中电流和电势同步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电感中电流落后电势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电容中电流超前电势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62" y="1242329"/>
            <a:ext cx="316865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83809"/>
              </p:ext>
            </p:extLst>
          </p:nvPr>
        </p:nvGraphicFramePr>
        <p:xfrm>
          <a:off x="2311972" y="5640388"/>
          <a:ext cx="16859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1" name="Equation" r:id="rId5" imgW="952200" imgH="228600" progId="Equation.DSMT4">
                  <p:embed/>
                </p:oleObj>
              </mc:Choice>
              <mc:Fallback>
                <p:oleObj name="Equation" r:id="rId5" imgW="9522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972" y="5640388"/>
                        <a:ext cx="16859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53431"/>
              </p:ext>
            </p:extLst>
          </p:nvPr>
        </p:nvGraphicFramePr>
        <p:xfrm>
          <a:off x="1455738" y="2430462"/>
          <a:ext cx="3009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Equation" r:id="rId7" imgW="1701720" imgH="228600" progId="Equation.DSMT4">
                  <p:embed/>
                </p:oleObj>
              </mc:Choice>
              <mc:Fallback>
                <p:oleObj name="Equation" r:id="rId7" imgW="170172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430462"/>
                        <a:ext cx="3009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569" y="3775075"/>
            <a:ext cx="2433637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389596"/>
              </p:ext>
            </p:extLst>
          </p:nvPr>
        </p:nvGraphicFramePr>
        <p:xfrm>
          <a:off x="1987550" y="1125538"/>
          <a:ext cx="1550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Equation" r:id="rId10" imgW="876240" imgH="228600" progId="Equation.DSMT4">
                  <p:embed/>
                </p:oleObj>
              </mc:Choice>
              <mc:Fallback>
                <p:oleObj name="Equation" r:id="rId10" imgW="876240" imgH="228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125538"/>
                        <a:ext cx="15509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302869"/>
              </p:ext>
            </p:extLst>
          </p:nvPr>
        </p:nvGraphicFramePr>
        <p:xfrm>
          <a:off x="1455738" y="3394075"/>
          <a:ext cx="3908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Equation" r:id="rId12" imgW="2209680" imgH="431640" progId="Equation.DSMT4">
                  <p:embed/>
                </p:oleObj>
              </mc:Choice>
              <mc:Fallback>
                <p:oleObj name="Equation" r:id="rId12" imgW="2209680" imgH="4316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394075"/>
                        <a:ext cx="39084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830700"/>
              </p:ext>
            </p:extLst>
          </p:nvPr>
        </p:nvGraphicFramePr>
        <p:xfrm>
          <a:off x="1455738" y="4724400"/>
          <a:ext cx="4110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5" name="Equation" r:id="rId14" imgW="2323800" imgH="431640" progId="Equation.DSMT4">
                  <p:embed/>
                </p:oleObj>
              </mc:Choice>
              <mc:Fallback>
                <p:oleObj name="Equation" r:id="rId14" imgW="2323800" imgH="4316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724400"/>
                        <a:ext cx="41100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9388"/>
            <a:ext cx="8532812" cy="688975"/>
          </a:xfrm>
        </p:spPr>
        <p:txBody>
          <a:bodyPr/>
          <a:lstStyle/>
          <a:p>
            <a:r>
              <a:rPr lang="zh-CN" altLang="en-US" smtClean="0"/>
              <a:t>交流电下的</a:t>
            </a:r>
            <a:r>
              <a:rPr lang="en-US" altLang="zh-CN" smtClean="0"/>
              <a:t>RLC</a:t>
            </a:r>
            <a:r>
              <a:rPr lang="zh-CN" altLang="en-US" smtClean="0"/>
              <a:t>电路（受迫振动）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050"/>
            <a:ext cx="5915025" cy="1873250"/>
          </a:xfrm>
        </p:spPr>
        <p:txBody>
          <a:bodyPr>
            <a:normAutofit lnSpcReduction="10000"/>
          </a:bodyPr>
          <a:lstStyle/>
          <a:p>
            <a:r>
              <a:rPr lang="zh-CN" altLang="en-US" smtClean="0"/>
              <a:t>电阻中电流和电势同步</a:t>
            </a:r>
            <a:endParaRPr lang="en-US" altLang="zh-CN" smtClean="0"/>
          </a:p>
          <a:p>
            <a:r>
              <a:rPr lang="zh-CN" altLang="en-US" smtClean="0"/>
              <a:t>电感中电流落后电势</a:t>
            </a:r>
            <a:endParaRPr lang="en-US" altLang="zh-CN" smtClean="0"/>
          </a:p>
          <a:p>
            <a:r>
              <a:rPr lang="zh-CN" altLang="en-US" smtClean="0"/>
              <a:t>电容中电流超前电势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38280"/>
            <a:ext cx="2952626" cy="185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9418"/>
            <a:ext cx="91440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83380"/>
              </p:ext>
            </p:extLst>
          </p:nvPr>
        </p:nvGraphicFramePr>
        <p:xfrm>
          <a:off x="1010940" y="5017938"/>
          <a:ext cx="16859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4" name="Equation" r:id="rId6" imgW="952200" imgH="228600" progId="Equation.DSMT4">
                  <p:embed/>
                </p:oleObj>
              </mc:Choice>
              <mc:Fallback>
                <p:oleObj name="Equation" r:id="rId6" imgW="9522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940" y="5017938"/>
                        <a:ext cx="16859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977065"/>
              </p:ext>
            </p:extLst>
          </p:nvPr>
        </p:nvGraphicFramePr>
        <p:xfrm>
          <a:off x="3131840" y="4946500"/>
          <a:ext cx="2225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5" name="Equation" r:id="rId8" imgW="1257120" imgH="279360" progId="Equation.DSMT4">
                  <p:embed/>
                </p:oleObj>
              </mc:Choice>
              <mc:Fallback>
                <p:oleObj name="Equation" r:id="rId8" imgW="1257120" imgH="2793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946500"/>
                        <a:ext cx="22256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17305"/>
              </p:ext>
            </p:extLst>
          </p:nvPr>
        </p:nvGraphicFramePr>
        <p:xfrm>
          <a:off x="5333702" y="4946500"/>
          <a:ext cx="24939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6" name="Equation" r:id="rId10" imgW="1409400" imgH="279360" progId="Equation.DSMT4">
                  <p:embed/>
                </p:oleObj>
              </mc:Choice>
              <mc:Fallback>
                <p:oleObj name="Equation" r:id="rId10" imgW="1409400" imgH="2793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702" y="4946500"/>
                        <a:ext cx="24939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15446"/>
              </p:ext>
            </p:extLst>
          </p:nvPr>
        </p:nvGraphicFramePr>
        <p:xfrm>
          <a:off x="993477" y="5692625"/>
          <a:ext cx="285273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7" name="Equation" r:id="rId12" imgW="1612800" imgH="507960" progId="Equation.DSMT4">
                  <p:embed/>
                </p:oleObj>
              </mc:Choice>
              <mc:Fallback>
                <p:oleObj name="Equation" r:id="rId12" imgW="1612800" imgH="5079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477" y="5692625"/>
                        <a:ext cx="285273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870658"/>
              </p:ext>
            </p:extLst>
          </p:nvPr>
        </p:nvGraphicFramePr>
        <p:xfrm>
          <a:off x="5408315" y="5881538"/>
          <a:ext cx="27400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Equation" r:id="rId14" imgW="1549080" imgH="533160" progId="Equation.DSMT4">
                  <p:embed/>
                </p:oleObj>
              </mc:Choice>
              <mc:Fallback>
                <p:oleObj name="Equation" r:id="rId14" imgW="1549080" imgH="53316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315" y="5881538"/>
                        <a:ext cx="27400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86088"/>
              </p:ext>
            </p:extLst>
          </p:nvPr>
        </p:nvGraphicFramePr>
        <p:xfrm>
          <a:off x="3957340" y="5737075"/>
          <a:ext cx="6064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name="Equation" r:id="rId16" imgW="342720" imgH="393480" progId="Equation.DSMT4">
                  <p:embed/>
                </p:oleObj>
              </mc:Choice>
              <mc:Fallback>
                <p:oleObj name="Equation" r:id="rId16" imgW="342720" imgH="3934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340" y="5737075"/>
                        <a:ext cx="6064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9388"/>
            <a:ext cx="4770438" cy="68897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419259"/>
            <a:ext cx="8229600" cy="1914866"/>
          </a:xfrm>
        </p:spPr>
        <p:txBody>
          <a:bodyPr/>
          <a:lstStyle/>
          <a:p>
            <a:r>
              <a:rPr lang="zh-CN" altLang="en-US" dirty="0" smtClean="0"/>
              <a:t>容抗等于感抗时阻抗最小，电流最大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共振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" y="860831"/>
            <a:ext cx="9144001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0335"/>
              </p:ext>
            </p:extLst>
          </p:nvPr>
        </p:nvGraphicFramePr>
        <p:xfrm>
          <a:off x="5148263" y="115888"/>
          <a:ext cx="29225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Equation" r:id="rId5" imgW="1650960" imgH="431640" progId="Equation.DSMT4">
                  <p:embed/>
                </p:oleObj>
              </mc:Choice>
              <mc:Fallback>
                <p:oleObj name="Equation" r:id="rId5" imgW="165096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15888"/>
                        <a:ext cx="2922587" cy="7651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50282"/>
              </p:ext>
            </p:extLst>
          </p:nvPr>
        </p:nvGraphicFramePr>
        <p:xfrm>
          <a:off x="1760297" y="5002003"/>
          <a:ext cx="265271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Equation" r:id="rId7" imgW="1498320" imgH="431640" progId="Equation.DSMT4">
                  <p:embed/>
                </p:oleObj>
              </mc:Choice>
              <mc:Fallback>
                <p:oleObj name="Equation" r:id="rId7" imgW="1498320" imgH="4316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297" y="5002003"/>
                        <a:ext cx="265271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470834"/>
              </p:ext>
            </p:extLst>
          </p:nvPr>
        </p:nvGraphicFramePr>
        <p:xfrm>
          <a:off x="1791734" y="5679970"/>
          <a:ext cx="17065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Equation" r:id="rId9" imgW="965160" imgH="419040" progId="Equation.DSMT4">
                  <p:embed/>
                </p:oleObj>
              </mc:Choice>
              <mc:Fallback>
                <p:oleObj name="Equation" r:id="rId9" imgW="965160" imgH="419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734" y="5679970"/>
                        <a:ext cx="17065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4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16" y="2942464"/>
            <a:ext cx="1916113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953576"/>
            <a:ext cx="18557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854" y="2930539"/>
            <a:ext cx="1669132" cy="1362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7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3" y="4454525"/>
            <a:ext cx="2814637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49" y="2942463"/>
            <a:ext cx="2149451" cy="1350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不同回路的阻抗和相角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8510588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交流电路的功率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836613"/>
            <a:ext cx="8229600" cy="5065712"/>
          </a:xfrm>
        </p:spPr>
        <p:txBody>
          <a:bodyPr/>
          <a:lstStyle/>
          <a:p>
            <a:r>
              <a:rPr lang="zh-CN" altLang="en-US" dirty="0" smtClean="0"/>
              <a:t>功率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平均功率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180190"/>
              </p:ext>
            </p:extLst>
          </p:nvPr>
        </p:nvGraphicFramePr>
        <p:xfrm>
          <a:off x="1394797" y="1354917"/>
          <a:ext cx="7413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2" name="Equation" r:id="rId3" imgW="419040" imgH="177480" progId="Equation.DSMT4">
                  <p:embed/>
                </p:oleObj>
              </mc:Choice>
              <mc:Fallback>
                <p:oleObj name="Equation" r:id="rId3" imgW="419040" imgH="177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797" y="1354917"/>
                        <a:ext cx="74136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568070"/>
              </p:ext>
            </p:extLst>
          </p:nvPr>
        </p:nvGraphicFramePr>
        <p:xfrm>
          <a:off x="2185372" y="1278717"/>
          <a:ext cx="27622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3" name="Equation" r:id="rId5" imgW="1562040" imgH="253800" progId="Equation.DSMT4">
                  <p:embed/>
                </p:oleObj>
              </mc:Choice>
              <mc:Fallback>
                <p:oleObj name="Equation" r:id="rId5" imgW="1562040" imgH="25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372" y="1278717"/>
                        <a:ext cx="27622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69724"/>
              </p:ext>
            </p:extLst>
          </p:nvPr>
        </p:nvGraphicFramePr>
        <p:xfrm>
          <a:off x="1620222" y="1783542"/>
          <a:ext cx="28082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4" name="Equation" r:id="rId7" imgW="1523880" imgH="253800" progId="Equation.DSMT4">
                  <p:embed/>
                </p:oleObj>
              </mc:Choice>
              <mc:Fallback>
                <p:oleObj name="Equation" r:id="rId7" imgW="1523880" imgH="25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222" y="1783542"/>
                        <a:ext cx="28082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557737"/>
              </p:ext>
            </p:extLst>
          </p:nvPr>
        </p:nvGraphicFramePr>
        <p:xfrm>
          <a:off x="1586884" y="2266142"/>
          <a:ext cx="4470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5" name="Equation" r:id="rId9" imgW="2527200" imgH="279360" progId="Equation.DSMT4">
                  <p:embed/>
                </p:oleObj>
              </mc:Choice>
              <mc:Fallback>
                <p:oleObj name="Equation" r:id="rId9" imgW="2527200" imgH="2793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884" y="2266142"/>
                        <a:ext cx="44704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209643"/>
              </p:ext>
            </p:extLst>
          </p:nvPr>
        </p:nvGraphicFramePr>
        <p:xfrm>
          <a:off x="1339234" y="3596467"/>
          <a:ext cx="15049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6" name="Equation" r:id="rId11" imgW="850680" imgH="393480" progId="Equation.DSMT4">
                  <p:embed/>
                </p:oleObj>
              </mc:Choice>
              <mc:Fallback>
                <p:oleObj name="Equation" r:id="rId11" imgW="85068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234" y="3596467"/>
                        <a:ext cx="15049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48202"/>
              </p:ext>
            </p:extLst>
          </p:nvPr>
        </p:nvGraphicFramePr>
        <p:xfrm>
          <a:off x="2990234" y="3583767"/>
          <a:ext cx="1593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7" name="Equation" r:id="rId13" imgW="901440" imgH="393480" progId="Equation.DSMT4">
                  <p:embed/>
                </p:oleObj>
              </mc:Choice>
              <mc:Fallback>
                <p:oleObj name="Equation" r:id="rId13" imgW="90144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234" y="3583767"/>
                        <a:ext cx="159385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488526"/>
              </p:ext>
            </p:extLst>
          </p:nvPr>
        </p:nvGraphicFramePr>
        <p:xfrm>
          <a:off x="1332884" y="4491817"/>
          <a:ext cx="1865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8" name="Equation" r:id="rId15" imgW="1054080" imgH="241200" progId="Equation.DSMT4">
                  <p:embed/>
                </p:oleObj>
              </mc:Choice>
              <mc:Fallback>
                <p:oleObj name="Equation" r:id="rId15" imgW="1054080" imgH="24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884" y="4491817"/>
                        <a:ext cx="1865313" cy="428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87577"/>
              </p:ext>
            </p:extLst>
          </p:nvPr>
        </p:nvGraphicFramePr>
        <p:xfrm>
          <a:off x="3674446" y="4491817"/>
          <a:ext cx="18192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59" name="Equation" r:id="rId17" imgW="1028520" imgH="215640" progId="Equation.DSMT4">
                  <p:embed/>
                </p:oleObj>
              </mc:Choice>
              <mc:Fallback>
                <p:oleObj name="Equation" r:id="rId17" imgW="1028520" imgH="215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446" y="4491817"/>
                        <a:ext cx="18192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66" name="Picture 2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54" y="925880"/>
            <a:ext cx="22494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54" y="4902122"/>
            <a:ext cx="2268717" cy="142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31784"/>
              </p:ext>
            </p:extLst>
          </p:nvPr>
        </p:nvGraphicFramePr>
        <p:xfrm>
          <a:off x="1609109" y="5142692"/>
          <a:ext cx="17287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0" name="Equation" r:id="rId21" imgW="977760" imgH="228600" progId="Equation.DSMT4">
                  <p:embed/>
                </p:oleObj>
              </mc:Choice>
              <mc:Fallback>
                <p:oleObj name="Equation" r:id="rId21" imgW="977760" imgH="228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109" y="5142692"/>
                        <a:ext cx="17287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17658"/>
              </p:ext>
            </p:extLst>
          </p:nvPr>
        </p:nvGraphicFramePr>
        <p:xfrm>
          <a:off x="1899622" y="5887229"/>
          <a:ext cx="10779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1" name="Equation" r:id="rId23" imgW="609480" imgH="241200" progId="Equation.DSMT4">
                  <p:embed/>
                </p:oleObj>
              </mc:Choice>
              <mc:Fallback>
                <p:oleObj name="Equation" r:id="rId23" imgW="609480" imgH="2412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622" y="5887229"/>
                        <a:ext cx="1077912" cy="428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23528" y="761603"/>
            <a:ext cx="8229600" cy="5001419"/>
          </a:xfrm>
        </p:spPr>
        <p:txBody>
          <a:bodyPr/>
          <a:lstStyle/>
          <a:p>
            <a:r>
              <a:rPr lang="zh-CN" altLang="en-US" dirty="0" smtClean="0"/>
              <a:t>先闭合</a:t>
            </a:r>
            <a:r>
              <a:rPr lang="en-US" altLang="zh-CN" dirty="0" smtClean="0"/>
              <a:t>S1</a:t>
            </a:r>
            <a:r>
              <a:rPr lang="zh-CN" altLang="en-US" dirty="0" smtClean="0"/>
              <a:t>，待系统稳定后再闭合</a:t>
            </a:r>
            <a:r>
              <a:rPr lang="en-US" altLang="zh-CN" dirty="0" smtClean="0"/>
              <a:t>S2</a:t>
            </a:r>
            <a:endParaRPr lang="zh-CN" altLang="en-US" dirty="0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395" y="1001310"/>
            <a:ext cx="2647950" cy="235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314662"/>
              </p:ext>
            </p:extLst>
          </p:nvPr>
        </p:nvGraphicFramePr>
        <p:xfrm>
          <a:off x="1940274" y="1844675"/>
          <a:ext cx="249872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4" name="Equation" r:id="rId5" imgW="990360" imgH="482400" progId="Equation.DSMT4">
                  <p:embed/>
                </p:oleObj>
              </mc:Choice>
              <mc:Fallback>
                <p:oleObj name="Equation" r:id="rId5" imgW="990360" imgH="482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274" y="1844675"/>
                        <a:ext cx="2498725" cy="1201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94385"/>
              </p:ext>
            </p:extLst>
          </p:nvPr>
        </p:nvGraphicFramePr>
        <p:xfrm>
          <a:off x="1795811" y="3284538"/>
          <a:ext cx="2595563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Equation" r:id="rId7" imgW="1028520" imgH="393480" progId="Equation.DSMT4">
                  <p:embed/>
                </p:oleObj>
              </mc:Choice>
              <mc:Fallback>
                <p:oleObj name="Equation" r:id="rId7" imgW="102852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811" y="3284538"/>
                        <a:ext cx="2595563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148547"/>
              </p:ext>
            </p:extLst>
          </p:nvPr>
        </p:nvGraphicFramePr>
        <p:xfrm>
          <a:off x="3762724" y="4221163"/>
          <a:ext cx="20193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6" name="Equation" r:id="rId9" imgW="799920" imgH="393480" progId="Equation.DSMT4">
                  <p:embed/>
                </p:oleObj>
              </mc:Choice>
              <mc:Fallback>
                <p:oleObj name="Equation" r:id="rId9" imgW="79992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724" y="4221163"/>
                        <a:ext cx="2019300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09507"/>
              </p:ext>
            </p:extLst>
          </p:nvPr>
        </p:nvGraphicFramePr>
        <p:xfrm>
          <a:off x="689324" y="4221163"/>
          <a:ext cx="211613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11" imgW="838080" imgH="393480" progId="Equation.DSMT4">
                  <p:embed/>
                </p:oleObj>
              </mc:Choice>
              <mc:Fallback>
                <p:oleObj name="Equation" r:id="rId11" imgW="83808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324" y="4221163"/>
                        <a:ext cx="211613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985467"/>
              </p:ext>
            </p:extLst>
          </p:nvPr>
        </p:nvGraphicFramePr>
        <p:xfrm>
          <a:off x="2299049" y="5380038"/>
          <a:ext cx="16351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13" imgW="647640" imgH="419040" progId="Equation.DSMT4">
                  <p:embed/>
                </p:oleObj>
              </mc:Choice>
              <mc:Fallback>
                <p:oleObj name="Equation" r:id="rId13" imgW="647640" imgH="419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049" y="5380038"/>
                        <a:ext cx="1635125" cy="1042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8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57" y="4146794"/>
            <a:ext cx="2657722" cy="237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电感储能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12738" y="1268413"/>
            <a:ext cx="8229600" cy="5065712"/>
          </a:xfrm>
        </p:spPr>
        <p:txBody>
          <a:bodyPr/>
          <a:lstStyle/>
          <a:p>
            <a:r>
              <a:rPr lang="en-US" altLang="zh-CN" smtClean="0"/>
              <a:t>LR</a:t>
            </a:r>
            <a:r>
              <a:rPr lang="zh-CN" altLang="en-US" smtClean="0"/>
              <a:t>电路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功率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设</a:t>
            </a:r>
            <a:r>
              <a:rPr lang="en-US" altLang="zh-CN" smtClean="0"/>
              <a:t>U</a:t>
            </a:r>
            <a:r>
              <a:rPr lang="zh-CN" altLang="en-US" smtClean="0"/>
              <a:t>为电感储能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64824"/>
              </p:ext>
            </p:extLst>
          </p:nvPr>
        </p:nvGraphicFramePr>
        <p:xfrm>
          <a:off x="2787650" y="1196975"/>
          <a:ext cx="21478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4" imgW="850680" imgH="393480" progId="Equation.DSMT4">
                  <p:embed/>
                </p:oleObj>
              </mc:Choice>
              <mc:Fallback>
                <p:oleObj name="Equation" r:id="rId4" imgW="85068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196975"/>
                        <a:ext cx="21478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73763"/>
              </p:ext>
            </p:extLst>
          </p:nvPr>
        </p:nvGraphicFramePr>
        <p:xfrm>
          <a:off x="2654300" y="2349500"/>
          <a:ext cx="26939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6" imgW="1066680" imgH="393480" progId="Equation.DSMT4">
                  <p:embed/>
                </p:oleObj>
              </mc:Choice>
              <mc:Fallback>
                <p:oleObj name="Equation" r:id="rId6" imgW="106668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2349500"/>
                        <a:ext cx="2693988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矩形 5"/>
          <p:cNvSpPr>
            <a:spLocks noChangeArrowheads="1"/>
          </p:cNvSpPr>
          <p:nvPr/>
        </p:nvSpPr>
        <p:spPr bwMode="auto">
          <a:xfrm>
            <a:off x="2700338" y="2420938"/>
            <a:ext cx="431800" cy="792162"/>
          </a:xfrm>
          <a:prstGeom prst="rect">
            <a:avLst/>
          </a:prstGeom>
          <a:noFill/>
          <a:ln w="28575" algn="ctr">
            <a:solidFill>
              <a:srgbClr val="9227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9" name="矩形标注 6"/>
          <p:cNvSpPr>
            <a:spLocks noChangeArrowheads="1"/>
          </p:cNvSpPr>
          <p:nvPr/>
        </p:nvSpPr>
        <p:spPr bwMode="auto">
          <a:xfrm>
            <a:off x="1258888" y="3449638"/>
            <a:ext cx="2028825" cy="463550"/>
          </a:xfrm>
          <a:prstGeom prst="wedgeRectCallout">
            <a:avLst>
              <a:gd name="adj1" fmla="val 25352"/>
              <a:gd name="adj2" fmla="val -91602"/>
            </a:avLst>
          </a:prstGeom>
          <a:solidFill>
            <a:srgbClr val="DDDDDD"/>
          </a:solidFill>
          <a:ln w="28575" algn="ctr">
            <a:solidFill>
              <a:srgbClr val="92270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电源输出能量</a:t>
            </a:r>
          </a:p>
        </p:txBody>
      </p:sp>
      <p:sp>
        <p:nvSpPr>
          <p:cNvPr id="23560" name="矩形 7"/>
          <p:cNvSpPr>
            <a:spLocks noChangeArrowheads="1"/>
          </p:cNvSpPr>
          <p:nvPr/>
        </p:nvSpPr>
        <p:spPr bwMode="auto">
          <a:xfrm>
            <a:off x="3419475" y="2420938"/>
            <a:ext cx="1008063" cy="814387"/>
          </a:xfrm>
          <a:prstGeom prst="rect">
            <a:avLst/>
          </a:prstGeom>
          <a:noFill/>
          <a:ln w="28575" algn="ctr">
            <a:solidFill>
              <a:srgbClr val="9227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矩形标注 8"/>
          <p:cNvSpPr>
            <a:spLocks noChangeArrowheads="1"/>
          </p:cNvSpPr>
          <p:nvPr/>
        </p:nvSpPr>
        <p:spPr bwMode="auto">
          <a:xfrm>
            <a:off x="3906838" y="3449638"/>
            <a:ext cx="2027237" cy="463550"/>
          </a:xfrm>
          <a:prstGeom prst="wedgeRectCallout">
            <a:avLst>
              <a:gd name="adj1" fmla="val -45736"/>
              <a:gd name="adj2" fmla="val -91602"/>
            </a:avLst>
          </a:prstGeom>
          <a:solidFill>
            <a:srgbClr val="DDDDDD"/>
          </a:solidFill>
          <a:ln w="28575" algn="ctr">
            <a:solidFill>
              <a:srgbClr val="92270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电感储存能量</a:t>
            </a:r>
          </a:p>
        </p:txBody>
      </p:sp>
      <p:sp>
        <p:nvSpPr>
          <p:cNvPr id="23562" name="矩形 9"/>
          <p:cNvSpPr>
            <a:spLocks noChangeArrowheads="1"/>
          </p:cNvSpPr>
          <p:nvPr/>
        </p:nvSpPr>
        <p:spPr bwMode="auto">
          <a:xfrm>
            <a:off x="4733925" y="2430463"/>
            <a:ext cx="588963" cy="792162"/>
          </a:xfrm>
          <a:prstGeom prst="rect">
            <a:avLst/>
          </a:prstGeom>
          <a:noFill/>
          <a:ln w="28575" algn="ctr">
            <a:solidFill>
              <a:srgbClr val="9227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矩形标注 10"/>
          <p:cNvSpPr>
            <a:spLocks noChangeArrowheads="1"/>
          </p:cNvSpPr>
          <p:nvPr/>
        </p:nvSpPr>
        <p:spPr bwMode="auto">
          <a:xfrm>
            <a:off x="5651500" y="2595563"/>
            <a:ext cx="1412875" cy="465137"/>
          </a:xfrm>
          <a:prstGeom prst="wedgeRectCallout">
            <a:avLst>
              <a:gd name="adj1" fmla="val -67120"/>
              <a:gd name="adj2" fmla="val -8199"/>
            </a:avLst>
          </a:prstGeom>
          <a:solidFill>
            <a:srgbClr val="DDDDDD"/>
          </a:solidFill>
          <a:ln w="28575" algn="ctr">
            <a:solidFill>
              <a:srgbClr val="922706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电阻发热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46345"/>
              </p:ext>
            </p:extLst>
          </p:nvPr>
        </p:nvGraphicFramePr>
        <p:xfrm>
          <a:off x="3143546" y="4275138"/>
          <a:ext cx="19558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8" imgW="774360" imgH="393480" progId="Equation.DSMT4">
                  <p:embed/>
                </p:oleObj>
              </mc:Choice>
              <mc:Fallback>
                <p:oleObj name="Equation" r:id="rId8" imgW="774360" imgH="3934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46" y="4275138"/>
                        <a:ext cx="19558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338287"/>
              </p:ext>
            </p:extLst>
          </p:nvPr>
        </p:nvGraphicFramePr>
        <p:xfrm>
          <a:off x="5220072" y="4259145"/>
          <a:ext cx="2082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10" imgW="825480" imgH="431640" progId="Equation.DSMT4">
                  <p:embed/>
                </p:oleObj>
              </mc:Choice>
              <mc:Fallback>
                <p:oleObj name="Equation" r:id="rId10" imgW="825480" imgH="4316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4259145"/>
                        <a:ext cx="2082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58912"/>
              </p:ext>
            </p:extLst>
          </p:nvPr>
        </p:nvGraphicFramePr>
        <p:xfrm>
          <a:off x="3352800" y="5707063"/>
          <a:ext cx="16351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12" imgW="647640" imgH="393480" progId="Equation.DSMT4">
                  <p:embed/>
                </p:oleObj>
              </mc:Choice>
              <mc:Fallback>
                <p:oleObj name="Equation" r:id="rId12" imgW="647640" imgH="39348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707063"/>
                        <a:ext cx="1635125" cy="9794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磁场能量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468313" y="908050"/>
            <a:ext cx="8229600" cy="506571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对于螺线管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储能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单位体积储能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此式有普遍意义</a:t>
            </a:r>
            <a:endParaRPr lang="en-US" altLang="zh-CN" smtClean="0"/>
          </a:p>
          <a:p>
            <a:r>
              <a:rPr lang="zh-CN" altLang="en-US" smtClean="0"/>
              <a:t>对比电场能量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112847"/>
              </p:ext>
            </p:extLst>
          </p:nvPr>
        </p:nvGraphicFramePr>
        <p:xfrm>
          <a:off x="2743200" y="1628775"/>
          <a:ext cx="1471601" cy="48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Equation" r:id="rId4" imgW="723600" imgH="241200" progId="Equation.DSMT4">
                  <p:embed/>
                </p:oleObj>
              </mc:Choice>
              <mc:Fallback>
                <p:oleObj name="Equation" r:id="rId4" imgW="72360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28775"/>
                        <a:ext cx="1471601" cy="482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940945"/>
              </p:ext>
            </p:extLst>
          </p:nvPr>
        </p:nvGraphicFramePr>
        <p:xfrm>
          <a:off x="5482059" y="1660525"/>
          <a:ext cx="1213560" cy="45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6" imgW="596880" imgH="228600" progId="Equation.DSMT4">
                  <p:embed/>
                </p:oleObj>
              </mc:Choice>
              <mc:Fallback>
                <p:oleObj name="Equation" r:id="rId6" imgW="5968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059" y="1660525"/>
                        <a:ext cx="1213560" cy="457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19665"/>
              </p:ext>
            </p:extLst>
          </p:nvPr>
        </p:nvGraphicFramePr>
        <p:xfrm>
          <a:off x="1716089" y="2520950"/>
          <a:ext cx="1315754" cy="78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8" imgW="647640" imgH="393480" progId="Equation.DSMT4">
                  <p:embed/>
                </p:oleObj>
              </mc:Choice>
              <mc:Fallback>
                <p:oleObj name="Equation" r:id="rId8" imgW="64764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9" y="2520950"/>
                        <a:ext cx="1315754" cy="786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069691"/>
              </p:ext>
            </p:extLst>
          </p:nvPr>
        </p:nvGraphicFramePr>
        <p:xfrm>
          <a:off x="3308350" y="2524125"/>
          <a:ext cx="1728365" cy="78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10" imgW="850680" imgH="393480" progId="Equation.DSMT4">
                  <p:embed/>
                </p:oleObj>
              </mc:Choice>
              <mc:Fallback>
                <p:oleObj name="Equation" r:id="rId10" imgW="85068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524125"/>
                        <a:ext cx="1728365" cy="786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421218"/>
              </p:ext>
            </p:extLst>
          </p:nvPr>
        </p:nvGraphicFramePr>
        <p:xfrm>
          <a:off x="5580064" y="2500313"/>
          <a:ext cx="1417948" cy="86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12" imgW="698400" imgH="431640" progId="Equation.DSMT4">
                  <p:embed/>
                </p:oleObj>
              </mc:Choice>
              <mc:Fallback>
                <p:oleObj name="Equation" r:id="rId12" imgW="69840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4" y="2500313"/>
                        <a:ext cx="1417948" cy="863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451087"/>
              </p:ext>
            </p:extLst>
          </p:nvPr>
        </p:nvGraphicFramePr>
        <p:xfrm>
          <a:off x="3434557" y="3844255"/>
          <a:ext cx="1830558" cy="91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14" imgW="901440" imgH="457200" progId="Equation.DSMT4">
                  <p:embed/>
                </p:oleObj>
              </mc:Choice>
              <mc:Fallback>
                <p:oleObj name="Equation" r:id="rId14" imgW="90144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557" y="3844255"/>
                        <a:ext cx="1830558" cy="91464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016644"/>
              </p:ext>
            </p:extLst>
          </p:nvPr>
        </p:nvGraphicFramePr>
        <p:xfrm>
          <a:off x="3626644" y="5490396"/>
          <a:ext cx="1521420" cy="789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16" imgW="749160" imgH="393480" progId="Equation.DSMT4">
                  <p:embed/>
                </p:oleObj>
              </mc:Choice>
              <mc:Fallback>
                <p:oleObj name="Equation" r:id="rId16" imgW="74916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644" y="5490396"/>
                        <a:ext cx="1521420" cy="78945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互感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50657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dirty="0" smtClean="0"/>
              <a:t>两个线圈回路，其中一个回路中有电流时会在另一个线圈中产生磁场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/>
              <a:t>线圈</a:t>
            </a:r>
            <a:r>
              <a:rPr lang="en-US" altLang="zh-CN" dirty="0"/>
              <a:t>1</a:t>
            </a:r>
            <a:r>
              <a:rPr lang="zh-CN" altLang="en-US" dirty="0"/>
              <a:t>对线圈</a:t>
            </a:r>
            <a:r>
              <a:rPr lang="en-US" altLang="zh-CN" dirty="0"/>
              <a:t>2</a:t>
            </a:r>
            <a:r>
              <a:rPr lang="zh-CN" altLang="en-US" dirty="0"/>
              <a:t>的互感定义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线圈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中电流变化时线圈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中产生的感应电动势为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同理</a:t>
            </a:r>
            <a:endParaRPr lang="en-US" altLang="zh-CN" dirty="0" smtClean="0"/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2063"/>
              </p:ext>
            </p:extLst>
          </p:nvPr>
        </p:nvGraphicFramePr>
        <p:xfrm>
          <a:off x="2595564" y="2660651"/>
          <a:ext cx="1580170" cy="84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4" imgW="799920" imgH="431640" progId="Equation.DSMT4">
                  <p:embed/>
                </p:oleObj>
              </mc:Choice>
              <mc:Fallback>
                <p:oleObj name="Equation" r:id="rId4" imgW="799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2660651"/>
                        <a:ext cx="1580170" cy="840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24044"/>
              </p:ext>
            </p:extLst>
          </p:nvPr>
        </p:nvGraphicFramePr>
        <p:xfrm>
          <a:off x="1043608" y="3734234"/>
          <a:ext cx="6077563" cy="437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6" imgW="3136680" imgH="228600" progId="Equation.DSMT4">
                  <p:embed/>
                </p:oleObj>
              </mc:Choice>
              <mc:Fallback>
                <p:oleObj name="Equation" r:id="rId6" imgW="313668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734234"/>
                        <a:ext cx="6077563" cy="437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38155"/>
              </p:ext>
            </p:extLst>
          </p:nvPr>
        </p:nvGraphicFramePr>
        <p:xfrm>
          <a:off x="2018241" y="4725144"/>
          <a:ext cx="1780018" cy="76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8" imgW="901440" imgH="393480" progId="Equation.DSMT4">
                  <p:embed/>
                </p:oleObj>
              </mc:Choice>
              <mc:Fallback>
                <p:oleObj name="Equation" r:id="rId8" imgW="901440" imgH="393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241" y="4725144"/>
                        <a:ext cx="1780018" cy="767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47104"/>
              </p:ext>
            </p:extLst>
          </p:nvPr>
        </p:nvGraphicFramePr>
        <p:xfrm>
          <a:off x="3920130" y="4749120"/>
          <a:ext cx="1428732" cy="76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10" imgW="723600" imgH="393480" progId="Equation.DSMT4">
                  <p:embed/>
                </p:oleObj>
              </mc:Choice>
              <mc:Fallback>
                <p:oleObj name="Equation" r:id="rId10" imgW="723600" imgH="3934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130" y="4749120"/>
                        <a:ext cx="1428732" cy="767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498722"/>
              </p:ext>
            </p:extLst>
          </p:nvPr>
        </p:nvGraphicFramePr>
        <p:xfrm>
          <a:off x="2051050" y="5876926"/>
          <a:ext cx="1755193" cy="767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Equation" r:id="rId12" imgW="888840" imgH="393480" progId="Equation.DSMT4">
                  <p:embed/>
                </p:oleObj>
              </mc:Choice>
              <mc:Fallback>
                <p:oleObj name="Equation" r:id="rId12" imgW="88884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76926"/>
                        <a:ext cx="1755193" cy="767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628775"/>
            <a:ext cx="191293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653121"/>
              </p:ext>
            </p:extLst>
          </p:nvPr>
        </p:nvGraphicFramePr>
        <p:xfrm>
          <a:off x="5316862" y="6207559"/>
          <a:ext cx="2685401" cy="44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Equation" r:id="rId15" imgW="1371600" imgH="228600" progId="Equation.DSMT4">
                  <p:embed/>
                </p:oleObj>
              </mc:Choice>
              <mc:Fallback>
                <p:oleObj name="Equation" r:id="rId15" imgW="13716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862" y="6207559"/>
                        <a:ext cx="2685401" cy="440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例子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31813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12875"/>
            <a:ext cx="31813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981075"/>
            <a:ext cx="4038600" cy="5065713"/>
          </a:xfrm>
        </p:spPr>
        <p:txBody>
          <a:bodyPr/>
          <a:lstStyle/>
          <a:p>
            <a:r>
              <a:rPr lang="zh-CN" altLang="en-US" sz="2400" smtClean="0"/>
              <a:t>计算如图电感</a:t>
            </a:r>
            <a:endParaRPr lang="en-US" altLang="zh-CN" sz="2400" smtClean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1067948"/>
              </p:ext>
            </p:extLst>
          </p:nvPr>
        </p:nvGraphicFramePr>
        <p:xfrm>
          <a:off x="640107" y="1718469"/>
          <a:ext cx="14351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9" name="Equation" r:id="rId4" imgW="799920" imgH="393480" progId="Equation.DSMT4">
                  <p:embed/>
                </p:oleObj>
              </mc:Choice>
              <mc:Fallback>
                <p:oleObj name="Equation" r:id="rId4" imgW="79992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07" y="1718469"/>
                        <a:ext cx="14351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30592"/>
              </p:ext>
            </p:extLst>
          </p:nvPr>
        </p:nvGraphicFramePr>
        <p:xfrm>
          <a:off x="613851" y="2537619"/>
          <a:ext cx="30638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0" name="Equation" r:id="rId6" imgW="1625400" imgH="393480" progId="Equation.DSMT4">
                  <p:embed/>
                </p:oleObj>
              </mc:Choice>
              <mc:Fallback>
                <p:oleObj name="Equation" r:id="rId6" imgW="162540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51" y="2537619"/>
                        <a:ext cx="30638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300525"/>
              </p:ext>
            </p:extLst>
          </p:nvPr>
        </p:nvGraphicFramePr>
        <p:xfrm>
          <a:off x="528128" y="3564827"/>
          <a:ext cx="260826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1" name="Equation" r:id="rId8" imgW="1384200" imgH="431640" progId="Equation.DSMT4">
                  <p:embed/>
                </p:oleObj>
              </mc:Choice>
              <mc:Fallback>
                <p:oleObj name="Equation" r:id="rId8" imgW="13842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28" y="3564827"/>
                        <a:ext cx="2608263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885080"/>
              </p:ext>
            </p:extLst>
          </p:nvPr>
        </p:nvGraphicFramePr>
        <p:xfrm>
          <a:off x="4336257" y="1718470"/>
          <a:ext cx="15271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" name="Equation" r:id="rId10" imgW="850680" imgH="393480" progId="Equation.DSMT4">
                  <p:embed/>
                </p:oleObj>
              </mc:Choice>
              <mc:Fallback>
                <p:oleObj name="Equation" r:id="rId10" imgW="85068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257" y="1718470"/>
                        <a:ext cx="15271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969267"/>
              </p:ext>
            </p:extLst>
          </p:nvPr>
        </p:nvGraphicFramePr>
        <p:xfrm>
          <a:off x="4291940" y="2537619"/>
          <a:ext cx="310991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" name="Equation" r:id="rId12" imgW="1650960" imgH="393480" progId="Equation.DSMT4">
                  <p:embed/>
                </p:oleObj>
              </mc:Choice>
              <mc:Fallback>
                <p:oleObj name="Equation" r:id="rId12" imgW="165096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940" y="2537619"/>
                        <a:ext cx="3109913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6970"/>
              </p:ext>
            </p:extLst>
          </p:nvPr>
        </p:nvGraphicFramePr>
        <p:xfrm>
          <a:off x="4336257" y="3565413"/>
          <a:ext cx="26320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4" name="Equation" r:id="rId14" imgW="1396800" imgH="431640" progId="Equation.DSMT4">
                  <p:embed/>
                </p:oleObj>
              </mc:Choice>
              <mc:Fallback>
                <p:oleObj name="Equation" r:id="rId14" imgW="13968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257" y="3565413"/>
                        <a:ext cx="26320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60665"/>
              </p:ext>
            </p:extLst>
          </p:nvPr>
        </p:nvGraphicFramePr>
        <p:xfrm>
          <a:off x="477508" y="4996611"/>
          <a:ext cx="36512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5" name="Equation" r:id="rId16" imgW="1752480" imgH="393480" progId="Equation.DSMT4">
                  <p:embed/>
                </p:oleObj>
              </mc:Choice>
              <mc:Fallback>
                <p:oleObj name="Equation" r:id="rId16" imgW="175248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08" y="4996611"/>
                        <a:ext cx="36512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9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62" y="4203911"/>
            <a:ext cx="1656879" cy="240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变压器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468312" y="908050"/>
            <a:ext cx="8424167" cy="506571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不考虑漏磁，则左边线圈中产生的磁通量完全传递到右边线圈中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能量守恒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等效电阻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83" y="3657204"/>
            <a:ext cx="32448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92270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26623"/>
              </p:ext>
            </p:extLst>
          </p:nvPr>
        </p:nvGraphicFramePr>
        <p:xfrm>
          <a:off x="1701799" y="1591817"/>
          <a:ext cx="18462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9" name="Equation" r:id="rId5" imgW="888840" imgH="228600" progId="Equation.DSMT4">
                  <p:embed/>
                </p:oleObj>
              </mc:Choice>
              <mc:Fallback>
                <p:oleObj name="Equation" r:id="rId5" imgW="88884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799" y="1591817"/>
                        <a:ext cx="18462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24461"/>
              </p:ext>
            </p:extLst>
          </p:nvPr>
        </p:nvGraphicFramePr>
        <p:xfrm>
          <a:off x="4089400" y="1618456"/>
          <a:ext cx="18192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Equation" r:id="rId7" imgW="876240" imgH="228600" progId="Equation.DSMT4">
                  <p:embed/>
                </p:oleObj>
              </mc:Choice>
              <mc:Fallback>
                <p:oleObj name="Equation" r:id="rId7" imgW="87624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618456"/>
                        <a:ext cx="18192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67512"/>
              </p:ext>
            </p:extLst>
          </p:nvPr>
        </p:nvGraphicFramePr>
        <p:xfrm>
          <a:off x="6669088" y="2267744"/>
          <a:ext cx="14509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Equation" r:id="rId9" imgW="698400" imgH="444240" progId="Equation.DSMT4">
                  <p:embed/>
                </p:oleObj>
              </mc:Choice>
              <mc:Fallback>
                <p:oleObj name="Equation" r:id="rId9" imgW="698400" imgH="4442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2267744"/>
                        <a:ext cx="14509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579191"/>
              </p:ext>
            </p:extLst>
          </p:nvPr>
        </p:nvGraphicFramePr>
        <p:xfrm>
          <a:off x="1695450" y="2313781"/>
          <a:ext cx="16875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Equation" r:id="rId11" imgW="812520" imgH="393480" progId="Equation.DSMT4">
                  <p:embed/>
                </p:oleObj>
              </mc:Choice>
              <mc:Fallback>
                <p:oleObj name="Equation" r:id="rId11" imgW="81252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313781"/>
                        <a:ext cx="16875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16429"/>
              </p:ext>
            </p:extLst>
          </p:nvPr>
        </p:nvGraphicFramePr>
        <p:xfrm>
          <a:off x="4114800" y="2328069"/>
          <a:ext cx="16097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Equation" r:id="rId13" imgW="774360" imgH="393480" progId="Equation.DSMT4">
                  <p:embed/>
                </p:oleObj>
              </mc:Choice>
              <mc:Fallback>
                <p:oleObj name="Equation" r:id="rId13" imgW="774360" imgH="39348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8069"/>
                        <a:ext cx="16097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46783"/>
              </p:ext>
            </p:extLst>
          </p:nvPr>
        </p:nvGraphicFramePr>
        <p:xfrm>
          <a:off x="1695450" y="3627534"/>
          <a:ext cx="14509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Equation" r:id="rId15" imgW="698400" imgH="241200" progId="Equation.DSMT4">
                  <p:embed/>
                </p:oleObj>
              </mc:Choice>
              <mc:Fallback>
                <p:oleObj name="Equation" r:id="rId15" imgW="698400" imgH="24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627534"/>
                        <a:ext cx="14509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829952"/>
              </p:ext>
            </p:extLst>
          </p:nvPr>
        </p:nvGraphicFramePr>
        <p:xfrm>
          <a:off x="3548062" y="3448947"/>
          <a:ext cx="14509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Equation" r:id="rId17" imgW="698400" imgH="457200" progId="Equation.DSMT4">
                  <p:embed/>
                </p:oleObj>
              </mc:Choice>
              <mc:Fallback>
                <p:oleObj name="Equation" r:id="rId17" imgW="698400" imgH="457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2" y="3448947"/>
                        <a:ext cx="14509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806176"/>
              </p:ext>
            </p:extLst>
          </p:nvPr>
        </p:nvGraphicFramePr>
        <p:xfrm>
          <a:off x="792163" y="4205488"/>
          <a:ext cx="3322637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Equation" r:id="rId19" imgW="1600200" imgH="545760" progId="Equation.DSMT4">
                  <p:embed/>
                </p:oleObj>
              </mc:Choice>
              <mc:Fallback>
                <p:oleObj name="Equation" r:id="rId19" imgW="1600200" imgH="5457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205488"/>
                        <a:ext cx="3322637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754748"/>
              </p:ext>
            </p:extLst>
          </p:nvPr>
        </p:nvGraphicFramePr>
        <p:xfrm>
          <a:off x="2267744" y="5695254"/>
          <a:ext cx="19510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Equation" r:id="rId21" imgW="939600" imgH="507960" progId="Equation.DSMT4">
                  <p:embed/>
                </p:oleObj>
              </mc:Choice>
              <mc:Fallback>
                <p:oleObj name="Equation" r:id="rId21" imgW="939600" imgH="50796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695254"/>
                        <a:ext cx="1951038" cy="10350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古典型相册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华文新魏"/>
        <a:cs typeface=""/>
      </a:majorFont>
      <a:minorFont>
        <a:latin typeface="Arial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4427</TotalTime>
  <Words>295</Words>
  <Application>Microsoft Office PowerPoint</Application>
  <PresentationFormat>全屏显示(4:3)</PresentationFormat>
  <Paragraphs>115</Paragraphs>
  <Slides>28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63" baseType="lpstr">
      <vt:lpstr>黑体</vt:lpstr>
      <vt:lpstr>华文楷体</vt:lpstr>
      <vt:lpstr>华文新魏</vt:lpstr>
      <vt:lpstr>宋体</vt:lpstr>
      <vt:lpstr>Arial</vt:lpstr>
      <vt:lpstr>Cambria Math</vt:lpstr>
      <vt:lpstr>Century Schoolbook</vt:lpstr>
      <vt:lpstr>Symbol</vt:lpstr>
      <vt:lpstr>2_自定义设计方案</vt:lpstr>
      <vt:lpstr>3_自定义设计方案</vt:lpstr>
      <vt:lpstr>4_自定义设计方案</vt:lpstr>
      <vt:lpstr>1_自定义设计方案</vt:lpstr>
      <vt:lpstr>5_自定义设计方案</vt:lpstr>
      <vt:lpstr>古典型相册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MathType 6.0 Equation</vt:lpstr>
      <vt:lpstr>Equation</vt:lpstr>
      <vt:lpstr>PowerPoint 演示文稿</vt:lpstr>
      <vt:lpstr>RL电路</vt:lpstr>
      <vt:lpstr>PowerPoint 演示文稿</vt:lpstr>
      <vt:lpstr>电感储能</vt:lpstr>
      <vt:lpstr>磁场能量</vt:lpstr>
      <vt:lpstr>互感</vt:lpstr>
      <vt:lpstr>例子</vt:lpstr>
      <vt:lpstr>PowerPoint 演示文稿</vt:lpstr>
      <vt:lpstr>变压器</vt:lpstr>
      <vt:lpstr>RC电路</vt:lpstr>
      <vt:lpstr>RC电路</vt:lpstr>
      <vt:lpstr>LC电流中的简谐振动</vt:lpstr>
      <vt:lpstr>PowerPoint 演示文稿</vt:lpstr>
      <vt:lpstr>PowerPoint 演示文稿</vt:lpstr>
      <vt:lpstr>能量守恒</vt:lpstr>
      <vt:lpstr>例</vt:lpstr>
      <vt:lpstr>RLC电路</vt:lpstr>
      <vt:lpstr>能量守恒</vt:lpstr>
      <vt:lpstr>交流电</vt:lpstr>
      <vt:lpstr>交流电下的电阻</vt:lpstr>
      <vt:lpstr>交流电功率</vt:lpstr>
      <vt:lpstr>交流电下的电容</vt:lpstr>
      <vt:lpstr>交流电下的电感</vt:lpstr>
      <vt:lpstr>交流电下的RLC电路（受迫振动）</vt:lpstr>
      <vt:lpstr>交流电下的RLC电路（受迫振动）</vt:lpstr>
      <vt:lpstr>PowerPoint 演示文稿</vt:lpstr>
      <vt:lpstr>不同回路的阻抗和相角</vt:lpstr>
      <vt:lpstr>交流电路的功率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 sheng</cp:lastModifiedBy>
  <cp:revision>345</cp:revision>
  <dcterms:created xsi:type="dcterms:W3CDTF">2012-02-08T09:22:22Z</dcterms:created>
  <dcterms:modified xsi:type="dcterms:W3CDTF">2018-10-28T21:35:19Z</dcterms:modified>
</cp:coreProperties>
</file>