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8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9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0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1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2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3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4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15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6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17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theme/theme18.xml" ContentType="application/vnd.openxmlformats-officedocument.theme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19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20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21.xml" ContentType="application/vnd.openxmlformats-officedocument.theme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22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3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theme/theme24.xml" ContentType="application/vnd.openxmlformats-officedocument.theme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theme/theme25.xml" ContentType="application/vnd.openxmlformats-officedocument.theme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26.xml" ContentType="application/vnd.openxmlformats-officedocument.theme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theme/theme27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28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theme/theme29.xml" ContentType="application/vnd.openxmlformats-officedocument.theme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theme/theme30.xml" ContentType="application/vnd.openxmlformats-officedocument.theme+xml"/>
  <Override PartName="/ppt/theme/theme3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4148" r:id="rId2"/>
    <p:sldMasterId id="2147484161" r:id="rId3"/>
    <p:sldMasterId id="2147484174" r:id="rId4"/>
    <p:sldMasterId id="2147484187" r:id="rId5"/>
    <p:sldMasterId id="2147484200" r:id="rId6"/>
    <p:sldMasterId id="2147484228" r:id="rId7"/>
    <p:sldMasterId id="2147484242" r:id="rId8"/>
    <p:sldMasterId id="2147484256" r:id="rId9"/>
    <p:sldMasterId id="2147484269" r:id="rId10"/>
    <p:sldMasterId id="2147484282" r:id="rId11"/>
    <p:sldMasterId id="2147484295" r:id="rId12"/>
    <p:sldMasterId id="2147484309" r:id="rId13"/>
    <p:sldMasterId id="2147484322" r:id="rId14"/>
    <p:sldMasterId id="2147484335" r:id="rId15"/>
    <p:sldMasterId id="2147484348" r:id="rId16"/>
    <p:sldMasterId id="2147484361" r:id="rId17"/>
    <p:sldMasterId id="2147484374" r:id="rId18"/>
    <p:sldMasterId id="2147484388" r:id="rId19"/>
    <p:sldMasterId id="2147484401" r:id="rId20"/>
    <p:sldMasterId id="2147484414" r:id="rId21"/>
    <p:sldMasterId id="2147484427" r:id="rId22"/>
    <p:sldMasterId id="2147484440" r:id="rId23"/>
    <p:sldMasterId id="2147484454" r:id="rId24"/>
    <p:sldMasterId id="2147484467" r:id="rId25"/>
    <p:sldMasterId id="2147484480" r:id="rId26"/>
    <p:sldMasterId id="2147484493" r:id="rId27"/>
    <p:sldMasterId id="2147484506" r:id="rId28"/>
    <p:sldMasterId id="2147484519" r:id="rId29"/>
    <p:sldMasterId id="2147484532" r:id="rId30"/>
  </p:sldMasterIdLst>
  <p:notesMasterIdLst>
    <p:notesMasterId r:id="rId40"/>
  </p:notesMasterIdLst>
  <p:sldIdLst>
    <p:sldId id="414" r:id="rId31"/>
    <p:sldId id="381" r:id="rId32"/>
    <p:sldId id="416" r:id="rId33"/>
    <p:sldId id="417" r:id="rId34"/>
    <p:sldId id="418" r:id="rId35"/>
    <p:sldId id="419" r:id="rId36"/>
    <p:sldId id="420" r:id="rId37"/>
    <p:sldId id="421" r:id="rId38"/>
    <p:sldId id="422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1pPr>
    <a:lvl2pPr marL="4572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2pPr>
    <a:lvl3pPr marL="9144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3pPr>
    <a:lvl4pPr marL="13716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4pPr>
    <a:lvl5pPr marL="1828800" algn="l" rtl="0" eaLnBrk="0" fontAlgn="base" hangingPunct="0">
      <a:lnSpc>
        <a:spcPct val="110000"/>
      </a:lnSpc>
      <a:spcBef>
        <a:spcPct val="20000"/>
      </a:spcBef>
      <a:spcAft>
        <a:spcPct val="0"/>
      </a:spcAft>
      <a:buSzPct val="120000"/>
      <a:buChar char="•"/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133984"/>
        </a:solidFill>
        <a:latin typeface="Arial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1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9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4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5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3.xml"/><Relationship Id="rId38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1C34454-FD49-4F9A-AC4B-1E830FFC50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079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53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fld id="{827783C1-0998-42D1-8B6D-831382EA82F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/>
              <a:t>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559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475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225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695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713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5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51029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0158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8843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721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36942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346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2789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13958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938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263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9295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841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7317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4851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033652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456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4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839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7598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8069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80454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45517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4904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72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791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0193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30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8594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569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9531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085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83315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8651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30568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383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959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2363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5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5279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869734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5580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2763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8594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9436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688188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266018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8120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0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1393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0961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1764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1329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8789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9026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0949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8511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046653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2444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1220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3996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9275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3369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7325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8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062129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5965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5793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98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46792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102859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45865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376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7367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7782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0712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8403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588824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1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9040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7044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08218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424133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010187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6267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0768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5906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741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2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761092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6176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9606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9197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02928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88793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411545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6231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7973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82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7706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5824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0944942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7364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1354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9674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52638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734970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416620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22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2267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2719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738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4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516744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3465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5884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0938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76541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820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348087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1423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2849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3264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6626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7046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541129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91813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022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21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53129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9874221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545856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3727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2651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9467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830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6506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0444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6093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2692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4403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2249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15706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199958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195861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7156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00367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3008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61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676821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0027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7811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5683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201482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407928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691234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1574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43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946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1434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0086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2574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178200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0217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1116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0347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67199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094683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5360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6999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420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07187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14679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69323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9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69045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73107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42403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41798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476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091235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000917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898949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32647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5852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38706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47332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48686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125477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81719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69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1099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55744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7864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0110642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2231782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1202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030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64969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55123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11079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3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5741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2061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2854865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26484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60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98624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74204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989017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294927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75837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1904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14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8300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3567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1174948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58619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32629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75912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632106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78565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824782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151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0916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17087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60715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83255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88035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552721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5885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4910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89878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795833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9723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2212262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6710376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6103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06702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91464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62184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26581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792236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73277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71897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888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4453778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10197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813703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151128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80594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163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22043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67484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85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390894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04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82503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82906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79742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678805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705927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206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73207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75979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1236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20474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3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00445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6528958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96975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0961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559517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67684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8794085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0651709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08683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02708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539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87079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7029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01046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50164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44254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0535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0084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060870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342350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464305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33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43109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95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657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400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574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C0E48A-392A-4A05-A004-BEF86D1FCF96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7448124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A2D69F-7934-4E81-872F-051B83F0179D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64112181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EFF259-C18E-4C6C-80B6-C9613BCDE5CB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58178720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397473758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66E553D-8116-44EE-936E-3884B7A2C673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08226595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E0086C-8CE8-4F0D-9FD8-38F0FA3B7609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285891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492E269-8C9F-4EFE-B82E-D7D58700CC2B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0863826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A30BB1-46FB-4A30-84BE-49D1D3D735E6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785172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926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DA35CB-122A-4C3E-85CF-69106ECA0516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64027256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3C8818-9DB4-4891-BB61-6406A3BB761D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51113666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543D15-9B17-4D9B-881F-6C8192C8F25F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002795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A9369FA-C9F6-464F-9A6E-5056B7802E28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94985920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D9C045-3976-40E7-9665-B52F7AC6FAEF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64057270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E82E9900-10EA-44FB-9733-A19CA6943E7C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91321443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8B0D5F9-7378-490A-9B59-1A7D4C6D8EBD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52559155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71BAE2F-279C-45FD-9B0B-3AA591B31E7E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07021544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1388264-E941-4DC3-B3C2-9694481650B8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0347361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4AF31B-C580-4EF1-B0C8-F2472B803B7A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7221260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0185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00E00C2-2977-4341-BA89-B55C34191B1E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22869471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B4C7B45-D645-4097-A466-FB7166160BDC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437238554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8A8-35DF-45CE-B13A-E83A030AADA4}" type="datetime1">
              <a:rPr lang="zh-CN" altLang="en-US" smtClean="0"/>
              <a:t>2018/11/7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6722783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5977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669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143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383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360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542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5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00038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007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33763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5394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668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348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4628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900470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11529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2999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6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9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image" Target="../media/image1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1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image" Target="../media/image1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Relationship Id="rId14" Type="http://schemas.openxmlformats.org/officeDocument/2006/relationships/image" Target="../media/image9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13" Type="http://schemas.openxmlformats.org/officeDocument/2006/relationships/slideLayout" Target="../slideLayouts/slideLayout236.xml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slideLayout" Target="../slideLayouts/slideLayout235.xml"/><Relationship Id="rId2" Type="http://schemas.openxmlformats.org/officeDocument/2006/relationships/slideLayout" Target="../slideLayouts/slideLayout22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Relationship Id="rId1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43.xml"/><Relationship Id="rId12" Type="http://schemas.openxmlformats.org/officeDocument/2006/relationships/slideLayout" Target="../slideLayouts/slideLayout248.xml"/><Relationship Id="rId2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9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51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50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image" Target="../media/image1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67.xml"/><Relationship Id="rId12" Type="http://schemas.openxmlformats.org/officeDocument/2006/relationships/slideLayout" Target="../slideLayouts/slideLayout272.xml"/><Relationship Id="rId2" Type="http://schemas.openxmlformats.org/officeDocument/2006/relationships/slideLayout" Target="../slideLayouts/slideLayout262.xml"/><Relationship Id="rId1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6.xml"/><Relationship Id="rId11" Type="http://schemas.openxmlformats.org/officeDocument/2006/relationships/slideLayout" Target="../slideLayouts/slideLayout271.xml"/><Relationship Id="rId5" Type="http://schemas.openxmlformats.org/officeDocument/2006/relationships/slideLayout" Target="../slideLayouts/slideLayout2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0.xml"/><Relationship Id="rId4" Type="http://schemas.openxmlformats.org/officeDocument/2006/relationships/slideLayout" Target="../slideLayouts/slideLayout264.xml"/><Relationship Id="rId9" Type="http://schemas.openxmlformats.org/officeDocument/2006/relationships/slideLayout" Target="../slideLayouts/slideLayout269.xml"/><Relationship Id="rId14" Type="http://schemas.openxmlformats.org/officeDocument/2006/relationships/image" Target="../media/image1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75.xml"/><Relationship Id="rId7" Type="http://schemas.openxmlformats.org/officeDocument/2006/relationships/slideLayout" Target="../slideLayouts/slideLayout279.xml"/><Relationship Id="rId12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73.xml"/><Relationship Id="rId6" Type="http://schemas.openxmlformats.org/officeDocument/2006/relationships/slideLayout" Target="../slideLayouts/slideLayout278.xml"/><Relationship Id="rId11" Type="http://schemas.openxmlformats.org/officeDocument/2006/relationships/slideLayout" Target="../slideLayouts/slideLayout283.xml"/><Relationship Id="rId5" Type="http://schemas.openxmlformats.org/officeDocument/2006/relationships/slideLayout" Target="../slideLayouts/slideLayout2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82.xml"/><Relationship Id="rId4" Type="http://schemas.openxmlformats.org/officeDocument/2006/relationships/slideLayout" Target="../slideLayouts/slideLayout276.xml"/><Relationship Id="rId9" Type="http://schemas.openxmlformats.org/officeDocument/2006/relationships/slideLayout" Target="../slideLayouts/slideLayout281.xml"/><Relationship Id="rId14" Type="http://schemas.openxmlformats.org/officeDocument/2006/relationships/image" Target="../media/image9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2.xml"/><Relationship Id="rId13" Type="http://schemas.openxmlformats.org/officeDocument/2006/relationships/slideLayout" Target="../slideLayouts/slideLayout297.xml"/><Relationship Id="rId3" Type="http://schemas.openxmlformats.org/officeDocument/2006/relationships/slideLayout" Target="../slideLayouts/slideLayout287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8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8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9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image" Target="../media/image1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7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312.xml"/><Relationship Id="rId7" Type="http://schemas.openxmlformats.org/officeDocument/2006/relationships/slideLayout" Target="../slideLayouts/slideLayout316.xml"/><Relationship Id="rId12" Type="http://schemas.openxmlformats.org/officeDocument/2006/relationships/slideLayout" Target="../slideLayouts/slideLayout321.xml"/><Relationship Id="rId2" Type="http://schemas.openxmlformats.org/officeDocument/2006/relationships/slideLayout" Target="../slideLayouts/slideLayout311.xml"/><Relationship Id="rId1" Type="http://schemas.openxmlformats.org/officeDocument/2006/relationships/slideLayout" Target="../slideLayouts/slideLayout310.xml"/><Relationship Id="rId6" Type="http://schemas.openxmlformats.org/officeDocument/2006/relationships/slideLayout" Target="../slideLayouts/slideLayout315.xml"/><Relationship Id="rId11" Type="http://schemas.openxmlformats.org/officeDocument/2006/relationships/slideLayout" Target="../slideLayouts/slideLayout320.xml"/><Relationship Id="rId5" Type="http://schemas.openxmlformats.org/officeDocument/2006/relationships/slideLayout" Target="../slideLayouts/slideLayout3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9.xml"/><Relationship Id="rId4" Type="http://schemas.openxmlformats.org/officeDocument/2006/relationships/slideLayout" Target="../slideLayouts/slideLayout313.xml"/><Relationship Id="rId9" Type="http://schemas.openxmlformats.org/officeDocument/2006/relationships/slideLayout" Target="../slideLayouts/slideLayout318.xml"/><Relationship Id="rId14" Type="http://schemas.openxmlformats.org/officeDocument/2006/relationships/image" Target="../media/image1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9.xml"/><Relationship Id="rId13" Type="http://schemas.openxmlformats.org/officeDocument/2006/relationships/theme" Target="../theme/theme26.xml"/><Relationship Id="rId3" Type="http://schemas.openxmlformats.org/officeDocument/2006/relationships/slideLayout" Target="../slideLayouts/slideLayout324.xml"/><Relationship Id="rId7" Type="http://schemas.openxmlformats.org/officeDocument/2006/relationships/slideLayout" Target="../slideLayouts/slideLayout328.xml"/><Relationship Id="rId12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323.xml"/><Relationship Id="rId1" Type="http://schemas.openxmlformats.org/officeDocument/2006/relationships/slideLayout" Target="../slideLayouts/slideLayout322.xml"/><Relationship Id="rId6" Type="http://schemas.openxmlformats.org/officeDocument/2006/relationships/slideLayout" Target="../slideLayouts/slideLayout327.xml"/><Relationship Id="rId11" Type="http://schemas.openxmlformats.org/officeDocument/2006/relationships/slideLayout" Target="../slideLayouts/slideLayout332.xml"/><Relationship Id="rId5" Type="http://schemas.openxmlformats.org/officeDocument/2006/relationships/slideLayout" Target="../slideLayouts/slideLayout3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1.xml"/><Relationship Id="rId4" Type="http://schemas.openxmlformats.org/officeDocument/2006/relationships/slideLayout" Target="../slideLayouts/slideLayout325.xml"/><Relationship Id="rId9" Type="http://schemas.openxmlformats.org/officeDocument/2006/relationships/slideLayout" Target="../slideLayouts/slideLayout330.xml"/><Relationship Id="rId14" Type="http://schemas.openxmlformats.org/officeDocument/2006/relationships/image" Target="../media/image1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12" Type="http://schemas.openxmlformats.org/officeDocument/2006/relationships/slideLayout" Target="../slideLayouts/slideLayout345.xml"/><Relationship Id="rId2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11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3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3.xml"/><Relationship Id="rId4" Type="http://schemas.openxmlformats.org/officeDocument/2006/relationships/slideLayout" Target="../slideLayouts/slideLayout337.xml"/><Relationship Id="rId9" Type="http://schemas.openxmlformats.org/officeDocument/2006/relationships/slideLayout" Target="../slideLayouts/slideLayout342.xml"/><Relationship Id="rId14" Type="http://schemas.openxmlformats.org/officeDocument/2006/relationships/image" Target="../media/image1.jpe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3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48.xml"/><Relationship Id="rId7" Type="http://schemas.openxmlformats.org/officeDocument/2006/relationships/slideLayout" Target="../slideLayouts/slideLayout352.xml"/><Relationship Id="rId12" Type="http://schemas.openxmlformats.org/officeDocument/2006/relationships/slideLayout" Target="../slideLayouts/slideLayout357.xml"/><Relationship Id="rId2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46.xml"/><Relationship Id="rId6" Type="http://schemas.openxmlformats.org/officeDocument/2006/relationships/slideLayout" Target="../slideLayouts/slideLayout351.xml"/><Relationship Id="rId11" Type="http://schemas.openxmlformats.org/officeDocument/2006/relationships/slideLayout" Target="../slideLayouts/slideLayout356.xml"/><Relationship Id="rId5" Type="http://schemas.openxmlformats.org/officeDocument/2006/relationships/slideLayout" Target="../slideLayouts/slideLayout35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5.xml"/><Relationship Id="rId4" Type="http://schemas.openxmlformats.org/officeDocument/2006/relationships/slideLayout" Target="../slideLayouts/slideLayout349.xml"/><Relationship Id="rId9" Type="http://schemas.openxmlformats.org/officeDocument/2006/relationships/slideLayout" Target="../slideLayouts/slideLayout354.xml"/><Relationship Id="rId14" Type="http://schemas.openxmlformats.org/officeDocument/2006/relationships/image" Target="../media/image9.pn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5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64.xml"/><Relationship Id="rId12" Type="http://schemas.openxmlformats.org/officeDocument/2006/relationships/slideLayout" Target="../slideLayouts/slideLayout369.xml"/><Relationship Id="rId2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63.xml"/><Relationship Id="rId11" Type="http://schemas.openxmlformats.org/officeDocument/2006/relationships/slideLayout" Target="../slideLayouts/slideLayout368.xml"/><Relationship Id="rId5" Type="http://schemas.openxmlformats.org/officeDocument/2006/relationships/slideLayout" Target="../slideLayouts/slideLayout36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67.xml"/><Relationship Id="rId4" Type="http://schemas.openxmlformats.org/officeDocument/2006/relationships/slideLayout" Target="../slideLayouts/slideLayout361.xml"/><Relationship Id="rId9" Type="http://schemas.openxmlformats.org/officeDocument/2006/relationships/slideLayout" Target="../slideLayouts/slideLayout366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7.xml"/><Relationship Id="rId13" Type="http://schemas.openxmlformats.org/officeDocument/2006/relationships/theme" Target="../theme/theme30.xml"/><Relationship Id="rId3" Type="http://schemas.openxmlformats.org/officeDocument/2006/relationships/slideLayout" Target="../slideLayouts/slideLayout372.xml"/><Relationship Id="rId7" Type="http://schemas.openxmlformats.org/officeDocument/2006/relationships/slideLayout" Target="../slideLayouts/slideLayout376.xml"/><Relationship Id="rId12" Type="http://schemas.openxmlformats.org/officeDocument/2006/relationships/slideLayout" Target="../slideLayouts/slideLayout381.xml"/><Relationship Id="rId2" Type="http://schemas.openxmlformats.org/officeDocument/2006/relationships/slideLayout" Target="../slideLayouts/slideLayout371.xml"/><Relationship Id="rId1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75.xml"/><Relationship Id="rId11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3.xml"/><Relationship Id="rId9" Type="http://schemas.openxmlformats.org/officeDocument/2006/relationships/slideLayout" Target="../slideLayouts/slideLayout378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7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28" Type="http://schemas.openxmlformats.org/officeDocument/2006/relationships/theme" Target="../theme/theme6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/>
            </a:pPr>
            <a:fld id="{7116893C-2A89-46F8-BA4A-BC632E9E6E21}" type="slidenum">
              <a:rPr lang="en-US" altLang="zh-CN" sz="1600" smtClean="0"/>
              <a:pPr algn="ctr" eaLnBrk="1" hangingPunct="1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04794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53310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  <p:sldLayoutId id="214748429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/>
            </a:pPr>
            <a:fld id="{7116893C-2A89-46F8-BA4A-BC632E9E6E21}" type="slidenum">
              <a:rPr lang="en-US" altLang="zh-CN" sz="1600" smtClean="0"/>
              <a:pPr algn="ctr" eaLnBrk="1" hangingPunct="1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34584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1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03138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1695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642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1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46465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49143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6031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947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419" r:id="rId5"/>
    <p:sldLayoutId id="2147484420" r:id="rId6"/>
    <p:sldLayoutId id="2147484421" r:id="rId7"/>
    <p:sldLayoutId id="2147484422" r:id="rId8"/>
    <p:sldLayoutId id="2147484423" r:id="rId9"/>
    <p:sldLayoutId id="2147484424" r:id="rId10"/>
    <p:sldLayoutId id="2147484425" r:id="rId11"/>
    <p:sldLayoutId id="214748442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26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  <p:sldLayoutId id="214748443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96829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98517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  <p:sldLayoutId id="214748446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69365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  <p:sldLayoutId id="2147484473" r:id="rId6"/>
    <p:sldLayoutId id="2147484474" r:id="rId7"/>
    <p:sldLayoutId id="2147484475" r:id="rId8"/>
    <p:sldLayoutId id="2147484476" r:id="rId9"/>
    <p:sldLayoutId id="2147484477" r:id="rId10"/>
    <p:sldLayoutId id="2147484478" r:id="rId11"/>
    <p:sldLayoutId id="214748447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476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  <p:sldLayoutId id="214748449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4FF677-C9FB-4807-913D-665935D8871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4927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  <p:sldLayoutId id="2147484498" r:id="rId5"/>
    <p:sldLayoutId id="2147484499" r:id="rId6"/>
    <p:sldLayoutId id="2147484500" r:id="rId7"/>
    <p:sldLayoutId id="2147484501" r:id="rId8"/>
    <p:sldLayoutId id="2147484502" r:id="rId9"/>
    <p:sldLayoutId id="2147484503" r:id="rId10"/>
    <p:sldLayoutId id="2147484504" r:id="rId11"/>
    <p:sldLayoutId id="214748450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1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8836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5338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28B1A4E2-E177-4399-9E13-DB2F296B8D6B}" type="datetime1">
              <a:rPr kumimoji="0" lang="zh-CN" altLang="en-US" sz="1200" smtClean="0">
                <a:solidFill>
                  <a:schemeClr val="tx2"/>
                </a:solidFill>
              </a:rPr>
              <a:t>2018/11/7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78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  <p:sldLayoutId id="2147484218" r:id="rId18"/>
    <p:sldLayoutId id="2147484219" r:id="rId19"/>
    <p:sldLayoutId id="2147484220" r:id="rId20"/>
    <p:sldLayoutId id="2147484221" r:id="rId21"/>
    <p:sldLayoutId id="2147484222" r:id="rId22"/>
    <p:sldLayoutId id="2147484223" r:id="rId23"/>
    <p:sldLayoutId id="2147484224" r:id="rId24"/>
    <p:sldLayoutId id="2147484225" r:id="rId25"/>
    <p:sldLayoutId id="2147484226" r:id="rId26"/>
    <p:sldLayoutId id="2147484227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2226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41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40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50774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87824" y="4437112"/>
            <a:ext cx="5556870" cy="2160240"/>
          </a:xfrm>
          <a:prstGeom prst="rect">
            <a:avLst/>
          </a:prstGeom>
          <a:ln/>
        </p:spPr>
        <p:txBody>
          <a:bodyPr t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dirty="0" smtClean="0"/>
              <a:t>电磁辐射</a:t>
            </a:r>
            <a:r>
              <a:rPr lang="zh-CN" altLang="en-US" sz="2000" kern="0" dirty="0" smtClean="0">
                <a:latin typeface="+mj-ea"/>
              </a:rPr>
              <a:t/>
            </a:r>
            <a:br>
              <a:rPr lang="zh-CN" altLang="en-US" sz="2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>李 晟</a:t>
            </a:r>
            <a:br>
              <a:rPr lang="zh-CN" altLang="en-US" sz="2000" kern="0" dirty="0" smtClean="0">
                <a:latin typeface="+mj-ea"/>
              </a:rPr>
            </a:br>
            <a:r>
              <a:rPr lang="en-US" altLang="zh-CN" sz="2000" kern="0" dirty="0" smtClean="0">
                <a:latin typeface="+mj-ea"/>
              </a:rPr>
              <a:t>2018.11</a:t>
            </a:r>
            <a:endParaRPr lang="zh-CN" altLang="en-US" sz="2000" kern="0" dirty="0" smtClean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500" y="620688"/>
            <a:ext cx="666019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匀速运动电荷的场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4968552" cy="5544616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1600" dirty="0" smtClean="0"/>
                  <a:t>相对电荷静止的参照系中</a:t>
                </a:r>
                <a:endParaRPr lang="en-US" altLang="zh-CN" sz="1600" dirty="0" smtClean="0"/>
              </a:p>
              <a:p>
                <a:pPr lvl="1"/>
                <a:r>
                  <a:rPr lang="zh-CN" altLang="en-US" sz="1600" dirty="0" smtClean="0"/>
                  <a:t>有电场、无磁场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相对电荷运动的惯性参照系中</a:t>
                </a:r>
                <a:endParaRPr lang="en-US" altLang="zh-CN" sz="1600" dirty="0" smtClean="0"/>
              </a:p>
              <a:p>
                <a:pPr lvl="1"/>
                <a:r>
                  <a:rPr lang="zh-CN" altLang="en-US" sz="1600" dirty="0" smtClean="0"/>
                  <a:t>有电场、有磁场</a:t>
                </a:r>
                <a:endParaRPr lang="en-US" altLang="zh-CN" sz="1600" dirty="0" smtClean="0"/>
              </a:p>
              <a:p>
                <a:pPr lvl="1"/>
                <a:r>
                  <a:rPr lang="zh-CN" altLang="en-US" sz="1600" dirty="0" smtClean="0"/>
                  <a:t>沿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600" dirty="0" smtClean="0"/>
                  <a:t>方向运动电荷的电磁场</a:t>
                </a:r>
                <a:endParaRPr lang="en-US" altLang="zh-CN" sz="1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𝑣𝑡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𝑣𝑡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𝑣𝑡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1600" dirty="0" smtClean="0"/>
              </a:p>
            </p:txBody>
          </p:sp>
        </mc:Choice>
        <mc:Fallback xmlns="">
          <p:sp>
            <p:nvSpPr>
              <p:cNvPr id="409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4968552" cy="5544616"/>
              </a:xfrm>
              <a:blipFill>
                <a:blip r:embed="rId3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94845"/>
            <a:ext cx="2575780" cy="48783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740352" y="4924280"/>
                <a:ext cx="658416" cy="36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924280"/>
                <a:ext cx="658416" cy="363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5436096" y="5517232"/>
                <a:ext cx="3528392" cy="10081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•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–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–"/>
                  <a:defRPr kumimoji="0" lang="zh-CN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latinLnBrk="0" hangingPunct="1">
                  <a:lnSpc>
                    <a:spcPct val="150000"/>
                  </a:lnSpc>
                  <a:spcBef>
                    <a:spcPct val="20000"/>
                  </a:spcBef>
                  <a:buChar char="»"/>
                  <a:defRPr kumimoji="0" lang="zh-CN"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fontAlgn="auto">
                  <a:spcAft>
                    <a:spcPts val="0"/>
                  </a:spcAft>
                  <a:buSzTx/>
                </a:pPr>
                <a:r>
                  <a:rPr lang="zh-CN" altLang="en-US" sz="1600" kern="0" dirty="0" smtClean="0"/>
                  <a:t>能流</a:t>
                </a:r>
                <a:r>
                  <a:rPr lang="zh-CN" altLang="en-US" sz="1600" kern="0" dirty="0"/>
                  <a:t>通量</a:t>
                </a:r>
                <a:r>
                  <a:rPr lang="en-US" altLang="zh-CN" sz="16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𝐸𝐵</m:t>
                    </m:r>
                    <m:r>
                      <a:rPr lang="en-US" altLang="zh-CN" sz="16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CN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600" kern="0" dirty="0" smtClean="0"/>
              </a:p>
              <a:p>
                <a:pPr fontAlgn="auto">
                  <a:spcAft>
                    <a:spcPts val="0"/>
                  </a:spcAft>
                  <a:buSzTx/>
                </a:pPr>
                <a:r>
                  <a:rPr lang="zh-CN" altLang="en-US" sz="1600" kern="0" dirty="0" smtClean="0"/>
                  <a:t>远处可认为无能流，非辐射</a:t>
                </a:r>
                <a:endParaRPr lang="en-US" altLang="zh-CN" sz="1600" kern="0" dirty="0" smtClean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517232"/>
                <a:ext cx="3528392" cy="1008112"/>
              </a:xfrm>
              <a:prstGeom prst="rect">
                <a:avLst/>
              </a:prstGeom>
              <a:blipFill>
                <a:blip r:embed="rId6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加速运动的电荷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考虑特例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之前电荷静止在原点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期间电荷获得加速度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时电荷以速度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匀速运动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1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331640" y="2348880"/>
            <a:ext cx="3312368" cy="3312368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47514" y="2852935"/>
            <a:ext cx="2304256" cy="2304256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9552" y="4005064"/>
            <a:ext cx="5002088" cy="0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4"/>
          </p:cNvCxnSpPr>
          <p:nvPr/>
        </p:nvCxnSpPr>
        <p:spPr>
          <a:xfrm>
            <a:off x="2987824" y="5661248"/>
            <a:ext cx="0" cy="864096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1"/>
          </p:cNvCxnSpPr>
          <p:nvPr/>
        </p:nvCxnSpPr>
        <p:spPr>
          <a:xfrm flipH="1" flipV="1">
            <a:off x="1207125" y="2219157"/>
            <a:ext cx="609600" cy="614808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</p:cNvCxnSpPr>
          <p:nvPr/>
        </p:nvCxnSpPr>
        <p:spPr>
          <a:xfrm flipH="1">
            <a:off x="1207125" y="5176163"/>
            <a:ext cx="609600" cy="614808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7"/>
          </p:cNvCxnSpPr>
          <p:nvPr/>
        </p:nvCxnSpPr>
        <p:spPr>
          <a:xfrm flipV="1">
            <a:off x="4158923" y="2219157"/>
            <a:ext cx="609600" cy="614808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" idx="1"/>
          </p:cNvCxnSpPr>
          <p:nvPr/>
        </p:nvCxnSpPr>
        <p:spPr>
          <a:xfrm flipH="1" flipV="1">
            <a:off x="1816725" y="2833965"/>
            <a:ext cx="647542" cy="352494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5"/>
          </p:cNvCxnSpPr>
          <p:nvPr/>
        </p:nvCxnSpPr>
        <p:spPr>
          <a:xfrm>
            <a:off x="4158923" y="5176163"/>
            <a:ext cx="609600" cy="612334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</p:cNvCxnSpPr>
          <p:nvPr/>
        </p:nvCxnSpPr>
        <p:spPr>
          <a:xfrm flipV="1">
            <a:off x="2987824" y="1484784"/>
            <a:ext cx="0" cy="864096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" idx="1"/>
            <a:endCxn id="7" idx="5"/>
          </p:cNvCxnSpPr>
          <p:nvPr/>
        </p:nvCxnSpPr>
        <p:spPr>
          <a:xfrm>
            <a:off x="2484964" y="3190385"/>
            <a:ext cx="1629356" cy="1629356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" idx="3"/>
            <a:endCxn id="7" idx="7"/>
          </p:cNvCxnSpPr>
          <p:nvPr/>
        </p:nvCxnSpPr>
        <p:spPr>
          <a:xfrm flipV="1">
            <a:off x="2484964" y="3190385"/>
            <a:ext cx="1629356" cy="1629356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7" idx="0"/>
            <a:endCxn id="7" idx="4"/>
          </p:cNvCxnSpPr>
          <p:nvPr/>
        </p:nvCxnSpPr>
        <p:spPr>
          <a:xfrm>
            <a:off x="3299642" y="2852935"/>
            <a:ext cx="0" cy="2304256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7" idx="5"/>
            <a:endCxn id="6" idx="5"/>
          </p:cNvCxnSpPr>
          <p:nvPr/>
        </p:nvCxnSpPr>
        <p:spPr>
          <a:xfrm>
            <a:off x="4114320" y="4819741"/>
            <a:ext cx="44603" cy="356422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7"/>
            <a:endCxn id="6" idx="7"/>
          </p:cNvCxnSpPr>
          <p:nvPr/>
        </p:nvCxnSpPr>
        <p:spPr>
          <a:xfrm flipV="1">
            <a:off x="4114320" y="2833965"/>
            <a:ext cx="44603" cy="356420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7" idx="0"/>
            <a:endCxn id="6" idx="0"/>
          </p:cNvCxnSpPr>
          <p:nvPr/>
        </p:nvCxnSpPr>
        <p:spPr>
          <a:xfrm flipH="1" flipV="1">
            <a:off x="2987824" y="2348880"/>
            <a:ext cx="311818" cy="504055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4"/>
            <a:endCxn id="6" idx="4"/>
          </p:cNvCxnSpPr>
          <p:nvPr/>
        </p:nvCxnSpPr>
        <p:spPr>
          <a:xfrm flipH="1">
            <a:off x="2987824" y="5157191"/>
            <a:ext cx="311818" cy="504057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7" idx="3"/>
            <a:endCxn id="6" idx="3"/>
          </p:cNvCxnSpPr>
          <p:nvPr/>
        </p:nvCxnSpPr>
        <p:spPr>
          <a:xfrm flipH="1">
            <a:off x="1816725" y="4819741"/>
            <a:ext cx="668239" cy="356422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588224" y="4005063"/>
            <a:ext cx="360040" cy="0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6948264" y="3010212"/>
            <a:ext cx="1080120" cy="994852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7592816" y="3011758"/>
            <a:ext cx="44603" cy="356420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" idx="1"/>
            <a:endCxn id="6" idx="5"/>
          </p:cNvCxnSpPr>
          <p:nvPr/>
        </p:nvCxnSpPr>
        <p:spPr>
          <a:xfrm>
            <a:off x="1816725" y="2833965"/>
            <a:ext cx="2342198" cy="234219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" idx="3"/>
            <a:endCxn id="6" idx="7"/>
          </p:cNvCxnSpPr>
          <p:nvPr/>
        </p:nvCxnSpPr>
        <p:spPr>
          <a:xfrm flipV="1">
            <a:off x="1816725" y="2833965"/>
            <a:ext cx="2342198" cy="234219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" idx="0"/>
            <a:endCxn id="6" idx="4"/>
          </p:cNvCxnSpPr>
          <p:nvPr/>
        </p:nvCxnSpPr>
        <p:spPr>
          <a:xfrm>
            <a:off x="2987824" y="2348880"/>
            <a:ext cx="0" cy="331236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7637419" y="2780928"/>
            <a:ext cx="246949" cy="229284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6560339" y="3010212"/>
            <a:ext cx="1077080" cy="99485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627178" y="3875680"/>
                <a:ext cx="432048" cy="56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178" y="3875680"/>
                <a:ext cx="432048" cy="5663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295093" y="3928549"/>
                <a:ext cx="432048" cy="56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093" y="3928549"/>
                <a:ext cx="432048" cy="566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484318" y="5082331"/>
                <a:ext cx="2160240" cy="56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18" y="5082331"/>
                <a:ext cx="2160240" cy="566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线形标注 1 2"/>
              <p:cNvSpPr/>
              <p:nvPr/>
            </p:nvSpPr>
            <p:spPr>
              <a:xfrm>
                <a:off x="3998916" y="1162222"/>
                <a:ext cx="2769328" cy="936106"/>
              </a:xfrm>
              <a:prstGeom prst="borderCallout1">
                <a:avLst>
                  <a:gd name="adj1" fmla="val 33723"/>
                  <a:gd name="adj2" fmla="val -2390"/>
                  <a:gd name="adj3" fmla="val 125809"/>
                  <a:gd name="adj4" fmla="val -1918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 smtClean="0"/>
                  <a:t>时刻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400" dirty="0" smtClean="0"/>
                  <a:t>处传播过来的电场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线形标注 1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16" y="1162222"/>
                <a:ext cx="2769328" cy="936106"/>
              </a:xfrm>
              <a:prstGeom prst="borderCallout1">
                <a:avLst>
                  <a:gd name="adj1" fmla="val 33723"/>
                  <a:gd name="adj2" fmla="val -2390"/>
                  <a:gd name="adj3" fmla="val 125809"/>
                  <a:gd name="adj4" fmla="val -19182"/>
                </a:avLst>
              </a:prstGeom>
              <a:blipFill>
                <a:blip r:embed="rId5"/>
                <a:stretch>
                  <a:fillRect t="-2538" r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线形标注 1 31"/>
              <p:cNvSpPr/>
              <p:nvPr/>
            </p:nvSpPr>
            <p:spPr>
              <a:xfrm>
                <a:off x="3796016" y="5841267"/>
                <a:ext cx="2432168" cy="936106"/>
              </a:xfrm>
              <a:prstGeom prst="borderCallout1">
                <a:avLst>
                  <a:gd name="adj1" fmla="val 33723"/>
                  <a:gd name="adj2" fmla="val -2390"/>
                  <a:gd name="adj3" fmla="val -78345"/>
                  <a:gd name="adj4" fmla="val -894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 smtClean="0"/>
                  <a:t>时刻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r>
                  <a:rPr lang="zh-CN" altLang="en-US" sz="2400" dirty="0" smtClean="0"/>
                  <a:t>处传播过来的电场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2" name="线形标注 1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016" y="5841267"/>
                <a:ext cx="2432168" cy="936106"/>
              </a:xfrm>
              <a:prstGeom prst="borderCallout1">
                <a:avLst>
                  <a:gd name="adj1" fmla="val 33723"/>
                  <a:gd name="adj2" fmla="val -2390"/>
                  <a:gd name="adj3" fmla="val -78345"/>
                  <a:gd name="adj4" fmla="val -8946"/>
                </a:avLst>
              </a:prstGeom>
              <a:blipFill>
                <a:blip r:embed="rId6"/>
                <a:stretch>
                  <a:fillRect r="-68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36605" y="611473"/>
                <a:ext cx="2160240" cy="104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无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电荷的空间电场连续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5" y="611473"/>
                <a:ext cx="2160240" cy="1040285"/>
              </a:xfrm>
              <a:prstGeom prst="rect">
                <a:avLst/>
              </a:prstGeom>
              <a:blipFill>
                <a:blip r:embed="rId7"/>
                <a:stretch>
                  <a:fillRect l="-5932" t="-2924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85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6288709" y="2466810"/>
            <a:ext cx="1080120" cy="25392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944891" y="1642417"/>
            <a:ext cx="311002" cy="283867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944893" y="897438"/>
            <a:ext cx="113091" cy="993306"/>
          </a:xfrm>
          <a:prstGeom prst="straightConnector1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057984" y="620688"/>
            <a:ext cx="299787" cy="27675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288709" y="897438"/>
            <a:ext cx="1769275" cy="156937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7509571" y="1384257"/>
            <a:ext cx="424388" cy="53626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6900777" y="1890744"/>
            <a:ext cx="432048" cy="53636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944892" y="1394091"/>
            <a:ext cx="56546" cy="532194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7700597" y="1617027"/>
            <a:ext cx="244294" cy="309257"/>
          </a:xfrm>
          <a:prstGeom prst="straightConnector1">
            <a:avLst/>
          </a:prstGeom>
          <a:ln w="19050">
            <a:solidFill>
              <a:srgbClr val="FFFF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341373" y="1926285"/>
            <a:ext cx="603518" cy="54052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79511" y="399071"/>
                <a:ext cx="4865723" cy="4917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latinLnBrk="0" hangingPunct="1">
                  <a:spcBef>
                    <a:spcPct val="20000"/>
                  </a:spcBef>
                  <a:buChar char="•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latinLnBrk="0" hangingPunct="1">
                  <a:spcBef>
                    <a:spcPct val="20000"/>
                  </a:spcBef>
                  <a:buChar char="–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latinLnBrk="0" hangingPunct="1">
                  <a:spcBef>
                    <a:spcPct val="20000"/>
                  </a:spcBef>
                  <a:buChar char="–"/>
                  <a:defRPr kumimoji="0" lang="zh-CN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latinLnBrk="0" hangingPunct="1">
                  <a:spcBef>
                    <a:spcPct val="20000"/>
                  </a:spcBef>
                  <a:buChar char="»"/>
                  <a:defRPr kumimoji="0" lang="zh-CN"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kern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kern="0" dirty="0" smtClean="0"/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kern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𝐷𝐵</m:t>
                          </m:r>
                        </m:num>
                        <m:den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kern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𝑣𝑡</m:t>
                          </m:r>
                          <m:func>
                            <m:func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kern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kern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kern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func>
                            <m:func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kern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kern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000" b="0" kern="0" dirty="0" smtClean="0"/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𝛼𝜏</m:t>
                          </m:r>
                          <m:func>
                            <m:func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kern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altLang="zh-CN" sz="2000" b="0" kern="0" dirty="0" smtClean="0"/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b="0" kern="0" dirty="0" smtClean="0"/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zh-CN" sz="2000" i="1" kern="0" dirty="0" smtClean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 ker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i="1" ker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ker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i="1" ker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𝑞𝑎</m:t>
                          </m:r>
                          <m:func>
                            <m:func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ker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sz="2000" b="0" kern="0" dirty="0" smtClean="0"/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:endParaRPr lang="zh-CN" altLang="en-US" sz="2000" kern="0" dirty="0"/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399071"/>
                <a:ext cx="4865723" cy="49178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668344" y="1340768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340768"/>
                <a:ext cx="4320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002003" y="2427104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03" y="2427104"/>
                <a:ext cx="43204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228280" y="2463630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280" y="2463630"/>
                <a:ext cx="432048" cy="430887"/>
              </a:xfrm>
              <a:prstGeom prst="rect">
                <a:avLst/>
              </a:prstGeom>
              <a:blipFill>
                <a:blip r:embed="rId5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913787" y="1896505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87" y="1896505"/>
                <a:ext cx="43204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155273" y="990610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273" y="990610"/>
                <a:ext cx="43204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647140" y="535497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40" y="535497"/>
                <a:ext cx="43204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线形标注 1 19"/>
              <p:cNvSpPr/>
              <p:nvPr/>
            </p:nvSpPr>
            <p:spPr>
              <a:xfrm>
                <a:off x="8255306" y="1016194"/>
                <a:ext cx="501076" cy="404452"/>
              </a:xfrm>
              <a:prstGeom prst="borderCallout1">
                <a:avLst>
                  <a:gd name="adj1" fmla="val 33723"/>
                  <a:gd name="adj2" fmla="val -2390"/>
                  <a:gd name="adj3" fmla="val 130331"/>
                  <a:gd name="adj4" fmla="val -4473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线形标注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306" y="1016194"/>
                <a:ext cx="501076" cy="404452"/>
              </a:xfrm>
              <a:prstGeom prst="borderCallout1">
                <a:avLst>
                  <a:gd name="adj1" fmla="val 33723"/>
                  <a:gd name="adj2" fmla="val -2390"/>
                  <a:gd name="adj3" fmla="val 130331"/>
                  <a:gd name="adj4" fmla="val -4473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线形标注 1 20"/>
              <p:cNvSpPr/>
              <p:nvPr/>
            </p:nvSpPr>
            <p:spPr>
              <a:xfrm>
                <a:off x="8401490" y="1956698"/>
                <a:ext cx="474911" cy="404452"/>
              </a:xfrm>
              <a:prstGeom prst="borderCallout1">
                <a:avLst>
                  <a:gd name="adj1" fmla="val 33723"/>
                  <a:gd name="adj2" fmla="val -2390"/>
                  <a:gd name="adj3" fmla="val -43754"/>
                  <a:gd name="adj4" fmla="val -548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线形标注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490" y="1956698"/>
                <a:ext cx="474911" cy="404452"/>
              </a:xfrm>
              <a:prstGeom prst="borderCallout1">
                <a:avLst>
                  <a:gd name="adj1" fmla="val 33723"/>
                  <a:gd name="adj2" fmla="val -2390"/>
                  <a:gd name="adj3" fmla="val -43754"/>
                  <a:gd name="adj4" fmla="val -54860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线形标注 1 21"/>
              <p:cNvSpPr/>
              <p:nvPr/>
            </p:nvSpPr>
            <p:spPr>
              <a:xfrm>
                <a:off x="7882860" y="2402143"/>
                <a:ext cx="474911" cy="404452"/>
              </a:xfrm>
              <a:prstGeom prst="borderCallout1">
                <a:avLst>
                  <a:gd name="adj1" fmla="val 33723"/>
                  <a:gd name="adj2" fmla="val -2390"/>
                  <a:gd name="adj3" fmla="val -143231"/>
                  <a:gd name="adj4" fmla="val -2983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线形标注 1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860" y="2402143"/>
                <a:ext cx="474911" cy="404452"/>
              </a:xfrm>
              <a:prstGeom prst="borderCallout1">
                <a:avLst>
                  <a:gd name="adj1" fmla="val 33723"/>
                  <a:gd name="adj2" fmla="val -2390"/>
                  <a:gd name="adj3" fmla="val -143231"/>
                  <a:gd name="adj4" fmla="val -29830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468728" y="2111948"/>
                <a:ext cx="4320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8" y="2111948"/>
                <a:ext cx="43204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4348905" y="3024671"/>
                <a:ext cx="4464496" cy="375037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latinLnBrk="0" hangingPunct="1">
                  <a:spcBef>
                    <a:spcPct val="20000"/>
                  </a:spcBef>
                  <a:buChar char="•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latinLnBrk="0" hangingPunct="1">
                  <a:spcBef>
                    <a:spcPct val="20000"/>
                  </a:spcBef>
                  <a:buChar char="–"/>
                  <a:defRPr kumimoji="0" lang="zh-CN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latinLnBrk="0" hangingPunct="1">
                  <a:spcBef>
                    <a:spcPct val="20000"/>
                  </a:spcBef>
                  <a:buChar char="–"/>
                  <a:defRPr kumimoji="0" lang="zh-CN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latinLnBrk="0" hangingPunct="1">
                  <a:spcBef>
                    <a:spcPct val="20000"/>
                  </a:spcBef>
                  <a:buChar char="»"/>
                  <a:defRPr kumimoji="0" lang="zh-CN"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latinLnBrk="0" hangingPunct="1">
                  <a:spcBef>
                    <a:spcPct val="20000"/>
                  </a:spcBef>
                  <a:buChar char="•"/>
                  <a:defRPr kumimoji="0" lang="zh-CN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sz="2000" kern="0" dirty="0" smtClean="0"/>
                  <a:t>当</a:t>
                </a:r>
                <a14:m>
                  <m:oMath xmlns:m="http://schemas.openxmlformats.org/officeDocument/2006/math">
                    <m:r>
                      <a:rPr lang="zh-CN" altLang="en-US" sz="2000" b="0" i="1" kern="0" smtClean="0">
                        <a:latin typeface="Cambria Math" panose="02040503050406030204" pitchFamily="18" charset="0"/>
                      </a:rPr>
                      <m:t>仅</m:t>
                    </m:r>
                    <m:r>
                      <a:rPr lang="zh-CN" altLang="en-US" sz="2000" i="1" kern="0">
                        <a:latin typeface="Cambria Math" panose="02040503050406030204" pitchFamily="18" charset="0"/>
                      </a:rPr>
                      <m:t>考虑</m:t>
                    </m:r>
                    <m:r>
                      <a:rPr lang="zh-CN" altLang="en-US" sz="2000" i="1" kern="0" smtClean="0">
                        <a:latin typeface="Cambria Math" panose="02040503050406030204" pitchFamily="18" charset="0"/>
                      </a:rPr>
                      <m:t>横向</m:t>
                    </m:r>
                    <m:r>
                      <a:rPr lang="zh-CN" altLang="en-US" sz="2000" i="1" kern="0">
                        <a:latin typeface="Cambria Math" panose="02040503050406030204" pitchFamily="18" charset="0"/>
                      </a:rPr>
                      <m:t>分量</m:t>
                    </m:r>
                    <m:sSub>
                      <m:sSubPr>
                        <m:ctrlP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kern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000" kern="0" dirty="0" smtClean="0"/>
                  <a:t>时，能流密度为</a:t>
                </a:r>
                <a:endParaRPr lang="en-US" altLang="zh-CN" sz="2000" kern="0" dirty="0" smtClean="0"/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sSubSup>
                        <m:sSubSup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ker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b="0" kern="0" dirty="0" smtClean="0"/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sz="2000" kern="0" dirty="0" smtClean="0"/>
                  <a:t>总辐射能为</a:t>
                </a:r>
                <a:endParaRPr lang="en-US" altLang="zh-CN" sz="2000" kern="0" dirty="0" smtClean="0"/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kern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nary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b="0" kern="0" dirty="0" smtClean="0"/>
              </a:p>
              <a:p>
                <a:pPr marL="0" indent="0" fontAlgn="auto">
                  <a:lnSpc>
                    <a:spcPct val="150000"/>
                  </a:lnSpc>
                  <a:spcAft>
                    <a:spcPts val="0"/>
                  </a:spcAft>
                  <a:buSzTx/>
                  <a:buNone/>
                </a:pPr>
                <a:endParaRPr lang="zh-CN" altLang="en-US" sz="2000" kern="0" dirty="0"/>
              </a:p>
            </p:txBody>
          </p:sp>
        </mc:Choice>
        <mc:Fallback xmlns="">
          <p:sp>
            <p:nvSpPr>
              <p:cNvPr id="2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05" y="3024671"/>
                <a:ext cx="4464496" cy="3750379"/>
              </a:xfrm>
              <a:prstGeom prst="rect">
                <a:avLst/>
              </a:prstGeom>
              <a:blipFill>
                <a:blip r:embed="rId13"/>
                <a:stretch>
                  <a:fillRect l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68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振荡电偶极子的辐射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400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 smtClean="0"/>
                  <a:t>设电偶极子中正电荷的振动为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则电矩为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𝑞𝑧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/>
              </a:p>
              <a:p>
                <a:r>
                  <a:rPr lang="zh-CN" altLang="en-US" sz="1800" dirty="0" smtClean="0"/>
                  <a:t>电荷加速度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1800" dirty="0" smtClean="0"/>
              </a:p>
              <a:p>
                <a:r>
                  <a:rPr lang="zh-CN" altLang="en-US" sz="1800" dirty="0" smtClean="0"/>
                  <a:t>则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dirty="0"/>
              </a:p>
              <a:p>
                <a:endParaRPr lang="en-US" altLang="zh-CN" sz="1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400600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57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836712"/>
            <a:ext cx="3571875" cy="27813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933056"/>
            <a:ext cx="5715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多普勒效应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363272" cy="5616624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1800" dirty="0"/>
                  <a:t>探测器相对于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/>
                  <a:t>系静止</a:t>
                </a:r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sz="1800" dirty="0" smtClean="0"/>
                  <a:t>系相对于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 smtClean="0"/>
                  <a:t>系以速度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 smtClean="0"/>
                  <a:t>向着探测器运动</a:t>
                </a:r>
                <a:r>
                  <a:rPr lang="zh-CN" altLang="en-US" sz="1800" dirty="0" smtClean="0"/>
                  <a:t>，波源相对于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sz="1800" dirty="0" smtClean="0"/>
                  <a:t>系静止</a:t>
                </a:r>
                <a:r>
                  <a:rPr lang="zh-CN" altLang="en-US" sz="1800" dirty="0" smtClean="0"/>
                  <a:t>，</a:t>
                </a:r>
                <a:endParaRPr lang="en-US" altLang="zh-CN" sz="1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sz="1800" dirty="0" smtClean="0"/>
                  <a:t>系中电磁波周期为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 smtClean="0"/>
                  <a:t>系中该时间长度为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/>
              </a:p>
              <a:p>
                <a:r>
                  <a:rPr lang="zh-CN" altLang="en-US" sz="1800" dirty="0"/>
                  <a:t>一</a:t>
                </a:r>
                <a:r>
                  <a:rPr lang="zh-CN" altLang="en-US" sz="1800" dirty="0" smtClean="0"/>
                  <a:t>个周期的电磁波前端到达探测器后，后端到达探测器走的距离为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sz="1800" dirty="0" smtClean="0"/>
              </a:p>
              <a:p>
                <a:r>
                  <a:rPr lang="zh-CN" altLang="en-US" sz="18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 smtClean="0"/>
                  <a:t>系接收到一个周期的电磁波花费时间（即探测到的周期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为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/>
              </a:p>
              <a:p>
                <a:r>
                  <a:rPr lang="zh-CN" altLang="en-US" sz="1800" dirty="0" smtClean="0"/>
                  <a:t>相应的频率为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363272" cy="5616624"/>
              </a:xfrm>
              <a:blipFill>
                <a:blip r:embed="rId2"/>
                <a:stretch>
                  <a:fillRect l="-583" b="-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星星离我们有多远？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4967995" cy="5001419"/>
              </a:xfrm>
            </p:spPr>
            <p:txBody>
              <a:bodyPr/>
              <a:lstStyle/>
              <a:p>
                <a:r>
                  <a:rPr lang="zh-CN" altLang="en-US" dirty="0" smtClean="0"/>
                  <a:t>哈勃定理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哈勃</m:t>
                    </m:r>
                  </m:oMath>
                </a14:m>
                <a:r>
                  <a:rPr lang="zh-CN" altLang="en-US" dirty="0" smtClean="0"/>
                  <a:t>常数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 距离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 星体退行速度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宇宙加速膨胀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 smtClean="0"/>
                  <a:t>   </a:t>
                </a:r>
                <a:r>
                  <a:rPr lang="zh-CN" altLang="en-US" dirty="0"/>
                  <a:t>暗能量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4967995" cy="5001419"/>
              </a:xfrm>
              <a:blipFill>
                <a:blip r:embed="rId2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13" y="3140968"/>
            <a:ext cx="1908213" cy="33591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195" y="890551"/>
            <a:ext cx="3143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9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8822</TotalTime>
  <Words>189</Words>
  <Application>Microsoft Office PowerPoint</Application>
  <PresentationFormat>全屏显示(4:3)</PresentationFormat>
  <Paragraphs>73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30</vt:i4>
      </vt:variant>
      <vt:variant>
        <vt:lpstr>幻灯片标题</vt:lpstr>
      </vt:variant>
      <vt:variant>
        <vt:i4>9</vt:i4>
      </vt:variant>
    </vt:vector>
  </HeadingPairs>
  <TitlesOfParts>
    <vt:vector size="46" baseType="lpstr">
      <vt:lpstr>黑体</vt:lpstr>
      <vt:lpstr>华文楷体</vt:lpstr>
      <vt:lpstr>华文新魏</vt:lpstr>
      <vt:lpstr>宋体</vt:lpstr>
      <vt:lpstr>Arial</vt:lpstr>
      <vt:lpstr>Cambria Math</vt:lpstr>
      <vt:lpstr>Century Schoolbook</vt:lpstr>
      <vt:lpstr>2_自定义设计方案</vt:lpstr>
      <vt:lpstr>3_自定义设计方案</vt:lpstr>
      <vt:lpstr>4_自定义设计方案</vt:lpstr>
      <vt:lpstr>1_自定义设计方案</vt:lpstr>
      <vt:lpstr>5_自定义设计方案</vt:lpstr>
      <vt:lpstr>古典型相册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PowerPoint 演示文稿</vt:lpstr>
      <vt:lpstr>匀速运动电荷的场</vt:lpstr>
      <vt:lpstr>加速运动的电荷</vt:lpstr>
      <vt:lpstr>PowerPoint 演示文稿</vt:lpstr>
      <vt:lpstr>PowerPoint 演示文稿</vt:lpstr>
      <vt:lpstr>振荡电偶极子的辐射</vt:lpstr>
      <vt:lpstr>PowerPoint 演示文稿</vt:lpstr>
      <vt:lpstr>多普勒效应</vt:lpstr>
      <vt:lpstr>星星离我们有多远？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 sheng</cp:lastModifiedBy>
  <cp:revision>382</cp:revision>
  <dcterms:created xsi:type="dcterms:W3CDTF">2012-02-08T09:22:22Z</dcterms:created>
  <dcterms:modified xsi:type="dcterms:W3CDTF">2018-11-06T21:10:12Z</dcterms:modified>
</cp:coreProperties>
</file>