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6" r:id="rId1"/>
  </p:sldMasterIdLst>
  <p:notesMasterIdLst>
    <p:notesMasterId r:id="rId24"/>
  </p:notesMasterIdLst>
  <p:sldIdLst>
    <p:sldId id="416" r:id="rId2"/>
    <p:sldId id="411" r:id="rId3"/>
    <p:sldId id="397" r:id="rId4"/>
    <p:sldId id="412" r:id="rId5"/>
    <p:sldId id="421" r:id="rId6"/>
    <p:sldId id="417" r:id="rId7"/>
    <p:sldId id="418" r:id="rId8"/>
    <p:sldId id="398" r:id="rId9"/>
    <p:sldId id="419" r:id="rId10"/>
    <p:sldId id="420" r:id="rId11"/>
    <p:sldId id="422" r:id="rId12"/>
    <p:sldId id="399" r:id="rId13"/>
    <p:sldId id="400" r:id="rId14"/>
    <p:sldId id="413" r:id="rId15"/>
    <p:sldId id="403" r:id="rId16"/>
    <p:sldId id="414" r:id="rId17"/>
    <p:sldId id="404" r:id="rId18"/>
    <p:sldId id="408" r:id="rId19"/>
    <p:sldId id="409" r:id="rId20"/>
    <p:sldId id="406" r:id="rId21"/>
    <p:sldId id="415" r:id="rId22"/>
    <p:sldId id="410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1pPr>
    <a:lvl2pPr marL="4572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2pPr>
    <a:lvl3pPr marL="9144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3pPr>
    <a:lvl4pPr marL="13716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4pPr>
    <a:lvl5pPr marL="18288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3" autoAdjust="0"/>
  </p:normalViewPr>
  <p:slideViewPr>
    <p:cSldViewPr>
      <p:cViewPr varScale="1">
        <p:scale>
          <a:sx n="83" d="100"/>
          <a:sy n="83" d="100"/>
        </p:scale>
        <p:origin x="95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BF5E3E9-2C8C-462F-A8CC-4D8C1BCC1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06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0C356D6-FD67-4572-8A8A-CD334A95353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/>
              <a:t>22</a:t>
            </a:fld>
            <a:endParaRPr lang="en-US" altLang="zh-CN" sz="120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5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00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038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62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12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5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419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358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43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215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2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95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68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18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12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0661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2262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0187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9901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96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40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5853315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21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822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226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94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97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A8F0676C-9585-486F-ACF5-2E299F4A6A04}" type="datetime1">
              <a:rPr lang="en-US" altLang="zh-CN" smtClean="0"/>
              <a:t>11/18/2018</a:t>
            </a:fld>
            <a:endParaRPr 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37731277-AD78-4810-8D88-D6F41481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6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275" r:id="rId19"/>
    <p:sldLayoutId id="2147484276" r:id="rId20"/>
    <p:sldLayoutId id="2147484277" r:id="rId21"/>
    <p:sldLayoutId id="2147484278" r:id="rId22"/>
    <p:sldLayoutId id="2147484279" r:id="rId23"/>
    <p:sldLayoutId id="2147484280" r:id="rId24"/>
    <p:sldLayoutId id="2147484281" r:id="rId25"/>
    <p:sldLayoutId id="2147484282" r:id="rId26"/>
    <p:sldLayoutId id="2147484283" r:id="rId27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0.png"/><Relationship Id="rId4" Type="http://schemas.openxmlformats.org/officeDocument/2006/relationships/image" Target="../media/image36.wmf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46.wmf"/><Relationship Id="rId3" Type="http://schemas.openxmlformats.org/officeDocument/2006/relationships/image" Target="../media/image47.jpe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9.jpeg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4.wmf"/><Relationship Id="rId1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image" Target="../media/image60.png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64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19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87824" y="4437112"/>
            <a:ext cx="5556870" cy="2160240"/>
          </a:xfrm>
          <a:prstGeom prst="rect">
            <a:avLst/>
          </a:prstGeom>
          <a:ln/>
        </p:spPr>
        <p:txBody>
          <a:bodyPr t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4000" dirty="0"/>
              <a:t>光的干涉</a:t>
            </a:r>
            <a:r>
              <a:rPr lang="zh-CN" altLang="en-US" sz="2000" kern="0" dirty="0">
                <a:latin typeface="+mj-ea"/>
              </a:rPr>
              <a:t/>
            </a:r>
            <a:br>
              <a:rPr lang="zh-CN" altLang="en-US" sz="2000" kern="0" dirty="0">
                <a:latin typeface="+mj-ea"/>
              </a:rPr>
            </a:br>
            <a:r>
              <a:rPr lang="zh-CN" altLang="en-US" sz="2000" kern="0" dirty="0">
                <a:latin typeface="+mj-ea"/>
              </a:rPr>
              <a:t>李 晟</a:t>
            </a:r>
            <a:br>
              <a:rPr lang="zh-CN" altLang="en-US" sz="2000" kern="0" dirty="0">
                <a:latin typeface="+mj-ea"/>
              </a:rPr>
            </a:br>
            <a:r>
              <a:rPr lang="en-US" altLang="zh-CN" sz="2000" kern="0" dirty="0">
                <a:latin typeface="+mj-ea"/>
              </a:rPr>
              <a:t>2018.11</a:t>
            </a:r>
            <a:endParaRPr lang="zh-CN" altLang="en-US" sz="2000" kern="0" dirty="0">
              <a:latin typeface="+mj-ea"/>
            </a:endParaRPr>
          </a:p>
        </p:txBody>
      </p:sp>
      <p:pic>
        <p:nvPicPr>
          <p:cNvPr id="6" name="Picture 2" descr="http://news.xinhuanet.com/society/2009-08/05/xin_5020806051530593197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9" y="479819"/>
            <a:ext cx="6082835" cy="398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36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502D5-BF93-40E4-AC29-73395E5E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439A99A7-CE9E-4068-B1F7-9A4FB20CC65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125538"/>
                <a:ext cx="8229600" cy="545782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•"/>
                  <a:defRPr kumimoji="0" lang="zh-CN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–"/>
                  <a:defRPr kumimoji="0" lang="zh-CN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–"/>
                  <a:defRPr kumimoji="0" lang="zh-CN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»"/>
                  <a:defRPr kumimoji="0" lang="zh-CN"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zh-CN" kern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ker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ker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kern="0" dirty="0"/>
              </a:p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kern="0" dirty="0"/>
              </a:p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kern="0" dirty="0"/>
              </a:p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d>
                        <m:d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kern="0" dirty="0"/>
              </a:p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kern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kern="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439A99A7-CE9E-4068-B1F7-9A4FB20CC6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5538"/>
                <a:ext cx="8229600" cy="5457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矢量法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/>
                      <m:t>𝐸</m:t>
                    </m:r>
                    <m:r>
                      <a:rPr lang="en-US" altLang="zh-CN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𝐸</m:t>
                        </m:r>
                      </m:e>
                      <m:sub>
                        <m:r>
                          <a:rPr lang="en-US" altLang="zh-CN"/>
                          <m:t>0</m:t>
                        </m:r>
                      </m:sub>
                    </m:sSub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cos</m:t>
                        </m:r>
                      </m:fName>
                      <m:e>
                        <m:r>
                          <a:rPr lang="en-US" altLang="zh-CN" i="1"/>
                          <m:t>𝜃</m:t>
                        </m:r>
                      </m:e>
                    </m:func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sSubSup>
                          <m:sSubSupPr>
                            <m:ctrlPr>
                              <a:rPr lang="zh-CN" altLang="zh-CN" i="1"/>
                            </m:ctrlPr>
                          </m:sSubSupPr>
                          <m:e>
                            <m:r>
                              <a:rPr lang="en-US" altLang="zh-CN" i="1"/>
                              <m:t>𝐸</m:t>
                            </m:r>
                          </m:e>
                          <m:sub>
                            <m:r>
                              <a:rPr lang="en-US" altLang="zh-CN"/>
                              <m:t>0</m:t>
                            </m:r>
                          </m:sub>
                          <m:sup>
                            <m:r>
                              <a:rPr lang="en-US" altLang="zh-CN" i="1"/>
                              <m:t>2</m:t>
                            </m:r>
                          </m:sup>
                        </m:sSubSup>
                        <m:r>
                          <a:rPr lang="en-US" altLang="zh-CN"/>
                          <m:t>=</m:t>
                        </m:r>
                        <m:r>
                          <a:rPr lang="en-US" altLang="zh-CN" i="1"/>
                          <m:t>𝐸</m:t>
                        </m:r>
                      </m:e>
                      <m:sub>
                        <m:r>
                          <a:rPr lang="en-US" altLang="zh-CN" i="1"/>
                          <m:t>10</m:t>
                        </m:r>
                      </m:sub>
                      <m:sup>
                        <m:r>
                          <a:rPr lang="en-US" altLang="zh-CN" i="1"/>
                          <m:t>2</m:t>
                        </m:r>
                      </m:sup>
                    </m:sSubSup>
                    <m:r>
                      <a:rPr lang="en-US" altLang="zh-CN" i="1"/>
                      <m:t>+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𝐸</m:t>
                        </m:r>
                      </m:e>
                      <m:sub>
                        <m:r>
                          <a:rPr lang="en-US" altLang="zh-CN" i="1"/>
                          <m:t>20</m:t>
                        </m:r>
                      </m:sub>
                      <m:sup>
                        <m:r>
                          <a:rPr lang="en-US" altLang="zh-CN" i="1"/>
                          <m:t>2</m:t>
                        </m:r>
                      </m:sup>
                    </m:sSubSup>
                    <m:r>
                      <a:rPr lang="en-US" altLang="zh-CN" i="1"/>
                      <m:t>+2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𝐸</m:t>
                        </m:r>
                      </m:e>
                      <m:sub>
                        <m:r>
                          <a:rPr lang="en-US" altLang="zh-CN" i="1"/>
                          <m:t>10</m:t>
                        </m:r>
                      </m:sub>
                    </m:sSub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𝐸</m:t>
                        </m:r>
                      </m:e>
                      <m:sub>
                        <m:r>
                          <a:rPr lang="en-US" altLang="zh-CN" i="1"/>
                          <m:t>20</m:t>
                        </m:r>
                      </m:sub>
                    </m:sSub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cos</m:t>
                        </m:r>
                        <m:r>
                          <a:rPr lang="en-US" altLang="zh-CN" i="1"/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zh-CN" i="1"/>
                                    </m:ctrlPr>
                                  </m:accPr>
                                  <m:e>
                                    <m:r>
                                      <a:rPr lang="en-US" altLang="zh-CN" i="1"/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/>
                                  <m:t>1</m:t>
                                </m:r>
                              </m:sub>
                            </m:sSub>
                            <m:r>
                              <a:rPr lang="en-US" altLang="zh-CN" i="1"/>
                              <m:t>∙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zh-CN" i="1"/>
                                    </m:ctrlPr>
                                  </m:accPr>
                                  <m:e>
                                    <m:r>
                                      <a:rPr lang="en-US" altLang="zh-CN" i="1"/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/>
                                  <m:t>1</m:t>
                                </m:r>
                              </m:sub>
                            </m:sSub>
                            <m:r>
                              <a:rPr lang="en-US" altLang="zh-CN" i="1"/>
                              <m:t>−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zh-CN" i="1"/>
                                    </m:ctrlPr>
                                  </m:accPr>
                                  <m:e>
                                    <m:r>
                                      <a:rPr lang="en-US" altLang="zh-CN" i="1"/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/>
                                  <m:t>2</m:t>
                                </m:r>
                              </m:sub>
                            </m:sSub>
                            <m:r>
                              <a:rPr lang="en-US" altLang="zh-CN" i="1"/>
                              <m:t>∙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zh-CN" i="1"/>
                                    </m:ctrlPr>
                                  </m:accPr>
                                  <m:e>
                                    <m:r>
                                      <a:rPr lang="en-US" altLang="zh-CN" i="1"/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/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𝜃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𝜔</m:t>
                    </m:r>
                    <m:r>
                      <a:rPr lang="en-US" altLang="zh-CN" i="1"/>
                      <m:t>𝑡</m:t>
                    </m:r>
                    <m: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en-US" altLang="zh-CN" i="1"/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∙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en-US" altLang="zh-CN" i="1"/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+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arccos</m:t>
                        </m:r>
                      </m:fName>
                      <m:e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𝐸</m:t>
                                </m:r>
                              </m:e>
                              <m:sub>
                                <m:r>
                                  <a:rPr lang="en-US" altLang="zh-CN" i="1"/>
                                  <m:t>10</m:t>
                                </m:r>
                              </m:sub>
                            </m:sSub>
                            <m:r>
                              <a:rPr lang="en-US" altLang="zh-CN" i="1"/>
                              <m:t>+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𝐸</m:t>
                                </m:r>
                              </m:e>
                              <m:sub>
                                <m:r>
                                  <a:rPr lang="en-US" altLang="zh-CN" i="1"/>
                                  <m:t>20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Δ</m:t>
                                </m:r>
                                <m:r>
                                  <a:rPr lang="en-US" altLang="zh-CN" i="1"/>
                                  <m:t>𝜙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𝐸</m:t>
                                </m:r>
                              </m:e>
                              <m:sub>
                                <m:r>
                                  <a:rPr lang="en-US" altLang="zh-CN" i="1"/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Δ</m:t>
                    </m:r>
                    <m:r>
                      <a:rPr lang="en-US" altLang="zh-CN" i="1"/>
                      <m:t>𝜙</m:t>
                    </m:r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en-US" altLang="zh-CN" i="1"/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∙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en-US" altLang="zh-CN" i="1"/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en-US" altLang="zh-CN" i="1"/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∙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en-US" altLang="zh-CN" i="1"/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 flipV="1">
            <a:off x="5004048" y="3789040"/>
            <a:ext cx="72008" cy="280831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>
          <a:xfrm>
            <a:off x="5076056" y="6597352"/>
            <a:ext cx="388843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>
          <a:xfrm flipV="1">
            <a:off x="5076056" y="5661248"/>
            <a:ext cx="1656184" cy="93610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>
          <a:xfrm flipV="1">
            <a:off x="6732240" y="3789040"/>
            <a:ext cx="864096" cy="187220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>
          <a:xfrm>
            <a:off x="6494391" y="4437112"/>
            <a:ext cx="93833" cy="997240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>
          <a:xfrm flipV="1">
            <a:off x="5076056" y="3789040"/>
            <a:ext cx="2520280" cy="28083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8" name="直接连接符 27"/>
          <p:cNvCxnSpPr/>
          <p:nvPr/>
        </p:nvCxnSpPr>
        <p:spPr>
          <a:xfrm>
            <a:off x="6732240" y="5661248"/>
            <a:ext cx="0" cy="9361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29" name="直接连接符 28"/>
          <p:cNvCxnSpPr/>
          <p:nvPr/>
        </p:nvCxnSpPr>
        <p:spPr>
          <a:xfrm>
            <a:off x="7599979" y="3789040"/>
            <a:ext cx="0" cy="280831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30" name="直接箭头连接符 29"/>
          <p:cNvCxnSpPr/>
          <p:nvPr/>
        </p:nvCxnSpPr>
        <p:spPr>
          <a:xfrm>
            <a:off x="6732240" y="5661248"/>
            <a:ext cx="187220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823220" y="5584594"/>
                <a:ext cx="57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20" y="5584594"/>
                <a:ext cx="5773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5436096" y="6187047"/>
                <a:ext cx="1351587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CN" sz="18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CN" sz="18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1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rgbClr val="FFFF00"/>
                          </a:solidFill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1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6187047"/>
                <a:ext cx="1351587" cy="410305"/>
              </a:xfrm>
              <a:prstGeom prst="rect">
                <a:avLst/>
              </a:prstGeom>
              <a:blipFill>
                <a:blip r:embed="rId4"/>
                <a:stretch>
                  <a:fillRect t="-10448" r="-14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6804248" y="5229200"/>
                <a:ext cx="1362232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CN" sz="18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CN" sz="18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1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rgbClr val="FFFF00"/>
                          </a:solidFill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sz="1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229200"/>
                <a:ext cx="1362232" cy="410305"/>
              </a:xfrm>
              <a:prstGeom prst="rect">
                <a:avLst/>
              </a:prstGeom>
              <a:blipFill>
                <a:blip r:embed="rId5"/>
                <a:stretch>
                  <a:fillRect t="-10448" r="-13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7009380" y="4725144"/>
                <a:ext cx="586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CN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380" y="4725144"/>
                <a:ext cx="586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5749240" y="488672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40" y="4886728"/>
                <a:ext cx="4891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弧形 35"/>
          <p:cNvSpPr/>
          <p:nvPr/>
        </p:nvSpPr>
        <p:spPr>
          <a:xfrm>
            <a:off x="5148064" y="6309320"/>
            <a:ext cx="360040" cy="480510"/>
          </a:xfrm>
          <a:prstGeom prst="arc">
            <a:avLst>
              <a:gd name="adj1" fmla="val 16200000"/>
              <a:gd name="adj2" fmla="val 766377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4439903" y="6146027"/>
                <a:ext cx="408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903" y="6146027"/>
                <a:ext cx="4082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弧形 37"/>
          <p:cNvSpPr/>
          <p:nvPr/>
        </p:nvSpPr>
        <p:spPr>
          <a:xfrm rot="17726706">
            <a:off x="6464074" y="5452747"/>
            <a:ext cx="468052" cy="466738"/>
          </a:xfrm>
          <a:prstGeom prst="arc">
            <a:avLst>
              <a:gd name="adj1" fmla="val 13367596"/>
              <a:gd name="adj2" fmla="val 21439861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5161504" y="4039942"/>
                <a:ext cx="2005238" cy="374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FF00"/>
                        </a:solidFill>
                        <a:latin typeface="Cambria Math"/>
                      </a:rPr>
                      <m:t>𝜋</m:t>
                    </m:r>
                    <m:r>
                      <a:rPr lang="en-US" altLang="zh-CN" sz="1600" i="1" smtClean="0">
                        <a:solidFill>
                          <a:srgbClr val="FFFF00"/>
                        </a:solidFill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FF00"/>
                        </a:solidFill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rgbClr val="FFFF00"/>
                    </a:solidFill>
                    <a:latin typeface="Calibri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sz="160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FF00"/>
                        </a:solidFill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60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FFFF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1600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504" y="4039942"/>
                <a:ext cx="2005238" cy="374974"/>
              </a:xfrm>
              <a:prstGeom prst="rect">
                <a:avLst/>
              </a:prstGeom>
              <a:blipFill>
                <a:blip r:embed="rId9"/>
                <a:stretch>
                  <a:fillRect t="-3279" r="-2128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>
            <a:off x="4832907" y="6278885"/>
            <a:ext cx="588569" cy="11331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980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杨氏双缝干涉</a:t>
            </a:r>
          </a:p>
        </p:txBody>
      </p:sp>
      <p:sp>
        <p:nvSpPr>
          <p:cNvPr id="9220" name="内容占位符 4"/>
          <p:cNvSpPr>
            <a:spLocks noGrp="1"/>
          </p:cNvSpPr>
          <p:nvPr>
            <p:ph idx="1"/>
          </p:nvPr>
        </p:nvSpPr>
        <p:spPr>
          <a:xfrm>
            <a:off x="468313" y="1268413"/>
            <a:ext cx="2808287" cy="5065712"/>
          </a:xfrm>
        </p:spPr>
        <p:txBody>
          <a:bodyPr/>
          <a:lstStyle/>
          <a:p>
            <a:r>
              <a:rPr lang="zh-CN" altLang="en-US" dirty="0"/>
              <a:t>光程差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相长条件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相消条件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5543"/>
              </p:ext>
            </p:extLst>
          </p:nvPr>
        </p:nvGraphicFramePr>
        <p:xfrm>
          <a:off x="757238" y="1990649"/>
          <a:ext cx="19510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3" imgW="774360" imgH="177480" progId="Equation.DSMT4">
                  <p:embed/>
                </p:oleObj>
              </mc:Choice>
              <mc:Fallback>
                <p:oleObj name="Equation" r:id="rId3" imgW="774360" imgH="177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990649"/>
                        <a:ext cx="19510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388746"/>
              </p:ext>
            </p:extLst>
          </p:nvPr>
        </p:nvGraphicFramePr>
        <p:xfrm>
          <a:off x="757238" y="3265488"/>
          <a:ext cx="20161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265488"/>
                        <a:ext cx="201612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3764"/>
              </p:ext>
            </p:extLst>
          </p:nvPr>
        </p:nvGraphicFramePr>
        <p:xfrm>
          <a:off x="757238" y="5053965"/>
          <a:ext cx="304006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7" imgW="1206360" imgH="660240" progId="Equation.DSMT4">
                  <p:embed/>
                </p:oleObj>
              </mc:Choice>
              <mc:Fallback>
                <p:oleObj name="Equation" r:id="rId7" imgW="1206360" imgH="6602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5053965"/>
                        <a:ext cx="3040062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99350"/>
            <a:ext cx="2185484" cy="271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88" y="4120515"/>
            <a:ext cx="4157662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24783"/>
            <a:ext cx="2359667" cy="267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双缝干涉条纹</a:t>
            </a:r>
          </a:p>
        </p:txBody>
      </p:sp>
      <p:pic>
        <p:nvPicPr>
          <p:cNvPr id="6" name="Picture 7" descr="35_Figure10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7"/>
          <a:stretch>
            <a:fillRect/>
          </a:stretch>
        </p:blipFill>
        <p:spPr bwMode="auto">
          <a:xfrm>
            <a:off x="442913" y="4688158"/>
            <a:ext cx="7873503" cy="209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725597"/>
              </p:ext>
            </p:extLst>
          </p:nvPr>
        </p:nvGraphicFramePr>
        <p:xfrm>
          <a:off x="468313" y="1087438"/>
          <a:ext cx="3719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4" imgW="1790640" imgH="279360" progId="Equation.DSMT4">
                  <p:embed/>
                </p:oleObj>
              </mc:Choice>
              <mc:Fallback>
                <p:oleObj name="Equation" r:id="rId4" imgW="1790640" imgH="2793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87438"/>
                        <a:ext cx="3719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906408"/>
              </p:ext>
            </p:extLst>
          </p:nvPr>
        </p:nvGraphicFramePr>
        <p:xfrm>
          <a:off x="814388" y="2455863"/>
          <a:ext cx="2400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6" imgW="1155600" imgH="393480" progId="Equation.DSMT4">
                  <p:embed/>
                </p:oleObj>
              </mc:Choice>
              <mc:Fallback>
                <p:oleObj name="Equation" r:id="rId6" imgW="115560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2455863"/>
                        <a:ext cx="24003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304695"/>
              </p:ext>
            </p:extLst>
          </p:nvPr>
        </p:nvGraphicFramePr>
        <p:xfrm>
          <a:off x="801688" y="1547813"/>
          <a:ext cx="31400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8" imgW="1511280" imgH="431640" progId="Equation.DSMT4">
                  <p:embed/>
                </p:oleObj>
              </mc:Choice>
              <mc:Fallback>
                <p:oleObj name="Equation" r:id="rId8" imgW="151128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547813"/>
                        <a:ext cx="31400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47559"/>
              </p:ext>
            </p:extLst>
          </p:nvPr>
        </p:nvGraphicFramePr>
        <p:xfrm>
          <a:off x="1058863" y="3486150"/>
          <a:ext cx="1873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10" imgW="901440" imgH="393480" progId="Equation.DSMT4">
                  <p:embed/>
                </p:oleObj>
              </mc:Choice>
              <mc:Fallback>
                <p:oleObj name="Equation" r:id="rId10" imgW="90144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486150"/>
                        <a:ext cx="18732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034511"/>
              </p:ext>
            </p:extLst>
          </p:nvPr>
        </p:nvGraphicFramePr>
        <p:xfrm>
          <a:off x="4067175" y="3463925"/>
          <a:ext cx="1873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12" imgW="901440" imgH="393480" progId="Equation.DSMT4">
                  <p:embed/>
                </p:oleObj>
              </mc:Choice>
              <mc:Fallback>
                <p:oleObj name="Equation" r:id="rId12" imgW="90144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463925"/>
                        <a:ext cx="18732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08" y="56124"/>
            <a:ext cx="1967936" cy="18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3462" name="Picture 6" descr="35_Figure06-I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9"/>
          <a:stretch>
            <a:fillRect/>
          </a:stretch>
        </p:blipFill>
        <p:spPr bwMode="auto">
          <a:xfrm>
            <a:off x="6469304" y="1943811"/>
            <a:ext cx="1842440" cy="343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光源产生的直射光和反射光干涉</a:t>
                </a:r>
                <a:endParaRPr lang="en-US" altLang="zh-CN" dirty="0"/>
              </a:p>
              <a:p>
                <a:r>
                  <a:rPr lang="zh-CN" altLang="en-US" dirty="0"/>
                  <a:t>类似两个光源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/>
                  <a:t>产生的双缝干涉</a:t>
                </a:r>
                <a:endParaRPr lang="en-US" altLang="zh-CN" dirty="0"/>
              </a:p>
              <a:p>
                <a:r>
                  <a:rPr lang="zh-CN" altLang="en-US" dirty="0"/>
                  <a:t>实际上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180</a:t>
                </a:r>
                <a:r>
                  <a:rPr lang="zh-CN" altLang="en-US" dirty="0"/>
                  <a:t>度相差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光疏介质到光密介质反射时会有相差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1048"/>
            <a:ext cx="3019425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63" name="Picture 7" descr="35_Figure11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5"/>
          <a:stretch>
            <a:fillRect/>
          </a:stretch>
        </p:blipFill>
        <p:spPr bwMode="auto">
          <a:xfrm>
            <a:off x="4975450" y="1090244"/>
            <a:ext cx="371475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薄膜干涉（等倾干涉）</a:t>
            </a:r>
          </a:p>
        </p:txBody>
      </p:sp>
      <p:sp>
        <p:nvSpPr>
          <p:cNvPr id="11268" name="内容占位符 2"/>
          <p:cNvSpPr>
            <a:spLocks noGrp="1"/>
          </p:cNvSpPr>
          <p:nvPr>
            <p:ph idx="1"/>
          </p:nvPr>
        </p:nvSpPr>
        <p:spPr>
          <a:xfrm>
            <a:off x="468313" y="1041400"/>
            <a:ext cx="4246562" cy="5065713"/>
          </a:xfrm>
        </p:spPr>
        <p:txBody>
          <a:bodyPr/>
          <a:lstStyle/>
          <a:p>
            <a:r>
              <a:rPr lang="zh-CN" altLang="en-US"/>
              <a:t>光线在薄膜的上下表面反射后叠加干涉</a:t>
            </a:r>
            <a:endParaRPr lang="en-US" altLang="zh-CN"/>
          </a:p>
          <a:p>
            <a:r>
              <a:rPr lang="zh-CN" altLang="en-US"/>
              <a:t>反射后的光线在无穷远处干涉，称远场干涉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48" y="3544520"/>
            <a:ext cx="2376488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光程差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为膜厚</a:t>
                </a:r>
                <a:endParaRPr lang="en-US" altLang="zh-CN" dirty="0"/>
              </a:p>
              <a:p>
                <a:r>
                  <a:rPr lang="zh-CN" altLang="en-US" dirty="0"/>
                  <a:t>光疏到光密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相长条件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相消条件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53595"/>
            <a:ext cx="2372620" cy="272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637310"/>
              </p:ext>
            </p:extLst>
          </p:nvPr>
        </p:nvGraphicFramePr>
        <p:xfrm>
          <a:off x="2110109" y="1165124"/>
          <a:ext cx="26114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5" imgW="1257120" imgH="253800" progId="Equation.DSMT4">
                  <p:embed/>
                </p:oleObj>
              </mc:Choice>
              <mc:Fallback>
                <p:oleObj name="Equation" r:id="rId5" imgW="125712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109" y="1165124"/>
                        <a:ext cx="26114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81240"/>
              </p:ext>
            </p:extLst>
          </p:nvPr>
        </p:nvGraphicFramePr>
        <p:xfrm>
          <a:off x="2090738" y="1715714"/>
          <a:ext cx="3930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Equation" r:id="rId7" imgW="1892160" imgH="228600" progId="Equation.DSMT4">
                  <p:embed/>
                </p:oleObj>
              </mc:Choice>
              <mc:Fallback>
                <p:oleObj name="Equation" r:id="rId7" imgW="189216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1715714"/>
                        <a:ext cx="3930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23355"/>
              </p:ext>
            </p:extLst>
          </p:nvPr>
        </p:nvGraphicFramePr>
        <p:xfrm>
          <a:off x="1441681" y="2227076"/>
          <a:ext cx="2797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Equation" r:id="rId9" imgW="1346040" imgH="228600" progId="Equation.DSMT4">
                  <p:embed/>
                </p:oleObj>
              </mc:Choice>
              <mc:Fallback>
                <p:oleObj name="Equation" r:id="rId9" imgW="134604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681" y="2227076"/>
                        <a:ext cx="2797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45040"/>
              </p:ext>
            </p:extLst>
          </p:nvPr>
        </p:nvGraphicFramePr>
        <p:xfrm>
          <a:off x="4380867" y="2217268"/>
          <a:ext cx="9223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Equation" r:id="rId11" imgW="444240" imgH="228600" progId="Equation.DSMT4">
                  <p:embed/>
                </p:oleObj>
              </mc:Choice>
              <mc:Fallback>
                <p:oleObj name="Equation" r:id="rId11" imgW="44424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867" y="2217268"/>
                        <a:ext cx="9223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619084"/>
              </p:ext>
            </p:extLst>
          </p:nvPr>
        </p:nvGraphicFramePr>
        <p:xfrm>
          <a:off x="1865313" y="2760442"/>
          <a:ext cx="17668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Equation" r:id="rId13" imgW="850680" imgH="253800" progId="Equation.DSMT4">
                  <p:embed/>
                </p:oleObj>
              </mc:Choice>
              <mc:Fallback>
                <p:oleObj name="Equation" r:id="rId13" imgW="850680" imgH="253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2760442"/>
                        <a:ext cx="17668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732027"/>
              </p:ext>
            </p:extLst>
          </p:nvPr>
        </p:nvGraphicFramePr>
        <p:xfrm>
          <a:off x="1297841" y="3573016"/>
          <a:ext cx="16906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Equation" r:id="rId15" imgW="812520" imgH="253800" progId="Equation.DSMT4">
                  <p:embed/>
                </p:oleObj>
              </mc:Choice>
              <mc:Fallback>
                <p:oleObj name="Equation" r:id="rId15" imgW="812520" imgH="253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841" y="3573016"/>
                        <a:ext cx="16906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794008"/>
              </p:ext>
            </p:extLst>
          </p:nvPr>
        </p:nvGraphicFramePr>
        <p:xfrm>
          <a:off x="3026565" y="3571055"/>
          <a:ext cx="19542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Equation" r:id="rId17" imgW="939600" imgH="253800" progId="Equation.DSMT4">
                  <p:embed/>
                </p:oleObj>
              </mc:Choice>
              <mc:Fallback>
                <p:oleObj name="Equation" r:id="rId17" imgW="939600" imgH="253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565" y="3571055"/>
                        <a:ext cx="19542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27862"/>
              </p:ext>
            </p:extLst>
          </p:nvPr>
        </p:nvGraphicFramePr>
        <p:xfrm>
          <a:off x="3931444" y="2824757"/>
          <a:ext cx="22177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19" imgW="1066680" imgH="177480" progId="Equation.DSMT4">
                  <p:embed/>
                </p:oleObj>
              </mc:Choice>
              <mc:Fallback>
                <p:oleObj name="Equation" r:id="rId19" imgW="1066680" imgH="1774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444" y="2824757"/>
                        <a:ext cx="22177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50354"/>
              </p:ext>
            </p:extLst>
          </p:nvPr>
        </p:nvGraphicFramePr>
        <p:xfrm>
          <a:off x="5018814" y="3627558"/>
          <a:ext cx="14271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21" imgW="685800" imgH="177480" progId="Equation.DSMT4">
                  <p:embed/>
                </p:oleObj>
              </mc:Choice>
              <mc:Fallback>
                <p:oleObj name="Equation" r:id="rId21" imgW="685800" imgH="177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814" y="3627558"/>
                        <a:ext cx="142716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197972"/>
              </p:ext>
            </p:extLst>
          </p:nvPr>
        </p:nvGraphicFramePr>
        <p:xfrm>
          <a:off x="2900363" y="5118100"/>
          <a:ext cx="29591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Equation" r:id="rId23" imgW="1422360" imgH="253800" progId="Equation.DSMT4">
                  <p:embed/>
                </p:oleObj>
              </mc:Choice>
              <mc:Fallback>
                <p:oleObj name="Equation" r:id="rId23" imgW="1422360" imgH="253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5118100"/>
                        <a:ext cx="29591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65913"/>
              </p:ext>
            </p:extLst>
          </p:nvPr>
        </p:nvGraphicFramePr>
        <p:xfrm>
          <a:off x="2903538" y="5637213"/>
          <a:ext cx="19018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25" imgW="914400" imgH="177480" progId="Equation.DSMT4">
                  <p:embed/>
                </p:oleObj>
              </mc:Choice>
              <mc:Fallback>
                <p:oleObj name="Equation" r:id="rId25" imgW="914400" imgH="1774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5637213"/>
                        <a:ext cx="19018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 descr="35_Figure12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2"/>
          <a:stretch>
            <a:fillRect/>
          </a:stretch>
        </p:blipFill>
        <p:spPr bwMode="auto">
          <a:xfrm>
            <a:off x="4587875" y="1600200"/>
            <a:ext cx="4241800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薄膜干涉（等厚干涉）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2089150"/>
          </a:xfrm>
        </p:spPr>
        <p:txBody>
          <a:bodyPr/>
          <a:lstStyle/>
          <a:p>
            <a:r>
              <a:rPr lang="zh-CN" altLang="en-US"/>
              <a:t>光线在劈形空隙反射干涉</a:t>
            </a:r>
            <a:endParaRPr lang="en-US" altLang="zh-CN"/>
          </a:p>
          <a:p>
            <a:r>
              <a:rPr lang="zh-CN" altLang="en-US"/>
              <a:t>不同位置光程不同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60" name="Picture 8" descr="35_Figure17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4"/>
          <a:stretch>
            <a:fillRect/>
          </a:stretch>
        </p:blipFill>
        <p:spPr bwMode="auto">
          <a:xfrm>
            <a:off x="457200" y="1981200"/>
            <a:ext cx="8382000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牛顿环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 descr="35_Figure18-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3"/>
          <a:stretch>
            <a:fillRect/>
          </a:stretch>
        </p:blipFill>
        <p:spPr bwMode="auto">
          <a:xfrm>
            <a:off x="2555875" y="981075"/>
            <a:ext cx="509428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利用等厚干涉进行质量控制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介质中的光速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介质中的光速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折射率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介质中电磁波频率不发生改变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55598"/>
              </p:ext>
            </p:extLst>
          </p:nvPr>
        </p:nvGraphicFramePr>
        <p:xfrm>
          <a:off x="3288282" y="1066948"/>
          <a:ext cx="17272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3" imgW="685800" imgH="457200" progId="Equation.DSMT4">
                  <p:embed/>
                </p:oleObj>
              </mc:Choice>
              <mc:Fallback>
                <p:oleObj name="Equation" r:id="rId3" imgW="6858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282" y="1066948"/>
                        <a:ext cx="17272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725739"/>
              </p:ext>
            </p:extLst>
          </p:nvPr>
        </p:nvGraphicFramePr>
        <p:xfrm>
          <a:off x="3283456" y="2382589"/>
          <a:ext cx="15684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5" imgW="622080" imgH="444240" progId="Equation.DSMT4">
                  <p:embed/>
                </p:oleObj>
              </mc:Choice>
              <mc:Fallback>
                <p:oleObj name="Equation" r:id="rId5" imgW="622080" imgH="4442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456" y="2382589"/>
                        <a:ext cx="156845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336295"/>
              </p:ext>
            </p:extLst>
          </p:nvPr>
        </p:nvGraphicFramePr>
        <p:xfrm>
          <a:off x="5015482" y="2715567"/>
          <a:ext cx="5762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7" imgW="228600" imgH="139680" progId="Equation.DSMT4">
                  <p:embed/>
                </p:oleObj>
              </mc:Choice>
              <mc:Fallback>
                <p:oleObj name="Equation" r:id="rId7" imgW="228600" imgH="1396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482" y="2715567"/>
                        <a:ext cx="5762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17382"/>
              </p:ext>
            </p:extLst>
          </p:nvPr>
        </p:nvGraphicFramePr>
        <p:xfrm>
          <a:off x="3276600" y="3704431"/>
          <a:ext cx="25273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9" imgW="1002960" imgH="495000" progId="Equation.DSMT4">
                  <p:embed/>
                </p:oleObj>
              </mc:Choice>
              <mc:Fallback>
                <p:oleObj name="Equation" r:id="rId9" imgW="1002960" imgH="495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04431"/>
                        <a:ext cx="25273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06959"/>
              </p:ext>
            </p:extLst>
          </p:nvPr>
        </p:nvGraphicFramePr>
        <p:xfrm>
          <a:off x="1827213" y="5561013"/>
          <a:ext cx="20177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11" imgW="799920" imgH="431640" progId="Equation.DSMT4">
                  <p:embed/>
                </p:oleObj>
              </mc:Choice>
              <mc:Fallback>
                <p:oleObj name="Equation" r:id="rId11" imgW="79992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5561013"/>
                        <a:ext cx="20177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832664"/>
              </p:ext>
            </p:extLst>
          </p:nvPr>
        </p:nvGraphicFramePr>
        <p:xfrm>
          <a:off x="4291013" y="5619750"/>
          <a:ext cx="25622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13" imgW="1015920" imgH="393480" progId="Equation.DSMT4">
                  <p:embed/>
                </p:oleObj>
              </mc:Choice>
              <mc:Fallback>
                <p:oleObj name="Equation" r:id="rId13" imgW="101592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5619750"/>
                        <a:ext cx="25622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14" name="Picture 10" descr="35_Figure14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3"/>
          <a:stretch>
            <a:fillRect/>
          </a:stretch>
        </p:blipFill>
        <p:spPr bwMode="auto">
          <a:xfrm>
            <a:off x="304800" y="2276475"/>
            <a:ext cx="85153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厚膜和薄膜表现不同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1052513"/>
            <a:ext cx="8229600" cy="1152525"/>
          </a:xfrm>
        </p:spPr>
        <p:txBody>
          <a:bodyPr/>
          <a:lstStyle/>
          <a:p>
            <a:r>
              <a:rPr lang="zh-CN" altLang="en-US"/>
              <a:t>厚膜会失去相干性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1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17343"/>
            <a:ext cx="412930" cy="64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90600" y="3733800"/>
            <a:ext cx="592931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A. </a:t>
            </a:r>
            <a:r>
              <a:rPr lang="en-US" altLang="zh-CN" i="1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/2.		B. 3</a:t>
            </a:r>
            <a:r>
              <a:rPr lang="en-US" altLang="zh-CN" i="1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/4.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C. </a:t>
            </a:r>
            <a:r>
              <a:rPr lang="en-US" altLang="zh-CN" i="1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.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			D. either A. or C.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E. any of A., B., or C.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707366" y="902898"/>
            <a:ext cx="42966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如图所示的劈，波长</a:t>
            </a:r>
            <a:r>
              <a:rPr lang="en-US" altLang="zh-CN" sz="2400" i="1" dirty="0">
                <a:solidFill>
                  <a:schemeClr val="tx1"/>
                </a:solidFill>
                <a:latin typeface="Symbol" pitchFamily="18" charset="2"/>
                <a:ea typeface="宋体" charset="-12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的光入射后反射，厚度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为多少时，你会看到亮线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8437" name="Picture 8" descr="35_Figure12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04" y="1058800"/>
            <a:ext cx="27828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35_Figure20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5"/>
          <a:stretch>
            <a:fillRect/>
          </a:stretch>
        </p:blipFill>
        <p:spPr bwMode="auto">
          <a:xfrm>
            <a:off x="1835696" y="2924944"/>
            <a:ext cx="58674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迈克尔逊干涉仪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065713"/>
          </a:xfrm>
        </p:spPr>
        <p:txBody>
          <a:bodyPr/>
          <a:lstStyle/>
          <a:p>
            <a:r>
              <a:rPr lang="zh-CN" altLang="en-US"/>
              <a:t>等倾干涉</a:t>
            </a:r>
            <a:endParaRPr lang="en-US" altLang="zh-CN"/>
          </a:p>
          <a:p>
            <a:r>
              <a:rPr lang="zh-CN" altLang="en-US"/>
              <a:t>干涉条纹什么样？</a:t>
            </a:r>
            <a:endParaRPr lang="en-US" altLang="zh-CN"/>
          </a:p>
          <a:p>
            <a:r>
              <a:rPr lang="zh-CN" altLang="en-US"/>
              <a:t>中心光程差变小或变大时干涉环变密还是变疏？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7" name="Picture 11" descr="35_Figure01-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5"/>
          <a:stretch>
            <a:fillRect/>
          </a:stretch>
        </p:blipFill>
        <p:spPr bwMode="auto">
          <a:xfrm>
            <a:off x="5066753" y="2039938"/>
            <a:ext cx="37814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波前</a:t>
            </a:r>
          </a:p>
        </p:txBody>
      </p:sp>
      <p:sp>
        <p:nvSpPr>
          <p:cNvPr id="6148" name="内容占位符 2"/>
          <p:cNvSpPr>
            <a:spLocks noGrp="1"/>
          </p:cNvSpPr>
          <p:nvPr>
            <p:ph idx="1"/>
          </p:nvPr>
        </p:nvSpPr>
        <p:spPr>
          <a:xfrm>
            <a:off x="468313" y="908050"/>
            <a:ext cx="8229600" cy="5065713"/>
          </a:xfrm>
        </p:spPr>
        <p:txBody>
          <a:bodyPr/>
          <a:lstStyle/>
          <a:p>
            <a:r>
              <a:rPr lang="zh-CN" altLang="en-US"/>
              <a:t>相邻同位相各点的连线或面称波前</a:t>
            </a:r>
          </a:p>
        </p:txBody>
      </p:sp>
      <p:pic>
        <p:nvPicPr>
          <p:cNvPr id="6149" name="Picture 2" descr="IMGP06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511301"/>
            <a:ext cx="4090752" cy="227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4" descr="IMGP06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3811587"/>
            <a:ext cx="4090752" cy="282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10" name="Picture 6" descr="33_Figure34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"/>
          <a:stretch>
            <a:fillRect/>
          </a:stretch>
        </p:blipFill>
        <p:spPr bwMode="auto">
          <a:xfrm>
            <a:off x="1475655" y="2666999"/>
            <a:ext cx="2398139" cy="381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5511" name="Picture 7" descr="33_Figure35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"/>
          <a:stretch>
            <a:fillRect/>
          </a:stretch>
        </p:blipFill>
        <p:spPr bwMode="auto">
          <a:xfrm>
            <a:off x="5486400" y="2667000"/>
            <a:ext cx="240823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惠更斯原理</a:t>
            </a:r>
          </a:p>
        </p:txBody>
      </p:sp>
      <p:sp>
        <p:nvSpPr>
          <p:cNvPr id="7173" name="内容占位符 2"/>
          <p:cNvSpPr>
            <a:spLocks noGrp="1"/>
          </p:cNvSpPr>
          <p:nvPr>
            <p:ph idx="1"/>
          </p:nvPr>
        </p:nvSpPr>
        <p:spPr>
          <a:xfrm>
            <a:off x="448574" y="1144438"/>
            <a:ext cx="8238226" cy="4981725"/>
          </a:xfrm>
        </p:spPr>
        <p:txBody>
          <a:bodyPr/>
          <a:lstStyle/>
          <a:p>
            <a:r>
              <a:rPr lang="zh-CN" altLang="en-US" dirty="0"/>
              <a:t>波前上每个点可作为次波的源</a:t>
            </a:r>
            <a:endParaRPr lang="en-US" altLang="zh-CN" dirty="0"/>
          </a:p>
          <a:p>
            <a:r>
              <a:rPr lang="zh-CN" altLang="en-US" dirty="0"/>
              <a:t>次波为前波的叠加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023E7-0271-4369-B9A5-EDBF5520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55371-9635-4E20-AB66-3CD7AFB820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不同介质中光速不同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不同介质中光的频率不变</a:t>
                </a:r>
                <a:endParaRPr lang="en-US" altLang="zh-CN" dirty="0"/>
              </a:p>
              <a:p>
                <a:r>
                  <a:rPr lang="zh-CN" altLang="en-US" dirty="0"/>
                  <a:t>波长变化 </a:t>
                </a:r>
                <a:r>
                  <a:rPr lang="en-US" altLang="zh-CN" dirty="0"/>
                  <a:t>VS </a:t>
                </a:r>
                <a:r>
                  <a:rPr lang="zh-CN" altLang="en-US" dirty="0"/>
                  <a:t>周期不变</a:t>
                </a:r>
                <a:endParaRPr lang="en-US" altLang="zh-CN" dirty="0"/>
              </a:p>
              <a:p>
                <a:r>
                  <a:rPr lang="zh-CN" altLang="en-US" dirty="0"/>
                  <a:t>光的叠加重点在于相位的差异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路程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介质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中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的光速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周期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路程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折射率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真空中的光速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周期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路程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折射率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真空中的波长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光</m:t>
                    </m:r>
                  </m:oMath>
                </a14:m>
                <a:r>
                  <a:rPr lang="zh-CN" altLang="en-US" dirty="0">
                    <a:solidFill>
                      <a:srgbClr val="FFFF00"/>
                    </a:solidFill>
                  </a:rPr>
                  <a:t>程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=</a:t>
                </a:r>
                <a:r>
                  <a:rPr lang="zh-CN" altLang="en-US" dirty="0">
                    <a:solidFill>
                      <a:srgbClr val="FFFF00"/>
                    </a:solidFill>
                  </a:rPr>
                  <a:t>实际路程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折射</m:t>
                    </m:r>
                  </m:oMath>
                </a14:m>
                <a:r>
                  <a:rPr lang="zh-CN" altLang="en-US" dirty="0">
                    <a:solidFill>
                      <a:srgbClr val="FFFF00"/>
                    </a:solidFill>
                  </a:rPr>
                  <a:t>率</a:t>
                </a:r>
                <a:endParaRPr lang="en-US" altLang="zh-CN" dirty="0">
                  <a:solidFill>
                    <a:srgbClr val="FFFF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光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程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真空中的波长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55371-9635-4E20-AB66-3CD7AFB82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89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折射定理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3826768" cy="5001419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等相位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/>
                  <a:t>等相位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/>
                  <a:t>光程相同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/>
                  <a:t>与圆相切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3826768" cy="5001419"/>
              </a:xfrm>
              <a:blipFill>
                <a:blip r:embed="rId2"/>
                <a:stretch>
                  <a:fillRect l="-2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9" name="Picture 3" descr="f1-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4279314" cy="428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884368" y="2770720"/>
                <a:ext cx="504056" cy="56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770720"/>
                <a:ext cx="504056" cy="566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884368" y="3988879"/>
                <a:ext cx="504056" cy="56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3988879"/>
                <a:ext cx="504056" cy="566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22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负折射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 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0" name="Picture 4" descr="f1-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9" y="1988841"/>
            <a:ext cx="3856091" cy="384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f1-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25" y="1988841"/>
            <a:ext cx="3826475" cy="384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95736" y="6126162"/>
                <a:ext cx="4897495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6126162"/>
                <a:ext cx="4897495" cy="566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452613" y="3273676"/>
                <a:ext cx="1234187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613" y="3273676"/>
                <a:ext cx="1234187" cy="4985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380458" y="4031686"/>
                <a:ext cx="1378496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58" y="4031686"/>
                <a:ext cx="1378496" cy="4985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409822" y="3319062"/>
                <a:ext cx="1234187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22" y="3319062"/>
                <a:ext cx="1234187" cy="4985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337667" y="4077072"/>
                <a:ext cx="1378496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67" y="4077072"/>
                <a:ext cx="1378496" cy="4985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0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67" name="Group 11"/>
          <p:cNvGrpSpPr>
            <a:grpSpLocks/>
          </p:cNvGrpSpPr>
          <p:nvPr/>
        </p:nvGrpSpPr>
        <p:grpSpPr bwMode="auto">
          <a:xfrm>
            <a:off x="611655" y="1194827"/>
            <a:ext cx="8402171" cy="2410469"/>
            <a:chOff x="1848" y="1823"/>
            <a:chExt cx="3912" cy="1122"/>
          </a:xfrm>
        </p:grpSpPr>
        <p:pic>
          <p:nvPicPr>
            <p:cNvPr id="8197" name="Picture 8" descr="35_Figure02-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27" r="17877" b="2243"/>
            <a:stretch>
              <a:fillRect/>
            </a:stretch>
          </p:blipFill>
          <p:spPr bwMode="auto">
            <a:xfrm>
              <a:off x="4473" y="1824"/>
              <a:ext cx="1287" cy="1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9" descr="35_Figure02-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98" r="17877" b="33473"/>
            <a:stretch>
              <a:fillRect/>
            </a:stretch>
          </p:blipFill>
          <p:spPr bwMode="auto">
            <a:xfrm>
              <a:off x="3058" y="1823"/>
              <a:ext cx="1345" cy="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9" name="Picture 10" descr="35_Figure02-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77" b="64703"/>
            <a:stretch>
              <a:fillRect/>
            </a:stretch>
          </p:blipFill>
          <p:spPr bwMode="auto">
            <a:xfrm>
              <a:off x="1848" y="1823"/>
              <a:ext cx="1140" cy="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两点源产生的波的叠加</a:t>
            </a:r>
          </a:p>
        </p:txBody>
      </p:sp>
      <p:pic>
        <p:nvPicPr>
          <p:cNvPr id="8196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6" y="3789040"/>
            <a:ext cx="2888783" cy="288878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502D5-BF93-40E4-AC29-73395E5E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439A99A7-CE9E-4068-B1F7-9A4FB20CC65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125538"/>
                <a:ext cx="8229600" cy="5457824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342900" indent="-3429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•"/>
                  <a:defRPr kumimoji="0" lang="zh-CN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–"/>
                  <a:defRPr kumimoji="0" lang="zh-CN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–"/>
                  <a:defRPr kumimoji="0" lang="zh-CN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»"/>
                  <a:defRPr kumimoji="0" lang="zh-CN"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     </m:t>
                      </m:r>
                      <m:sSubSup>
                        <m:sSubSup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altLang="zh-CN" kern="0" dirty="0"/>
              </a:p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func>
                        <m:funcPr>
                          <m:ctrlPr>
                            <a:rPr lang="en-US" altLang="zh-C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      </m:t>
                      </m:r>
                      <m:sSubSup>
                        <m:sSubSup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altLang="zh-CN" kern="0" dirty="0"/>
              </a:p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kern="0" dirty="0"/>
              </a:p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kern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kern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kern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kern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b="0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kern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kern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kern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kern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func>
                        <m:funcPr>
                          <m:ctrlPr>
                            <a:rPr lang="en-US" altLang="zh-CN" b="0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b="0" i="0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zh-CN" b="0" kern="0" dirty="0"/>
              </a:p>
              <a:p>
                <a:pPr marL="0" indent="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zh-C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i="1" kern="0" dirty="0">
                  <a:latin typeface="Cambria Math" panose="02040503050406030204" pitchFamily="18" charset="0"/>
                </a:endParaRPr>
              </a:p>
              <a:p>
                <a:pPr marL="627063" indent="-184150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kern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ker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ker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kern="0" dirty="0"/>
              </a:p>
              <a:p>
                <a:pPr marL="0" indent="0" algn="ctr" fontAlgn="auto">
                  <a:spcAft>
                    <a:spcPts val="0"/>
                  </a:spcAft>
                  <a:buSz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/>
                  <a:t>  </a:t>
                </a:r>
                <a:r>
                  <a:rPr lang="en-US" altLang="zh-CN" kern="0" dirty="0">
                    <a:solidFill>
                      <a:srgbClr val="FFFF00"/>
                    </a:solidFill>
                  </a:rPr>
                  <a:t>?</a:t>
                </a:r>
              </a:p>
              <a:p>
                <a:pPr marL="0" indent="0" algn="ctr" fontAlgn="auto"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kern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kern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kern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kern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kern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b="0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kern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kern="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439A99A7-CE9E-4068-B1F7-9A4FB20CC6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5538"/>
                <a:ext cx="8229600" cy="5457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9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14746</TotalTime>
  <Words>292</Words>
  <Application>Microsoft Office PowerPoint</Application>
  <PresentationFormat>全屏显示(4:3)</PresentationFormat>
  <Paragraphs>114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华文楷体</vt:lpstr>
      <vt:lpstr>华文新魏</vt:lpstr>
      <vt:lpstr>宋体</vt:lpstr>
      <vt:lpstr>Arial</vt:lpstr>
      <vt:lpstr>Calibri</vt:lpstr>
      <vt:lpstr>Cambria Math</vt:lpstr>
      <vt:lpstr>Century Schoolbook</vt:lpstr>
      <vt:lpstr>Symbol</vt:lpstr>
      <vt:lpstr>古典型相册</vt:lpstr>
      <vt:lpstr>Equation</vt:lpstr>
      <vt:lpstr>MathType 6.0 Equation</vt:lpstr>
      <vt:lpstr>PowerPoint 演示文稿</vt:lpstr>
      <vt:lpstr>介质中的光速</vt:lpstr>
      <vt:lpstr>波前</vt:lpstr>
      <vt:lpstr>惠更斯原理</vt:lpstr>
      <vt:lpstr>光程</vt:lpstr>
      <vt:lpstr>折射定理</vt:lpstr>
      <vt:lpstr>负折射</vt:lpstr>
      <vt:lpstr>两点源产生的波的叠加</vt:lpstr>
      <vt:lpstr>PowerPoint 演示文稿</vt:lpstr>
      <vt:lpstr>复表示</vt:lpstr>
      <vt:lpstr>矢量法</vt:lpstr>
      <vt:lpstr>杨氏双缝干涉</vt:lpstr>
      <vt:lpstr>双缝干涉条纹</vt:lpstr>
      <vt:lpstr>反射</vt:lpstr>
      <vt:lpstr>薄膜干涉（等倾干涉）</vt:lpstr>
      <vt:lpstr>PowerPoint 演示文稿</vt:lpstr>
      <vt:lpstr>薄膜干涉（等厚干涉）</vt:lpstr>
      <vt:lpstr>牛顿环</vt:lpstr>
      <vt:lpstr>利用等厚干涉进行质量控制</vt:lpstr>
      <vt:lpstr>厚膜和薄膜表现不同</vt:lpstr>
      <vt:lpstr>PowerPoint 演示文稿</vt:lpstr>
      <vt:lpstr>迈克尔逊干涉仪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 sheng</cp:lastModifiedBy>
  <cp:revision>442</cp:revision>
  <dcterms:created xsi:type="dcterms:W3CDTF">2012-02-08T09:22:22Z</dcterms:created>
  <dcterms:modified xsi:type="dcterms:W3CDTF">2018-11-18T07:46:44Z</dcterms:modified>
</cp:coreProperties>
</file>