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02" r:id="rId2"/>
    <p:sldMasterId id="2147483717" r:id="rId3"/>
    <p:sldMasterId id="2147483732" r:id="rId4"/>
  </p:sldMasterIdLst>
  <p:notesMasterIdLst>
    <p:notesMasterId r:id="rId40"/>
  </p:notesMasterIdLst>
  <p:handoutMasterIdLst>
    <p:handoutMasterId r:id="rId41"/>
  </p:handoutMasterIdLst>
  <p:sldIdLst>
    <p:sldId id="259" r:id="rId5"/>
    <p:sldId id="462" r:id="rId6"/>
    <p:sldId id="488" r:id="rId7"/>
    <p:sldId id="463" r:id="rId8"/>
    <p:sldId id="466" r:id="rId9"/>
    <p:sldId id="465" r:id="rId10"/>
    <p:sldId id="489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90" r:id="rId27"/>
    <p:sldId id="444" r:id="rId28"/>
    <p:sldId id="482" r:id="rId29"/>
    <p:sldId id="483" r:id="rId30"/>
    <p:sldId id="492" r:id="rId31"/>
    <p:sldId id="491" r:id="rId32"/>
    <p:sldId id="485" r:id="rId33"/>
    <p:sldId id="484" r:id="rId34"/>
    <p:sldId id="494" r:id="rId35"/>
    <p:sldId id="486" r:id="rId36"/>
    <p:sldId id="495" r:id="rId37"/>
    <p:sldId id="487" r:id="rId38"/>
    <p:sldId id="321" r:id="rId39"/>
  </p:sldIdLst>
  <p:sldSz cx="9906000" cy="6858000" type="A4"/>
  <p:notesSz cx="6669088" cy="9926638"/>
  <p:defaultTextStyle>
    <a:defPPr>
      <a:defRPr lang="en-AU"/>
    </a:defPPr>
    <a:lvl1pPr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6600"/>
    <a:srgbClr val="990000"/>
    <a:srgbClr val="666633"/>
    <a:srgbClr val="336699"/>
    <a:srgbClr val="CC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4255" autoAdjust="0"/>
  </p:normalViewPr>
  <p:slideViewPr>
    <p:cSldViewPr>
      <p:cViewPr varScale="1">
        <p:scale>
          <a:sx n="67" d="100"/>
          <a:sy n="67" d="100"/>
        </p:scale>
        <p:origin x="-1500" y="-96"/>
      </p:cViewPr>
      <p:guideLst>
        <p:guide orient="horz" pos="4319"/>
        <p:guide pos="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30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9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8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32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31.xml"/><Relationship Id="rId30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435" y="0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33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435" y="9428833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A33C613-4C7C-4293-85D4-88AAE64602FF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82315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435" y="0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2950"/>
            <a:ext cx="537686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063" y="4714417"/>
            <a:ext cx="5334963" cy="44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noProof="0" smtClean="0"/>
              <a:t>Click to edit Master text styles</a:t>
            </a:r>
          </a:p>
          <a:p>
            <a:pPr lvl="1"/>
            <a:r>
              <a:rPr lang="en-AU" altLang="zh-CN" noProof="0" smtClean="0"/>
              <a:t>Second level</a:t>
            </a:r>
          </a:p>
          <a:p>
            <a:pPr lvl="2"/>
            <a:r>
              <a:rPr lang="en-AU" altLang="zh-CN" noProof="0" smtClean="0"/>
              <a:t>Third level</a:t>
            </a:r>
          </a:p>
          <a:p>
            <a:pPr lvl="3"/>
            <a:r>
              <a:rPr lang="en-AU" altLang="zh-CN" noProof="0" smtClean="0"/>
              <a:t>Fourth level</a:t>
            </a:r>
          </a:p>
          <a:p>
            <a:pPr lvl="4"/>
            <a:r>
              <a:rPr lang="en-AU" altLang="zh-CN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33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435" y="9428833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0F6B19E-DC09-4777-A5D8-1A884E3AE7CB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557894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fld id="{A4EFD845-1B12-4B29-B4C5-828E70DF2406}" type="slidenum">
              <a:rPr lang="zh-CN" altLang="en-AU"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</a:t>
            </a:fld>
            <a:endParaRPr lang="en-AU" altLang="zh-CN" sz="1200" b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67735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486305B2-F849-4667-9593-2E1D90E2E129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10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31338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3EE5C249-5507-4208-961C-5E9C994E365E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11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7834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7A4FCA25-26EF-42A9-A092-7CE5A608A5DD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12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01728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58B12107-B900-4C7E-A1DB-DE8A1A8BCA22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13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36064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8769D84A-B936-4F85-85D4-B244A778AB37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14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18795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7DD353B0-74AE-4607-9EDB-6750C374DBA8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15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1994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9C1988ED-DEC2-46B1-962B-C3A5B7A1E51D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16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817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91E85D87-72DA-459C-8B73-0F54F660B956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17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68737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3FC2C4A9-038E-480C-8EBA-75031BF696B7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18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86521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5954B759-6E25-4B18-8812-60DB522BB4CF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19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5530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6126B-008A-44E5-A13A-58188E6C8BE6}" type="slidenum">
              <a:rPr lang="zh-CN" altLang="en-AU" smtClean="0"/>
              <a:pPr>
                <a:spcBef>
                  <a:spcPct val="0"/>
                </a:spcBef>
              </a:pPr>
              <a:t>2</a:t>
            </a:fld>
            <a:endParaRPr lang="en-AU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15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E61E564D-D33D-48DB-8C54-D60ADA28C784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20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04766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230226C7-E1BD-4584-A1ED-19FE78C71CC4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21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728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27ACFA74-A660-49F6-8589-529E949F4AF7}" type="slidenum">
              <a:rPr lang="zh-CN" altLang="en-AU" sz="1200" b="0" smtClean="0">
                <a:solidFill>
                  <a:srgbClr val="000000"/>
                </a:solidFill>
                <a:latin typeface="Arial" charset="0"/>
              </a:rPr>
              <a:pPr eaLnBrk="1" hangingPunct="1"/>
              <a:t>22</a:t>
            </a:fld>
            <a:endParaRPr lang="en-AU" altLang="zh-CN" sz="12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1602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6126B-008A-44E5-A13A-58188E6C8BE6}" type="slidenum">
              <a:rPr lang="zh-CN" altLang="en-AU" smtClean="0"/>
              <a:pPr>
                <a:spcBef>
                  <a:spcPct val="0"/>
                </a:spcBef>
              </a:pPr>
              <a:t>23</a:t>
            </a:fld>
            <a:endParaRPr lang="en-AU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02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6126B-008A-44E5-A13A-58188E6C8BE6}" type="slidenum">
              <a:rPr lang="zh-CN" altLang="en-AU" smtClean="0"/>
              <a:pPr>
                <a:spcBef>
                  <a:spcPct val="0"/>
                </a:spcBef>
              </a:pPr>
              <a:t>28</a:t>
            </a:fld>
            <a:endParaRPr lang="en-AU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9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ECADCDDC-35A2-4F02-A92E-550C953F3CF7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29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4853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57BFCB7B-7176-4427-B5F5-DC7FBD541AA0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30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53300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57BFCB7B-7176-4427-B5F5-DC7FBD541AA0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31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79011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88B0A8A5-1E22-4B9A-99E8-0270B6B6568B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32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30580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88B0A8A5-1E22-4B9A-99E8-0270B6B6568B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33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3279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6126B-008A-44E5-A13A-58188E6C8BE6}" type="slidenum">
              <a:rPr lang="zh-CN" altLang="en-AU" smtClean="0"/>
              <a:pPr>
                <a:spcBef>
                  <a:spcPct val="0"/>
                </a:spcBef>
              </a:pPr>
              <a:t>3</a:t>
            </a:fld>
            <a:endParaRPr lang="en-AU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928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4D7D244F-01A7-4A3C-9187-032935926EE3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34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4519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9E8EF3-4448-4CF0-A7A9-F1D22D4F81C1}" type="slidenum">
              <a:rPr lang="zh-CN" altLang="en-AU" smtClean="0"/>
              <a:pPr>
                <a:spcBef>
                  <a:spcPct val="0"/>
                </a:spcBef>
              </a:pPr>
              <a:t>4</a:t>
            </a:fld>
            <a:endParaRPr lang="en-AU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5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9E8EF3-4448-4CF0-A7A9-F1D22D4F81C1}" type="slidenum">
              <a:rPr lang="zh-CN" altLang="en-AU" smtClean="0"/>
              <a:pPr>
                <a:spcBef>
                  <a:spcPct val="0"/>
                </a:spcBef>
              </a:pPr>
              <a:t>5</a:t>
            </a:fld>
            <a:endParaRPr lang="en-AU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3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1B0711-BDDF-4F87-AD05-97017E738081}" type="slidenum">
              <a:rPr lang="zh-CN" altLang="en-AU" smtClean="0"/>
              <a:pPr>
                <a:spcBef>
                  <a:spcPct val="0"/>
                </a:spcBef>
              </a:pPr>
              <a:t>6</a:t>
            </a:fld>
            <a:endParaRPr lang="en-AU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4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6126B-008A-44E5-A13A-58188E6C8BE6}" type="slidenum">
              <a:rPr lang="zh-CN" altLang="en-AU" smtClean="0"/>
              <a:pPr>
                <a:spcBef>
                  <a:spcPct val="0"/>
                </a:spcBef>
              </a:pPr>
              <a:t>7</a:t>
            </a:fld>
            <a:endParaRPr lang="en-AU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84713"/>
            <a:ext cx="4941887" cy="4443412"/>
          </a:xfrm>
          <a:noFill/>
        </p:spPr>
        <p:txBody>
          <a:bodyPr lIns="92693" tIns="46347" rIns="92693" bIns="46347"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1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411FC605-193F-4A29-93A1-4D1EDEA24F3B}" type="slidenum">
              <a:rPr lang="zh-CN" altLang="en-AU" sz="1200" b="0">
                <a:latin typeface="Arial" charset="0"/>
              </a:rPr>
              <a:pPr algn="r" eaLnBrk="1" hangingPunct="1">
                <a:buFontTx/>
                <a:buNone/>
              </a:pPr>
              <a:t>8</a:t>
            </a:fld>
            <a:endParaRPr lang="en-AU" altLang="zh-CN" sz="1200" b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6361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9888" y="6542088"/>
            <a:ext cx="4171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411FC605-193F-4A29-93A1-4D1EDEA24F3B}" type="slidenum">
              <a:rPr lang="zh-CN" altLang="en-AU" sz="1200" b="0">
                <a:solidFill>
                  <a:srgbClr val="000000"/>
                </a:solidFill>
                <a:latin typeface="Arial" charset="0"/>
              </a:rPr>
              <a:pPr algn="r" eaLnBrk="1" hangingPunct="1">
                <a:buFontTx/>
                <a:buNone/>
              </a:pPr>
              <a:t>9</a:t>
            </a:fld>
            <a:endParaRPr lang="en-AU" altLang="zh-CN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270250"/>
            <a:ext cx="7058025" cy="310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3" tIns="46347" rIns="92693" bIns="46347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3955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Sellers-TitleMaster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fld id="{5DBE22E6-6F6A-491D-8D44-63CD2702E009}" type="datetime1">
              <a:rPr lang="zh-CN" altLang="en-US" sz="700" b="0" smtClean="0">
                <a:solidFill>
                  <a:srgbClr val="B2B2B2"/>
                </a:solidFill>
                <a:latin typeface="Arial" charset="0"/>
                <a:ea typeface="宋体" pitchFamily="2" charset="-122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2018/10/8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</a:rPr>
              <a:t>  </a:t>
            </a:r>
            <a:fld id="{0BD8AB4D-46D9-42A4-B6FC-6AEF4382044A}" type="slidenum">
              <a:rPr lang="en-US" altLang="en-US" sz="700" b="0" smtClean="0">
                <a:solidFill>
                  <a:srgbClr val="B2B2B2"/>
                </a:solidFill>
                <a:latin typeface="Arial" charset="0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</a:rPr>
              <a:t> DAL 00-1647</a:t>
            </a:r>
          </a:p>
        </p:txBody>
      </p:sp>
    </p:spTree>
    <p:extLst>
      <p:ext uri="{BB962C8B-B14F-4D97-AF65-F5344CB8AC3E}">
        <p14:creationId xmlns:p14="http://schemas.microsoft.com/office/powerpoint/2010/main" val="213651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5734-05BB-47EB-A2FC-2C2179DDD2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3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EBA85-86EE-4E8E-ADD0-6C92C8F574F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6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483A6-F6AC-4739-84EB-B816E705CC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9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24A81-14E2-4CDA-9C0B-022D947474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0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C0D1-E888-4268-B8EC-B0F0E2D299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7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BADDA-FF2D-4C08-89C9-3551282D45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2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1D1BF-B537-40A3-841F-8A15C9038B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94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0BE20-3A00-411E-8C64-CB60BC8451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0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BB85C-8D79-44FC-9841-8FD31090E8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93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ADAEF-2F46-4EF7-B85E-01F2BD5137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8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10012-2209-4268-91BD-190CB2116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783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fld id="{8749E5EB-6F00-44A2-A059-9119716199E6}" type="datetime1">
              <a:rPr lang="zh-CN" altLang="en-US" sz="700" b="0" smtClean="0">
                <a:solidFill>
                  <a:srgbClr val="B2B2B2"/>
                </a:solidFill>
                <a:latin typeface="Arial" charset="0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2018/10/8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t>  </a:t>
            </a:r>
            <a:fld id="{495E7697-353E-49DA-BACB-FDC6D165938B}" type="slidenum"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365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A264-C881-4340-BA57-40D83D4086C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11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CBC7-2D11-43D9-AF13-E9373A01A8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15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41F78-A3CE-4041-975A-8EDB6921314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7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5734-05BB-47EB-A2FC-2C2179DDD2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40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EBA85-86EE-4E8E-ADD0-6C92C8F574F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13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483A6-F6AC-4739-84EB-B816E705CC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265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24A81-14E2-4CDA-9C0B-022D947474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599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C0D1-E888-4268-B8EC-B0F0E2D299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93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BADDA-FF2D-4C08-89C9-3551282D45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1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E13F4-214B-4D82-849F-BA2E5DEE9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423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1D1BF-B537-40A3-841F-8A15C9038B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645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0BE20-3A00-411E-8C64-CB60BC8451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45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BB85C-8D79-44FC-9841-8FD31090E8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06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ADAEF-2F46-4EF7-B85E-01F2BD5137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82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fld id="{8749E5EB-6F00-44A2-A059-9119716199E6}" type="datetime1">
              <a:rPr lang="zh-CN" altLang="en-US" sz="700" b="0" smtClean="0">
                <a:solidFill>
                  <a:srgbClr val="B2B2B2"/>
                </a:solidFill>
                <a:latin typeface="Arial" charset="0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2018/10/8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t>  </a:t>
            </a:r>
            <a:fld id="{495E7697-353E-49DA-BACB-FDC6D165938B}" type="slidenum"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78954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A264-C881-4340-BA57-40D83D4086C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49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CBC7-2D11-43D9-AF13-E9373A01A8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61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41F78-A3CE-4041-975A-8EDB6921314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91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5734-05BB-47EB-A2FC-2C2179DDD2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38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EBA85-86EE-4E8E-ADD0-6C92C8F574F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0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3C869-5336-4089-90B3-182DC7E04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5045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483A6-F6AC-4739-84EB-B816E705CC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23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24A81-14E2-4CDA-9C0B-022D947474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897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C0D1-E888-4268-B8EC-B0F0E2D299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5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BADDA-FF2D-4C08-89C9-3551282D45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277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1D1BF-B537-40A3-841F-8A15C9038B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3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0BE20-3A00-411E-8C64-CB60BC8451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29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BB85C-8D79-44FC-9841-8FD31090E8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905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ADAEF-2F46-4EF7-B85E-01F2BD5137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5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483A6-F6AC-4739-84EB-B816E705C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4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Sellers-TitleMast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fld id="{8749E5EB-6F00-44A2-A059-9119716199E6}" type="datetime1">
              <a:rPr lang="zh-CN" altLang="en-US" sz="700" b="0" smtClean="0">
                <a:solidFill>
                  <a:srgbClr val="B2B2B2"/>
                </a:solidFill>
                <a:latin typeface="Arial" charset="0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2018/10/8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t>  </a:t>
            </a:r>
            <a:fld id="{495E7697-353E-49DA-BACB-FDC6D165938B}" type="slidenum"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  <a:ea typeface="楷体_GB2312" pitchFamily="49" charset="-122"/>
              </a:rPr>
              <a:t> DAL 00-1647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498600" y="2979738"/>
            <a:ext cx="7786688" cy="36512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721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A264-C881-4340-BA57-40D83D4086C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CBC7-2D11-43D9-AF13-E9373A01A8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1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41F78-A3CE-4041-975A-8EDB6921314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defTabSz="669925">
              <a:spcBef>
                <a:spcPct val="50000"/>
              </a:spcBef>
              <a:buFontTx/>
              <a:buNone/>
              <a:defRPr kumimoji="1"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9F74722-8A94-4340-A459-D16EB37792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7" name="Line 7"/>
          <p:cNvSpPr>
            <a:spLocks noChangeShapeType="1"/>
          </p:cNvSpPr>
          <p:nvPr userDrawn="1"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en-AU" altLang="zh-CN" sz="240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zh-CN" altLang="en-US" sz="240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1" r:id="rId3"/>
    <p:sldLayoutId id="2147483699" r:id="rId4"/>
    <p:sldLayoutId id="2147483701" r:id="rId5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Tx/>
              <a:buNone/>
              <a:defRPr kumimoji="1" sz="10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EFF0D70-A96A-46CE-8BDD-F07553CA74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en-AU" altLang="zh-CN" sz="240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19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Tx/>
              <a:buNone/>
              <a:defRPr kumimoji="1" sz="10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EFF0D70-A96A-46CE-8BDD-F07553CA74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en-AU" altLang="zh-CN" sz="240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44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Tx/>
              <a:buNone/>
              <a:defRPr kumimoji="1" sz="10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EFF0D70-A96A-46CE-8BDD-F07553CA744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en-AU" altLang="zh-CN" sz="240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78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25.bin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7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sjtulogo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0263"/>
            <a:ext cx="10287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Group 20"/>
          <p:cNvGrpSpPr>
            <a:grpSpLocks/>
          </p:cNvGrpSpPr>
          <p:nvPr/>
        </p:nvGrpSpPr>
        <p:grpSpPr bwMode="auto">
          <a:xfrm>
            <a:off x="0" y="2924175"/>
            <a:ext cx="4232275" cy="3933825"/>
            <a:chOff x="0" y="0"/>
            <a:chExt cx="3758" cy="3923"/>
          </a:xfrm>
        </p:grpSpPr>
        <p:graphicFrame>
          <p:nvGraphicFramePr>
            <p:cNvPr id="3077" name="Object 16"/>
            <p:cNvGraphicFramePr>
              <a:graphicFrameLocks noChangeAspect="1"/>
            </p:cNvGraphicFramePr>
            <p:nvPr/>
          </p:nvGraphicFramePr>
          <p:xfrm>
            <a:off x="0" y="0"/>
            <a:ext cx="2376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" name="位图图像" r:id="rId5" imgW="3772427" imgH="2343477" progId="PBrush">
                    <p:embed/>
                  </p:oleObj>
                </mc:Choice>
                <mc:Fallback>
                  <p:oleObj name="位图图像" r:id="rId5" imgW="3772427" imgH="2343477" progId="PBrush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376" cy="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7"/>
            <p:cNvGraphicFramePr>
              <a:graphicFrameLocks noChangeAspect="1"/>
            </p:cNvGraphicFramePr>
            <p:nvPr/>
          </p:nvGraphicFramePr>
          <p:xfrm>
            <a:off x="2372" y="368"/>
            <a:ext cx="1386" cy="2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" name="位图图像" r:id="rId7" imgW="2200582" imgH="4600000" progId="PBrush">
                    <p:embed/>
                  </p:oleObj>
                </mc:Choice>
                <mc:Fallback>
                  <p:oleObj name="位图图像" r:id="rId7" imgW="2200582" imgH="4600000" progId="PBrush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368"/>
                          <a:ext cx="1386" cy="2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8"/>
            <p:cNvGraphicFramePr>
              <a:graphicFrameLocks noChangeAspect="1"/>
            </p:cNvGraphicFramePr>
            <p:nvPr/>
          </p:nvGraphicFramePr>
          <p:xfrm>
            <a:off x="0" y="1434"/>
            <a:ext cx="2382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" name="位图图像" r:id="rId9" imgW="3780952" imgH="2476190" progId="PBrush">
                    <p:embed/>
                  </p:oleObj>
                </mc:Choice>
                <mc:Fallback>
                  <p:oleObj name="位图图像" r:id="rId9" imgW="3780952" imgH="2476190" progId="PBrush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34"/>
                          <a:ext cx="2382" cy="1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9"/>
            <p:cNvGraphicFramePr>
              <a:graphicFrameLocks noChangeAspect="1"/>
            </p:cNvGraphicFramePr>
            <p:nvPr/>
          </p:nvGraphicFramePr>
          <p:xfrm>
            <a:off x="918" y="2999"/>
            <a:ext cx="1476" cy="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" name="位图图像" r:id="rId11" imgW="2343477" imgH="1467055" progId="PBrush">
                    <p:embed/>
                  </p:oleObj>
                </mc:Choice>
                <mc:Fallback>
                  <p:oleObj name="位图图像" r:id="rId11" imgW="2343477" imgH="1467055" progId="PBrush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999"/>
                          <a:ext cx="1476" cy="9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6" name="Text Box 21"/>
          <p:cNvSpPr txBox="1">
            <a:spLocks noChangeArrowheads="1"/>
          </p:cNvSpPr>
          <p:nvPr/>
        </p:nvSpPr>
        <p:spPr bwMode="auto">
          <a:xfrm>
            <a:off x="3764868" y="1808163"/>
            <a:ext cx="61411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4300" indent="-1143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kumimoji="1" lang="zh-CN" altLang="en-US" sz="4000" dirty="0" smtClean="0">
                <a:solidFill>
                  <a:schemeClr val="tx1"/>
                </a:solidFill>
                <a:latin typeface="华文楷体" pitchFamily="2" charset="-122"/>
                <a:ea typeface="隶书" pitchFamily="49" charset="-122"/>
              </a:rPr>
              <a:t>工程问题建模与实践</a:t>
            </a:r>
            <a:endParaRPr kumimoji="1" lang="zh-CN" altLang="en-AU" sz="40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zh-CN" altLang="en-AU" sz="2400" dirty="0" smtClean="0"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US" altLang="zh-CN" sz="2400" dirty="0" smtClean="0">
                <a:latin typeface="隶书" pitchFamily="49" charset="-122"/>
                <a:ea typeface="隶书" pitchFamily="49" charset="-122"/>
              </a:rPr>
              <a:t>6</a:t>
            </a:r>
            <a:r>
              <a:rPr kumimoji="1" lang="zh-CN" altLang="en-AU" sz="2400" dirty="0" smtClean="0">
                <a:latin typeface="隶书" pitchFamily="49" charset="-122"/>
                <a:ea typeface="隶书" pitchFamily="49" charset="-122"/>
              </a:rPr>
              <a:t>讲</a:t>
            </a:r>
            <a:r>
              <a:rPr kumimoji="1" lang="en-AU" altLang="zh-CN" sz="2400" dirty="0" smtClean="0">
                <a:latin typeface="隶书" pitchFamily="49" charset="-122"/>
                <a:ea typeface="隶书" pitchFamily="49" charset="-122"/>
              </a:rPr>
              <a:t>:</a:t>
            </a:r>
            <a:r>
              <a:rPr kumimoji="1" lang="zh-CN" altLang="en-US" sz="2400" dirty="0" smtClean="0">
                <a:latin typeface="隶书" pitchFamily="49" charset="-122"/>
                <a:ea typeface="隶书" pitchFamily="49" charset="-122"/>
              </a:rPr>
              <a:t>案例</a:t>
            </a:r>
            <a:r>
              <a:rPr kumimoji="1" lang="en-US" altLang="zh-CN" sz="2400" dirty="0" smtClean="0"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2400" dirty="0" smtClean="0">
                <a:latin typeface="隶书" pitchFamily="49" charset="-122"/>
                <a:ea typeface="隶书" pitchFamily="49" charset="-122"/>
              </a:rPr>
              <a:t>问题和基本数学方法</a:t>
            </a:r>
            <a:endParaRPr kumimoji="1" lang="en-US" altLang="zh-CN" sz="24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endParaRPr kumimoji="1"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endParaRPr kumimoji="1" lang="en-US" altLang="zh-CN" sz="28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endParaRPr kumimoji="1" lang="en-US" altLang="zh-CN" sz="2000" dirty="0" smtClean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kumimoji="1" lang="zh-CN" altLang="en-AU" sz="20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上海</a:t>
            </a:r>
            <a:r>
              <a:rPr kumimoji="1" lang="zh-CN" altLang="en-AU" sz="20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交通大学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kumimoji="1" lang="zh-CN" altLang="en-AU" sz="20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电子工程系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kumimoji="1" lang="zh-CN" altLang="en-US" sz="2000" b="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20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18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年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10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月</a:t>
            </a:r>
            <a:endParaRPr kumimoji="1" lang="zh-CN" altLang="en-US" sz="2000" b="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2C5366C6-A75B-4258-9AC8-A6C180B0ED98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10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5124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任意节点</a:t>
            </a:r>
            <a:r>
              <a:rPr lang="en-US" altLang="zh-CN" sz="2400" dirty="0" err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的内部逻辑框图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（当工作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于</a:t>
            </a:r>
            <a:r>
              <a:rPr lang="zh-CN" altLang="en-US" sz="2400" dirty="0">
                <a:solidFill>
                  <a:srgbClr val="3333CC"/>
                </a:solidFill>
                <a:latin typeface="华文楷体" pitchFamily="2" charset="-122"/>
                <a:ea typeface="华文楷体" pitchFamily="2" charset="-122"/>
              </a:rPr>
              <a:t>从</a:t>
            </a:r>
            <a:r>
              <a:rPr lang="zh-CN" altLang="en-US" sz="2400" dirty="0" smtClean="0">
                <a:solidFill>
                  <a:srgbClr val="3333CC"/>
                </a:solidFill>
                <a:latin typeface="华文楷体" pitchFamily="2" charset="-122"/>
                <a:ea typeface="华文楷体" pitchFamily="2" charset="-122"/>
              </a:rPr>
              <a:t>模式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时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4051300" y="2816225"/>
            <a:ext cx="935038" cy="681038"/>
            <a:chOff x="1601" y="2184"/>
            <a:chExt cx="589" cy="429"/>
          </a:xfrm>
        </p:grpSpPr>
        <p:sp>
          <p:nvSpPr>
            <p:cNvPr id="5175" name="Oval 6"/>
            <p:cNvSpPr>
              <a:spLocks noChangeArrowheads="1"/>
            </p:cNvSpPr>
            <p:nvPr/>
          </p:nvSpPr>
          <p:spPr bwMode="auto">
            <a:xfrm>
              <a:off x="1737" y="2296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76" name="Line 7"/>
            <p:cNvSpPr>
              <a:spLocks noChangeShapeType="1"/>
            </p:cNvSpPr>
            <p:nvPr/>
          </p:nvSpPr>
          <p:spPr bwMode="auto">
            <a:xfrm>
              <a:off x="1782" y="2318"/>
              <a:ext cx="250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77" name="Oval 8"/>
            <p:cNvSpPr>
              <a:spLocks noChangeArrowheads="1"/>
            </p:cNvSpPr>
            <p:nvPr/>
          </p:nvSpPr>
          <p:spPr bwMode="auto">
            <a:xfrm>
              <a:off x="2009" y="2386"/>
              <a:ext cx="45" cy="45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78" name="Oval 9"/>
            <p:cNvSpPr>
              <a:spLocks noChangeArrowheads="1"/>
            </p:cNvSpPr>
            <p:nvPr/>
          </p:nvSpPr>
          <p:spPr bwMode="auto">
            <a:xfrm>
              <a:off x="1737" y="2478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79" name="Line 10"/>
            <p:cNvSpPr>
              <a:spLocks noChangeShapeType="1"/>
            </p:cNvSpPr>
            <p:nvPr/>
          </p:nvSpPr>
          <p:spPr bwMode="auto">
            <a:xfrm>
              <a:off x="2054" y="2409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80" name="Line 11"/>
            <p:cNvSpPr>
              <a:spLocks noChangeShapeType="1"/>
            </p:cNvSpPr>
            <p:nvPr/>
          </p:nvSpPr>
          <p:spPr bwMode="auto">
            <a:xfrm>
              <a:off x="1601" y="2318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81" name="Line 12"/>
            <p:cNvSpPr>
              <a:spLocks noChangeShapeType="1"/>
            </p:cNvSpPr>
            <p:nvPr/>
          </p:nvSpPr>
          <p:spPr bwMode="auto">
            <a:xfrm>
              <a:off x="1601" y="2500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82" name="Text Box 13"/>
            <p:cNvSpPr txBox="1">
              <a:spLocks noChangeArrowheads="1"/>
            </p:cNvSpPr>
            <p:nvPr/>
          </p:nvSpPr>
          <p:spPr bwMode="auto">
            <a:xfrm>
              <a:off x="1623" y="2184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83" name="Text Box 14"/>
            <p:cNvSpPr txBox="1">
              <a:spLocks noChangeArrowheads="1"/>
            </p:cNvSpPr>
            <p:nvPr/>
          </p:nvSpPr>
          <p:spPr bwMode="auto">
            <a:xfrm>
              <a:off x="1623" y="2479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5126" name="Group 15"/>
          <p:cNvGrpSpPr>
            <a:grpSpLocks/>
          </p:cNvGrpSpPr>
          <p:nvPr/>
        </p:nvGrpSpPr>
        <p:grpSpPr bwMode="auto">
          <a:xfrm>
            <a:off x="5421313" y="3028950"/>
            <a:ext cx="935037" cy="184150"/>
            <a:chOff x="2871" y="1795"/>
            <a:chExt cx="589" cy="116"/>
          </a:xfrm>
        </p:grpSpPr>
        <p:sp>
          <p:nvSpPr>
            <p:cNvPr id="5170" name="Oval 16"/>
            <p:cNvSpPr>
              <a:spLocks noChangeArrowheads="1"/>
            </p:cNvSpPr>
            <p:nvPr/>
          </p:nvSpPr>
          <p:spPr bwMode="auto">
            <a:xfrm>
              <a:off x="3007" y="1866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71" name="Line 17"/>
            <p:cNvSpPr>
              <a:spLocks noChangeShapeType="1"/>
            </p:cNvSpPr>
            <p:nvPr/>
          </p:nvSpPr>
          <p:spPr bwMode="auto">
            <a:xfrm>
              <a:off x="3052" y="1795"/>
              <a:ext cx="250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72" name="Oval 18"/>
            <p:cNvSpPr>
              <a:spLocks noChangeArrowheads="1"/>
            </p:cNvSpPr>
            <p:nvPr/>
          </p:nvSpPr>
          <p:spPr bwMode="auto">
            <a:xfrm>
              <a:off x="3279" y="1863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73" name="Line 19"/>
            <p:cNvSpPr>
              <a:spLocks noChangeShapeType="1"/>
            </p:cNvSpPr>
            <p:nvPr/>
          </p:nvSpPr>
          <p:spPr bwMode="auto">
            <a:xfrm>
              <a:off x="3324" y="1886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74" name="Line 20"/>
            <p:cNvSpPr>
              <a:spLocks noChangeShapeType="1"/>
            </p:cNvSpPr>
            <p:nvPr/>
          </p:nvSpPr>
          <p:spPr bwMode="auto">
            <a:xfrm>
              <a:off x="2871" y="1888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5127" name="Rectangle 21"/>
          <p:cNvSpPr>
            <a:spLocks noChangeArrowheads="1"/>
          </p:cNvSpPr>
          <p:nvPr/>
        </p:nvSpPr>
        <p:spPr bwMode="auto">
          <a:xfrm>
            <a:off x="4160838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8" name="Rectangle 22"/>
          <p:cNvSpPr>
            <a:spLocks noChangeArrowheads="1"/>
          </p:cNvSpPr>
          <p:nvPr/>
        </p:nvSpPr>
        <p:spPr bwMode="auto">
          <a:xfrm>
            <a:off x="5529263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9" name="Text Box 27"/>
          <p:cNvSpPr txBox="1">
            <a:spLocks noChangeArrowheads="1"/>
          </p:cNvSpPr>
          <p:nvPr/>
        </p:nvSpPr>
        <p:spPr bwMode="auto">
          <a:xfrm>
            <a:off x="2863850" y="282098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PLL</a:t>
            </a:r>
          </a:p>
        </p:txBody>
      </p:sp>
      <p:sp>
        <p:nvSpPr>
          <p:cNvPr id="5130" name="Oval 24"/>
          <p:cNvSpPr>
            <a:spLocks noChangeArrowheads="1"/>
          </p:cNvSpPr>
          <p:nvPr/>
        </p:nvSpPr>
        <p:spPr bwMode="auto">
          <a:xfrm>
            <a:off x="957263" y="3033713"/>
            <a:ext cx="649287" cy="61277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31" name="Line 25"/>
          <p:cNvSpPr>
            <a:spLocks noChangeShapeType="1"/>
          </p:cNvSpPr>
          <p:nvPr/>
        </p:nvSpPr>
        <p:spPr bwMode="auto">
          <a:xfrm flipV="1">
            <a:off x="10668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2" name="Line 26"/>
          <p:cNvSpPr>
            <a:spLocks noChangeShapeType="1"/>
          </p:cNvSpPr>
          <p:nvPr/>
        </p:nvSpPr>
        <p:spPr bwMode="auto">
          <a:xfrm>
            <a:off x="1066800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3" name="Line 27"/>
          <p:cNvSpPr>
            <a:spLocks noChangeShapeType="1"/>
          </p:cNvSpPr>
          <p:nvPr/>
        </p:nvSpPr>
        <p:spPr bwMode="auto">
          <a:xfrm>
            <a:off x="120967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4" name="Line 28"/>
          <p:cNvSpPr>
            <a:spLocks noChangeShapeType="1"/>
          </p:cNvSpPr>
          <p:nvPr/>
        </p:nvSpPr>
        <p:spPr bwMode="auto">
          <a:xfrm flipV="1">
            <a:off x="135572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5" name="Line 29"/>
          <p:cNvSpPr>
            <a:spLocks noChangeShapeType="1"/>
          </p:cNvSpPr>
          <p:nvPr/>
        </p:nvSpPr>
        <p:spPr bwMode="auto">
          <a:xfrm>
            <a:off x="1355725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6" name="Line 30"/>
          <p:cNvSpPr>
            <a:spLocks noChangeShapeType="1"/>
          </p:cNvSpPr>
          <p:nvPr/>
        </p:nvSpPr>
        <p:spPr bwMode="auto">
          <a:xfrm>
            <a:off x="14986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7" name="Line 31"/>
          <p:cNvSpPr>
            <a:spLocks noChangeShapeType="1"/>
          </p:cNvSpPr>
          <p:nvPr/>
        </p:nvSpPr>
        <p:spPr bwMode="auto">
          <a:xfrm>
            <a:off x="1209675" y="3467100"/>
            <a:ext cx="1444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8" name="Text Box 28"/>
          <p:cNvSpPr txBox="1">
            <a:spLocks noChangeArrowheads="1"/>
          </p:cNvSpPr>
          <p:nvPr/>
        </p:nvSpPr>
        <p:spPr bwMode="auto">
          <a:xfrm>
            <a:off x="741363" y="3681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本地时钟源</a:t>
            </a:r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>
            <a:off x="2755900" y="25336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锁相环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5140" name="Text Box 27"/>
          <p:cNvSpPr txBox="1">
            <a:spLocks noChangeArrowheads="1"/>
          </p:cNvSpPr>
          <p:nvPr/>
        </p:nvSpPr>
        <p:spPr bwMode="auto">
          <a:xfrm>
            <a:off x="2073275" y="4292600"/>
            <a:ext cx="936625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时钟信号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检测电路</a:t>
            </a:r>
          </a:p>
        </p:txBody>
      </p:sp>
      <p:sp>
        <p:nvSpPr>
          <p:cNvPr id="5141" name="Text Box 27"/>
          <p:cNvSpPr txBox="1">
            <a:spLocks noChangeArrowheads="1"/>
          </p:cNvSpPr>
          <p:nvPr/>
        </p:nvSpPr>
        <p:spPr bwMode="auto">
          <a:xfrm>
            <a:off x="4197350" y="4292600"/>
            <a:ext cx="2087563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组合控制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电路</a:t>
            </a:r>
          </a:p>
        </p:txBody>
      </p:sp>
      <p:sp>
        <p:nvSpPr>
          <p:cNvPr id="5142" name="Line 36"/>
          <p:cNvSpPr>
            <a:spLocks noChangeShapeType="1"/>
          </p:cNvSpPr>
          <p:nvPr/>
        </p:nvSpPr>
        <p:spPr bwMode="auto">
          <a:xfrm flipV="1">
            <a:off x="4521200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43" name="Line 37"/>
          <p:cNvSpPr>
            <a:spLocks noChangeShapeType="1"/>
          </p:cNvSpPr>
          <p:nvPr/>
        </p:nvSpPr>
        <p:spPr bwMode="auto">
          <a:xfrm flipV="1">
            <a:off x="5889625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44" name="Text Box 28"/>
          <p:cNvSpPr txBox="1">
            <a:spLocks noChangeArrowheads="1"/>
          </p:cNvSpPr>
          <p:nvPr/>
        </p:nvSpPr>
        <p:spPr bwMode="auto">
          <a:xfrm>
            <a:off x="39449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145" name="Text Box 28"/>
          <p:cNvSpPr txBox="1">
            <a:spLocks noChangeArrowheads="1"/>
          </p:cNvSpPr>
          <p:nvPr/>
        </p:nvSpPr>
        <p:spPr bwMode="auto">
          <a:xfrm>
            <a:off x="52784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146" name="Line 40"/>
          <p:cNvSpPr>
            <a:spLocks noChangeShapeType="1"/>
          </p:cNvSpPr>
          <p:nvPr/>
        </p:nvSpPr>
        <p:spPr bwMode="auto">
          <a:xfrm flipH="1">
            <a:off x="1604963" y="3321050"/>
            <a:ext cx="24479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47" name="Line 41"/>
          <p:cNvSpPr>
            <a:spLocks noChangeShapeType="1"/>
          </p:cNvSpPr>
          <p:nvPr/>
        </p:nvSpPr>
        <p:spPr bwMode="auto">
          <a:xfrm flipH="1">
            <a:off x="380047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48" name="Line 42"/>
          <p:cNvSpPr>
            <a:spLocks noChangeShapeType="1"/>
          </p:cNvSpPr>
          <p:nvPr/>
        </p:nvSpPr>
        <p:spPr bwMode="auto">
          <a:xfrm>
            <a:off x="4989513" y="3176588"/>
            <a:ext cx="431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49" name="Line 43"/>
          <p:cNvSpPr>
            <a:spLocks noChangeShapeType="1"/>
          </p:cNvSpPr>
          <p:nvPr/>
        </p:nvSpPr>
        <p:spPr bwMode="auto">
          <a:xfrm flipH="1">
            <a:off x="261302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0" name="Line 44"/>
          <p:cNvSpPr>
            <a:spLocks noChangeShapeType="1"/>
          </p:cNvSpPr>
          <p:nvPr/>
        </p:nvSpPr>
        <p:spPr bwMode="auto">
          <a:xfrm flipV="1">
            <a:off x="2613025" y="1592263"/>
            <a:ext cx="0" cy="1441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1" name="Line 45"/>
          <p:cNvSpPr>
            <a:spLocks noChangeShapeType="1"/>
          </p:cNvSpPr>
          <p:nvPr/>
        </p:nvSpPr>
        <p:spPr bwMode="auto">
          <a:xfrm>
            <a:off x="2613025" y="3033713"/>
            <a:ext cx="0" cy="358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2" name="Line 46"/>
          <p:cNvSpPr>
            <a:spLocks noChangeShapeType="1"/>
          </p:cNvSpPr>
          <p:nvPr/>
        </p:nvSpPr>
        <p:spPr bwMode="auto">
          <a:xfrm>
            <a:off x="2613025" y="3392488"/>
            <a:ext cx="0" cy="900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3" name="Line 47"/>
          <p:cNvSpPr>
            <a:spLocks noChangeShapeType="1"/>
          </p:cNvSpPr>
          <p:nvPr/>
        </p:nvSpPr>
        <p:spPr bwMode="auto">
          <a:xfrm>
            <a:off x="2324100" y="3321050"/>
            <a:ext cx="0" cy="971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4" name="Line 48"/>
          <p:cNvSpPr>
            <a:spLocks noChangeShapeType="1"/>
          </p:cNvSpPr>
          <p:nvPr/>
        </p:nvSpPr>
        <p:spPr bwMode="auto">
          <a:xfrm>
            <a:off x="3008313" y="4581525"/>
            <a:ext cx="11890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5" name="Line 49"/>
          <p:cNvSpPr>
            <a:spLocks noChangeShapeType="1"/>
          </p:cNvSpPr>
          <p:nvPr/>
        </p:nvSpPr>
        <p:spPr bwMode="auto">
          <a:xfrm>
            <a:off x="6357938" y="3176588"/>
            <a:ext cx="179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6" name="Line 50"/>
          <p:cNvSpPr>
            <a:spLocks noChangeShapeType="1"/>
          </p:cNvSpPr>
          <p:nvPr/>
        </p:nvSpPr>
        <p:spPr bwMode="auto">
          <a:xfrm flipV="1">
            <a:off x="6537325" y="2241550"/>
            <a:ext cx="0" cy="935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7" name="Line 51"/>
          <p:cNvSpPr>
            <a:spLocks noChangeShapeType="1"/>
          </p:cNvSpPr>
          <p:nvPr/>
        </p:nvSpPr>
        <p:spPr bwMode="auto">
          <a:xfrm flipH="1">
            <a:off x="5384800" y="2241550"/>
            <a:ext cx="1152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8" name="Line 52"/>
          <p:cNvSpPr>
            <a:spLocks noChangeShapeType="1"/>
          </p:cNvSpPr>
          <p:nvPr/>
        </p:nvSpPr>
        <p:spPr bwMode="auto">
          <a:xfrm flipV="1">
            <a:off x="5384800" y="1592263"/>
            <a:ext cx="0" cy="649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59" name="AutoShape 53"/>
          <p:cNvSpPr>
            <a:spLocks noChangeArrowheads="1"/>
          </p:cNvSpPr>
          <p:nvPr/>
        </p:nvSpPr>
        <p:spPr bwMode="auto">
          <a:xfrm>
            <a:off x="165100" y="1341438"/>
            <a:ext cx="9504363" cy="250825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60" name="Text Box 28"/>
          <p:cNvSpPr txBox="1">
            <a:spLocks noChangeArrowheads="1"/>
          </p:cNvSpPr>
          <p:nvPr/>
        </p:nvSpPr>
        <p:spPr bwMode="auto">
          <a:xfrm>
            <a:off x="3440113" y="1304925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5161" name="Oval 55"/>
          <p:cNvSpPr>
            <a:spLocks noChangeArrowheads="1"/>
          </p:cNvSpPr>
          <p:nvPr/>
        </p:nvSpPr>
        <p:spPr bwMode="auto">
          <a:xfrm>
            <a:off x="2289175" y="3284538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62" name="Oval 56"/>
          <p:cNvSpPr>
            <a:spLocks noChangeArrowheads="1"/>
          </p:cNvSpPr>
          <p:nvPr/>
        </p:nvSpPr>
        <p:spPr bwMode="auto">
          <a:xfrm>
            <a:off x="2576513" y="2995613"/>
            <a:ext cx="71437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63" name="Oval 57"/>
          <p:cNvSpPr>
            <a:spLocks noChangeArrowheads="1"/>
          </p:cNvSpPr>
          <p:nvPr/>
        </p:nvSpPr>
        <p:spPr bwMode="auto">
          <a:xfrm>
            <a:off x="5168900" y="3141663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64" name="Line 58"/>
          <p:cNvSpPr>
            <a:spLocks noChangeShapeType="1"/>
          </p:cNvSpPr>
          <p:nvPr/>
        </p:nvSpPr>
        <p:spPr bwMode="auto">
          <a:xfrm>
            <a:off x="5205413" y="3176588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65" name="Line 59"/>
          <p:cNvSpPr>
            <a:spLocks noChangeShapeType="1"/>
          </p:cNvSpPr>
          <p:nvPr/>
        </p:nvSpPr>
        <p:spPr bwMode="auto">
          <a:xfrm>
            <a:off x="5205413" y="3716338"/>
            <a:ext cx="20526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66" name="Text Box 28"/>
          <p:cNvSpPr txBox="1">
            <a:spLocks noChangeArrowheads="1"/>
          </p:cNvSpPr>
          <p:nvPr/>
        </p:nvSpPr>
        <p:spPr bwMode="auto">
          <a:xfrm>
            <a:off x="7258050" y="3536950"/>
            <a:ext cx="16192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本地工作时钟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往内部其他电路</a:t>
            </a:r>
          </a:p>
        </p:txBody>
      </p:sp>
      <p:sp>
        <p:nvSpPr>
          <p:cNvPr id="5167" name="Rectangle 61"/>
          <p:cNvSpPr>
            <a:spLocks noChangeArrowheads="1"/>
          </p:cNvSpPr>
          <p:nvPr/>
        </p:nvSpPr>
        <p:spPr bwMode="auto">
          <a:xfrm>
            <a:off x="704850" y="1881188"/>
            <a:ext cx="8677275" cy="3527425"/>
          </a:xfrm>
          <a:prstGeom prst="rect">
            <a:avLst/>
          </a:prstGeom>
          <a:noFill/>
          <a:ln w="381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68" name="Text Box 28"/>
          <p:cNvSpPr txBox="1">
            <a:spLocks noChangeArrowheads="1"/>
          </p:cNvSpPr>
          <p:nvPr/>
        </p:nvSpPr>
        <p:spPr bwMode="auto">
          <a:xfrm>
            <a:off x="560388" y="54451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</a:rPr>
              <a:t>某节点</a:t>
            </a:r>
            <a:r>
              <a:rPr lang="en-US" altLang="zh-CN" sz="1400" dirty="0" err="1">
                <a:solidFill>
                  <a:srgbClr val="000000"/>
                </a:solidFill>
              </a:rPr>
              <a:t>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5169" name="Text Box 39"/>
          <p:cNvSpPr txBox="1">
            <a:spLocks noChangeArrowheads="1"/>
          </p:cNvSpPr>
          <p:nvPr/>
        </p:nvSpPr>
        <p:spPr bwMode="auto">
          <a:xfrm>
            <a:off x="741363" y="5949950"/>
            <a:ext cx="7740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从模式：节点从时钟总线输入的信号作为参考时钟，由</a:t>
            </a:r>
            <a:r>
              <a:rPr lang="en-US" altLang="zh-CN">
                <a:solidFill>
                  <a:srgbClr val="000000"/>
                </a:solidFill>
              </a:rPr>
              <a:t>PLL</a:t>
            </a:r>
            <a:r>
              <a:rPr lang="zh-CN" altLang="en-US">
                <a:solidFill>
                  <a:srgbClr val="000000"/>
                </a:solidFill>
              </a:rPr>
              <a:t>再生出本地工作时钟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2755900" y="1881188"/>
            <a:ext cx="0" cy="5762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3116796" y="2457450"/>
            <a:ext cx="683679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4197350" y="2672916"/>
            <a:ext cx="788988" cy="32110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5061012" y="3392488"/>
            <a:ext cx="0" cy="2889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5384800" y="3861048"/>
            <a:ext cx="115252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>
            <a:off x="2778125" y="3536950"/>
            <a:ext cx="0" cy="5762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64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7962701F-9A7A-4276-99FE-F79B692987DB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11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6148" name="Oval 6"/>
          <p:cNvSpPr>
            <a:spLocks noChangeArrowheads="1"/>
          </p:cNvSpPr>
          <p:nvPr/>
        </p:nvSpPr>
        <p:spPr bwMode="auto">
          <a:xfrm>
            <a:off x="4267200" y="2994025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9" name="Line 7"/>
          <p:cNvSpPr>
            <a:spLocks noChangeShapeType="1"/>
          </p:cNvSpPr>
          <p:nvPr/>
        </p:nvSpPr>
        <p:spPr bwMode="auto">
          <a:xfrm flipV="1">
            <a:off x="4340225" y="3173413"/>
            <a:ext cx="395288" cy="11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50" name="Oval 8"/>
          <p:cNvSpPr>
            <a:spLocks noChangeArrowheads="1"/>
          </p:cNvSpPr>
          <p:nvPr/>
        </p:nvSpPr>
        <p:spPr bwMode="auto">
          <a:xfrm>
            <a:off x="4699000" y="3136900"/>
            <a:ext cx="71438" cy="7143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1" name="Oval 9"/>
          <p:cNvSpPr>
            <a:spLocks noChangeArrowheads="1"/>
          </p:cNvSpPr>
          <p:nvPr/>
        </p:nvSpPr>
        <p:spPr bwMode="auto">
          <a:xfrm>
            <a:off x="4267200" y="3282950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4770438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>
            <a:off x="4051300" y="3028950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>
            <a:off x="4051300" y="3317875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55" name="Text Box 13"/>
          <p:cNvSpPr txBox="1">
            <a:spLocks noChangeArrowheads="1"/>
          </p:cNvSpPr>
          <p:nvPr/>
        </p:nvSpPr>
        <p:spPr bwMode="auto">
          <a:xfrm>
            <a:off x="4086225" y="2816225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4086225" y="3284538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6157" name="Oval 16"/>
          <p:cNvSpPr>
            <a:spLocks noChangeArrowheads="1"/>
          </p:cNvSpPr>
          <p:nvPr/>
        </p:nvSpPr>
        <p:spPr bwMode="auto">
          <a:xfrm>
            <a:off x="5637213" y="3141663"/>
            <a:ext cx="71437" cy="71437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8" name="Line 17"/>
          <p:cNvSpPr>
            <a:spLocks noChangeShapeType="1"/>
          </p:cNvSpPr>
          <p:nvPr/>
        </p:nvSpPr>
        <p:spPr bwMode="auto">
          <a:xfrm>
            <a:off x="5708650" y="3141663"/>
            <a:ext cx="396875" cy="317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59" name="Oval 18"/>
          <p:cNvSpPr>
            <a:spLocks noChangeArrowheads="1"/>
          </p:cNvSpPr>
          <p:nvPr/>
        </p:nvSpPr>
        <p:spPr bwMode="auto">
          <a:xfrm>
            <a:off x="6069013" y="3136900"/>
            <a:ext cx="71437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60" name="Line 19"/>
          <p:cNvSpPr>
            <a:spLocks noChangeShapeType="1"/>
          </p:cNvSpPr>
          <p:nvPr/>
        </p:nvSpPr>
        <p:spPr bwMode="auto">
          <a:xfrm>
            <a:off x="6140450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61" name="Line 20"/>
          <p:cNvSpPr>
            <a:spLocks noChangeShapeType="1"/>
          </p:cNvSpPr>
          <p:nvPr/>
        </p:nvSpPr>
        <p:spPr bwMode="auto">
          <a:xfrm>
            <a:off x="5421313" y="3176588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62" name="Rectangle 21"/>
          <p:cNvSpPr>
            <a:spLocks noChangeArrowheads="1"/>
          </p:cNvSpPr>
          <p:nvPr/>
        </p:nvSpPr>
        <p:spPr bwMode="auto">
          <a:xfrm>
            <a:off x="4160838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63" name="Rectangle 22"/>
          <p:cNvSpPr>
            <a:spLocks noChangeArrowheads="1"/>
          </p:cNvSpPr>
          <p:nvPr/>
        </p:nvSpPr>
        <p:spPr bwMode="auto">
          <a:xfrm>
            <a:off x="5529263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64" name="Text Box 27"/>
          <p:cNvSpPr txBox="1">
            <a:spLocks noChangeArrowheads="1"/>
          </p:cNvSpPr>
          <p:nvPr/>
        </p:nvSpPr>
        <p:spPr bwMode="auto">
          <a:xfrm>
            <a:off x="2863850" y="282098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PLL</a:t>
            </a:r>
          </a:p>
        </p:txBody>
      </p:sp>
      <p:sp>
        <p:nvSpPr>
          <p:cNvPr id="6165" name="Oval 24"/>
          <p:cNvSpPr>
            <a:spLocks noChangeArrowheads="1"/>
          </p:cNvSpPr>
          <p:nvPr/>
        </p:nvSpPr>
        <p:spPr bwMode="auto">
          <a:xfrm>
            <a:off x="957263" y="3033713"/>
            <a:ext cx="649287" cy="61277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66" name="Line 25"/>
          <p:cNvSpPr>
            <a:spLocks noChangeShapeType="1"/>
          </p:cNvSpPr>
          <p:nvPr/>
        </p:nvSpPr>
        <p:spPr bwMode="auto">
          <a:xfrm flipV="1">
            <a:off x="10668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67" name="Line 26"/>
          <p:cNvSpPr>
            <a:spLocks noChangeShapeType="1"/>
          </p:cNvSpPr>
          <p:nvPr/>
        </p:nvSpPr>
        <p:spPr bwMode="auto">
          <a:xfrm>
            <a:off x="1066800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68" name="Line 27"/>
          <p:cNvSpPr>
            <a:spLocks noChangeShapeType="1"/>
          </p:cNvSpPr>
          <p:nvPr/>
        </p:nvSpPr>
        <p:spPr bwMode="auto">
          <a:xfrm>
            <a:off x="120967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69" name="Line 28"/>
          <p:cNvSpPr>
            <a:spLocks noChangeShapeType="1"/>
          </p:cNvSpPr>
          <p:nvPr/>
        </p:nvSpPr>
        <p:spPr bwMode="auto">
          <a:xfrm flipV="1">
            <a:off x="135572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70" name="Line 29"/>
          <p:cNvSpPr>
            <a:spLocks noChangeShapeType="1"/>
          </p:cNvSpPr>
          <p:nvPr/>
        </p:nvSpPr>
        <p:spPr bwMode="auto">
          <a:xfrm>
            <a:off x="1355725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71" name="Line 30"/>
          <p:cNvSpPr>
            <a:spLocks noChangeShapeType="1"/>
          </p:cNvSpPr>
          <p:nvPr/>
        </p:nvSpPr>
        <p:spPr bwMode="auto">
          <a:xfrm>
            <a:off x="14986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72" name="Line 31"/>
          <p:cNvSpPr>
            <a:spLocks noChangeShapeType="1"/>
          </p:cNvSpPr>
          <p:nvPr/>
        </p:nvSpPr>
        <p:spPr bwMode="auto">
          <a:xfrm>
            <a:off x="1209675" y="3467100"/>
            <a:ext cx="1444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73" name="Text Box 28"/>
          <p:cNvSpPr txBox="1">
            <a:spLocks noChangeArrowheads="1"/>
          </p:cNvSpPr>
          <p:nvPr/>
        </p:nvSpPr>
        <p:spPr bwMode="auto">
          <a:xfrm>
            <a:off x="741363" y="3681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本地时钟源</a:t>
            </a:r>
          </a:p>
        </p:txBody>
      </p:sp>
      <p:sp>
        <p:nvSpPr>
          <p:cNvPr id="6174" name="Text Box 28"/>
          <p:cNvSpPr txBox="1">
            <a:spLocks noChangeArrowheads="1"/>
          </p:cNvSpPr>
          <p:nvPr/>
        </p:nvSpPr>
        <p:spPr bwMode="auto">
          <a:xfrm>
            <a:off x="2755900" y="25336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锁相环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6175" name="Text Box 27"/>
          <p:cNvSpPr txBox="1">
            <a:spLocks noChangeArrowheads="1"/>
          </p:cNvSpPr>
          <p:nvPr/>
        </p:nvSpPr>
        <p:spPr bwMode="auto">
          <a:xfrm>
            <a:off x="2073275" y="4292600"/>
            <a:ext cx="936625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时钟信号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检测电路</a:t>
            </a:r>
          </a:p>
        </p:txBody>
      </p:sp>
      <p:sp>
        <p:nvSpPr>
          <p:cNvPr id="6176" name="Text Box 27"/>
          <p:cNvSpPr txBox="1">
            <a:spLocks noChangeArrowheads="1"/>
          </p:cNvSpPr>
          <p:nvPr/>
        </p:nvSpPr>
        <p:spPr bwMode="auto">
          <a:xfrm>
            <a:off x="4197350" y="4292600"/>
            <a:ext cx="2087563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组合控制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电路</a:t>
            </a:r>
          </a:p>
        </p:txBody>
      </p:sp>
      <p:sp>
        <p:nvSpPr>
          <p:cNvPr id="6177" name="Line 36"/>
          <p:cNvSpPr>
            <a:spLocks noChangeShapeType="1"/>
          </p:cNvSpPr>
          <p:nvPr/>
        </p:nvSpPr>
        <p:spPr bwMode="auto">
          <a:xfrm flipV="1">
            <a:off x="4521200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78" name="Line 37"/>
          <p:cNvSpPr>
            <a:spLocks noChangeShapeType="1"/>
          </p:cNvSpPr>
          <p:nvPr/>
        </p:nvSpPr>
        <p:spPr bwMode="auto">
          <a:xfrm flipV="1">
            <a:off x="5889625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79" name="Text Box 28"/>
          <p:cNvSpPr txBox="1">
            <a:spLocks noChangeArrowheads="1"/>
          </p:cNvSpPr>
          <p:nvPr/>
        </p:nvSpPr>
        <p:spPr bwMode="auto">
          <a:xfrm>
            <a:off x="39449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180" name="Text Box 28"/>
          <p:cNvSpPr txBox="1">
            <a:spLocks noChangeArrowheads="1"/>
          </p:cNvSpPr>
          <p:nvPr/>
        </p:nvSpPr>
        <p:spPr bwMode="auto">
          <a:xfrm>
            <a:off x="52784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181" name="Line 40"/>
          <p:cNvSpPr>
            <a:spLocks noChangeShapeType="1"/>
          </p:cNvSpPr>
          <p:nvPr/>
        </p:nvSpPr>
        <p:spPr bwMode="auto">
          <a:xfrm flipH="1">
            <a:off x="1604963" y="3321050"/>
            <a:ext cx="24479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82" name="Line 41"/>
          <p:cNvSpPr>
            <a:spLocks noChangeShapeType="1"/>
          </p:cNvSpPr>
          <p:nvPr/>
        </p:nvSpPr>
        <p:spPr bwMode="auto">
          <a:xfrm flipH="1">
            <a:off x="380047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83" name="Line 42"/>
          <p:cNvSpPr>
            <a:spLocks noChangeShapeType="1"/>
          </p:cNvSpPr>
          <p:nvPr/>
        </p:nvSpPr>
        <p:spPr bwMode="auto">
          <a:xfrm>
            <a:off x="4989513" y="3176588"/>
            <a:ext cx="431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84" name="Line 43"/>
          <p:cNvSpPr>
            <a:spLocks noChangeShapeType="1"/>
          </p:cNvSpPr>
          <p:nvPr/>
        </p:nvSpPr>
        <p:spPr bwMode="auto">
          <a:xfrm flipH="1">
            <a:off x="261302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85" name="Line 44"/>
          <p:cNvSpPr>
            <a:spLocks noChangeShapeType="1"/>
          </p:cNvSpPr>
          <p:nvPr/>
        </p:nvSpPr>
        <p:spPr bwMode="auto">
          <a:xfrm flipV="1">
            <a:off x="2613025" y="1592263"/>
            <a:ext cx="0" cy="1441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86" name="Line 45"/>
          <p:cNvSpPr>
            <a:spLocks noChangeShapeType="1"/>
          </p:cNvSpPr>
          <p:nvPr/>
        </p:nvSpPr>
        <p:spPr bwMode="auto">
          <a:xfrm>
            <a:off x="2613025" y="3033713"/>
            <a:ext cx="0" cy="358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87" name="Line 46"/>
          <p:cNvSpPr>
            <a:spLocks noChangeShapeType="1"/>
          </p:cNvSpPr>
          <p:nvPr/>
        </p:nvSpPr>
        <p:spPr bwMode="auto">
          <a:xfrm>
            <a:off x="2613025" y="3392488"/>
            <a:ext cx="0" cy="900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88" name="Line 47"/>
          <p:cNvSpPr>
            <a:spLocks noChangeShapeType="1"/>
          </p:cNvSpPr>
          <p:nvPr/>
        </p:nvSpPr>
        <p:spPr bwMode="auto">
          <a:xfrm>
            <a:off x="2324100" y="3321050"/>
            <a:ext cx="0" cy="971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89" name="Line 48"/>
          <p:cNvSpPr>
            <a:spLocks noChangeShapeType="1"/>
          </p:cNvSpPr>
          <p:nvPr/>
        </p:nvSpPr>
        <p:spPr bwMode="auto">
          <a:xfrm>
            <a:off x="3008313" y="4581525"/>
            <a:ext cx="11890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90" name="Line 49"/>
          <p:cNvSpPr>
            <a:spLocks noChangeShapeType="1"/>
          </p:cNvSpPr>
          <p:nvPr/>
        </p:nvSpPr>
        <p:spPr bwMode="auto">
          <a:xfrm>
            <a:off x="6357938" y="3176588"/>
            <a:ext cx="179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91" name="Line 50"/>
          <p:cNvSpPr>
            <a:spLocks noChangeShapeType="1"/>
          </p:cNvSpPr>
          <p:nvPr/>
        </p:nvSpPr>
        <p:spPr bwMode="auto">
          <a:xfrm flipV="1">
            <a:off x="6537325" y="2241550"/>
            <a:ext cx="0" cy="935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92" name="Line 51"/>
          <p:cNvSpPr>
            <a:spLocks noChangeShapeType="1"/>
          </p:cNvSpPr>
          <p:nvPr/>
        </p:nvSpPr>
        <p:spPr bwMode="auto">
          <a:xfrm flipH="1">
            <a:off x="5384800" y="2241550"/>
            <a:ext cx="1152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93" name="Line 52"/>
          <p:cNvSpPr>
            <a:spLocks noChangeShapeType="1"/>
          </p:cNvSpPr>
          <p:nvPr/>
        </p:nvSpPr>
        <p:spPr bwMode="auto">
          <a:xfrm flipV="1">
            <a:off x="5384800" y="1592263"/>
            <a:ext cx="0" cy="649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94" name="AutoShape 53"/>
          <p:cNvSpPr>
            <a:spLocks noChangeArrowheads="1"/>
          </p:cNvSpPr>
          <p:nvPr/>
        </p:nvSpPr>
        <p:spPr bwMode="auto">
          <a:xfrm>
            <a:off x="165100" y="1341438"/>
            <a:ext cx="9504363" cy="250825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95" name="Text Box 28"/>
          <p:cNvSpPr txBox="1">
            <a:spLocks noChangeArrowheads="1"/>
          </p:cNvSpPr>
          <p:nvPr/>
        </p:nvSpPr>
        <p:spPr bwMode="auto">
          <a:xfrm>
            <a:off x="3440113" y="1304925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6196" name="Oval 55"/>
          <p:cNvSpPr>
            <a:spLocks noChangeArrowheads="1"/>
          </p:cNvSpPr>
          <p:nvPr/>
        </p:nvSpPr>
        <p:spPr bwMode="auto">
          <a:xfrm>
            <a:off x="2289175" y="3284538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97" name="Oval 56"/>
          <p:cNvSpPr>
            <a:spLocks noChangeArrowheads="1"/>
          </p:cNvSpPr>
          <p:nvPr/>
        </p:nvSpPr>
        <p:spPr bwMode="auto">
          <a:xfrm>
            <a:off x="2576513" y="2995613"/>
            <a:ext cx="71437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98" name="Oval 57"/>
          <p:cNvSpPr>
            <a:spLocks noChangeArrowheads="1"/>
          </p:cNvSpPr>
          <p:nvPr/>
        </p:nvSpPr>
        <p:spPr bwMode="auto">
          <a:xfrm>
            <a:off x="5168900" y="3141663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99" name="Line 58"/>
          <p:cNvSpPr>
            <a:spLocks noChangeShapeType="1"/>
          </p:cNvSpPr>
          <p:nvPr/>
        </p:nvSpPr>
        <p:spPr bwMode="auto">
          <a:xfrm>
            <a:off x="5205413" y="3176588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00" name="Line 59"/>
          <p:cNvSpPr>
            <a:spLocks noChangeShapeType="1"/>
          </p:cNvSpPr>
          <p:nvPr/>
        </p:nvSpPr>
        <p:spPr bwMode="auto">
          <a:xfrm>
            <a:off x="5205413" y="3716338"/>
            <a:ext cx="20526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01" name="Text Box 28"/>
          <p:cNvSpPr txBox="1">
            <a:spLocks noChangeArrowheads="1"/>
          </p:cNvSpPr>
          <p:nvPr/>
        </p:nvSpPr>
        <p:spPr bwMode="auto">
          <a:xfrm>
            <a:off x="7258050" y="3536950"/>
            <a:ext cx="16192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本地工作时钟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往内部其他电路</a:t>
            </a:r>
          </a:p>
        </p:txBody>
      </p:sp>
      <p:sp>
        <p:nvSpPr>
          <p:cNvPr id="6202" name="Rectangle 61"/>
          <p:cNvSpPr>
            <a:spLocks noChangeArrowheads="1"/>
          </p:cNvSpPr>
          <p:nvPr/>
        </p:nvSpPr>
        <p:spPr bwMode="auto">
          <a:xfrm>
            <a:off x="704850" y="1881188"/>
            <a:ext cx="8677275" cy="3527425"/>
          </a:xfrm>
          <a:prstGeom prst="rect">
            <a:avLst/>
          </a:prstGeom>
          <a:noFill/>
          <a:ln w="381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03" name="Text Box 28"/>
          <p:cNvSpPr txBox="1">
            <a:spLocks noChangeArrowheads="1"/>
          </p:cNvSpPr>
          <p:nvPr/>
        </p:nvSpPr>
        <p:spPr bwMode="auto">
          <a:xfrm>
            <a:off x="560388" y="54451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</a:rPr>
              <a:t>某节点</a:t>
            </a:r>
            <a:r>
              <a:rPr lang="en-US" altLang="zh-CN" sz="1400" dirty="0" err="1">
                <a:solidFill>
                  <a:srgbClr val="000000"/>
                </a:solidFill>
              </a:rPr>
              <a:t>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6204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任意节点</a:t>
            </a:r>
            <a:r>
              <a:rPr lang="en-US" altLang="zh-CN" sz="2400" dirty="0" err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的内部逻辑框图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当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工作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于</a:t>
            </a:r>
            <a:r>
              <a:rPr lang="zh-CN" altLang="en-US" sz="2400" dirty="0" smtClean="0">
                <a:solidFill>
                  <a:srgbClr val="3333CC"/>
                </a:solidFill>
                <a:latin typeface="华文楷体" pitchFamily="2" charset="-122"/>
                <a:ea typeface="华文楷体" pitchFamily="2" charset="-122"/>
              </a:rPr>
              <a:t>主模式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时）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205" name="Text Box 39"/>
          <p:cNvSpPr txBox="1">
            <a:spLocks noChangeArrowheads="1"/>
          </p:cNvSpPr>
          <p:nvPr/>
        </p:nvSpPr>
        <p:spPr bwMode="auto">
          <a:xfrm>
            <a:off x="633413" y="5949950"/>
            <a:ext cx="925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主模式：本地时钟源信号作为本地工作时钟，同时输出到总线作为系统其他节点的参考时钟</a:t>
            </a: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1857908" y="3536950"/>
            <a:ext cx="174492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4090988" y="3300413"/>
            <a:ext cx="833499" cy="29800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>
            <a:off x="5061012" y="3392488"/>
            <a:ext cx="0" cy="2889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>
            <a:off x="5384800" y="3861048"/>
            <a:ext cx="115252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>
            <a:off x="2180692" y="3646488"/>
            <a:ext cx="0" cy="5762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flipV="1">
            <a:off x="6717196" y="1631453"/>
            <a:ext cx="0" cy="12201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5324475" y="2994025"/>
            <a:ext cx="115252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>
            <a:off x="2755900" y="3646488"/>
            <a:ext cx="0" cy="5762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547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B9D4A651-0353-4758-9044-C0F92D402B05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12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7172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切换器</a:t>
            </a:r>
            <a:r>
              <a:rPr lang="en-US" altLang="zh-CN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的故障模式</a:t>
            </a:r>
          </a:p>
        </p:txBody>
      </p:sp>
      <p:grpSp>
        <p:nvGrpSpPr>
          <p:cNvPr id="67685" name="Group 101"/>
          <p:cNvGrpSpPr>
            <a:grpSpLocks/>
          </p:cNvGrpSpPr>
          <p:nvPr/>
        </p:nvGrpSpPr>
        <p:grpSpPr bwMode="auto">
          <a:xfrm>
            <a:off x="739775" y="1160463"/>
            <a:ext cx="7634288" cy="1079500"/>
            <a:chOff x="466" y="731"/>
            <a:chExt cx="4809" cy="680"/>
          </a:xfrm>
        </p:grpSpPr>
        <p:sp>
          <p:nvSpPr>
            <p:cNvPr id="7218" name="Oval 6"/>
            <p:cNvSpPr>
              <a:spLocks noChangeArrowheads="1"/>
            </p:cNvSpPr>
            <p:nvPr/>
          </p:nvSpPr>
          <p:spPr bwMode="auto">
            <a:xfrm>
              <a:off x="669" y="1069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19" name="Line 7"/>
            <p:cNvSpPr>
              <a:spLocks noChangeShapeType="1"/>
            </p:cNvSpPr>
            <p:nvPr/>
          </p:nvSpPr>
          <p:spPr bwMode="auto">
            <a:xfrm>
              <a:off x="714" y="1091"/>
              <a:ext cx="250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220" name="Oval 8"/>
            <p:cNvSpPr>
              <a:spLocks noChangeArrowheads="1"/>
            </p:cNvSpPr>
            <p:nvPr/>
          </p:nvSpPr>
          <p:spPr bwMode="auto">
            <a:xfrm>
              <a:off x="941" y="1159"/>
              <a:ext cx="45" cy="45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21" name="Oval 9"/>
            <p:cNvSpPr>
              <a:spLocks noChangeArrowheads="1"/>
            </p:cNvSpPr>
            <p:nvPr/>
          </p:nvSpPr>
          <p:spPr bwMode="auto">
            <a:xfrm>
              <a:off x="669" y="1251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22" name="Line 10"/>
            <p:cNvSpPr>
              <a:spLocks noChangeShapeType="1"/>
            </p:cNvSpPr>
            <p:nvPr/>
          </p:nvSpPr>
          <p:spPr bwMode="auto">
            <a:xfrm>
              <a:off x="986" y="1182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223" name="Line 11"/>
            <p:cNvSpPr>
              <a:spLocks noChangeShapeType="1"/>
            </p:cNvSpPr>
            <p:nvPr/>
          </p:nvSpPr>
          <p:spPr bwMode="auto">
            <a:xfrm>
              <a:off x="533" y="1091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224" name="Line 12"/>
            <p:cNvSpPr>
              <a:spLocks noChangeShapeType="1"/>
            </p:cNvSpPr>
            <p:nvPr/>
          </p:nvSpPr>
          <p:spPr bwMode="auto">
            <a:xfrm>
              <a:off x="533" y="1273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225" name="Text Box 13"/>
            <p:cNvSpPr txBox="1">
              <a:spLocks noChangeArrowheads="1"/>
            </p:cNvSpPr>
            <p:nvPr/>
          </p:nvSpPr>
          <p:spPr bwMode="auto">
            <a:xfrm>
              <a:off x="555" y="957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7226" name="Text Box 14"/>
            <p:cNvSpPr txBox="1">
              <a:spLocks noChangeArrowheads="1"/>
            </p:cNvSpPr>
            <p:nvPr/>
          </p:nvSpPr>
          <p:spPr bwMode="auto">
            <a:xfrm>
              <a:off x="555" y="1252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7227" name="Rectangle 21"/>
            <p:cNvSpPr>
              <a:spLocks noChangeArrowheads="1"/>
            </p:cNvSpPr>
            <p:nvPr/>
          </p:nvSpPr>
          <p:spPr bwMode="auto">
            <a:xfrm>
              <a:off x="602" y="912"/>
              <a:ext cx="453" cy="499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28" name="Text Box 28"/>
            <p:cNvSpPr txBox="1">
              <a:spLocks noChangeArrowheads="1"/>
            </p:cNvSpPr>
            <p:nvPr/>
          </p:nvSpPr>
          <p:spPr bwMode="auto">
            <a:xfrm>
              <a:off x="466" y="731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rgbClr val="000000"/>
                  </a:solidFill>
                </a:rPr>
                <a:t>切换器</a:t>
              </a:r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229" name="Text Box 39"/>
            <p:cNvSpPr txBox="1">
              <a:spLocks noChangeArrowheads="1"/>
            </p:cNvSpPr>
            <p:nvPr/>
          </p:nvSpPr>
          <p:spPr bwMode="auto">
            <a:xfrm>
              <a:off x="1374" y="1049"/>
              <a:ext cx="39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3333CC"/>
                  </a:solidFill>
                </a:rPr>
                <a:t>A1</a:t>
              </a:r>
              <a:r>
                <a:rPr lang="zh-CN" altLang="en-US">
                  <a:solidFill>
                    <a:srgbClr val="000000"/>
                  </a:solidFill>
                </a:rPr>
                <a:t>：切换器</a:t>
              </a:r>
              <a:r>
                <a:rPr lang="en-US" altLang="zh-CN">
                  <a:solidFill>
                    <a:srgbClr val="000000"/>
                  </a:solidFill>
                </a:rPr>
                <a:t>A</a:t>
              </a:r>
              <a:r>
                <a:rPr lang="zh-CN" altLang="en-US">
                  <a:solidFill>
                    <a:srgbClr val="000000"/>
                  </a:solidFill>
                </a:rPr>
                <a:t>的第</a:t>
              </a:r>
              <a:r>
                <a:rPr lang="en-US" altLang="zh-CN">
                  <a:solidFill>
                    <a:srgbClr val="000000"/>
                  </a:solidFill>
                </a:rPr>
                <a:t>1</a:t>
              </a:r>
              <a:r>
                <a:rPr lang="zh-CN" altLang="en-US">
                  <a:solidFill>
                    <a:srgbClr val="000000"/>
                  </a:solidFill>
                </a:rPr>
                <a:t>种故障，不能正常受控，掷刀</a:t>
              </a:r>
              <a:r>
                <a:rPr lang="zh-CN" altLang="en-US">
                  <a:solidFill>
                    <a:srgbClr val="3333CC"/>
                  </a:solidFill>
                </a:rPr>
                <a:t>无法与触点</a:t>
              </a:r>
              <a:r>
                <a:rPr lang="en-US" altLang="zh-CN">
                  <a:solidFill>
                    <a:srgbClr val="3333CC"/>
                  </a:solidFill>
                </a:rPr>
                <a:t>1</a:t>
              </a:r>
              <a:r>
                <a:rPr lang="zh-CN" altLang="en-US">
                  <a:solidFill>
                    <a:srgbClr val="3333CC"/>
                  </a:solidFill>
                </a:rPr>
                <a:t>脱离</a:t>
              </a:r>
            </a:p>
          </p:txBody>
        </p:sp>
      </p:grpSp>
      <p:grpSp>
        <p:nvGrpSpPr>
          <p:cNvPr id="67681" name="Group 97"/>
          <p:cNvGrpSpPr>
            <a:grpSpLocks/>
          </p:cNvGrpSpPr>
          <p:nvPr/>
        </p:nvGrpSpPr>
        <p:grpSpPr bwMode="auto">
          <a:xfrm>
            <a:off x="739775" y="2312988"/>
            <a:ext cx="7634288" cy="1079500"/>
            <a:chOff x="466" y="1457"/>
            <a:chExt cx="4809" cy="680"/>
          </a:xfrm>
        </p:grpSpPr>
        <p:sp>
          <p:nvSpPr>
            <p:cNvPr id="7206" name="Oval 64"/>
            <p:cNvSpPr>
              <a:spLocks noChangeArrowheads="1"/>
            </p:cNvSpPr>
            <p:nvPr/>
          </p:nvSpPr>
          <p:spPr bwMode="auto">
            <a:xfrm>
              <a:off x="669" y="1795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07" name="Line 65"/>
            <p:cNvSpPr>
              <a:spLocks noChangeShapeType="1"/>
            </p:cNvSpPr>
            <p:nvPr/>
          </p:nvSpPr>
          <p:spPr bwMode="auto">
            <a:xfrm flipV="1">
              <a:off x="693" y="1908"/>
              <a:ext cx="271" cy="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208" name="Oval 66"/>
            <p:cNvSpPr>
              <a:spLocks noChangeArrowheads="1"/>
            </p:cNvSpPr>
            <p:nvPr/>
          </p:nvSpPr>
          <p:spPr bwMode="auto">
            <a:xfrm>
              <a:off x="941" y="1885"/>
              <a:ext cx="45" cy="45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09" name="Oval 67"/>
            <p:cNvSpPr>
              <a:spLocks noChangeArrowheads="1"/>
            </p:cNvSpPr>
            <p:nvPr/>
          </p:nvSpPr>
          <p:spPr bwMode="auto">
            <a:xfrm>
              <a:off x="669" y="1977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10" name="Line 68"/>
            <p:cNvSpPr>
              <a:spLocks noChangeShapeType="1"/>
            </p:cNvSpPr>
            <p:nvPr/>
          </p:nvSpPr>
          <p:spPr bwMode="auto">
            <a:xfrm>
              <a:off x="986" y="1908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211" name="Line 69"/>
            <p:cNvSpPr>
              <a:spLocks noChangeShapeType="1"/>
            </p:cNvSpPr>
            <p:nvPr/>
          </p:nvSpPr>
          <p:spPr bwMode="auto">
            <a:xfrm>
              <a:off x="533" y="1817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212" name="Line 70"/>
            <p:cNvSpPr>
              <a:spLocks noChangeShapeType="1"/>
            </p:cNvSpPr>
            <p:nvPr/>
          </p:nvSpPr>
          <p:spPr bwMode="auto">
            <a:xfrm>
              <a:off x="533" y="1999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213" name="Text Box 71"/>
            <p:cNvSpPr txBox="1">
              <a:spLocks noChangeArrowheads="1"/>
            </p:cNvSpPr>
            <p:nvPr/>
          </p:nvSpPr>
          <p:spPr bwMode="auto">
            <a:xfrm>
              <a:off x="555" y="1683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7214" name="Text Box 72"/>
            <p:cNvSpPr txBox="1">
              <a:spLocks noChangeArrowheads="1"/>
            </p:cNvSpPr>
            <p:nvPr/>
          </p:nvSpPr>
          <p:spPr bwMode="auto">
            <a:xfrm>
              <a:off x="555" y="1978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7215" name="Rectangle 73"/>
            <p:cNvSpPr>
              <a:spLocks noChangeArrowheads="1"/>
            </p:cNvSpPr>
            <p:nvPr/>
          </p:nvSpPr>
          <p:spPr bwMode="auto">
            <a:xfrm>
              <a:off x="602" y="1638"/>
              <a:ext cx="453" cy="499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16" name="Text Box 28"/>
            <p:cNvSpPr txBox="1">
              <a:spLocks noChangeArrowheads="1"/>
            </p:cNvSpPr>
            <p:nvPr/>
          </p:nvSpPr>
          <p:spPr bwMode="auto">
            <a:xfrm>
              <a:off x="466" y="1457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rgbClr val="000000"/>
                  </a:solidFill>
                </a:rPr>
                <a:t>切换器</a:t>
              </a:r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217" name="Text Box 39"/>
            <p:cNvSpPr txBox="1">
              <a:spLocks noChangeArrowheads="1"/>
            </p:cNvSpPr>
            <p:nvPr/>
          </p:nvSpPr>
          <p:spPr bwMode="auto">
            <a:xfrm>
              <a:off x="1374" y="1775"/>
              <a:ext cx="39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3333CC"/>
                  </a:solidFill>
                </a:rPr>
                <a:t>A2</a:t>
              </a:r>
              <a:r>
                <a:rPr lang="zh-CN" altLang="en-US">
                  <a:solidFill>
                    <a:srgbClr val="000000"/>
                  </a:solidFill>
                </a:rPr>
                <a:t>：切换器</a:t>
              </a:r>
              <a:r>
                <a:rPr lang="en-US" altLang="zh-CN">
                  <a:solidFill>
                    <a:srgbClr val="000000"/>
                  </a:solidFill>
                </a:rPr>
                <a:t>A</a:t>
              </a:r>
              <a:r>
                <a:rPr lang="zh-CN" altLang="en-US">
                  <a:solidFill>
                    <a:srgbClr val="000000"/>
                  </a:solidFill>
                </a:rPr>
                <a:t>的第</a:t>
              </a:r>
              <a:r>
                <a:rPr lang="en-US" altLang="zh-CN">
                  <a:solidFill>
                    <a:srgbClr val="000000"/>
                  </a:solidFill>
                </a:rPr>
                <a:t>2</a:t>
              </a:r>
              <a:r>
                <a:rPr lang="zh-CN" altLang="en-US">
                  <a:solidFill>
                    <a:srgbClr val="000000"/>
                  </a:solidFill>
                </a:rPr>
                <a:t>种故障，不能正常受控，掷刀</a:t>
              </a:r>
              <a:r>
                <a:rPr lang="zh-CN" altLang="en-US">
                  <a:solidFill>
                    <a:srgbClr val="3333CC"/>
                  </a:solidFill>
                </a:rPr>
                <a:t>无法与触点</a:t>
              </a:r>
              <a:r>
                <a:rPr lang="en-US" altLang="zh-CN">
                  <a:solidFill>
                    <a:srgbClr val="3333CC"/>
                  </a:solidFill>
                </a:rPr>
                <a:t>2</a:t>
              </a:r>
              <a:r>
                <a:rPr lang="zh-CN" altLang="en-US">
                  <a:solidFill>
                    <a:srgbClr val="3333CC"/>
                  </a:solidFill>
                </a:rPr>
                <a:t>脱离</a:t>
              </a:r>
            </a:p>
          </p:txBody>
        </p:sp>
      </p:grpSp>
      <p:grpSp>
        <p:nvGrpSpPr>
          <p:cNvPr id="67682" name="Group 98"/>
          <p:cNvGrpSpPr>
            <a:grpSpLocks/>
          </p:cNvGrpSpPr>
          <p:nvPr/>
        </p:nvGrpSpPr>
        <p:grpSpPr bwMode="auto">
          <a:xfrm>
            <a:off x="739775" y="3536950"/>
            <a:ext cx="8569325" cy="1079500"/>
            <a:chOff x="466" y="2228"/>
            <a:chExt cx="5398" cy="680"/>
          </a:xfrm>
        </p:grpSpPr>
        <p:sp>
          <p:nvSpPr>
            <p:cNvPr id="7194" name="Text Box 84"/>
            <p:cNvSpPr txBox="1">
              <a:spLocks noChangeArrowheads="1"/>
            </p:cNvSpPr>
            <p:nvPr/>
          </p:nvSpPr>
          <p:spPr bwMode="auto">
            <a:xfrm>
              <a:off x="555" y="2749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7195" name="Oval 76"/>
            <p:cNvSpPr>
              <a:spLocks noChangeArrowheads="1"/>
            </p:cNvSpPr>
            <p:nvPr/>
          </p:nvSpPr>
          <p:spPr bwMode="auto">
            <a:xfrm>
              <a:off x="669" y="2566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96" name="Line 77"/>
            <p:cNvSpPr>
              <a:spLocks noChangeShapeType="1"/>
            </p:cNvSpPr>
            <p:nvPr/>
          </p:nvSpPr>
          <p:spPr bwMode="auto">
            <a:xfrm flipV="1">
              <a:off x="671" y="2679"/>
              <a:ext cx="293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97" name="Oval 78"/>
            <p:cNvSpPr>
              <a:spLocks noChangeArrowheads="1"/>
            </p:cNvSpPr>
            <p:nvPr/>
          </p:nvSpPr>
          <p:spPr bwMode="auto">
            <a:xfrm>
              <a:off x="941" y="2656"/>
              <a:ext cx="45" cy="45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98" name="Oval 79"/>
            <p:cNvSpPr>
              <a:spLocks noChangeArrowheads="1"/>
            </p:cNvSpPr>
            <p:nvPr/>
          </p:nvSpPr>
          <p:spPr bwMode="auto">
            <a:xfrm>
              <a:off x="669" y="2748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99" name="Line 80"/>
            <p:cNvSpPr>
              <a:spLocks noChangeShapeType="1"/>
            </p:cNvSpPr>
            <p:nvPr/>
          </p:nvSpPr>
          <p:spPr bwMode="auto">
            <a:xfrm>
              <a:off x="986" y="2679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200" name="Line 81"/>
            <p:cNvSpPr>
              <a:spLocks noChangeShapeType="1"/>
            </p:cNvSpPr>
            <p:nvPr/>
          </p:nvSpPr>
          <p:spPr bwMode="auto">
            <a:xfrm>
              <a:off x="533" y="2588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201" name="Line 82"/>
            <p:cNvSpPr>
              <a:spLocks noChangeShapeType="1"/>
            </p:cNvSpPr>
            <p:nvPr/>
          </p:nvSpPr>
          <p:spPr bwMode="auto">
            <a:xfrm>
              <a:off x="533" y="2770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202" name="Text Box 83"/>
            <p:cNvSpPr txBox="1">
              <a:spLocks noChangeArrowheads="1"/>
            </p:cNvSpPr>
            <p:nvPr/>
          </p:nvSpPr>
          <p:spPr bwMode="auto">
            <a:xfrm>
              <a:off x="555" y="2454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7203" name="Rectangle 85"/>
            <p:cNvSpPr>
              <a:spLocks noChangeArrowheads="1"/>
            </p:cNvSpPr>
            <p:nvPr/>
          </p:nvSpPr>
          <p:spPr bwMode="auto">
            <a:xfrm>
              <a:off x="602" y="2409"/>
              <a:ext cx="453" cy="499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04" name="Text Box 28"/>
            <p:cNvSpPr txBox="1">
              <a:spLocks noChangeArrowheads="1"/>
            </p:cNvSpPr>
            <p:nvPr/>
          </p:nvSpPr>
          <p:spPr bwMode="auto">
            <a:xfrm>
              <a:off x="466" y="2228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rgbClr val="000000"/>
                  </a:solidFill>
                </a:rPr>
                <a:t>切换器</a:t>
              </a:r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205" name="Text Box 39"/>
            <p:cNvSpPr txBox="1">
              <a:spLocks noChangeArrowheads="1"/>
            </p:cNvSpPr>
            <p:nvPr/>
          </p:nvSpPr>
          <p:spPr bwMode="auto">
            <a:xfrm>
              <a:off x="1374" y="2546"/>
              <a:ext cx="4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3333CC"/>
                  </a:solidFill>
                </a:rPr>
                <a:t>A3</a:t>
              </a:r>
              <a:r>
                <a:rPr lang="zh-CN" altLang="en-US">
                  <a:solidFill>
                    <a:srgbClr val="000000"/>
                  </a:solidFill>
                </a:rPr>
                <a:t>：切换器</a:t>
              </a:r>
              <a:r>
                <a:rPr lang="en-US" altLang="zh-CN">
                  <a:solidFill>
                    <a:srgbClr val="000000"/>
                  </a:solidFill>
                </a:rPr>
                <a:t>A</a:t>
              </a:r>
              <a:r>
                <a:rPr lang="zh-CN" altLang="en-US">
                  <a:solidFill>
                    <a:srgbClr val="000000"/>
                  </a:solidFill>
                </a:rPr>
                <a:t>的第</a:t>
              </a:r>
              <a:r>
                <a:rPr lang="en-US" altLang="zh-CN">
                  <a:solidFill>
                    <a:srgbClr val="000000"/>
                  </a:solidFill>
                </a:rPr>
                <a:t>3</a:t>
              </a:r>
              <a:r>
                <a:rPr lang="zh-CN" altLang="en-US">
                  <a:solidFill>
                    <a:srgbClr val="000000"/>
                  </a:solidFill>
                </a:rPr>
                <a:t>种故障，不能正常受控，掷刀</a:t>
              </a:r>
              <a:r>
                <a:rPr lang="zh-CN" altLang="en-US">
                  <a:solidFill>
                    <a:srgbClr val="3333CC"/>
                  </a:solidFill>
                </a:rPr>
                <a:t>无法与任何一个触点接合</a:t>
              </a:r>
            </a:p>
          </p:txBody>
        </p:sp>
      </p:grpSp>
      <p:grpSp>
        <p:nvGrpSpPr>
          <p:cNvPr id="67683" name="Group 99"/>
          <p:cNvGrpSpPr>
            <a:grpSpLocks/>
          </p:cNvGrpSpPr>
          <p:nvPr/>
        </p:nvGrpSpPr>
        <p:grpSpPr bwMode="auto">
          <a:xfrm>
            <a:off x="706438" y="4941888"/>
            <a:ext cx="3994150" cy="1079500"/>
            <a:chOff x="445" y="3113"/>
            <a:chExt cx="2516" cy="680"/>
          </a:xfrm>
        </p:grpSpPr>
        <p:sp>
          <p:nvSpPr>
            <p:cNvPr id="7186" name="Oval 16"/>
            <p:cNvSpPr>
              <a:spLocks noChangeArrowheads="1"/>
            </p:cNvSpPr>
            <p:nvPr/>
          </p:nvSpPr>
          <p:spPr bwMode="auto">
            <a:xfrm>
              <a:off x="671" y="3544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>
              <a:off x="716" y="3543"/>
              <a:ext cx="250" cy="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88" name="Oval 18"/>
            <p:cNvSpPr>
              <a:spLocks noChangeArrowheads="1"/>
            </p:cNvSpPr>
            <p:nvPr/>
          </p:nvSpPr>
          <p:spPr bwMode="auto">
            <a:xfrm>
              <a:off x="943" y="3541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9" name="Line 19"/>
            <p:cNvSpPr>
              <a:spLocks noChangeShapeType="1"/>
            </p:cNvSpPr>
            <p:nvPr/>
          </p:nvSpPr>
          <p:spPr bwMode="auto">
            <a:xfrm>
              <a:off x="988" y="3564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90" name="Line 20"/>
            <p:cNvSpPr>
              <a:spLocks noChangeShapeType="1"/>
            </p:cNvSpPr>
            <p:nvPr/>
          </p:nvSpPr>
          <p:spPr bwMode="auto">
            <a:xfrm>
              <a:off x="535" y="3566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91" name="Rectangle 22"/>
            <p:cNvSpPr>
              <a:spLocks noChangeArrowheads="1"/>
            </p:cNvSpPr>
            <p:nvPr/>
          </p:nvSpPr>
          <p:spPr bwMode="auto">
            <a:xfrm>
              <a:off x="603" y="3294"/>
              <a:ext cx="453" cy="499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92" name="Text Box 28"/>
            <p:cNvSpPr txBox="1">
              <a:spLocks noChangeArrowheads="1"/>
            </p:cNvSpPr>
            <p:nvPr/>
          </p:nvSpPr>
          <p:spPr bwMode="auto">
            <a:xfrm>
              <a:off x="445" y="3113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rgbClr val="000000"/>
                  </a:solidFill>
                </a:rPr>
                <a:t>切换器</a:t>
              </a:r>
              <a:r>
                <a:rPr lang="en-US" altLang="zh-CN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193" name="Text Box 39"/>
            <p:cNvSpPr txBox="1">
              <a:spLocks noChangeArrowheads="1"/>
            </p:cNvSpPr>
            <p:nvPr/>
          </p:nvSpPr>
          <p:spPr bwMode="auto">
            <a:xfrm>
              <a:off x="1396" y="3271"/>
              <a:ext cx="1565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3333CC"/>
                  </a:solidFill>
                </a:rPr>
                <a:t>B1</a:t>
              </a:r>
              <a:r>
                <a:rPr lang="zh-CN" altLang="en-US">
                  <a:solidFill>
                    <a:srgbClr val="000000"/>
                  </a:solidFill>
                </a:rPr>
                <a:t>：切换器</a:t>
              </a:r>
              <a:r>
                <a:rPr lang="en-US" altLang="zh-CN">
                  <a:solidFill>
                    <a:srgbClr val="000000"/>
                  </a:solidFill>
                </a:rPr>
                <a:t>B</a:t>
              </a:r>
              <a:r>
                <a:rPr lang="zh-CN" altLang="en-US">
                  <a:solidFill>
                    <a:srgbClr val="000000"/>
                  </a:solidFill>
                </a:rPr>
                <a:t>的第</a:t>
              </a:r>
              <a:r>
                <a:rPr lang="en-US" altLang="zh-CN">
                  <a:solidFill>
                    <a:srgbClr val="000000"/>
                  </a:solidFill>
                </a:rPr>
                <a:t>1</a:t>
              </a:r>
              <a:r>
                <a:rPr lang="zh-CN" altLang="en-US">
                  <a:solidFill>
                    <a:srgbClr val="000000"/>
                  </a:solidFill>
                </a:rPr>
                <a:t>种故障，不能正常受控，掷刀</a:t>
              </a:r>
              <a:r>
                <a:rPr lang="zh-CN" altLang="en-US">
                  <a:solidFill>
                    <a:srgbClr val="3333CC"/>
                  </a:solidFill>
                </a:rPr>
                <a:t>无法与触点脱离</a:t>
              </a:r>
            </a:p>
          </p:txBody>
        </p:sp>
      </p:grpSp>
      <p:grpSp>
        <p:nvGrpSpPr>
          <p:cNvPr id="67684" name="Group 100"/>
          <p:cNvGrpSpPr>
            <a:grpSpLocks/>
          </p:cNvGrpSpPr>
          <p:nvPr/>
        </p:nvGrpSpPr>
        <p:grpSpPr bwMode="auto">
          <a:xfrm>
            <a:off x="5135563" y="4941888"/>
            <a:ext cx="3994150" cy="1079500"/>
            <a:chOff x="3235" y="3113"/>
            <a:chExt cx="2516" cy="680"/>
          </a:xfrm>
        </p:grpSpPr>
        <p:sp>
          <p:nvSpPr>
            <p:cNvPr id="7178" name="Oval 89"/>
            <p:cNvSpPr>
              <a:spLocks noChangeArrowheads="1"/>
            </p:cNvSpPr>
            <p:nvPr/>
          </p:nvSpPr>
          <p:spPr bwMode="auto">
            <a:xfrm>
              <a:off x="3461" y="3544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79" name="Line 90"/>
            <p:cNvSpPr>
              <a:spLocks noChangeShapeType="1"/>
            </p:cNvSpPr>
            <p:nvPr/>
          </p:nvSpPr>
          <p:spPr bwMode="auto">
            <a:xfrm>
              <a:off x="3506" y="3473"/>
              <a:ext cx="250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80" name="Oval 91"/>
            <p:cNvSpPr>
              <a:spLocks noChangeArrowheads="1"/>
            </p:cNvSpPr>
            <p:nvPr/>
          </p:nvSpPr>
          <p:spPr bwMode="auto">
            <a:xfrm>
              <a:off x="3733" y="3541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1" name="Line 92"/>
            <p:cNvSpPr>
              <a:spLocks noChangeShapeType="1"/>
            </p:cNvSpPr>
            <p:nvPr/>
          </p:nvSpPr>
          <p:spPr bwMode="auto">
            <a:xfrm>
              <a:off x="3778" y="3564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82" name="Line 93"/>
            <p:cNvSpPr>
              <a:spLocks noChangeShapeType="1"/>
            </p:cNvSpPr>
            <p:nvPr/>
          </p:nvSpPr>
          <p:spPr bwMode="auto">
            <a:xfrm>
              <a:off x="3325" y="3566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83" name="Rectangle 94"/>
            <p:cNvSpPr>
              <a:spLocks noChangeArrowheads="1"/>
            </p:cNvSpPr>
            <p:nvPr/>
          </p:nvSpPr>
          <p:spPr bwMode="auto">
            <a:xfrm>
              <a:off x="3393" y="3294"/>
              <a:ext cx="453" cy="499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4" name="Text Box 28"/>
            <p:cNvSpPr txBox="1">
              <a:spLocks noChangeArrowheads="1"/>
            </p:cNvSpPr>
            <p:nvPr/>
          </p:nvSpPr>
          <p:spPr bwMode="auto">
            <a:xfrm>
              <a:off x="3235" y="3113"/>
              <a:ext cx="7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rgbClr val="000000"/>
                  </a:solidFill>
                </a:rPr>
                <a:t>切换器</a:t>
              </a:r>
              <a:r>
                <a:rPr lang="en-US" altLang="zh-CN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185" name="Text Box 39"/>
            <p:cNvSpPr txBox="1">
              <a:spLocks noChangeArrowheads="1"/>
            </p:cNvSpPr>
            <p:nvPr/>
          </p:nvSpPr>
          <p:spPr bwMode="auto">
            <a:xfrm>
              <a:off x="4186" y="3271"/>
              <a:ext cx="1565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3333CC"/>
                  </a:solidFill>
                </a:rPr>
                <a:t>B2</a:t>
              </a:r>
              <a:r>
                <a:rPr lang="zh-CN" altLang="en-US">
                  <a:solidFill>
                    <a:srgbClr val="000000"/>
                  </a:solidFill>
                </a:rPr>
                <a:t>：切换器</a:t>
              </a:r>
              <a:r>
                <a:rPr lang="en-US" altLang="zh-CN">
                  <a:solidFill>
                    <a:srgbClr val="000000"/>
                  </a:solidFill>
                </a:rPr>
                <a:t>B</a:t>
              </a:r>
              <a:r>
                <a:rPr lang="zh-CN" altLang="en-US">
                  <a:solidFill>
                    <a:srgbClr val="000000"/>
                  </a:solidFill>
                </a:rPr>
                <a:t>的第</a:t>
              </a:r>
              <a:r>
                <a:rPr lang="en-US" altLang="zh-CN">
                  <a:solidFill>
                    <a:srgbClr val="000000"/>
                  </a:solidFill>
                </a:rPr>
                <a:t>2</a:t>
              </a:r>
              <a:r>
                <a:rPr lang="zh-CN" altLang="en-US">
                  <a:solidFill>
                    <a:srgbClr val="000000"/>
                  </a:solidFill>
                </a:rPr>
                <a:t>种故障，不能正常受控，掷刀</a:t>
              </a:r>
              <a:r>
                <a:rPr lang="zh-CN" altLang="en-US">
                  <a:solidFill>
                    <a:srgbClr val="3333CC"/>
                  </a:solidFill>
                </a:rPr>
                <a:t>无法与触点接合</a:t>
              </a:r>
            </a:p>
          </p:txBody>
        </p:sp>
      </p:grp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7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91942D0A-3A73-4917-A951-15E4BC4AD0FB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13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8196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上述模型利用了等效转换法思想，简化模型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7" name="Oval 57"/>
          <p:cNvSpPr>
            <a:spLocks noChangeArrowheads="1"/>
          </p:cNvSpPr>
          <p:nvPr/>
        </p:nvSpPr>
        <p:spPr bwMode="auto">
          <a:xfrm>
            <a:off x="1641475" y="1974850"/>
            <a:ext cx="107950" cy="1079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8" name="Oval 58"/>
          <p:cNvSpPr>
            <a:spLocks noChangeArrowheads="1"/>
          </p:cNvSpPr>
          <p:nvPr/>
        </p:nvSpPr>
        <p:spPr bwMode="auto">
          <a:xfrm>
            <a:off x="1352550" y="2406650"/>
            <a:ext cx="107950" cy="1079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9" name="Oval 59"/>
          <p:cNvSpPr>
            <a:spLocks noChangeArrowheads="1"/>
          </p:cNvSpPr>
          <p:nvPr/>
        </p:nvSpPr>
        <p:spPr bwMode="auto">
          <a:xfrm>
            <a:off x="1892300" y="2406650"/>
            <a:ext cx="107950" cy="1079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0" name="Oval 60"/>
          <p:cNvSpPr>
            <a:spLocks noChangeArrowheads="1"/>
          </p:cNvSpPr>
          <p:nvPr/>
        </p:nvSpPr>
        <p:spPr bwMode="auto">
          <a:xfrm>
            <a:off x="1065213" y="2911475"/>
            <a:ext cx="107950" cy="1079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1" name="Oval 61"/>
          <p:cNvSpPr>
            <a:spLocks noChangeArrowheads="1"/>
          </p:cNvSpPr>
          <p:nvPr/>
        </p:nvSpPr>
        <p:spPr bwMode="auto">
          <a:xfrm>
            <a:off x="1604963" y="2911475"/>
            <a:ext cx="107950" cy="1079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2" name="Oval 62"/>
          <p:cNvSpPr>
            <a:spLocks noChangeArrowheads="1"/>
          </p:cNvSpPr>
          <p:nvPr/>
        </p:nvSpPr>
        <p:spPr bwMode="auto">
          <a:xfrm>
            <a:off x="2144713" y="2911475"/>
            <a:ext cx="107950" cy="1079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3" name="Oval 63"/>
          <p:cNvSpPr>
            <a:spLocks noChangeArrowheads="1"/>
          </p:cNvSpPr>
          <p:nvPr/>
        </p:nvSpPr>
        <p:spPr bwMode="auto">
          <a:xfrm>
            <a:off x="2684463" y="2911475"/>
            <a:ext cx="107950" cy="1079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4" name="Line 64"/>
          <p:cNvSpPr>
            <a:spLocks noChangeShapeType="1"/>
          </p:cNvSpPr>
          <p:nvPr/>
        </p:nvSpPr>
        <p:spPr bwMode="auto">
          <a:xfrm flipH="1">
            <a:off x="1425575" y="2082800"/>
            <a:ext cx="215900" cy="323850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05" name="Line 65"/>
          <p:cNvSpPr>
            <a:spLocks noChangeShapeType="1"/>
          </p:cNvSpPr>
          <p:nvPr/>
        </p:nvSpPr>
        <p:spPr bwMode="auto">
          <a:xfrm flipH="1">
            <a:off x="1136650" y="2514600"/>
            <a:ext cx="252413" cy="396875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06" name="Line 66"/>
          <p:cNvSpPr>
            <a:spLocks noChangeShapeType="1"/>
          </p:cNvSpPr>
          <p:nvPr/>
        </p:nvSpPr>
        <p:spPr bwMode="auto">
          <a:xfrm>
            <a:off x="1712913" y="2082800"/>
            <a:ext cx="215900" cy="323850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07" name="Line 67"/>
          <p:cNvSpPr>
            <a:spLocks noChangeShapeType="1"/>
          </p:cNvSpPr>
          <p:nvPr/>
        </p:nvSpPr>
        <p:spPr bwMode="auto">
          <a:xfrm>
            <a:off x="1425575" y="2479675"/>
            <a:ext cx="215900" cy="431800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08" name="Line 68"/>
          <p:cNvSpPr>
            <a:spLocks noChangeShapeType="1"/>
          </p:cNvSpPr>
          <p:nvPr/>
        </p:nvSpPr>
        <p:spPr bwMode="auto">
          <a:xfrm>
            <a:off x="1965325" y="2514600"/>
            <a:ext cx="250825" cy="396875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09" name="Line 69"/>
          <p:cNvSpPr>
            <a:spLocks noChangeShapeType="1"/>
          </p:cNvSpPr>
          <p:nvPr/>
        </p:nvSpPr>
        <p:spPr bwMode="auto">
          <a:xfrm>
            <a:off x="2000250" y="2443163"/>
            <a:ext cx="684213" cy="468312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10" name="Line 70"/>
          <p:cNvSpPr>
            <a:spLocks noChangeShapeType="1"/>
          </p:cNvSpPr>
          <p:nvPr/>
        </p:nvSpPr>
        <p:spPr bwMode="auto">
          <a:xfrm>
            <a:off x="1712913" y="2946400"/>
            <a:ext cx="468312" cy="0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11" name="Line 71"/>
          <p:cNvSpPr>
            <a:spLocks noChangeShapeType="1"/>
          </p:cNvSpPr>
          <p:nvPr/>
        </p:nvSpPr>
        <p:spPr bwMode="auto">
          <a:xfrm>
            <a:off x="2216150" y="2946400"/>
            <a:ext cx="468313" cy="0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12" name="Text Box 39"/>
          <p:cNvSpPr txBox="1">
            <a:spLocks noChangeArrowheads="1"/>
          </p:cNvSpPr>
          <p:nvPr/>
        </p:nvSpPr>
        <p:spPr bwMode="auto">
          <a:xfrm>
            <a:off x="704850" y="3271838"/>
            <a:ext cx="2519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利用某有向网络传递信号</a:t>
            </a:r>
          </a:p>
        </p:txBody>
      </p:sp>
      <p:grpSp>
        <p:nvGrpSpPr>
          <p:cNvPr id="69805" name="Group 173"/>
          <p:cNvGrpSpPr>
            <a:grpSpLocks/>
          </p:cNvGrpSpPr>
          <p:nvPr/>
        </p:nvGrpSpPr>
        <p:grpSpPr bwMode="auto">
          <a:xfrm>
            <a:off x="6394450" y="1939925"/>
            <a:ext cx="1835150" cy="1655763"/>
            <a:chOff x="4028" y="845"/>
            <a:chExt cx="1156" cy="1043"/>
          </a:xfrm>
        </p:grpSpPr>
        <p:sp>
          <p:nvSpPr>
            <p:cNvPr id="8266" name="Oval 73"/>
            <p:cNvSpPr>
              <a:spLocks noChangeArrowheads="1"/>
            </p:cNvSpPr>
            <p:nvPr/>
          </p:nvSpPr>
          <p:spPr bwMode="auto">
            <a:xfrm>
              <a:off x="4391" y="845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67" name="Oval 74"/>
            <p:cNvSpPr>
              <a:spLocks noChangeArrowheads="1"/>
            </p:cNvSpPr>
            <p:nvPr/>
          </p:nvSpPr>
          <p:spPr bwMode="auto">
            <a:xfrm>
              <a:off x="4209" y="1117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68" name="Oval 75"/>
            <p:cNvSpPr>
              <a:spLocks noChangeArrowheads="1"/>
            </p:cNvSpPr>
            <p:nvPr/>
          </p:nvSpPr>
          <p:spPr bwMode="auto">
            <a:xfrm>
              <a:off x="4549" y="1117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69" name="Oval 76"/>
            <p:cNvSpPr>
              <a:spLocks noChangeArrowheads="1"/>
            </p:cNvSpPr>
            <p:nvPr/>
          </p:nvSpPr>
          <p:spPr bwMode="auto">
            <a:xfrm>
              <a:off x="4028" y="1435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70" name="Oval 77"/>
            <p:cNvSpPr>
              <a:spLocks noChangeArrowheads="1"/>
            </p:cNvSpPr>
            <p:nvPr/>
          </p:nvSpPr>
          <p:spPr bwMode="auto">
            <a:xfrm>
              <a:off x="4368" y="1435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71" name="Oval 78"/>
            <p:cNvSpPr>
              <a:spLocks noChangeArrowheads="1"/>
            </p:cNvSpPr>
            <p:nvPr/>
          </p:nvSpPr>
          <p:spPr bwMode="auto">
            <a:xfrm>
              <a:off x="4708" y="1435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72" name="Oval 79"/>
            <p:cNvSpPr>
              <a:spLocks noChangeArrowheads="1"/>
            </p:cNvSpPr>
            <p:nvPr/>
          </p:nvSpPr>
          <p:spPr bwMode="auto">
            <a:xfrm>
              <a:off x="5048" y="1435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73" name="Line 80"/>
            <p:cNvSpPr>
              <a:spLocks noChangeShapeType="1"/>
            </p:cNvSpPr>
            <p:nvPr/>
          </p:nvSpPr>
          <p:spPr bwMode="auto">
            <a:xfrm flipH="1">
              <a:off x="4255" y="913"/>
              <a:ext cx="136" cy="204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74" name="Line 81"/>
            <p:cNvSpPr>
              <a:spLocks noChangeShapeType="1"/>
            </p:cNvSpPr>
            <p:nvPr/>
          </p:nvSpPr>
          <p:spPr bwMode="auto">
            <a:xfrm flipH="1">
              <a:off x="4073" y="1185"/>
              <a:ext cx="159" cy="25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75" name="Line 82"/>
            <p:cNvSpPr>
              <a:spLocks noChangeShapeType="1"/>
            </p:cNvSpPr>
            <p:nvPr/>
          </p:nvSpPr>
          <p:spPr bwMode="auto">
            <a:xfrm>
              <a:off x="4436" y="913"/>
              <a:ext cx="136" cy="204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76" name="Line 83"/>
            <p:cNvSpPr>
              <a:spLocks noChangeShapeType="1"/>
            </p:cNvSpPr>
            <p:nvPr/>
          </p:nvSpPr>
          <p:spPr bwMode="auto">
            <a:xfrm>
              <a:off x="4255" y="1163"/>
              <a:ext cx="136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77" name="Line 84"/>
            <p:cNvSpPr>
              <a:spLocks noChangeShapeType="1"/>
            </p:cNvSpPr>
            <p:nvPr/>
          </p:nvSpPr>
          <p:spPr bwMode="auto">
            <a:xfrm>
              <a:off x="4595" y="1185"/>
              <a:ext cx="158" cy="25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78" name="Line 85"/>
            <p:cNvSpPr>
              <a:spLocks noChangeShapeType="1"/>
            </p:cNvSpPr>
            <p:nvPr/>
          </p:nvSpPr>
          <p:spPr bwMode="auto">
            <a:xfrm>
              <a:off x="4617" y="1140"/>
              <a:ext cx="431" cy="295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79" name="Line 86"/>
            <p:cNvSpPr>
              <a:spLocks noChangeShapeType="1"/>
            </p:cNvSpPr>
            <p:nvPr/>
          </p:nvSpPr>
          <p:spPr bwMode="auto">
            <a:xfrm>
              <a:off x="4436" y="1457"/>
              <a:ext cx="295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80" name="Line 87"/>
            <p:cNvSpPr>
              <a:spLocks noChangeShapeType="1"/>
            </p:cNvSpPr>
            <p:nvPr/>
          </p:nvSpPr>
          <p:spPr bwMode="auto">
            <a:xfrm>
              <a:off x="4753" y="1457"/>
              <a:ext cx="295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81" name="Text Box 39"/>
            <p:cNvSpPr txBox="1">
              <a:spLocks noChangeArrowheads="1"/>
            </p:cNvSpPr>
            <p:nvPr/>
          </p:nvSpPr>
          <p:spPr bwMode="auto">
            <a:xfrm>
              <a:off x="4073" y="1676"/>
              <a:ext cx="11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000000"/>
                  </a:solidFill>
                </a:rPr>
                <a:t>连接有可能失效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69804" name="Group 172"/>
          <p:cNvGrpSpPr>
            <a:grpSpLocks/>
          </p:cNvGrpSpPr>
          <p:nvPr/>
        </p:nvGrpSpPr>
        <p:grpSpPr bwMode="auto">
          <a:xfrm>
            <a:off x="4089400" y="1952625"/>
            <a:ext cx="1871663" cy="1655763"/>
            <a:chOff x="2576" y="853"/>
            <a:chExt cx="1179" cy="1043"/>
          </a:xfrm>
        </p:grpSpPr>
        <p:sp>
          <p:nvSpPr>
            <p:cNvPr id="8250" name="Oval 89"/>
            <p:cNvSpPr>
              <a:spLocks noChangeArrowheads="1"/>
            </p:cNvSpPr>
            <p:nvPr/>
          </p:nvSpPr>
          <p:spPr bwMode="auto">
            <a:xfrm>
              <a:off x="2939" y="853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51" name="Oval 90"/>
            <p:cNvSpPr>
              <a:spLocks noChangeArrowheads="1"/>
            </p:cNvSpPr>
            <p:nvPr/>
          </p:nvSpPr>
          <p:spPr bwMode="auto">
            <a:xfrm>
              <a:off x="2757" y="1125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52" name="Oval 91"/>
            <p:cNvSpPr>
              <a:spLocks noChangeArrowheads="1"/>
            </p:cNvSpPr>
            <p:nvPr/>
          </p:nvSpPr>
          <p:spPr bwMode="auto">
            <a:xfrm>
              <a:off x="3097" y="1125"/>
              <a:ext cx="68" cy="68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53" name="Oval 92"/>
            <p:cNvSpPr>
              <a:spLocks noChangeArrowheads="1"/>
            </p:cNvSpPr>
            <p:nvPr/>
          </p:nvSpPr>
          <p:spPr bwMode="auto">
            <a:xfrm>
              <a:off x="2576" y="1443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54" name="Oval 93"/>
            <p:cNvSpPr>
              <a:spLocks noChangeArrowheads="1"/>
            </p:cNvSpPr>
            <p:nvPr/>
          </p:nvSpPr>
          <p:spPr bwMode="auto">
            <a:xfrm>
              <a:off x="2916" y="1443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55" name="Oval 94"/>
            <p:cNvSpPr>
              <a:spLocks noChangeArrowheads="1"/>
            </p:cNvSpPr>
            <p:nvPr/>
          </p:nvSpPr>
          <p:spPr bwMode="auto">
            <a:xfrm>
              <a:off x="3256" y="1443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56" name="Oval 95"/>
            <p:cNvSpPr>
              <a:spLocks noChangeArrowheads="1"/>
            </p:cNvSpPr>
            <p:nvPr/>
          </p:nvSpPr>
          <p:spPr bwMode="auto">
            <a:xfrm>
              <a:off x="3596" y="1443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57" name="Line 96"/>
            <p:cNvSpPr>
              <a:spLocks noChangeShapeType="1"/>
            </p:cNvSpPr>
            <p:nvPr/>
          </p:nvSpPr>
          <p:spPr bwMode="auto">
            <a:xfrm flipH="1">
              <a:off x="2803" y="921"/>
              <a:ext cx="136" cy="204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58" name="Line 97"/>
            <p:cNvSpPr>
              <a:spLocks noChangeShapeType="1"/>
            </p:cNvSpPr>
            <p:nvPr/>
          </p:nvSpPr>
          <p:spPr bwMode="auto">
            <a:xfrm flipH="1">
              <a:off x="2621" y="1193"/>
              <a:ext cx="159" cy="25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59" name="Line 98"/>
            <p:cNvSpPr>
              <a:spLocks noChangeShapeType="1"/>
            </p:cNvSpPr>
            <p:nvPr/>
          </p:nvSpPr>
          <p:spPr bwMode="auto">
            <a:xfrm>
              <a:off x="2984" y="921"/>
              <a:ext cx="136" cy="204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60" name="Line 99"/>
            <p:cNvSpPr>
              <a:spLocks noChangeShapeType="1"/>
            </p:cNvSpPr>
            <p:nvPr/>
          </p:nvSpPr>
          <p:spPr bwMode="auto">
            <a:xfrm>
              <a:off x="2803" y="1171"/>
              <a:ext cx="136" cy="272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61" name="Line 100"/>
            <p:cNvSpPr>
              <a:spLocks noChangeShapeType="1"/>
            </p:cNvSpPr>
            <p:nvPr/>
          </p:nvSpPr>
          <p:spPr bwMode="auto">
            <a:xfrm>
              <a:off x="3143" y="1193"/>
              <a:ext cx="158" cy="25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62" name="Line 101"/>
            <p:cNvSpPr>
              <a:spLocks noChangeShapeType="1"/>
            </p:cNvSpPr>
            <p:nvPr/>
          </p:nvSpPr>
          <p:spPr bwMode="auto">
            <a:xfrm>
              <a:off x="3165" y="1148"/>
              <a:ext cx="431" cy="295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63" name="Line 102"/>
            <p:cNvSpPr>
              <a:spLocks noChangeShapeType="1"/>
            </p:cNvSpPr>
            <p:nvPr/>
          </p:nvSpPr>
          <p:spPr bwMode="auto">
            <a:xfrm>
              <a:off x="2984" y="1465"/>
              <a:ext cx="295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64" name="Line 103"/>
            <p:cNvSpPr>
              <a:spLocks noChangeShapeType="1"/>
            </p:cNvSpPr>
            <p:nvPr/>
          </p:nvSpPr>
          <p:spPr bwMode="auto">
            <a:xfrm>
              <a:off x="3301" y="1465"/>
              <a:ext cx="295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65" name="Text Box 39"/>
            <p:cNvSpPr txBox="1">
              <a:spLocks noChangeArrowheads="1"/>
            </p:cNvSpPr>
            <p:nvPr/>
          </p:nvSpPr>
          <p:spPr bwMode="auto">
            <a:xfrm>
              <a:off x="2621" y="1684"/>
              <a:ext cx="11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000000"/>
                  </a:solidFill>
                </a:rPr>
                <a:t>节点有可能失效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69800" name="Text Box 39"/>
          <p:cNvSpPr txBox="1">
            <a:spLocks noChangeArrowheads="1"/>
          </p:cNvSpPr>
          <p:nvPr/>
        </p:nvSpPr>
        <p:spPr bwMode="auto">
          <a:xfrm>
            <a:off x="4160838" y="5145088"/>
            <a:ext cx="5148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可以把节点失效视同于某种连接失效</a:t>
            </a:r>
          </a:p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把网络看作由完全可靠的节点与不可靠的连接组成</a:t>
            </a:r>
          </a:p>
        </p:txBody>
      </p:sp>
      <p:grpSp>
        <p:nvGrpSpPr>
          <p:cNvPr id="69806" name="Group 174"/>
          <p:cNvGrpSpPr>
            <a:grpSpLocks/>
          </p:cNvGrpSpPr>
          <p:nvPr/>
        </p:nvGrpSpPr>
        <p:grpSpPr bwMode="auto">
          <a:xfrm>
            <a:off x="4089400" y="3813175"/>
            <a:ext cx="4356100" cy="1057275"/>
            <a:chOff x="2576" y="2402"/>
            <a:chExt cx="2744" cy="666"/>
          </a:xfrm>
        </p:grpSpPr>
        <p:sp>
          <p:nvSpPr>
            <p:cNvPr id="8218" name="Oval 137"/>
            <p:cNvSpPr>
              <a:spLocks noChangeArrowheads="1"/>
            </p:cNvSpPr>
            <p:nvPr/>
          </p:nvSpPr>
          <p:spPr bwMode="auto">
            <a:xfrm>
              <a:off x="4595" y="2402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19" name="Oval 138"/>
            <p:cNvSpPr>
              <a:spLocks noChangeArrowheads="1"/>
            </p:cNvSpPr>
            <p:nvPr/>
          </p:nvSpPr>
          <p:spPr bwMode="auto">
            <a:xfrm>
              <a:off x="4413" y="2674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20" name="Oval 139"/>
            <p:cNvSpPr>
              <a:spLocks noChangeArrowheads="1"/>
            </p:cNvSpPr>
            <p:nvPr/>
          </p:nvSpPr>
          <p:spPr bwMode="auto">
            <a:xfrm>
              <a:off x="4753" y="2674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21" name="Oval 140"/>
            <p:cNvSpPr>
              <a:spLocks noChangeArrowheads="1"/>
            </p:cNvSpPr>
            <p:nvPr/>
          </p:nvSpPr>
          <p:spPr bwMode="auto">
            <a:xfrm>
              <a:off x="4232" y="2992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22" name="Oval 141"/>
            <p:cNvSpPr>
              <a:spLocks noChangeArrowheads="1"/>
            </p:cNvSpPr>
            <p:nvPr/>
          </p:nvSpPr>
          <p:spPr bwMode="auto">
            <a:xfrm>
              <a:off x="4572" y="2992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23" name="Oval 142"/>
            <p:cNvSpPr>
              <a:spLocks noChangeArrowheads="1"/>
            </p:cNvSpPr>
            <p:nvPr/>
          </p:nvSpPr>
          <p:spPr bwMode="auto">
            <a:xfrm>
              <a:off x="4912" y="2992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24" name="Oval 143"/>
            <p:cNvSpPr>
              <a:spLocks noChangeArrowheads="1"/>
            </p:cNvSpPr>
            <p:nvPr/>
          </p:nvSpPr>
          <p:spPr bwMode="auto">
            <a:xfrm>
              <a:off x="5252" y="2992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25" name="Line 144"/>
            <p:cNvSpPr>
              <a:spLocks noChangeShapeType="1"/>
            </p:cNvSpPr>
            <p:nvPr/>
          </p:nvSpPr>
          <p:spPr bwMode="auto">
            <a:xfrm flipH="1">
              <a:off x="4459" y="2470"/>
              <a:ext cx="136" cy="204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26" name="Line 145"/>
            <p:cNvSpPr>
              <a:spLocks noChangeShapeType="1"/>
            </p:cNvSpPr>
            <p:nvPr/>
          </p:nvSpPr>
          <p:spPr bwMode="auto">
            <a:xfrm flipH="1">
              <a:off x="4277" y="2742"/>
              <a:ext cx="159" cy="25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27" name="Line 146"/>
            <p:cNvSpPr>
              <a:spLocks noChangeShapeType="1"/>
            </p:cNvSpPr>
            <p:nvPr/>
          </p:nvSpPr>
          <p:spPr bwMode="auto">
            <a:xfrm>
              <a:off x="4640" y="2470"/>
              <a:ext cx="136" cy="204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28" name="Line 147"/>
            <p:cNvSpPr>
              <a:spLocks noChangeShapeType="1"/>
            </p:cNvSpPr>
            <p:nvPr/>
          </p:nvSpPr>
          <p:spPr bwMode="auto">
            <a:xfrm>
              <a:off x="4459" y="2720"/>
              <a:ext cx="136" cy="272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29" name="Line 148"/>
            <p:cNvSpPr>
              <a:spLocks noChangeShapeType="1"/>
            </p:cNvSpPr>
            <p:nvPr/>
          </p:nvSpPr>
          <p:spPr bwMode="auto">
            <a:xfrm>
              <a:off x="4799" y="2742"/>
              <a:ext cx="158" cy="2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30" name="Line 149"/>
            <p:cNvSpPr>
              <a:spLocks noChangeShapeType="1"/>
            </p:cNvSpPr>
            <p:nvPr/>
          </p:nvSpPr>
          <p:spPr bwMode="auto">
            <a:xfrm>
              <a:off x="4821" y="2697"/>
              <a:ext cx="431" cy="2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31" name="Line 150"/>
            <p:cNvSpPr>
              <a:spLocks noChangeShapeType="1"/>
            </p:cNvSpPr>
            <p:nvPr/>
          </p:nvSpPr>
          <p:spPr bwMode="auto">
            <a:xfrm>
              <a:off x="4640" y="3014"/>
              <a:ext cx="295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32" name="Line 151"/>
            <p:cNvSpPr>
              <a:spLocks noChangeShapeType="1"/>
            </p:cNvSpPr>
            <p:nvPr/>
          </p:nvSpPr>
          <p:spPr bwMode="auto">
            <a:xfrm>
              <a:off x="4957" y="3014"/>
              <a:ext cx="295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33" name="Oval 153"/>
            <p:cNvSpPr>
              <a:spLocks noChangeArrowheads="1"/>
            </p:cNvSpPr>
            <p:nvPr/>
          </p:nvSpPr>
          <p:spPr bwMode="auto">
            <a:xfrm>
              <a:off x="2939" y="2410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34" name="Oval 154"/>
            <p:cNvSpPr>
              <a:spLocks noChangeArrowheads="1"/>
            </p:cNvSpPr>
            <p:nvPr/>
          </p:nvSpPr>
          <p:spPr bwMode="auto">
            <a:xfrm>
              <a:off x="2757" y="2682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35" name="Oval 155"/>
            <p:cNvSpPr>
              <a:spLocks noChangeArrowheads="1"/>
            </p:cNvSpPr>
            <p:nvPr/>
          </p:nvSpPr>
          <p:spPr bwMode="auto">
            <a:xfrm>
              <a:off x="3097" y="2682"/>
              <a:ext cx="68" cy="68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36" name="Oval 156"/>
            <p:cNvSpPr>
              <a:spLocks noChangeArrowheads="1"/>
            </p:cNvSpPr>
            <p:nvPr/>
          </p:nvSpPr>
          <p:spPr bwMode="auto">
            <a:xfrm>
              <a:off x="2576" y="3000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37" name="Oval 157"/>
            <p:cNvSpPr>
              <a:spLocks noChangeArrowheads="1"/>
            </p:cNvSpPr>
            <p:nvPr/>
          </p:nvSpPr>
          <p:spPr bwMode="auto">
            <a:xfrm>
              <a:off x="2916" y="3000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38" name="Oval 158"/>
            <p:cNvSpPr>
              <a:spLocks noChangeArrowheads="1"/>
            </p:cNvSpPr>
            <p:nvPr/>
          </p:nvSpPr>
          <p:spPr bwMode="auto">
            <a:xfrm>
              <a:off x="3256" y="3000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39" name="Oval 159"/>
            <p:cNvSpPr>
              <a:spLocks noChangeArrowheads="1"/>
            </p:cNvSpPr>
            <p:nvPr/>
          </p:nvSpPr>
          <p:spPr bwMode="auto">
            <a:xfrm>
              <a:off x="3596" y="3000"/>
              <a:ext cx="68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40" name="Line 160"/>
            <p:cNvSpPr>
              <a:spLocks noChangeShapeType="1"/>
            </p:cNvSpPr>
            <p:nvPr/>
          </p:nvSpPr>
          <p:spPr bwMode="auto">
            <a:xfrm flipH="1">
              <a:off x="2803" y="2478"/>
              <a:ext cx="136" cy="204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41" name="Line 161"/>
            <p:cNvSpPr>
              <a:spLocks noChangeShapeType="1"/>
            </p:cNvSpPr>
            <p:nvPr/>
          </p:nvSpPr>
          <p:spPr bwMode="auto">
            <a:xfrm flipH="1">
              <a:off x="2621" y="2750"/>
              <a:ext cx="159" cy="25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42" name="Line 162"/>
            <p:cNvSpPr>
              <a:spLocks noChangeShapeType="1"/>
            </p:cNvSpPr>
            <p:nvPr/>
          </p:nvSpPr>
          <p:spPr bwMode="auto">
            <a:xfrm>
              <a:off x="2984" y="2478"/>
              <a:ext cx="136" cy="204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43" name="Line 163"/>
            <p:cNvSpPr>
              <a:spLocks noChangeShapeType="1"/>
            </p:cNvSpPr>
            <p:nvPr/>
          </p:nvSpPr>
          <p:spPr bwMode="auto">
            <a:xfrm>
              <a:off x="2803" y="2728"/>
              <a:ext cx="136" cy="272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44" name="Line 164"/>
            <p:cNvSpPr>
              <a:spLocks noChangeShapeType="1"/>
            </p:cNvSpPr>
            <p:nvPr/>
          </p:nvSpPr>
          <p:spPr bwMode="auto">
            <a:xfrm>
              <a:off x="3143" y="2750"/>
              <a:ext cx="158" cy="25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45" name="Line 165"/>
            <p:cNvSpPr>
              <a:spLocks noChangeShapeType="1"/>
            </p:cNvSpPr>
            <p:nvPr/>
          </p:nvSpPr>
          <p:spPr bwMode="auto">
            <a:xfrm>
              <a:off x="3165" y="2705"/>
              <a:ext cx="431" cy="295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46" name="Line 166"/>
            <p:cNvSpPr>
              <a:spLocks noChangeShapeType="1"/>
            </p:cNvSpPr>
            <p:nvPr/>
          </p:nvSpPr>
          <p:spPr bwMode="auto">
            <a:xfrm>
              <a:off x="2984" y="3022"/>
              <a:ext cx="295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47" name="Line 167"/>
            <p:cNvSpPr>
              <a:spLocks noChangeShapeType="1"/>
            </p:cNvSpPr>
            <p:nvPr/>
          </p:nvSpPr>
          <p:spPr bwMode="auto">
            <a:xfrm>
              <a:off x="3301" y="3022"/>
              <a:ext cx="295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48" name="Line 170"/>
            <p:cNvSpPr>
              <a:spLocks noChangeShapeType="1"/>
            </p:cNvSpPr>
            <p:nvPr/>
          </p:nvSpPr>
          <p:spPr bwMode="auto">
            <a:xfrm>
              <a:off x="3800" y="2659"/>
              <a:ext cx="2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249" name="Line 171"/>
            <p:cNvSpPr>
              <a:spLocks noChangeShapeType="1"/>
            </p:cNvSpPr>
            <p:nvPr/>
          </p:nvSpPr>
          <p:spPr bwMode="auto">
            <a:xfrm>
              <a:off x="3800" y="2727"/>
              <a:ext cx="2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8217" name="Text Box 39"/>
          <p:cNvSpPr txBox="1">
            <a:spLocks noChangeArrowheads="1"/>
          </p:cNvSpPr>
          <p:nvPr/>
        </p:nvSpPr>
        <p:spPr bwMode="auto">
          <a:xfrm>
            <a:off x="812800" y="1341437"/>
            <a:ext cx="2808052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举个通信网络的例子来说明：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0" name="Text Box 39"/>
          <p:cNvSpPr txBox="1">
            <a:spLocks noChangeArrowheads="1"/>
          </p:cNvSpPr>
          <p:nvPr/>
        </p:nvSpPr>
        <p:spPr bwMode="auto">
          <a:xfrm>
            <a:off x="1649016" y="5902325"/>
            <a:ext cx="71477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适当简化数学模型，基本不降低仿真效果，便于计算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23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00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6F78D50A-6775-43DA-AB85-2A1F22A8E441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14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9220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任意节点</a:t>
            </a:r>
            <a:r>
              <a:rPr lang="en-US" altLang="zh-CN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的内部逻辑框图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4051300" y="2816225"/>
            <a:ext cx="935038" cy="681038"/>
            <a:chOff x="1601" y="2184"/>
            <a:chExt cx="589" cy="429"/>
          </a:xfrm>
        </p:grpSpPr>
        <p:sp>
          <p:nvSpPr>
            <p:cNvPr id="9271" name="Oval 6"/>
            <p:cNvSpPr>
              <a:spLocks noChangeArrowheads="1"/>
            </p:cNvSpPr>
            <p:nvPr/>
          </p:nvSpPr>
          <p:spPr bwMode="auto">
            <a:xfrm>
              <a:off x="1737" y="2296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72" name="Line 7"/>
            <p:cNvSpPr>
              <a:spLocks noChangeShapeType="1"/>
            </p:cNvSpPr>
            <p:nvPr/>
          </p:nvSpPr>
          <p:spPr bwMode="auto">
            <a:xfrm>
              <a:off x="1782" y="2318"/>
              <a:ext cx="250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273" name="Oval 8"/>
            <p:cNvSpPr>
              <a:spLocks noChangeArrowheads="1"/>
            </p:cNvSpPr>
            <p:nvPr/>
          </p:nvSpPr>
          <p:spPr bwMode="auto">
            <a:xfrm>
              <a:off x="2009" y="2386"/>
              <a:ext cx="45" cy="45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74" name="Oval 9"/>
            <p:cNvSpPr>
              <a:spLocks noChangeArrowheads="1"/>
            </p:cNvSpPr>
            <p:nvPr/>
          </p:nvSpPr>
          <p:spPr bwMode="auto">
            <a:xfrm>
              <a:off x="1737" y="2478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75" name="Line 10"/>
            <p:cNvSpPr>
              <a:spLocks noChangeShapeType="1"/>
            </p:cNvSpPr>
            <p:nvPr/>
          </p:nvSpPr>
          <p:spPr bwMode="auto">
            <a:xfrm>
              <a:off x="2054" y="2409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276" name="Line 11"/>
            <p:cNvSpPr>
              <a:spLocks noChangeShapeType="1"/>
            </p:cNvSpPr>
            <p:nvPr/>
          </p:nvSpPr>
          <p:spPr bwMode="auto">
            <a:xfrm>
              <a:off x="1601" y="2318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277" name="Line 12"/>
            <p:cNvSpPr>
              <a:spLocks noChangeShapeType="1"/>
            </p:cNvSpPr>
            <p:nvPr/>
          </p:nvSpPr>
          <p:spPr bwMode="auto">
            <a:xfrm>
              <a:off x="1601" y="2500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278" name="Text Box 13"/>
            <p:cNvSpPr txBox="1">
              <a:spLocks noChangeArrowheads="1"/>
            </p:cNvSpPr>
            <p:nvPr/>
          </p:nvSpPr>
          <p:spPr bwMode="auto">
            <a:xfrm>
              <a:off x="1623" y="2184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279" name="Text Box 14"/>
            <p:cNvSpPr txBox="1">
              <a:spLocks noChangeArrowheads="1"/>
            </p:cNvSpPr>
            <p:nvPr/>
          </p:nvSpPr>
          <p:spPr bwMode="auto">
            <a:xfrm>
              <a:off x="1623" y="2479"/>
              <a:ext cx="3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9222" name="Group 15"/>
          <p:cNvGrpSpPr>
            <a:grpSpLocks/>
          </p:cNvGrpSpPr>
          <p:nvPr/>
        </p:nvGrpSpPr>
        <p:grpSpPr bwMode="auto">
          <a:xfrm>
            <a:off x="5421313" y="3028950"/>
            <a:ext cx="935037" cy="184150"/>
            <a:chOff x="2871" y="1795"/>
            <a:chExt cx="589" cy="116"/>
          </a:xfrm>
        </p:grpSpPr>
        <p:sp>
          <p:nvSpPr>
            <p:cNvPr id="9266" name="Oval 16"/>
            <p:cNvSpPr>
              <a:spLocks noChangeArrowheads="1"/>
            </p:cNvSpPr>
            <p:nvPr/>
          </p:nvSpPr>
          <p:spPr bwMode="auto">
            <a:xfrm>
              <a:off x="3007" y="1866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67" name="Line 17"/>
            <p:cNvSpPr>
              <a:spLocks noChangeShapeType="1"/>
            </p:cNvSpPr>
            <p:nvPr/>
          </p:nvSpPr>
          <p:spPr bwMode="auto">
            <a:xfrm>
              <a:off x="3052" y="1795"/>
              <a:ext cx="250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268" name="Oval 18"/>
            <p:cNvSpPr>
              <a:spLocks noChangeArrowheads="1"/>
            </p:cNvSpPr>
            <p:nvPr/>
          </p:nvSpPr>
          <p:spPr bwMode="auto">
            <a:xfrm>
              <a:off x="3279" y="1863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69" name="Line 19"/>
            <p:cNvSpPr>
              <a:spLocks noChangeShapeType="1"/>
            </p:cNvSpPr>
            <p:nvPr/>
          </p:nvSpPr>
          <p:spPr bwMode="auto">
            <a:xfrm>
              <a:off x="3324" y="1886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270" name="Line 20"/>
            <p:cNvSpPr>
              <a:spLocks noChangeShapeType="1"/>
            </p:cNvSpPr>
            <p:nvPr/>
          </p:nvSpPr>
          <p:spPr bwMode="auto">
            <a:xfrm>
              <a:off x="2871" y="1888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160838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5529263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25" name="Text Box 27"/>
          <p:cNvSpPr txBox="1">
            <a:spLocks noChangeArrowheads="1"/>
          </p:cNvSpPr>
          <p:nvPr/>
        </p:nvSpPr>
        <p:spPr bwMode="auto">
          <a:xfrm>
            <a:off x="2863850" y="282098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PLL</a:t>
            </a:r>
          </a:p>
        </p:txBody>
      </p:sp>
      <p:sp>
        <p:nvSpPr>
          <p:cNvPr id="9226" name="Oval 24"/>
          <p:cNvSpPr>
            <a:spLocks noChangeArrowheads="1"/>
          </p:cNvSpPr>
          <p:nvPr/>
        </p:nvSpPr>
        <p:spPr bwMode="auto">
          <a:xfrm>
            <a:off x="957263" y="3033713"/>
            <a:ext cx="649287" cy="61277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27" name="Line 25"/>
          <p:cNvSpPr>
            <a:spLocks noChangeShapeType="1"/>
          </p:cNvSpPr>
          <p:nvPr/>
        </p:nvSpPr>
        <p:spPr bwMode="auto">
          <a:xfrm flipV="1">
            <a:off x="10668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8" name="Line 26"/>
          <p:cNvSpPr>
            <a:spLocks noChangeShapeType="1"/>
          </p:cNvSpPr>
          <p:nvPr/>
        </p:nvSpPr>
        <p:spPr bwMode="auto">
          <a:xfrm>
            <a:off x="1066800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120967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30" name="Line 28"/>
          <p:cNvSpPr>
            <a:spLocks noChangeShapeType="1"/>
          </p:cNvSpPr>
          <p:nvPr/>
        </p:nvSpPr>
        <p:spPr bwMode="auto">
          <a:xfrm flipV="1">
            <a:off x="135572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31" name="Line 29"/>
          <p:cNvSpPr>
            <a:spLocks noChangeShapeType="1"/>
          </p:cNvSpPr>
          <p:nvPr/>
        </p:nvSpPr>
        <p:spPr bwMode="auto">
          <a:xfrm>
            <a:off x="1355725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32" name="Line 30"/>
          <p:cNvSpPr>
            <a:spLocks noChangeShapeType="1"/>
          </p:cNvSpPr>
          <p:nvPr/>
        </p:nvSpPr>
        <p:spPr bwMode="auto">
          <a:xfrm>
            <a:off x="14986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33" name="Line 31"/>
          <p:cNvSpPr>
            <a:spLocks noChangeShapeType="1"/>
          </p:cNvSpPr>
          <p:nvPr/>
        </p:nvSpPr>
        <p:spPr bwMode="auto">
          <a:xfrm>
            <a:off x="1209675" y="3467100"/>
            <a:ext cx="1444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34" name="Text Box 28"/>
          <p:cNvSpPr txBox="1">
            <a:spLocks noChangeArrowheads="1"/>
          </p:cNvSpPr>
          <p:nvPr/>
        </p:nvSpPr>
        <p:spPr bwMode="auto">
          <a:xfrm>
            <a:off x="741363" y="3681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本地时钟源</a:t>
            </a:r>
          </a:p>
        </p:txBody>
      </p:sp>
      <p:sp>
        <p:nvSpPr>
          <p:cNvPr id="9235" name="Text Box 28"/>
          <p:cNvSpPr txBox="1">
            <a:spLocks noChangeArrowheads="1"/>
          </p:cNvSpPr>
          <p:nvPr/>
        </p:nvSpPr>
        <p:spPr bwMode="auto">
          <a:xfrm>
            <a:off x="2755900" y="25336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锁相环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9236" name="Text Box 27"/>
          <p:cNvSpPr txBox="1">
            <a:spLocks noChangeArrowheads="1"/>
          </p:cNvSpPr>
          <p:nvPr/>
        </p:nvSpPr>
        <p:spPr bwMode="auto">
          <a:xfrm>
            <a:off x="2073275" y="4292600"/>
            <a:ext cx="936625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时钟信号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检测电路</a:t>
            </a:r>
          </a:p>
        </p:txBody>
      </p:sp>
      <p:sp>
        <p:nvSpPr>
          <p:cNvPr id="9237" name="Text Box 27"/>
          <p:cNvSpPr txBox="1">
            <a:spLocks noChangeArrowheads="1"/>
          </p:cNvSpPr>
          <p:nvPr/>
        </p:nvSpPr>
        <p:spPr bwMode="auto">
          <a:xfrm>
            <a:off x="4197350" y="4292600"/>
            <a:ext cx="2087563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组合控制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电路</a:t>
            </a:r>
          </a:p>
        </p:txBody>
      </p:sp>
      <p:sp>
        <p:nvSpPr>
          <p:cNvPr id="9238" name="Line 36"/>
          <p:cNvSpPr>
            <a:spLocks noChangeShapeType="1"/>
          </p:cNvSpPr>
          <p:nvPr/>
        </p:nvSpPr>
        <p:spPr bwMode="auto">
          <a:xfrm flipV="1">
            <a:off x="4521200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39" name="Line 37"/>
          <p:cNvSpPr>
            <a:spLocks noChangeShapeType="1"/>
          </p:cNvSpPr>
          <p:nvPr/>
        </p:nvSpPr>
        <p:spPr bwMode="auto">
          <a:xfrm flipV="1">
            <a:off x="5889625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40" name="Text Box 28"/>
          <p:cNvSpPr txBox="1">
            <a:spLocks noChangeArrowheads="1"/>
          </p:cNvSpPr>
          <p:nvPr/>
        </p:nvSpPr>
        <p:spPr bwMode="auto">
          <a:xfrm>
            <a:off x="39449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41" name="Text Box 28"/>
          <p:cNvSpPr txBox="1">
            <a:spLocks noChangeArrowheads="1"/>
          </p:cNvSpPr>
          <p:nvPr/>
        </p:nvSpPr>
        <p:spPr bwMode="auto">
          <a:xfrm>
            <a:off x="52784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242" name="Line 40"/>
          <p:cNvSpPr>
            <a:spLocks noChangeShapeType="1"/>
          </p:cNvSpPr>
          <p:nvPr/>
        </p:nvSpPr>
        <p:spPr bwMode="auto">
          <a:xfrm flipH="1">
            <a:off x="1604963" y="3321050"/>
            <a:ext cx="24479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43" name="Line 41"/>
          <p:cNvSpPr>
            <a:spLocks noChangeShapeType="1"/>
          </p:cNvSpPr>
          <p:nvPr/>
        </p:nvSpPr>
        <p:spPr bwMode="auto">
          <a:xfrm flipH="1">
            <a:off x="380047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44" name="Line 42"/>
          <p:cNvSpPr>
            <a:spLocks noChangeShapeType="1"/>
          </p:cNvSpPr>
          <p:nvPr/>
        </p:nvSpPr>
        <p:spPr bwMode="auto">
          <a:xfrm>
            <a:off x="4989513" y="3176588"/>
            <a:ext cx="431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45" name="Line 43"/>
          <p:cNvSpPr>
            <a:spLocks noChangeShapeType="1"/>
          </p:cNvSpPr>
          <p:nvPr/>
        </p:nvSpPr>
        <p:spPr bwMode="auto">
          <a:xfrm flipH="1">
            <a:off x="261302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46" name="Line 44"/>
          <p:cNvSpPr>
            <a:spLocks noChangeShapeType="1"/>
          </p:cNvSpPr>
          <p:nvPr/>
        </p:nvSpPr>
        <p:spPr bwMode="auto">
          <a:xfrm flipV="1">
            <a:off x="2613025" y="1592263"/>
            <a:ext cx="0" cy="1441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47" name="Line 45"/>
          <p:cNvSpPr>
            <a:spLocks noChangeShapeType="1"/>
          </p:cNvSpPr>
          <p:nvPr/>
        </p:nvSpPr>
        <p:spPr bwMode="auto">
          <a:xfrm>
            <a:off x="2613025" y="3033713"/>
            <a:ext cx="0" cy="358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48" name="Line 46"/>
          <p:cNvSpPr>
            <a:spLocks noChangeShapeType="1"/>
          </p:cNvSpPr>
          <p:nvPr/>
        </p:nvSpPr>
        <p:spPr bwMode="auto">
          <a:xfrm>
            <a:off x="2613025" y="3392488"/>
            <a:ext cx="0" cy="900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49" name="Line 47"/>
          <p:cNvSpPr>
            <a:spLocks noChangeShapeType="1"/>
          </p:cNvSpPr>
          <p:nvPr/>
        </p:nvSpPr>
        <p:spPr bwMode="auto">
          <a:xfrm>
            <a:off x="2324100" y="3321050"/>
            <a:ext cx="0" cy="971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50" name="Line 48"/>
          <p:cNvSpPr>
            <a:spLocks noChangeShapeType="1"/>
          </p:cNvSpPr>
          <p:nvPr/>
        </p:nvSpPr>
        <p:spPr bwMode="auto">
          <a:xfrm>
            <a:off x="3008313" y="4581525"/>
            <a:ext cx="11890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51" name="Line 49"/>
          <p:cNvSpPr>
            <a:spLocks noChangeShapeType="1"/>
          </p:cNvSpPr>
          <p:nvPr/>
        </p:nvSpPr>
        <p:spPr bwMode="auto">
          <a:xfrm>
            <a:off x="6357938" y="3176588"/>
            <a:ext cx="179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52" name="Line 50"/>
          <p:cNvSpPr>
            <a:spLocks noChangeShapeType="1"/>
          </p:cNvSpPr>
          <p:nvPr/>
        </p:nvSpPr>
        <p:spPr bwMode="auto">
          <a:xfrm flipV="1">
            <a:off x="6537325" y="2241550"/>
            <a:ext cx="0" cy="935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53" name="Line 51"/>
          <p:cNvSpPr>
            <a:spLocks noChangeShapeType="1"/>
          </p:cNvSpPr>
          <p:nvPr/>
        </p:nvSpPr>
        <p:spPr bwMode="auto">
          <a:xfrm flipH="1">
            <a:off x="5384800" y="2241550"/>
            <a:ext cx="1152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54" name="Line 52"/>
          <p:cNvSpPr>
            <a:spLocks noChangeShapeType="1"/>
          </p:cNvSpPr>
          <p:nvPr/>
        </p:nvSpPr>
        <p:spPr bwMode="auto">
          <a:xfrm flipV="1">
            <a:off x="5384800" y="1592263"/>
            <a:ext cx="0" cy="649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55" name="AutoShape 53"/>
          <p:cNvSpPr>
            <a:spLocks noChangeArrowheads="1"/>
          </p:cNvSpPr>
          <p:nvPr/>
        </p:nvSpPr>
        <p:spPr bwMode="auto">
          <a:xfrm>
            <a:off x="165100" y="1341438"/>
            <a:ext cx="9504363" cy="250825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56" name="Text Box 28"/>
          <p:cNvSpPr txBox="1">
            <a:spLocks noChangeArrowheads="1"/>
          </p:cNvSpPr>
          <p:nvPr/>
        </p:nvSpPr>
        <p:spPr bwMode="auto">
          <a:xfrm>
            <a:off x="3440113" y="1304925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9257" name="Oval 55"/>
          <p:cNvSpPr>
            <a:spLocks noChangeArrowheads="1"/>
          </p:cNvSpPr>
          <p:nvPr/>
        </p:nvSpPr>
        <p:spPr bwMode="auto">
          <a:xfrm>
            <a:off x="2289175" y="3284538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58" name="Oval 56"/>
          <p:cNvSpPr>
            <a:spLocks noChangeArrowheads="1"/>
          </p:cNvSpPr>
          <p:nvPr/>
        </p:nvSpPr>
        <p:spPr bwMode="auto">
          <a:xfrm>
            <a:off x="2576513" y="2995613"/>
            <a:ext cx="71437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59" name="Oval 57"/>
          <p:cNvSpPr>
            <a:spLocks noChangeArrowheads="1"/>
          </p:cNvSpPr>
          <p:nvPr/>
        </p:nvSpPr>
        <p:spPr bwMode="auto">
          <a:xfrm>
            <a:off x="5168900" y="3141663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60" name="Line 58"/>
          <p:cNvSpPr>
            <a:spLocks noChangeShapeType="1"/>
          </p:cNvSpPr>
          <p:nvPr/>
        </p:nvSpPr>
        <p:spPr bwMode="auto">
          <a:xfrm>
            <a:off x="5205413" y="3176588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61" name="Line 59"/>
          <p:cNvSpPr>
            <a:spLocks noChangeShapeType="1"/>
          </p:cNvSpPr>
          <p:nvPr/>
        </p:nvSpPr>
        <p:spPr bwMode="auto">
          <a:xfrm>
            <a:off x="5205413" y="3716338"/>
            <a:ext cx="20526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62" name="Text Box 28"/>
          <p:cNvSpPr txBox="1">
            <a:spLocks noChangeArrowheads="1"/>
          </p:cNvSpPr>
          <p:nvPr/>
        </p:nvSpPr>
        <p:spPr bwMode="auto">
          <a:xfrm>
            <a:off x="7258050" y="3536950"/>
            <a:ext cx="16192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本地工作时钟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往内部其他电路</a:t>
            </a:r>
          </a:p>
        </p:txBody>
      </p:sp>
      <p:sp>
        <p:nvSpPr>
          <p:cNvPr id="9263" name="Rectangle 61"/>
          <p:cNvSpPr>
            <a:spLocks noChangeArrowheads="1"/>
          </p:cNvSpPr>
          <p:nvPr/>
        </p:nvSpPr>
        <p:spPr bwMode="auto">
          <a:xfrm>
            <a:off x="704850" y="1881188"/>
            <a:ext cx="8677275" cy="3527425"/>
          </a:xfrm>
          <a:prstGeom prst="rect">
            <a:avLst/>
          </a:prstGeom>
          <a:noFill/>
          <a:ln w="381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64" name="Text Box 28"/>
          <p:cNvSpPr txBox="1">
            <a:spLocks noChangeArrowheads="1"/>
          </p:cNvSpPr>
          <p:nvPr/>
        </p:nvSpPr>
        <p:spPr bwMode="auto">
          <a:xfrm>
            <a:off x="560388" y="54451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</a:rPr>
              <a:t>某节点</a:t>
            </a:r>
            <a:r>
              <a:rPr lang="en-US" altLang="zh-CN" sz="1400" dirty="0" err="1">
                <a:solidFill>
                  <a:srgbClr val="000000"/>
                </a:solidFill>
              </a:rPr>
              <a:t>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9265" name="Text Box 39"/>
          <p:cNvSpPr txBox="1">
            <a:spLocks noChangeArrowheads="1"/>
          </p:cNvSpPr>
          <p:nvPr/>
        </p:nvSpPr>
        <p:spPr bwMode="auto">
          <a:xfrm>
            <a:off x="741363" y="5949949"/>
            <a:ext cx="86407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利用</a:t>
            </a:r>
            <a:r>
              <a:rPr lang="zh-CN" altLang="en-US" dirty="0" smtClean="0">
                <a:solidFill>
                  <a:srgbClr val="000000"/>
                </a:solidFill>
              </a:rPr>
              <a:t>等效转换</a:t>
            </a:r>
            <a:r>
              <a:rPr lang="zh-CN" altLang="en-US" dirty="0">
                <a:solidFill>
                  <a:srgbClr val="000000"/>
                </a:solidFill>
              </a:rPr>
              <a:t>，本课题</a:t>
            </a:r>
            <a:r>
              <a:rPr lang="zh-CN" altLang="en-US" dirty="0" smtClean="0">
                <a:solidFill>
                  <a:srgbClr val="000000"/>
                </a:solidFill>
              </a:rPr>
              <a:t>中仅</a:t>
            </a:r>
            <a:r>
              <a:rPr lang="zh-CN" altLang="en-US" dirty="0">
                <a:solidFill>
                  <a:srgbClr val="000000"/>
                </a:solidFill>
              </a:rPr>
              <a:t>将两个切换器视作不可靠</a:t>
            </a:r>
            <a:r>
              <a:rPr lang="zh-CN" altLang="en-US" dirty="0" smtClean="0">
                <a:solidFill>
                  <a:srgbClr val="000000"/>
                </a:solidFill>
              </a:rPr>
              <a:t>器件，假定图中其他部件绝对可靠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4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23A5C624-F122-499D-ADA5-6BA11CA1B5E8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15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0244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故障</a:t>
            </a:r>
            <a:r>
              <a:rPr lang="en-US" altLang="zh-CN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A1</a:t>
            </a: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的影响</a:t>
            </a:r>
          </a:p>
        </p:txBody>
      </p:sp>
      <p:sp>
        <p:nvSpPr>
          <p:cNvPr id="10245" name="Oval 6"/>
          <p:cNvSpPr>
            <a:spLocks noChangeArrowheads="1"/>
          </p:cNvSpPr>
          <p:nvPr/>
        </p:nvSpPr>
        <p:spPr bwMode="auto">
          <a:xfrm>
            <a:off x="4267200" y="2994025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4338638" y="3028950"/>
            <a:ext cx="396875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4699000" y="3136900"/>
            <a:ext cx="71438" cy="7143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4267200" y="3282950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4770438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4051300" y="3028950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>
            <a:off x="4051300" y="3317875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4086225" y="2816225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4086225" y="3284538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pSp>
        <p:nvGrpSpPr>
          <p:cNvPr id="10254" name="Group 15"/>
          <p:cNvGrpSpPr>
            <a:grpSpLocks/>
          </p:cNvGrpSpPr>
          <p:nvPr/>
        </p:nvGrpSpPr>
        <p:grpSpPr bwMode="auto">
          <a:xfrm>
            <a:off x="5421313" y="3028950"/>
            <a:ext cx="935037" cy="184150"/>
            <a:chOff x="2871" y="1795"/>
            <a:chExt cx="589" cy="116"/>
          </a:xfrm>
        </p:grpSpPr>
        <p:sp>
          <p:nvSpPr>
            <p:cNvPr id="10298" name="Oval 16"/>
            <p:cNvSpPr>
              <a:spLocks noChangeArrowheads="1"/>
            </p:cNvSpPr>
            <p:nvPr/>
          </p:nvSpPr>
          <p:spPr bwMode="auto">
            <a:xfrm>
              <a:off x="3007" y="1866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99" name="Line 17"/>
            <p:cNvSpPr>
              <a:spLocks noChangeShapeType="1"/>
            </p:cNvSpPr>
            <p:nvPr/>
          </p:nvSpPr>
          <p:spPr bwMode="auto">
            <a:xfrm>
              <a:off x="3052" y="1795"/>
              <a:ext cx="250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300" name="Oval 18"/>
            <p:cNvSpPr>
              <a:spLocks noChangeArrowheads="1"/>
            </p:cNvSpPr>
            <p:nvPr/>
          </p:nvSpPr>
          <p:spPr bwMode="auto">
            <a:xfrm>
              <a:off x="3279" y="1863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01" name="Line 19"/>
            <p:cNvSpPr>
              <a:spLocks noChangeShapeType="1"/>
            </p:cNvSpPr>
            <p:nvPr/>
          </p:nvSpPr>
          <p:spPr bwMode="auto">
            <a:xfrm>
              <a:off x="3324" y="1886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302" name="Line 20"/>
            <p:cNvSpPr>
              <a:spLocks noChangeShapeType="1"/>
            </p:cNvSpPr>
            <p:nvPr/>
          </p:nvSpPr>
          <p:spPr bwMode="auto">
            <a:xfrm>
              <a:off x="2871" y="1888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0255" name="Rectangle 21"/>
          <p:cNvSpPr>
            <a:spLocks noChangeArrowheads="1"/>
          </p:cNvSpPr>
          <p:nvPr/>
        </p:nvSpPr>
        <p:spPr bwMode="auto">
          <a:xfrm>
            <a:off x="4160838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56" name="Rectangle 22"/>
          <p:cNvSpPr>
            <a:spLocks noChangeArrowheads="1"/>
          </p:cNvSpPr>
          <p:nvPr/>
        </p:nvSpPr>
        <p:spPr bwMode="auto">
          <a:xfrm>
            <a:off x="5529263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57" name="Text Box 27"/>
          <p:cNvSpPr txBox="1">
            <a:spLocks noChangeArrowheads="1"/>
          </p:cNvSpPr>
          <p:nvPr/>
        </p:nvSpPr>
        <p:spPr bwMode="auto">
          <a:xfrm>
            <a:off x="2863850" y="282098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PLL</a:t>
            </a:r>
          </a:p>
        </p:txBody>
      </p:sp>
      <p:sp>
        <p:nvSpPr>
          <p:cNvPr id="10258" name="Oval 24"/>
          <p:cNvSpPr>
            <a:spLocks noChangeArrowheads="1"/>
          </p:cNvSpPr>
          <p:nvPr/>
        </p:nvSpPr>
        <p:spPr bwMode="auto">
          <a:xfrm>
            <a:off x="957263" y="3033713"/>
            <a:ext cx="649287" cy="61277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59" name="Line 25"/>
          <p:cNvSpPr>
            <a:spLocks noChangeShapeType="1"/>
          </p:cNvSpPr>
          <p:nvPr/>
        </p:nvSpPr>
        <p:spPr bwMode="auto">
          <a:xfrm flipV="1">
            <a:off x="10668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60" name="Line 26"/>
          <p:cNvSpPr>
            <a:spLocks noChangeShapeType="1"/>
          </p:cNvSpPr>
          <p:nvPr/>
        </p:nvSpPr>
        <p:spPr bwMode="auto">
          <a:xfrm>
            <a:off x="1066800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61" name="Line 27"/>
          <p:cNvSpPr>
            <a:spLocks noChangeShapeType="1"/>
          </p:cNvSpPr>
          <p:nvPr/>
        </p:nvSpPr>
        <p:spPr bwMode="auto">
          <a:xfrm>
            <a:off x="120967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62" name="Line 28"/>
          <p:cNvSpPr>
            <a:spLocks noChangeShapeType="1"/>
          </p:cNvSpPr>
          <p:nvPr/>
        </p:nvSpPr>
        <p:spPr bwMode="auto">
          <a:xfrm flipV="1">
            <a:off x="135572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63" name="Line 29"/>
          <p:cNvSpPr>
            <a:spLocks noChangeShapeType="1"/>
          </p:cNvSpPr>
          <p:nvPr/>
        </p:nvSpPr>
        <p:spPr bwMode="auto">
          <a:xfrm>
            <a:off x="1355725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64" name="Line 30"/>
          <p:cNvSpPr>
            <a:spLocks noChangeShapeType="1"/>
          </p:cNvSpPr>
          <p:nvPr/>
        </p:nvSpPr>
        <p:spPr bwMode="auto">
          <a:xfrm>
            <a:off x="14986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65" name="Line 31"/>
          <p:cNvSpPr>
            <a:spLocks noChangeShapeType="1"/>
          </p:cNvSpPr>
          <p:nvPr/>
        </p:nvSpPr>
        <p:spPr bwMode="auto">
          <a:xfrm>
            <a:off x="1209675" y="3467100"/>
            <a:ext cx="1444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66" name="Text Box 28"/>
          <p:cNvSpPr txBox="1">
            <a:spLocks noChangeArrowheads="1"/>
          </p:cNvSpPr>
          <p:nvPr/>
        </p:nvSpPr>
        <p:spPr bwMode="auto">
          <a:xfrm>
            <a:off x="741363" y="3681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本地时钟源</a:t>
            </a:r>
          </a:p>
        </p:txBody>
      </p:sp>
      <p:sp>
        <p:nvSpPr>
          <p:cNvPr id="10267" name="Text Box 28"/>
          <p:cNvSpPr txBox="1">
            <a:spLocks noChangeArrowheads="1"/>
          </p:cNvSpPr>
          <p:nvPr/>
        </p:nvSpPr>
        <p:spPr bwMode="auto">
          <a:xfrm>
            <a:off x="2755900" y="25336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锁相环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2073275" y="4292600"/>
            <a:ext cx="936625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时钟信号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检测电路</a:t>
            </a:r>
          </a:p>
        </p:txBody>
      </p:sp>
      <p:sp>
        <p:nvSpPr>
          <p:cNvPr id="10269" name="Text Box 27"/>
          <p:cNvSpPr txBox="1">
            <a:spLocks noChangeArrowheads="1"/>
          </p:cNvSpPr>
          <p:nvPr/>
        </p:nvSpPr>
        <p:spPr bwMode="auto">
          <a:xfrm>
            <a:off x="4197350" y="4292600"/>
            <a:ext cx="2087563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组合控制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电路</a:t>
            </a:r>
          </a:p>
        </p:txBody>
      </p:sp>
      <p:sp>
        <p:nvSpPr>
          <p:cNvPr id="10270" name="Line 36"/>
          <p:cNvSpPr>
            <a:spLocks noChangeShapeType="1"/>
          </p:cNvSpPr>
          <p:nvPr/>
        </p:nvSpPr>
        <p:spPr bwMode="auto">
          <a:xfrm flipV="1">
            <a:off x="4521200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71" name="Line 37"/>
          <p:cNvSpPr>
            <a:spLocks noChangeShapeType="1"/>
          </p:cNvSpPr>
          <p:nvPr/>
        </p:nvSpPr>
        <p:spPr bwMode="auto">
          <a:xfrm flipV="1">
            <a:off x="5889625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72" name="Text Box 28"/>
          <p:cNvSpPr txBox="1">
            <a:spLocks noChangeArrowheads="1"/>
          </p:cNvSpPr>
          <p:nvPr/>
        </p:nvSpPr>
        <p:spPr bwMode="auto">
          <a:xfrm>
            <a:off x="39449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73" name="Text Box 28"/>
          <p:cNvSpPr txBox="1">
            <a:spLocks noChangeArrowheads="1"/>
          </p:cNvSpPr>
          <p:nvPr/>
        </p:nvSpPr>
        <p:spPr bwMode="auto">
          <a:xfrm>
            <a:off x="52784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274" name="Line 40"/>
          <p:cNvSpPr>
            <a:spLocks noChangeShapeType="1"/>
          </p:cNvSpPr>
          <p:nvPr/>
        </p:nvSpPr>
        <p:spPr bwMode="auto">
          <a:xfrm flipH="1">
            <a:off x="1604963" y="3321050"/>
            <a:ext cx="24479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75" name="Line 41"/>
          <p:cNvSpPr>
            <a:spLocks noChangeShapeType="1"/>
          </p:cNvSpPr>
          <p:nvPr/>
        </p:nvSpPr>
        <p:spPr bwMode="auto">
          <a:xfrm flipH="1">
            <a:off x="380047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76" name="Line 42"/>
          <p:cNvSpPr>
            <a:spLocks noChangeShapeType="1"/>
          </p:cNvSpPr>
          <p:nvPr/>
        </p:nvSpPr>
        <p:spPr bwMode="auto">
          <a:xfrm>
            <a:off x="4989513" y="3176588"/>
            <a:ext cx="431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77" name="Line 43"/>
          <p:cNvSpPr>
            <a:spLocks noChangeShapeType="1"/>
          </p:cNvSpPr>
          <p:nvPr/>
        </p:nvSpPr>
        <p:spPr bwMode="auto">
          <a:xfrm flipH="1">
            <a:off x="261302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78" name="Line 44"/>
          <p:cNvSpPr>
            <a:spLocks noChangeShapeType="1"/>
          </p:cNvSpPr>
          <p:nvPr/>
        </p:nvSpPr>
        <p:spPr bwMode="auto">
          <a:xfrm flipV="1">
            <a:off x="2613025" y="1592263"/>
            <a:ext cx="0" cy="1441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79" name="Line 45"/>
          <p:cNvSpPr>
            <a:spLocks noChangeShapeType="1"/>
          </p:cNvSpPr>
          <p:nvPr/>
        </p:nvSpPr>
        <p:spPr bwMode="auto">
          <a:xfrm>
            <a:off x="2613025" y="3033713"/>
            <a:ext cx="0" cy="358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80" name="Line 46"/>
          <p:cNvSpPr>
            <a:spLocks noChangeShapeType="1"/>
          </p:cNvSpPr>
          <p:nvPr/>
        </p:nvSpPr>
        <p:spPr bwMode="auto">
          <a:xfrm>
            <a:off x="2613025" y="3392488"/>
            <a:ext cx="0" cy="900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81" name="Line 47"/>
          <p:cNvSpPr>
            <a:spLocks noChangeShapeType="1"/>
          </p:cNvSpPr>
          <p:nvPr/>
        </p:nvSpPr>
        <p:spPr bwMode="auto">
          <a:xfrm>
            <a:off x="2324100" y="3321050"/>
            <a:ext cx="0" cy="971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82" name="Line 48"/>
          <p:cNvSpPr>
            <a:spLocks noChangeShapeType="1"/>
          </p:cNvSpPr>
          <p:nvPr/>
        </p:nvSpPr>
        <p:spPr bwMode="auto">
          <a:xfrm>
            <a:off x="3008313" y="4581525"/>
            <a:ext cx="11890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83" name="Line 49"/>
          <p:cNvSpPr>
            <a:spLocks noChangeShapeType="1"/>
          </p:cNvSpPr>
          <p:nvPr/>
        </p:nvSpPr>
        <p:spPr bwMode="auto">
          <a:xfrm>
            <a:off x="6357938" y="3176588"/>
            <a:ext cx="179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84" name="Line 50"/>
          <p:cNvSpPr>
            <a:spLocks noChangeShapeType="1"/>
          </p:cNvSpPr>
          <p:nvPr/>
        </p:nvSpPr>
        <p:spPr bwMode="auto">
          <a:xfrm flipV="1">
            <a:off x="6537325" y="2241550"/>
            <a:ext cx="0" cy="935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85" name="Line 51"/>
          <p:cNvSpPr>
            <a:spLocks noChangeShapeType="1"/>
          </p:cNvSpPr>
          <p:nvPr/>
        </p:nvSpPr>
        <p:spPr bwMode="auto">
          <a:xfrm flipH="1">
            <a:off x="5384800" y="2241550"/>
            <a:ext cx="1152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86" name="Line 52"/>
          <p:cNvSpPr>
            <a:spLocks noChangeShapeType="1"/>
          </p:cNvSpPr>
          <p:nvPr/>
        </p:nvSpPr>
        <p:spPr bwMode="auto">
          <a:xfrm flipV="1">
            <a:off x="5384800" y="1592263"/>
            <a:ext cx="0" cy="649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87" name="AutoShape 53"/>
          <p:cNvSpPr>
            <a:spLocks noChangeArrowheads="1"/>
          </p:cNvSpPr>
          <p:nvPr/>
        </p:nvSpPr>
        <p:spPr bwMode="auto">
          <a:xfrm>
            <a:off x="165100" y="1341438"/>
            <a:ext cx="9504363" cy="250825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88" name="Text Box 28"/>
          <p:cNvSpPr txBox="1">
            <a:spLocks noChangeArrowheads="1"/>
          </p:cNvSpPr>
          <p:nvPr/>
        </p:nvSpPr>
        <p:spPr bwMode="auto">
          <a:xfrm>
            <a:off x="3440113" y="1304925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10289" name="Oval 55"/>
          <p:cNvSpPr>
            <a:spLocks noChangeArrowheads="1"/>
          </p:cNvSpPr>
          <p:nvPr/>
        </p:nvSpPr>
        <p:spPr bwMode="auto">
          <a:xfrm>
            <a:off x="2289175" y="3284538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0" name="Oval 56"/>
          <p:cNvSpPr>
            <a:spLocks noChangeArrowheads="1"/>
          </p:cNvSpPr>
          <p:nvPr/>
        </p:nvSpPr>
        <p:spPr bwMode="auto">
          <a:xfrm>
            <a:off x="2576513" y="2995613"/>
            <a:ext cx="71437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1" name="Oval 57"/>
          <p:cNvSpPr>
            <a:spLocks noChangeArrowheads="1"/>
          </p:cNvSpPr>
          <p:nvPr/>
        </p:nvSpPr>
        <p:spPr bwMode="auto">
          <a:xfrm>
            <a:off x="5168900" y="3141663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5205413" y="3176588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93" name="Line 59"/>
          <p:cNvSpPr>
            <a:spLocks noChangeShapeType="1"/>
          </p:cNvSpPr>
          <p:nvPr/>
        </p:nvSpPr>
        <p:spPr bwMode="auto">
          <a:xfrm>
            <a:off x="5205413" y="3716338"/>
            <a:ext cx="20526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94" name="Text Box 28"/>
          <p:cNvSpPr txBox="1">
            <a:spLocks noChangeArrowheads="1"/>
          </p:cNvSpPr>
          <p:nvPr/>
        </p:nvSpPr>
        <p:spPr bwMode="auto">
          <a:xfrm>
            <a:off x="7258050" y="3536950"/>
            <a:ext cx="16192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本地工作时钟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往内部其他电路</a:t>
            </a:r>
          </a:p>
        </p:txBody>
      </p:sp>
      <p:sp>
        <p:nvSpPr>
          <p:cNvPr id="10295" name="Rectangle 61"/>
          <p:cNvSpPr>
            <a:spLocks noChangeArrowheads="1"/>
          </p:cNvSpPr>
          <p:nvPr/>
        </p:nvSpPr>
        <p:spPr bwMode="auto">
          <a:xfrm>
            <a:off x="704850" y="1881188"/>
            <a:ext cx="8677275" cy="3527425"/>
          </a:xfrm>
          <a:prstGeom prst="rect">
            <a:avLst/>
          </a:prstGeom>
          <a:noFill/>
          <a:ln w="381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6" name="Text Box 28"/>
          <p:cNvSpPr txBox="1">
            <a:spLocks noChangeArrowheads="1"/>
          </p:cNvSpPr>
          <p:nvPr/>
        </p:nvSpPr>
        <p:spPr bwMode="auto">
          <a:xfrm>
            <a:off x="560388" y="54451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</a:rPr>
              <a:t>某节点</a:t>
            </a:r>
            <a:r>
              <a:rPr lang="en-US" altLang="zh-CN" sz="1400" dirty="0" err="1">
                <a:solidFill>
                  <a:srgbClr val="000000"/>
                </a:solidFill>
              </a:rPr>
              <a:t>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0297" name="Text Box 39"/>
          <p:cNvSpPr txBox="1">
            <a:spLocks noChangeArrowheads="1"/>
          </p:cNvSpPr>
          <p:nvPr/>
        </p:nvSpPr>
        <p:spPr bwMode="auto">
          <a:xfrm>
            <a:off x="523875" y="5913438"/>
            <a:ext cx="8964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无法进入主模式</a:t>
            </a:r>
            <a:endParaRPr lang="zh-CN" altLang="en-US" dirty="0">
              <a:solidFill>
                <a:srgbClr val="000000"/>
              </a:solidFill>
            </a:endParaRPr>
          </a:p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仍能工作于从</a:t>
            </a:r>
            <a:r>
              <a:rPr lang="zh-CN" altLang="en-US" dirty="0" smtClean="0">
                <a:solidFill>
                  <a:srgbClr val="000000"/>
                </a:solidFill>
              </a:rPr>
              <a:t>模式（这称为“容错运行”的能力）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3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0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84E6D00B-65E3-42E2-AB8B-8B83B8312319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16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故障</a:t>
            </a:r>
            <a:r>
              <a:rPr lang="en-US" altLang="zh-CN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A2</a:t>
            </a: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的影响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267200" y="2994025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V="1">
            <a:off x="4305300" y="3173413"/>
            <a:ext cx="430213" cy="111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4699000" y="3136900"/>
            <a:ext cx="71438" cy="7143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4267200" y="3282950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770438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051300" y="3028950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051300" y="3317875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086225" y="2816225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086225" y="3284538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pSp>
        <p:nvGrpSpPr>
          <p:cNvPr id="11278" name="Group 14"/>
          <p:cNvGrpSpPr>
            <a:grpSpLocks/>
          </p:cNvGrpSpPr>
          <p:nvPr/>
        </p:nvGrpSpPr>
        <p:grpSpPr bwMode="auto">
          <a:xfrm>
            <a:off x="5421313" y="3028950"/>
            <a:ext cx="935037" cy="184150"/>
            <a:chOff x="2871" y="1795"/>
            <a:chExt cx="589" cy="116"/>
          </a:xfrm>
        </p:grpSpPr>
        <p:sp>
          <p:nvSpPr>
            <p:cNvPr id="11322" name="Oval 15"/>
            <p:cNvSpPr>
              <a:spLocks noChangeArrowheads="1"/>
            </p:cNvSpPr>
            <p:nvPr/>
          </p:nvSpPr>
          <p:spPr bwMode="auto">
            <a:xfrm>
              <a:off x="3007" y="1866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23" name="Line 16"/>
            <p:cNvSpPr>
              <a:spLocks noChangeShapeType="1"/>
            </p:cNvSpPr>
            <p:nvPr/>
          </p:nvSpPr>
          <p:spPr bwMode="auto">
            <a:xfrm>
              <a:off x="3052" y="1795"/>
              <a:ext cx="250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324" name="Oval 17"/>
            <p:cNvSpPr>
              <a:spLocks noChangeArrowheads="1"/>
            </p:cNvSpPr>
            <p:nvPr/>
          </p:nvSpPr>
          <p:spPr bwMode="auto">
            <a:xfrm>
              <a:off x="3279" y="1863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25" name="Line 18"/>
            <p:cNvSpPr>
              <a:spLocks noChangeShapeType="1"/>
            </p:cNvSpPr>
            <p:nvPr/>
          </p:nvSpPr>
          <p:spPr bwMode="auto">
            <a:xfrm>
              <a:off x="3324" y="1886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326" name="Line 19"/>
            <p:cNvSpPr>
              <a:spLocks noChangeShapeType="1"/>
            </p:cNvSpPr>
            <p:nvPr/>
          </p:nvSpPr>
          <p:spPr bwMode="auto">
            <a:xfrm>
              <a:off x="2871" y="1888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1279" name="Rectangle 20"/>
          <p:cNvSpPr>
            <a:spLocks noChangeArrowheads="1"/>
          </p:cNvSpPr>
          <p:nvPr/>
        </p:nvSpPr>
        <p:spPr bwMode="auto">
          <a:xfrm>
            <a:off x="4160838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80" name="Rectangle 21"/>
          <p:cNvSpPr>
            <a:spLocks noChangeArrowheads="1"/>
          </p:cNvSpPr>
          <p:nvPr/>
        </p:nvSpPr>
        <p:spPr bwMode="auto">
          <a:xfrm>
            <a:off x="5529263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81" name="Text Box 27"/>
          <p:cNvSpPr txBox="1">
            <a:spLocks noChangeArrowheads="1"/>
          </p:cNvSpPr>
          <p:nvPr/>
        </p:nvSpPr>
        <p:spPr bwMode="auto">
          <a:xfrm>
            <a:off x="2863850" y="282098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PLL</a:t>
            </a:r>
          </a:p>
        </p:txBody>
      </p:sp>
      <p:sp>
        <p:nvSpPr>
          <p:cNvPr id="11282" name="Oval 23"/>
          <p:cNvSpPr>
            <a:spLocks noChangeArrowheads="1"/>
          </p:cNvSpPr>
          <p:nvPr/>
        </p:nvSpPr>
        <p:spPr bwMode="auto">
          <a:xfrm>
            <a:off x="957263" y="3033713"/>
            <a:ext cx="649287" cy="61277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83" name="Line 24"/>
          <p:cNvSpPr>
            <a:spLocks noChangeShapeType="1"/>
          </p:cNvSpPr>
          <p:nvPr/>
        </p:nvSpPr>
        <p:spPr bwMode="auto">
          <a:xfrm flipV="1">
            <a:off x="10668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84" name="Line 25"/>
          <p:cNvSpPr>
            <a:spLocks noChangeShapeType="1"/>
          </p:cNvSpPr>
          <p:nvPr/>
        </p:nvSpPr>
        <p:spPr bwMode="auto">
          <a:xfrm>
            <a:off x="1066800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85" name="Line 26"/>
          <p:cNvSpPr>
            <a:spLocks noChangeShapeType="1"/>
          </p:cNvSpPr>
          <p:nvPr/>
        </p:nvSpPr>
        <p:spPr bwMode="auto">
          <a:xfrm>
            <a:off x="120967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86" name="Line 27"/>
          <p:cNvSpPr>
            <a:spLocks noChangeShapeType="1"/>
          </p:cNvSpPr>
          <p:nvPr/>
        </p:nvSpPr>
        <p:spPr bwMode="auto">
          <a:xfrm flipV="1">
            <a:off x="135572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87" name="Line 28"/>
          <p:cNvSpPr>
            <a:spLocks noChangeShapeType="1"/>
          </p:cNvSpPr>
          <p:nvPr/>
        </p:nvSpPr>
        <p:spPr bwMode="auto">
          <a:xfrm>
            <a:off x="1355725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88" name="Line 29"/>
          <p:cNvSpPr>
            <a:spLocks noChangeShapeType="1"/>
          </p:cNvSpPr>
          <p:nvPr/>
        </p:nvSpPr>
        <p:spPr bwMode="auto">
          <a:xfrm>
            <a:off x="14986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89" name="Line 30"/>
          <p:cNvSpPr>
            <a:spLocks noChangeShapeType="1"/>
          </p:cNvSpPr>
          <p:nvPr/>
        </p:nvSpPr>
        <p:spPr bwMode="auto">
          <a:xfrm>
            <a:off x="1209675" y="3467100"/>
            <a:ext cx="1444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90" name="Text Box 28"/>
          <p:cNvSpPr txBox="1">
            <a:spLocks noChangeArrowheads="1"/>
          </p:cNvSpPr>
          <p:nvPr/>
        </p:nvSpPr>
        <p:spPr bwMode="auto">
          <a:xfrm>
            <a:off x="741363" y="3681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本地时钟源</a:t>
            </a:r>
          </a:p>
        </p:txBody>
      </p:sp>
      <p:sp>
        <p:nvSpPr>
          <p:cNvPr id="11291" name="Text Box 28"/>
          <p:cNvSpPr txBox="1">
            <a:spLocks noChangeArrowheads="1"/>
          </p:cNvSpPr>
          <p:nvPr/>
        </p:nvSpPr>
        <p:spPr bwMode="auto">
          <a:xfrm>
            <a:off x="2755900" y="25336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锁相环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2073275" y="4292600"/>
            <a:ext cx="936625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时钟信号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检测电路</a:t>
            </a:r>
          </a:p>
        </p:txBody>
      </p:sp>
      <p:sp>
        <p:nvSpPr>
          <p:cNvPr id="11293" name="Text Box 27"/>
          <p:cNvSpPr txBox="1">
            <a:spLocks noChangeArrowheads="1"/>
          </p:cNvSpPr>
          <p:nvPr/>
        </p:nvSpPr>
        <p:spPr bwMode="auto">
          <a:xfrm>
            <a:off x="4197350" y="4292600"/>
            <a:ext cx="2087563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组合控制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电路</a:t>
            </a:r>
          </a:p>
        </p:txBody>
      </p:sp>
      <p:sp>
        <p:nvSpPr>
          <p:cNvPr id="11294" name="Line 35"/>
          <p:cNvSpPr>
            <a:spLocks noChangeShapeType="1"/>
          </p:cNvSpPr>
          <p:nvPr/>
        </p:nvSpPr>
        <p:spPr bwMode="auto">
          <a:xfrm flipV="1">
            <a:off x="4521200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95" name="Line 36"/>
          <p:cNvSpPr>
            <a:spLocks noChangeShapeType="1"/>
          </p:cNvSpPr>
          <p:nvPr/>
        </p:nvSpPr>
        <p:spPr bwMode="auto">
          <a:xfrm flipV="1">
            <a:off x="5889625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96" name="Text Box 28"/>
          <p:cNvSpPr txBox="1">
            <a:spLocks noChangeArrowheads="1"/>
          </p:cNvSpPr>
          <p:nvPr/>
        </p:nvSpPr>
        <p:spPr bwMode="auto">
          <a:xfrm>
            <a:off x="39449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</a:rPr>
              <a:t>切换器</a:t>
            </a:r>
            <a:r>
              <a:rPr lang="en-US" altLang="zh-CN" sz="14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297" name="Text Box 28"/>
          <p:cNvSpPr txBox="1">
            <a:spLocks noChangeArrowheads="1"/>
          </p:cNvSpPr>
          <p:nvPr/>
        </p:nvSpPr>
        <p:spPr bwMode="auto">
          <a:xfrm>
            <a:off x="52784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298" name="Line 39"/>
          <p:cNvSpPr>
            <a:spLocks noChangeShapeType="1"/>
          </p:cNvSpPr>
          <p:nvPr/>
        </p:nvSpPr>
        <p:spPr bwMode="auto">
          <a:xfrm flipH="1">
            <a:off x="1604963" y="3321050"/>
            <a:ext cx="24479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299" name="Line 40"/>
          <p:cNvSpPr>
            <a:spLocks noChangeShapeType="1"/>
          </p:cNvSpPr>
          <p:nvPr/>
        </p:nvSpPr>
        <p:spPr bwMode="auto">
          <a:xfrm flipH="1">
            <a:off x="380047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00" name="Line 41"/>
          <p:cNvSpPr>
            <a:spLocks noChangeShapeType="1"/>
          </p:cNvSpPr>
          <p:nvPr/>
        </p:nvSpPr>
        <p:spPr bwMode="auto">
          <a:xfrm>
            <a:off x="4989513" y="3176588"/>
            <a:ext cx="431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01" name="Line 42"/>
          <p:cNvSpPr>
            <a:spLocks noChangeShapeType="1"/>
          </p:cNvSpPr>
          <p:nvPr/>
        </p:nvSpPr>
        <p:spPr bwMode="auto">
          <a:xfrm flipH="1">
            <a:off x="261302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02" name="Line 43"/>
          <p:cNvSpPr>
            <a:spLocks noChangeShapeType="1"/>
          </p:cNvSpPr>
          <p:nvPr/>
        </p:nvSpPr>
        <p:spPr bwMode="auto">
          <a:xfrm flipV="1">
            <a:off x="2613025" y="1592263"/>
            <a:ext cx="0" cy="1441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03" name="Line 44"/>
          <p:cNvSpPr>
            <a:spLocks noChangeShapeType="1"/>
          </p:cNvSpPr>
          <p:nvPr/>
        </p:nvSpPr>
        <p:spPr bwMode="auto">
          <a:xfrm>
            <a:off x="2613025" y="3033713"/>
            <a:ext cx="0" cy="358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04" name="Line 45"/>
          <p:cNvSpPr>
            <a:spLocks noChangeShapeType="1"/>
          </p:cNvSpPr>
          <p:nvPr/>
        </p:nvSpPr>
        <p:spPr bwMode="auto">
          <a:xfrm>
            <a:off x="2613025" y="3392488"/>
            <a:ext cx="0" cy="900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05" name="Line 46"/>
          <p:cNvSpPr>
            <a:spLocks noChangeShapeType="1"/>
          </p:cNvSpPr>
          <p:nvPr/>
        </p:nvSpPr>
        <p:spPr bwMode="auto">
          <a:xfrm>
            <a:off x="2324100" y="3321050"/>
            <a:ext cx="0" cy="971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06" name="Line 47"/>
          <p:cNvSpPr>
            <a:spLocks noChangeShapeType="1"/>
          </p:cNvSpPr>
          <p:nvPr/>
        </p:nvSpPr>
        <p:spPr bwMode="auto">
          <a:xfrm>
            <a:off x="3008313" y="4581525"/>
            <a:ext cx="11890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07" name="Line 48"/>
          <p:cNvSpPr>
            <a:spLocks noChangeShapeType="1"/>
          </p:cNvSpPr>
          <p:nvPr/>
        </p:nvSpPr>
        <p:spPr bwMode="auto">
          <a:xfrm>
            <a:off x="6357938" y="3176588"/>
            <a:ext cx="179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08" name="Line 49"/>
          <p:cNvSpPr>
            <a:spLocks noChangeShapeType="1"/>
          </p:cNvSpPr>
          <p:nvPr/>
        </p:nvSpPr>
        <p:spPr bwMode="auto">
          <a:xfrm flipV="1">
            <a:off x="6537325" y="2241550"/>
            <a:ext cx="0" cy="935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09" name="Line 50"/>
          <p:cNvSpPr>
            <a:spLocks noChangeShapeType="1"/>
          </p:cNvSpPr>
          <p:nvPr/>
        </p:nvSpPr>
        <p:spPr bwMode="auto">
          <a:xfrm flipH="1">
            <a:off x="5384800" y="2241550"/>
            <a:ext cx="1152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10" name="Line 51"/>
          <p:cNvSpPr>
            <a:spLocks noChangeShapeType="1"/>
          </p:cNvSpPr>
          <p:nvPr/>
        </p:nvSpPr>
        <p:spPr bwMode="auto">
          <a:xfrm flipV="1">
            <a:off x="5384800" y="1592263"/>
            <a:ext cx="0" cy="649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11" name="AutoShape 52"/>
          <p:cNvSpPr>
            <a:spLocks noChangeArrowheads="1"/>
          </p:cNvSpPr>
          <p:nvPr/>
        </p:nvSpPr>
        <p:spPr bwMode="auto">
          <a:xfrm>
            <a:off x="165100" y="1341438"/>
            <a:ext cx="9504363" cy="250825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312" name="Text Box 28"/>
          <p:cNvSpPr txBox="1">
            <a:spLocks noChangeArrowheads="1"/>
          </p:cNvSpPr>
          <p:nvPr/>
        </p:nvSpPr>
        <p:spPr bwMode="auto">
          <a:xfrm>
            <a:off x="3440113" y="1304925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11313" name="Oval 54"/>
          <p:cNvSpPr>
            <a:spLocks noChangeArrowheads="1"/>
          </p:cNvSpPr>
          <p:nvPr/>
        </p:nvSpPr>
        <p:spPr bwMode="auto">
          <a:xfrm>
            <a:off x="2289175" y="3284538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314" name="Oval 55"/>
          <p:cNvSpPr>
            <a:spLocks noChangeArrowheads="1"/>
          </p:cNvSpPr>
          <p:nvPr/>
        </p:nvSpPr>
        <p:spPr bwMode="auto">
          <a:xfrm>
            <a:off x="2576513" y="2995613"/>
            <a:ext cx="71437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315" name="Oval 56"/>
          <p:cNvSpPr>
            <a:spLocks noChangeArrowheads="1"/>
          </p:cNvSpPr>
          <p:nvPr/>
        </p:nvSpPr>
        <p:spPr bwMode="auto">
          <a:xfrm>
            <a:off x="5168900" y="3141663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316" name="Line 57"/>
          <p:cNvSpPr>
            <a:spLocks noChangeShapeType="1"/>
          </p:cNvSpPr>
          <p:nvPr/>
        </p:nvSpPr>
        <p:spPr bwMode="auto">
          <a:xfrm>
            <a:off x="5205413" y="3176588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17" name="Line 58"/>
          <p:cNvSpPr>
            <a:spLocks noChangeShapeType="1"/>
          </p:cNvSpPr>
          <p:nvPr/>
        </p:nvSpPr>
        <p:spPr bwMode="auto">
          <a:xfrm>
            <a:off x="5205413" y="3716338"/>
            <a:ext cx="20526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318" name="Text Box 28"/>
          <p:cNvSpPr txBox="1">
            <a:spLocks noChangeArrowheads="1"/>
          </p:cNvSpPr>
          <p:nvPr/>
        </p:nvSpPr>
        <p:spPr bwMode="auto">
          <a:xfrm>
            <a:off x="7258050" y="3536950"/>
            <a:ext cx="16192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本地工作时钟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往内部其他电路</a:t>
            </a:r>
          </a:p>
        </p:txBody>
      </p:sp>
      <p:sp>
        <p:nvSpPr>
          <p:cNvPr id="11319" name="Rectangle 60"/>
          <p:cNvSpPr>
            <a:spLocks noChangeArrowheads="1"/>
          </p:cNvSpPr>
          <p:nvPr/>
        </p:nvSpPr>
        <p:spPr bwMode="auto">
          <a:xfrm>
            <a:off x="704850" y="1881188"/>
            <a:ext cx="8677275" cy="3527425"/>
          </a:xfrm>
          <a:prstGeom prst="rect">
            <a:avLst/>
          </a:prstGeom>
          <a:noFill/>
          <a:ln w="381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320" name="Text Box 28"/>
          <p:cNvSpPr txBox="1">
            <a:spLocks noChangeArrowheads="1"/>
          </p:cNvSpPr>
          <p:nvPr/>
        </p:nvSpPr>
        <p:spPr bwMode="auto">
          <a:xfrm>
            <a:off x="560388" y="54451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</a:rPr>
              <a:t>某节点</a:t>
            </a:r>
            <a:r>
              <a:rPr lang="en-US" altLang="zh-CN" sz="1400" dirty="0" err="1">
                <a:solidFill>
                  <a:srgbClr val="000000"/>
                </a:solidFill>
              </a:rPr>
              <a:t>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1321" name="Text Box 39"/>
          <p:cNvSpPr txBox="1">
            <a:spLocks noChangeArrowheads="1"/>
          </p:cNvSpPr>
          <p:nvPr/>
        </p:nvSpPr>
        <p:spPr bwMode="auto">
          <a:xfrm>
            <a:off x="523875" y="5913438"/>
            <a:ext cx="89646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若故障发生时是主模式，则</a:t>
            </a:r>
            <a:r>
              <a:rPr lang="zh-CN" altLang="en-US" dirty="0" smtClean="0">
                <a:solidFill>
                  <a:srgbClr val="000000"/>
                </a:solidFill>
              </a:rPr>
              <a:t>不会即时引起</a:t>
            </a:r>
            <a:r>
              <a:rPr lang="zh-CN" altLang="en-US" dirty="0">
                <a:solidFill>
                  <a:srgbClr val="000000"/>
                </a:solidFill>
              </a:rPr>
              <a:t>系统</a:t>
            </a:r>
            <a:r>
              <a:rPr lang="zh-CN" altLang="en-US" dirty="0" smtClean="0">
                <a:solidFill>
                  <a:srgbClr val="000000"/>
                </a:solidFill>
              </a:rPr>
              <a:t>变化，但问题可能在后续操作中暴露出来</a:t>
            </a:r>
            <a:endParaRPr lang="zh-CN" altLang="en-US" dirty="0">
              <a:solidFill>
                <a:srgbClr val="000000"/>
              </a:solidFill>
            </a:endParaRPr>
          </a:p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若故障发生时是从模式，则本节点</a:t>
            </a:r>
            <a:r>
              <a:rPr lang="zh-CN" altLang="en-US" dirty="0" smtClean="0">
                <a:solidFill>
                  <a:srgbClr val="000000"/>
                </a:solidFill>
              </a:rPr>
              <a:t>失效（因内部工作时钟失效）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3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2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68A48C50-8092-4D03-8C56-98515846281D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17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故障</a:t>
            </a:r>
            <a:r>
              <a:rPr lang="en-US" altLang="zh-CN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A3</a:t>
            </a: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的影响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267200" y="2994025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4268788" y="3173413"/>
            <a:ext cx="466725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699000" y="3136900"/>
            <a:ext cx="71438" cy="7143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4267200" y="3282950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770438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4051300" y="3028950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4051300" y="3317875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086225" y="2816225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086225" y="3284538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5421313" y="3028950"/>
            <a:ext cx="935037" cy="184150"/>
            <a:chOff x="2871" y="1795"/>
            <a:chExt cx="589" cy="116"/>
          </a:xfrm>
        </p:grpSpPr>
        <p:sp>
          <p:nvSpPr>
            <p:cNvPr id="12346" name="Oval 15"/>
            <p:cNvSpPr>
              <a:spLocks noChangeArrowheads="1"/>
            </p:cNvSpPr>
            <p:nvPr/>
          </p:nvSpPr>
          <p:spPr bwMode="auto">
            <a:xfrm>
              <a:off x="3007" y="1866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47" name="Line 16"/>
            <p:cNvSpPr>
              <a:spLocks noChangeShapeType="1"/>
            </p:cNvSpPr>
            <p:nvPr/>
          </p:nvSpPr>
          <p:spPr bwMode="auto">
            <a:xfrm>
              <a:off x="3052" y="1795"/>
              <a:ext cx="250" cy="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348" name="Oval 17"/>
            <p:cNvSpPr>
              <a:spLocks noChangeArrowheads="1"/>
            </p:cNvSpPr>
            <p:nvPr/>
          </p:nvSpPr>
          <p:spPr bwMode="auto">
            <a:xfrm>
              <a:off x="3279" y="1863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49" name="Line 18"/>
            <p:cNvSpPr>
              <a:spLocks noChangeShapeType="1"/>
            </p:cNvSpPr>
            <p:nvPr/>
          </p:nvSpPr>
          <p:spPr bwMode="auto">
            <a:xfrm>
              <a:off x="3324" y="1886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350" name="Line 19"/>
            <p:cNvSpPr>
              <a:spLocks noChangeShapeType="1"/>
            </p:cNvSpPr>
            <p:nvPr/>
          </p:nvSpPr>
          <p:spPr bwMode="auto">
            <a:xfrm>
              <a:off x="2871" y="1888"/>
              <a:ext cx="1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2303" name="Rectangle 20"/>
          <p:cNvSpPr>
            <a:spLocks noChangeArrowheads="1"/>
          </p:cNvSpPr>
          <p:nvPr/>
        </p:nvSpPr>
        <p:spPr bwMode="auto">
          <a:xfrm>
            <a:off x="4160838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304" name="Rectangle 21"/>
          <p:cNvSpPr>
            <a:spLocks noChangeArrowheads="1"/>
          </p:cNvSpPr>
          <p:nvPr/>
        </p:nvSpPr>
        <p:spPr bwMode="auto">
          <a:xfrm>
            <a:off x="5529263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305" name="Text Box 27"/>
          <p:cNvSpPr txBox="1">
            <a:spLocks noChangeArrowheads="1"/>
          </p:cNvSpPr>
          <p:nvPr/>
        </p:nvSpPr>
        <p:spPr bwMode="auto">
          <a:xfrm>
            <a:off x="2863850" y="282098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PLL</a:t>
            </a:r>
          </a:p>
        </p:txBody>
      </p:sp>
      <p:sp>
        <p:nvSpPr>
          <p:cNvPr id="12306" name="Oval 23"/>
          <p:cNvSpPr>
            <a:spLocks noChangeArrowheads="1"/>
          </p:cNvSpPr>
          <p:nvPr/>
        </p:nvSpPr>
        <p:spPr bwMode="auto">
          <a:xfrm>
            <a:off x="957263" y="3033713"/>
            <a:ext cx="649287" cy="61277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307" name="Line 24"/>
          <p:cNvSpPr>
            <a:spLocks noChangeShapeType="1"/>
          </p:cNvSpPr>
          <p:nvPr/>
        </p:nvSpPr>
        <p:spPr bwMode="auto">
          <a:xfrm flipV="1">
            <a:off x="10668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08" name="Line 25"/>
          <p:cNvSpPr>
            <a:spLocks noChangeShapeType="1"/>
          </p:cNvSpPr>
          <p:nvPr/>
        </p:nvSpPr>
        <p:spPr bwMode="auto">
          <a:xfrm>
            <a:off x="1066800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09" name="Line 26"/>
          <p:cNvSpPr>
            <a:spLocks noChangeShapeType="1"/>
          </p:cNvSpPr>
          <p:nvPr/>
        </p:nvSpPr>
        <p:spPr bwMode="auto">
          <a:xfrm>
            <a:off x="120967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10" name="Line 27"/>
          <p:cNvSpPr>
            <a:spLocks noChangeShapeType="1"/>
          </p:cNvSpPr>
          <p:nvPr/>
        </p:nvSpPr>
        <p:spPr bwMode="auto">
          <a:xfrm flipV="1">
            <a:off x="135572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11" name="Line 28"/>
          <p:cNvSpPr>
            <a:spLocks noChangeShapeType="1"/>
          </p:cNvSpPr>
          <p:nvPr/>
        </p:nvSpPr>
        <p:spPr bwMode="auto">
          <a:xfrm>
            <a:off x="1355725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12" name="Line 29"/>
          <p:cNvSpPr>
            <a:spLocks noChangeShapeType="1"/>
          </p:cNvSpPr>
          <p:nvPr/>
        </p:nvSpPr>
        <p:spPr bwMode="auto">
          <a:xfrm>
            <a:off x="14986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13" name="Line 30"/>
          <p:cNvSpPr>
            <a:spLocks noChangeShapeType="1"/>
          </p:cNvSpPr>
          <p:nvPr/>
        </p:nvSpPr>
        <p:spPr bwMode="auto">
          <a:xfrm>
            <a:off x="1209675" y="3467100"/>
            <a:ext cx="1444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14" name="Text Box 28"/>
          <p:cNvSpPr txBox="1">
            <a:spLocks noChangeArrowheads="1"/>
          </p:cNvSpPr>
          <p:nvPr/>
        </p:nvSpPr>
        <p:spPr bwMode="auto">
          <a:xfrm>
            <a:off x="741363" y="3681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本地时钟源</a:t>
            </a:r>
          </a:p>
        </p:txBody>
      </p:sp>
      <p:sp>
        <p:nvSpPr>
          <p:cNvPr id="12315" name="Text Box 28"/>
          <p:cNvSpPr txBox="1">
            <a:spLocks noChangeArrowheads="1"/>
          </p:cNvSpPr>
          <p:nvPr/>
        </p:nvSpPr>
        <p:spPr bwMode="auto">
          <a:xfrm>
            <a:off x="2755900" y="25336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锁相环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2073275" y="4292600"/>
            <a:ext cx="936625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时钟信号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检测电路</a:t>
            </a:r>
          </a:p>
        </p:txBody>
      </p:sp>
      <p:sp>
        <p:nvSpPr>
          <p:cNvPr id="12317" name="Text Box 27"/>
          <p:cNvSpPr txBox="1">
            <a:spLocks noChangeArrowheads="1"/>
          </p:cNvSpPr>
          <p:nvPr/>
        </p:nvSpPr>
        <p:spPr bwMode="auto">
          <a:xfrm>
            <a:off x="4197350" y="4292600"/>
            <a:ext cx="2087563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组合控制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电路</a:t>
            </a:r>
          </a:p>
        </p:txBody>
      </p:sp>
      <p:sp>
        <p:nvSpPr>
          <p:cNvPr id="12318" name="Line 35"/>
          <p:cNvSpPr>
            <a:spLocks noChangeShapeType="1"/>
          </p:cNvSpPr>
          <p:nvPr/>
        </p:nvSpPr>
        <p:spPr bwMode="auto">
          <a:xfrm flipV="1">
            <a:off x="4521200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19" name="Line 36"/>
          <p:cNvSpPr>
            <a:spLocks noChangeShapeType="1"/>
          </p:cNvSpPr>
          <p:nvPr/>
        </p:nvSpPr>
        <p:spPr bwMode="auto">
          <a:xfrm flipV="1">
            <a:off x="5889625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20" name="Text Box 28"/>
          <p:cNvSpPr txBox="1">
            <a:spLocks noChangeArrowheads="1"/>
          </p:cNvSpPr>
          <p:nvPr/>
        </p:nvSpPr>
        <p:spPr bwMode="auto">
          <a:xfrm>
            <a:off x="39449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321" name="Text Box 28"/>
          <p:cNvSpPr txBox="1">
            <a:spLocks noChangeArrowheads="1"/>
          </p:cNvSpPr>
          <p:nvPr/>
        </p:nvSpPr>
        <p:spPr bwMode="auto">
          <a:xfrm>
            <a:off x="52784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2322" name="Line 39"/>
          <p:cNvSpPr>
            <a:spLocks noChangeShapeType="1"/>
          </p:cNvSpPr>
          <p:nvPr/>
        </p:nvSpPr>
        <p:spPr bwMode="auto">
          <a:xfrm flipH="1">
            <a:off x="1604963" y="3321050"/>
            <a:ext cx="24479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23" name="Line 40"/>
          <p:cNvSpPr>
            <a:spLocks noChangeShapeType="1"/>
          </p:cNvSpPr>
          <p:nvPr/>
        </p:nvSpPr>
        <p:spPr bwMode="auto">
          <a:xfrm flipH="1">
            <a:off x="380047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24" name="Line 41"/>
          <p:cNvSpPr>
            <a:spLocks noChangeShapeType="1"/>
          </p:cNvSpPr>
          <p:nvPr/>
        </p:nvSpPr>
        <p:spPr bwMode="auto">
          <a:xfrm>
            <a:off x="4989513" y="3176588"/>
            <a:ext cx="431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25" name="Line 42"/>
          <p:cNvSpPr>
            <a:spLocks noChangeShapeType="1"/>
          </p:cNvSpPr>
          <p:nvPr/>
        </p:nvSpPr>
        <p:spPr bwMode="auto">
          <a:xfrm flipH="1">
            <a:off x="261302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26" name="Line 43"/>
          <p:cNvSpPr>
            <a:spLocks noChangeShapeType="1"/>
          </p:cNvSpPr>
          <p:nvPr/>
        </p:nvSpPr>
        <p:spPr bwMode="auto">
          <a:xfrm flipV="1">
            <a:off x="2613025" y="1592263"/>
            <a:ext cx="0" cy="1441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27" name="Line 44"/>
          <p:cNvSpPr>
            <a:spLocks noChangeShapeType="1"/>
          </p:cNvSpPr>
          <p:nvPr/>
        </p:nvSpPr>
        <p:spPr bwMode="auto">
          <a:xfrm>
            <a:off x="2613025" y="3033713"/>
            <a:ext cx="0" cy="358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28" name="Line 45"/>
          <p:cNvSpPr>
            <a:spLocks noChangeShapeType="1"/>
          </p:cNvSpPr>
          <p:nvPr/>
        </p:nvSpPr>
        <p:spPr bwMode="auto">
          <a:xfrm>
            <a:off x="2613025" y="3392488"/>
            <a:ext cx="0" cy="900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29" name="Line 46"/>
          <p:cNvSpPr>
            <a:spLocks noChangeShapeType="1"/>
          </p:cNvSpPr>
          <p:nvPr/>
        </p:nvSpPr>
        <p:spPr bwMode="auto">
          <a:xfrm>
            <a:off x="2324100" y="3321050"/>
            <a:ext cx="0" cy="971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30" name="Line 47"/>
          <p:cNvSpPr>
            <a:spLocks noChangeShapeType="1"/>
          </p:cNvSpPr>
          <p:nvPr/>
        </p:nvSpPr>
        <p:spPr bwMode="auto">
          <a:xfrm>
            <a:off x="3008313" y="4581525"/>
            <a:ext cx="11890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31" name="Line 48"/>
          <p:cNvSpPr>
            <a:spLocks noChangeShapeType="1"/>
          </p:cNvSpPr>
          <p:nvPr/>
        </p:nvSpPr>
        <p:spPr bwMode="auto">
          <a:xfrm>
            <a:off x="6357938" y="3176588"/>
            <a:ext cx="179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32" name="Line 49"/>
          <p:cNvSpPr>
            <a:spLocks noChangeShapeType="1"/>
          </p:cNvSpPr>
          <p:nvPr/>
        </p:nvSpPr>
        <p:spPr bwMode="auto">
          <a:xfrm flipV="1">
            <a:off x="6537325" y="2241550"/>
            <a:ext cx="0" cy="935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33" name="Line 50"/>
          <p:cNvSpPr>
            <a:spLocks noChangeShapeType="1"/>
          </p:cNvSpPr>
          <p:nvPr/>
        </p:nvSpPr>
        <p:spPr bwMode="auto">
          <a:xfrm flipH="1">
            <a:off x="5384800" y="2241550"/>
            <a:ext cx="1152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34" name="Line 51"/>
          <p:cNvSpPr>
            <a:spLocks noChangeShapeType="1"/>
          </p:cNvSpPr>
          <p:nvPr/>
        </p:nvSpPr>
        <p:spPr bwMode="auto">
          <a:xfrm flipV="1">
            <a:off x="5384800" y="1592263"/>
            <a:ext cx="0" cy="649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35" name="AutoShape 52"/>
          <p:cNvSpPr>
            <a:spLocks noChangeArrowheads="1"/>
          </p:cNvSpPr>
          <p:nvPr/>
        </p:nvSpPr>
        <p:spPr bwMode="auto">
          <a:xfrm>
            <a:off x="165100" y="1341438"/>
            <a:ext cx="9504363" cy="250825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336" name="Text Box 28"/>
          <p:cNvSpPr txBox="1">
            <a:spLocks noChangeArrowheads="1"/>
          </p:cNvSpPr>
          <p:nvPr/>
        </p:nvSpPr>
        <p:spPr bwMode="auto">
          <a:xfrm>
            <a:off x="3440113" y="1304925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12337" name="Oval 54"/>
          <p:cNvSpPr>
            <a:spLocks noChangeArrowheads="1"/>
          </p:cNvSpPr>
          <p:nvPr/>
        </p:nvSpPr>
        <p:spPr bwMode="auto">
          <a:xfrm>
            <a:off x="2289175" y="3284538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338" name="Oval 55"/>
          <p:cNvSpPr>
            <a:spLocks noChangeArrowheads="1"/>
          </p:cNvSpPr>
          <p:nvPr/>
        </p:nvSpPr>
        <p:spPr bwMode="auto">
          <a:xfrm>
            <a:off x="2576513" y="2995613"/>
            <a:ext cx="71437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339" name="Oval 56"/>
          <p:cNvSpPr>
            <a:spLocks noChangeArrowheads="1"/>
          </p:cNvSpPr>
          <p:nvPr/>
        </p:nvSpPr>
        <p:spPr bwMode="auto">
          <a:xfrm>
            <a:off x="5168900" y="3141663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340" name="Line 57"/>
          <p:cNvSpPr>
            <a:spLocks noChangeShapeType="1"/>
          </p:cNvSpPr>
          <p:nvPr/>
        </p:nvSpPr>
        <p:spPr bwMode="auto">
          <a:xfrm>
            <a:off x="5205413" y="3176588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41" name="Line 58"/>
          <p:cNvSpPr>
            <a:spLocks noChangeShapeType="1"/>
          </p:cNvSpPr>
          <p:nvPr/>
        </p:nvSpPr>
        <p:spPr bwMode="auto">
          <a:xfrm>
            <a:off x="5205413" y="3716338"/>
            <a:ext cx="20526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42" name="Text Box 28"/>
          <p:cNvSpPr txBox="1">
            <a:spLocks noChangeArrowheads="1"/>
          </p:cNvSpPr>
          <p:nvPr/>
        </p:nvSpPr>
        <p:spPr bwMode="auto">
          <a:xfrm>
            <a:off x="7258050" y="3536950"/>
            <a:ext cx="16192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本地工作时钟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往内部其他电路</a:t>
            </a:r>
          </a:p>
        </p:txBody>
      </p:sp>
      <p:sp>
        <p:nvSpPr>
          <p:cNvPr id="12343" name="Rectangle 60"/>
          <p:cNvSpPr>
            <a:spLocks noChangeArrowheads="1"/>
          </p:cNvSpPr>
          <p:nvPr/>
        </p:nvSpPr>
        <p:spPr bwMode="auto">
          <a:xfrm>
            <a:off x="704850" y="1881188"/>
            <a:ext cx="8677275" cy="3527425"/>
          </a:xfrm>
          <a:prstGeom prst="rect">
            <a:avLst/>
          </a:prstGeom>
          <a:noFill/>
          <a:ln w="381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344" name="Text Box 28"/>
          <p:cNvSpPr txBox="1">
            <a:spLocks noChangeArrowheads="1"/>
          </p:cNvSpPr>
          <p:nvPr/>
        </p:nvSpPr>
        <p:spPr bwMode="auto">
          <a:xfrm>
            <a:off x="560388" y="54451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</a:rPr>
              <a:t>某节点</a:t>
            </a:r>
            <a:r>
              <a:rPr lang="en-US" altLang="zh-CN" sz="1400" dirty="0" err="1">
                <a:solidFill>
                  <a:srgbClr val="000000"/>
                </a:solidFill>
              </a:rPr>
              <a:t>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2345" name="Text Box 39"/>
          <p:cNvSpPr txBox="1">
            <a:spLocks noChangeArrowheads="1"/>
          </p:cNvSpPr>
          <p:nvPr/>
        </p:nvSpPr>
        <p:spPr bwMode="auto">
          <a:xfrm>
            <a:off x="523875" y="5913438"/>
            <a:ext cx="8964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本节点失效</a:t>
            </a:r>
          </a:p>
        </p:txBody>
      </p:sp>
      <p:sp>
        <p:nvSpPr>
          <p:cNvPr id="63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9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8DE4F31F-EA42-4255-BCD8-2D95B1DE0395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18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3316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故障</a:t>
            </a:r>
            <a:r>
              <a:rPr lang="en-US" altLang="zh-CN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B1</a:t>
            </a: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的影响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4267200" y="2994025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338638" y="3028950"/>
            <a:ext cx="396875" cy="1444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699000" y="3136900"/>
            <a:ext cx="71438" cy="7143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4267200" y="3282950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770438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051300" y="3028950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4051300" y="3317875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086225" y="2816225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086225" y="3284538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5637213" y="3141663"/>
            <a:ext cx="71437" cy="71437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5673725" y="3105150"/>
            <a:ext cx="431800" cy="68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28" name="Oval 17"/>
          <p:cNvSpPr>
            <a:spLocks noChangeArrowheads="1"/>
          </p:cNvSpPr>
          <p:nvPr/>
        </p:nvSpPr>
        <p:spPr bwMode="auto">
          <a:xfrm>
            <a:off x="6069013" y="3136900"/>
            <a:ext cx="71437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6140450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5421313" y="3176588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4160838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5529263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33" name="Text Box 27"/>
          <p:cNvSpPr txBox="1">
            <a:spLocks noChangeArrowheads="1"/>
          </p:cNvSpPr>
          <p:nvPr/>
        </p:nvSpPr>
        <p:spPr bwMode="auto">
          <a:xfrm>
            <a:off x="2863850" y="282098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PLL</a:t>
            </a:r>
          </a:p>
        </p:txBody>
      </p:sp>
      <p:sp>
        <p:nvSpPr>
          <p:cNvPr id="13334" name="Oval 23"/>
          <p:cNvSpPr>
            <a:spLocks noChangeArrowheads="1"/>
          </p:cNvSpPr>
          <p:nvPr/>
        </p:nvSpPr>
        <p:spPr bwMode="auto">
          <a:xfrm>
            <a:off x="957263" y="3033713"/>
            <a:ext cx="649287" cy="61277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 flipV="1">
            <a:off x="10668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>
            <a:off x="1066800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37" name="Line 26"/>
          <p:cNvSpPr>
            <a:spLocks noChangeShapeType="1"/>
          </p:cNvSpPr>
          <p:nvPr/>
        </p:nvSpPr>
        <p:spPr bwMode="auto">
          <a:xfrm>
            <a:off x="120967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38" name="Line 27"/>
          <p:cNvSpPr>
            <a:spLocks noChangeShapeType="1"/>
          </p:cNvSpPr>
          <p:nvPr/>
        </p:nvSpPr>
        <p:spPr bwMode="auto">
          <a:xfrm flipV="1">
            <a:off x="135572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39" name="Line 28"/>
          <p:cNvSpPr>
            <a:spLocks noChangeShapeType="1"/>
          </p:cNvSpPr>
          <p:nvPr/>
        </p:nvSpPr>
        <p:spPr bwMode="auto">
          <a:xfrm>
            <a:off x="1355725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40" name="Line 29"/>
          <p:cNvSpPr>
            <a:spLocks noChangeShapeType="1"/>
          </p:cNvSpPr>
          <p:nvPr/>
        </p:nvSpPr>
        <p:spPr bwMode="auto">
          <a:xfrm>
            <a:off x="14986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1209675" y="3467100"/>
            <a:ext cx="1444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42" name="Text Box 28"/>
          <p:cNvSpPr txBox="1">
            <a:spLocks noChangeArrowheads="1"/>
          </p:cNvSpPr>
          <p:nvPr/>
        </p:nvSpPr>
        <p:spPr bwMode="auto">
          <a:xfrm>
            <a:off x="741363" y="3681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本地时钟源</a:t>
            </a:r>
          </a:p>
        </p:txBody>
      </p:sp>
      <p:sp>
        <p:nvSpPr>
          <p:cNvPr id="13343" name="Text Box 28"/>
          <p:cNvSpPr txBox="1">
            <a:spLocks noChangeArrowheads="1"/>
          </p:cNvSpPr>
          <p:nvPr/>
        </p:nvSpPr>
        <p:spPr bwMode="auto">
          <a:xfrm>
            <a:off x="2755900" y="25336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锁相环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3344" name="Text Box 27"/>
          <p:cNvSpPr txBox="1">
            <a:spLocks noChangeArrowheads="1"/>
          </p:cNvSpPr>
          <p:nvPr/>
        </p:nvSpPr>
        <p:spPr bwMode="auto">
          <a:xfrm>
            <a:off x="2073275" y="4292600"/>
            <a:ext cx="936625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时钟信号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检测电路</a:t>
            </a:r>
          </a:p>
        </p:txBody>
      </p:sp>
      <p:sp>
        <p:nvSpPr>
          <p:cNvPr id="13345" name="Text Box 27"/>
          <p:cNvSpPr txBox="1">
            <a:spLocks noChangeArrowheads="1"/>
          </p:cNvSpPr>
          <p:nvPr/>
        </p:nvSpPr>
        <p:spPr bwMode="auto">
          <a:xfrm>
            <a:off x="4197350" y="4292600"/>
            <a:ext cx="2087563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组合控制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电路</a:t>
            </a:r>
          </a:p>
        </p:txBody>
      </p:sp>
      <p:sp>
        <p:nvSpPr>
          <p:cNvPr id="13346" name="Line 35"/>
          <p:cNvSpPr>
            <a:spLocks noChangeShapeType="1"/>
          </p:cNvSpPr>
          <p:nvPr/>
        </p:nvSpPr>
        <p:spPr bwMode="auto">
          <a:xfrm flipV="1">
            <a:off x="4521200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47" name="Line 36"/>
          <p:cNvSpPr>
            <a:spLocks noChangeShapeType="1"/>
          </p:cNvSpPr>
          <p:nvPr/>
        </p:nvSpPr>
        <p:spPr bwMode="auto">
          <a:xfrm flipV="1">
            <a:off x="5889625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48" name="Text Box 28"/>
          <p:cNvSpPr txBox="1">
            <a:spLocks noChangeArrowheads="1"/>
          </p:cNvSpPr>
          <p:nvPr/>
        </p:nvSpPr>
        <p:spPr bwMode="auto">
          <a:xfrm>
            <a:off x="39449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349" name="Text Box 28"/>
          <p:cNvSpPr txBox="1">
            <a:spLocks noChangeArrowheads="1"/>
          </p:cNvSpPr>
          <p:nvPr/>
        </p:nvSpPr>
        <p:spPr bwMode="auto">
          <a:xfrm>
            <a:off x="52784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350" name="Line 39"/>
          <p:cNvSpPr>
            <a:spLocks noChangeShapeType="1"/>
          </p:cNvSpPr>
          <p:nvPr/>
        </p:nvSpPr>
        <p:spPr bwMode="auto">
          <a:xfrm flipH="1">
            <a:off x="1604963" y="3321050"/>
            <a:ext cx="24479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51" name="Line 40"/>
          <p:cNvSpPr>
            <a:spLocks noChangeShapeType="1"/>
          </p:cNvSpPr>
          <p:nvPr/>
        </p:nvSpPr>
        <p:spPr bwMode="auto">
          <a:xfrm flipH="1">
            <a:off x="380047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52" name="Line 41"/>
          <p:cNvSpPr>
            <a:spLocks noChangeShapeType="1"/>
          </p:cNvSpPr>
          <p:nvPr/>
        </p:nvSpPr>
        <p:spPr bwMode="auto">
          <a:xfrm>
            <a:off x="4989513" y="3176588"/>
            <a:ext cx="431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53" name="Line 42"/>
          <p:cNvSpPr>
            <a:spLocks noChangeShapeType="1"/>
          </p:cNvSpPr>
          <p:nvPr/>
        </p:nvSpPr>
        <p:spPr bwMode="auto">
          <a:xfrm flipH="1">
            <a:off x="261302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54" name="Line 43"/>
          <p:cNvSpPr>
            <a:spLocks noChangeShapeType="1"/>
          </p:cNvSpPr>
          <p:nvPr/>
        </p:nvSpPr>
        <p:spPr bwMode="auto">
          <a:xfrm flipV="1">
            <a:off x="2613025" y="1592263"/>
            <a:ext cx="0" cy="1441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55" name="Line 44"/>
          <p:cNvSpPr>
            <a:spLocks noChangeShapeType="1"/>
          </p:cNvSpPr>
          <p:nvPr/>
        </p:nvSpPr>
        <p:spPr bwMode="auto">
          <a:xfrm>
            <a:off x="2613025" y="3033713"/>
            <a:ext cx="0" cy="358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56" name="Line 45"/>
          <p:cNvSpPr>
            <a:spLocks noChangeShapeType="1"/>
          </p:cNvSpPr>
          <p:nvPr/>
        </p:nvSpPr>
        <p:spPr bwMode="auto">
          <a:xfrm>
            <a:off x="2613025" y="3392488"/>
            <a:ext cx="0" cy="900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57" name="Line 46"/>
          <p:cNvSpPr>
            <a:spLocks noChangeShapeType="1"/>
          </p:cNvSpPr>
          <p:nvPr/>
        </p:nvSpPr>
        <p:spPr bwMode="auto">
          <a:xfrm>
            <a:off x="2324100" y="3321050"/>
            <a:ext cx="0" cy="971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58" name="Line 47"/>
          <p:cNvSpPr>
            <a:spLocks noChangeShapeType="1"/>
          </p:cNvSpPr>
          <p:nvPr/>
        </p:nvSpPr>
        <p:spPr bwMode="auto">
          <a:xfrm>
            <a:off x="3008313" y="4581525"/>
            <a:ext cx="11890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59" name="Line 48"/>
          <p:cNvSpPr>
            <a:spLocks noChangeShapeType="1"/>
          </p:cNvSpPr>
          <p:nvPr/>
        </p:nvSpPr>
        <p:spPr bwMode="auto">
          <a:xfrm>
            <a:off x="6357938" y="3176588"/>
            <a:ext cx="179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60" name="Line 49"/>
          <p:cNvSpPr>
            <a:spLocks noChangeShapeType="1"/>
          </p:cNvSpPr>
          <p:nvPr/>
        </p:nvSpPr>
        <p:spPr bwMode="auto">
          <a:xfrm flipV="1">
            <a:off x="6537325" y="2241550"/>
            <a:ext cx="0" cy="935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61" name="Line 50"/>
          <p:cNvSpPr>
            <a:spLocks noChangeShapeType="1"/>
          </p:cNvSpPr>
          <p:nvPr/>
        </p:nvSpPr>
        <p:spPr bwMode="auto">
          <a:xfrm flipH="1">
            <a:off x="5384800" y="2241550"/>
            <a:ext cx="1152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62" name="Line 51"/>
          <p:cNvSpPr>
            <a:spLocks noChangeShapeType="1"/>
          </p:cNvSpPr>
          <p:nvPr/>
        </p:nvSpPr>
        <p:spPr bwMode="auto">
          <a:xfrm flipV="1">
            <a:off x="5384800" y="1592263"/>
            <a:ext cx="0" cy="649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63" name="AutoShape 52"/>
          <p:cNvSpPr>
            <a:spLocks noChangeArrowheads="1"/>
          </p:cNvSpPr>
          <p:nvPr/>
        </p:nvSpPr>
        <p:spPr bwMode="auto">
          <a:xfrm>
            <a:off x="165100" y="1341438"/>
            <a:ext cx="9504363" cy="250825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64" name="Text Box 28"/>
          <p:cNvSpPr txBox="1">
            <a:spLocks noChangeArrowheads="1"/>
          </p:cNvSpPr>
          <p:nvPr/>
        </p:nvSpPr>
        <p:spPr bwMode="auto">
          <a:xfrm>
            <a:off x="3440113" y="1304925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13365" name="Oval 54"/>
          <p:cNvSpPr>
            <a:spLocks noChangeArrowheads="1"/>
          </p:cNvSpPr>
          <p:nvPr/>
        </p:nvSpPr>
        <p:spPr bwMode="auto">
          <a:xfrm>
            <a:off x="2289175" y="3284538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66" name="Oval 55"/>
          <p:cNvSpPr>
            <a:spLocks noChangeArrowheads="1"/>
          </p:cNvSpPr>
          <p:nvPr/>
        </p:nvSpPr>
        <p:spPr bwMode="auto">
          <a:xfrm>
            <a:off x="2576513" y="2995613"/>
            <a:ext cx="71437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67" name="Oval 56"/>
          <p:cNvSpPr>
            <a:spLocks noChangeArrowheads="1"/>
          </p:cNvSpPr>
          <p:nvPr/>
        </p:nvSpPr>
        <p:spPr bwMode="auto">
          <a:xfrm>
            <a:off x="5168900" y="3141663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68" name="Line 57"/>
          <p:cNvSpPr>
            <a:spLocks noChangeShapeType="1"/>
          </p:cNvSpPr>
          <p:nvPr/>
        </p:nvSpPr>
        <p:spPr bwMode="auto">
          <a:xfrm>
            <a:off x="5205413" y="3176588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69" name="Line 58"/>
          <p:cNvSpPr>
            <a:spLocks noChangeShapeType="1"/>
          </p:cNvSpPr>
          <p:nvPr/>
        </p:nvSpPr>
        <p:spPr bwMode="auto">
          <a:xfrm>
            <a:off x="5205413" y="3716338"/>
            <a:ext cx="20526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70" name="Text Box 28"/>
          <p:cNvSpPr txBox="1">
            <a:spLocks noChangeArrowheads="1"/>
          </p:cNvSpPr>
          <p:nvPr/>
        </p:nvSpPr>
        <p:spPr bwMode="auto">
          <a:xfrm>
            <a:off x="7258050" y="3536950"/>
            <a:ext cx="16192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本地工作时钟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往内部其他电路</a:t>
            </a:r>
          </a:p>
        </p:txBody>
      </p:sp>
      <p:sp>
        <p:nvSpPr>
          <p:cNvPr id="13371" name="Rectangle 60"/>
          <p:cNvSpPr>
            <a:spLocks noChangeArrowheads="1"/>
          </p:cNvSpPr>
          <p:nvPr/>
        </p:nvSpPr>
        <p:spPr bwMode="auto">
          <a:xfrm>
            <a:off x="704850" y="1881188"/>
            <a:ext cx="8677275" cy="3527425"/>
          </a:xfrm>
          <a:prstGeom prst="rect">
            <a:avLst/>
          </a:prstGeom>
          <a:noFill/>
          <a:ln w="381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72" name="Text Box 28"/>
          <p:cNvSpPr txBox="1">
            <a:spLocks noChangeArrowheads="1"/>
          </p:cNvSpPr>
          <p:nvPr/>
        </p:nvSpPr>
        <p:spPr bwMode="auto">
          <a:xfrm>
            <a:off x="560388" y="54451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</a:rPr>
              <a:t>某节点</a:t>
            </a:r>
            <a:r>
              <a:rPr lang="en-US" altLang="zh-CN" sz="1400" dirty="0" err="1">
                <a:solidFill>
                  <a:srgbClr val="000000"/>
                </a:solidFill>
              </a:rPr>
              <a:t>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3373" name="Text Box 39"/>
          <p:cNvSpPr txBox="1">
            <a:spLocks noChangeArrowheads="1"/>
          </p:cNvSpPr>
          <p:nvPr/>
        </p:nvSpPr>
        <p:spPr bwMode="auto">
          <a:xfrm>
            <a:off x="523875" y="5913438"/>
            <a:ext cx="8964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若故障发生时是主模式，则</a:t>
            </a:r>
            <a:r>
              <a:rPr lang="zh-CN" altLang="en-US" dirty="0" smtClean="0">
                <a:solidFill>
                  <a:srgbClr val="000000"/>
                </a:solidFill>
              </a:rPr>
              <a:t>不会即时引起</a:t>
            </a:r>
            <a:r>
              <a:rPr lang="zh-CN" altLang="en-US" dirty="0">
                <a:solidFill>
                  <a:srgbClr val="000000"/>
                </a:solidFill>
              </a:rPr>
              <a:t>系统变化，但问题可能在后续操作中暴露</a:t>
            </a:r>
            <a:r>
              <a:rPr lang="zh-CN" altLang="en-US" dirty="0" smtClean="0">
                <a:solidFill>
                  <a:srgbClr val="000000"/>
                </a:solidFill>
              </a:rPr>
              <a:t>出来</a:t>
            </a:r>
            <a:endParaRPr lang="zh-CN" altLang="en-US" dirty="0">
              <a:solidFill>
                <a:srgbClr val="000000"/>
              </a:solidFill>
            </a:endParaRPr>
          </a:p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在从模式时</a:t>
            </a:r>
            <a:r>
              <a:rPr lang="zh-CN" altLang="en-US" dirty="0" smtClean="0">
                <a:solidFill>
                  <a:srgbClr val="000000"/>
                </a:solidFill>
              </a:rPr>
              <a:t>，强行向总线输出信号，</a:t>
            </a:r>
            <a:r>
              <a:rPr lang="zh-CN" altLang="en-US" dirty="0" smtClean="0">
                <a:solidFill>
                  <a:srgbClr val="FF0000"/>
                </a:solidFill>
              </a:rPr>
              <a:t>极</a:t>
            </a:r>
            <a:r>
              <a:rPr lang="zh-CN" altLang="en-US" dirty="0">
                <a:solidFill>
                  <a:srgbClr val="FF0000"/>
                </a:solidFill>
              </a:rPr>
              <a:t>可能</a:t>
            </a:r>
            <a:r>
              <a:rPr lang="zh-CN" altLang="en-US" dirty="0">
                <a:solidFill>
                  <a:srgbClr val="000000"/>
                </a:solidFill>
              </a:rPr>
              <a:t>引起时钟总线阻塞</a:t>
            </a:r>
            <a:r>
              <a:rPr lang="zh-CN" altLang="en-US" dirty="0" smtClean="0">
                <a:solidFill>
                  <a:srgbClr val="000000"/>
                </a:solidFill>
              </a:rPr>
              <a:t>，引发全</a:t>
            </a:r>
            <a:r>
              <a:rPr lang="zh-CN" altLang="en-US" dirty="0">
                <a:solidFill>
                  <a:srgbClr val="000000"/>
                </a:solidFill>
              </a:rPr>
              <a:t>系统失效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5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F1913ECC-E8C8-4252-89E5-AC425DF73F6E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19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4340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故障</a:t>
            </a:r>
            <a:r>
              <a:rPr lang="en-US" altLang="zh-CN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B2</a:t>
            </a: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的影响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267200" y="2994025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338638" y="3028950"/>
            <a:ext cx="396875" cy="1444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699000" y="3136900"/>
            <a:ext cx="71438" cy="7143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267200" y="3282950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770438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051300" y="3028950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4051300" y="3317875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086225" y="2816225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086225" y="3284538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5637213" y="3141663"/>
            <a:ext cx="71437" cy="71437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73725" y="3033713"/>
            <a:ext cx="431800" cy="139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6069013" y="3136900"/>
            <a:ext cx="71437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6140450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5421313" y="3176588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160838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529263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7" name="Text Box 27"/>
          <p:cNvSpPr txBox="1">
            <a:spLocks noChangeArrowheads="1"/>
          </p:cNvSpPr>
          <p:nvPr/>
        </p:nvSpPr>
        <p:spPr bwMode="auto">
          <a:xfrm>
            <a:off x="2863850" y="282098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PLL</a:t>
            </a: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957263" y="3033713"/>
            <a:ext cx="649287" cy="61277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V="1">
            <a:off x="10668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1066800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120967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V="1">
            <a:off x="135572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1355725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14986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1209675" y="3467100"/>
            <a:ext cx="1444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741363" y="3681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本地时钟源</a:t>
            </a:r>
          </a:p>
        </p:txBody>
      </p:sp>
      <p:sp>
        <p:nvSpPr>
          <p:cNvPr id="14367" name="Text Box 28"/>
          <p:cNvSpPr txBox="1">
            <a:spLocks noChangeArrowheads="1"/>
          </p:cNvSpPr>
          <p:nvPr/>
        </p:nvSpPr>
        <p:spPr bwMode="auto">
          <a:xfrm>
            <a:off x="2755900" y="25336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锁相环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4368" name="Text Box 27"/>
          <p:cNvSpPr txBox="1">
            <a:spLocks noChangeArrowheads="1"/>
          </p:cNvSpPr>
          <p:nvPr/>
        </p:nvSpPr>
        <p:spPr bwMode="auto">
          <a:xfrm>
            <a:off x="2073275" y="4292600"/>
            <a:ext cx="936625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时钟信号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检测电路</a:t>
            </a:r>
          </a:p>
        </p:txBody>
      </p:sp>
      <p:sp>
        <p:nvSpPr>
          <p:cNvPr id="14369" name="Text Box 27"/>
          <p:cNvSpPr txBox="1">
            <a:spLocks noChangeArrowheads="1"/>
          </p:cNvSpPr>
          <p:nvPr/>
        </p:nvSpPr>
        <p:spPr bwMode="auto">
          <a:xfrm>
            <a:off x="4197350" y="4292600"/>
            <a:ext cx="2087563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组合控制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电路</a:t>
            </a:r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 flipV="1">
            <a:off x="4521200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5889625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72" name="Text Box 28"/>
          <p:cNvSpPr txBox="1">
            <a:spLocks noChangeArrowheads="1"/>
          </p:cNvSpPr>
          <p:nvPr/>
        </p:nvSpPr>
        <p:spPr bwMode="auto">
          <a:xfrm>
            <a:off x="39449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373" name="Text Box 28"/>
          <p:cNvSpPr txBox="1">
            <a:spLocks noChangeArrowheads="1"/>
          </p:cNvSpPr>
          <p:nvPr/>
        </p:nvSpPr>
        <p:spPr bwMode="auto">
          <a:xfrm>
            <a:off x="52784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 flipH="1">
            <a:off x="1604963" y="3321050"/>
            <a:ext cx="24479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 flipH="1">
            <a:off x="380047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4989513" y="3176588"/>
            <a:ext cx="431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 flipH="1">
            <a:off x="261302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 flipV="1">
            <a:off x="2613025" y="1592263"/>
            <a:ext cx="0" cy="1441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2613025" y="3033713"/>
            <a:ext cx="0" cy="358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2613025" y="3392488"/>
            <a:ext cx="0" cy="900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2324100" y="3321050"/>
            <a:ext cx="0" cy="971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82" name="Line 46"/>
          <p:cNvSpPr>
            <a:spLocks noChangeShapeType="1"/>
          </p:cNvSpPr>
          <p:nvPr/>
        </p:nvSpPr>
        <p:spPr bwMode="auto">
          <a:xfrm>
            <a:off x="3008313" y="4581525"/>
            <a:ext cx="11890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6357938" y="3176588"/>
            <a:ext cx="179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 flipV="1">
            <a:off x="6537325" y="2241550"/>
            <a:ext cx="0" cy="935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 flipH="1">
            <a:off x="5384800" y="2241550"/>
            <a:ext cx="1152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 flipV="1">
            <a:off x="5384800" y="1592263"/>
            <a:ext cx="0" cy="649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87" name="AutoShape 51"/>
          <p:cNvSpPr>
            <a:spLocks noChangeArrowheads="1"/>
          </p:cNvSpPr>
          <p:nvPr/>
        </p:nvSpPr>
        <p:spPr bwMode="auto">
          <a:xfrm>
            <a:off x="165100" y="1341438"/>
            <a:ext cx="9504363" cy="250825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88" name="Text Box 28"/>
          <p:cNvSpPr txBox="1">
            <a:spLocks noChangeArrowheads="1"/>
          </p:cNvSpPr>
          <p:nvPr/>
        </p:nvSpPr>
        <p:spPr bwMode="auto">
          <a:xfrm>
            <a:off x="3440113" y="1304925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289175" y="3284538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90" name="Oval 54"/>
          <p:cNvSpPr>
            <a:spLocks noChangeArrowheads="1"/>
          </p:cNvSpPr>
          <p:nvPr/>
        </p:nvSpPr>
        <p:spPr bwMode="auto">
          <a:xfrm>
            <a:off x="2576513" y="2995613"/>
            <a:ext cx="71437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168900" y="3141663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>
            <a:off x="5205413" y="3176588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93" name="Line 57"/>
          <p:cNvSpPr>
            <a:spLocks noChangeShapeType="1"/>
          </p:cNvSpPr>
          <p:nvPr/>
        </p:nvSpPr>
        <p:spPr bwMode="auto">
          <a:xfrm>
            <a:off x="5205413" y="3716338"/>
            <a:ext cx="20526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94" name="Text Box 28"/>
          <p:cNvSpPr txBox="1">
            <a:spLocks noChangeArrowheads="1"/>
          </p:cNvSpPr>
          <p:nvPr/>
        </p:nvSpPr>
        <p:spPr bwMode="auto">
          <a:xfrm>
            <a:off x="7258050" y="3536950"/>
            <a:ext cx="16192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本地工作时钟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往内部其他电路</a:t>
            </a:r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704850" y="1881188"/>
            <a:ext cx="8677275" cy="3527425"/>
          </a:xfrm>
          <a:prstGeom prst="rect">
            <a:avLst/>
          </a:prstGeom>
          <a:noFill/>
          <a:ln w="381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96" name="Text Box 28"/>
          <p:cNvSpPr txBox="1">
            <a:spLocks noChangeArrowheads="1"/>
          </p:cNvSpPr>
          <p:nvPr/>
        </p:nvSpPr>
        <p:spPr bwMode="auto">
          <a:xfrm>
            <a:off x="560388" y="54451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</a:rPr>
              <a:t>某节点</a:t>
            </a:r>
            <a:r>
              <a:rPr lang="en-US" altLang="zh-CN" sz="1400" dirty="0" err="1">
                <a:solidFill>
                  <a:srgbClr val="000000"/>
                </a:solidFill>
              </a:rPr>
              <a:t>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4397" name="Text Box 39"/>
          <p:cNvSpPr txBox="1">
            <a:spLocks noChangeArrowheads="1"/>
          </p:cNvSpPr>
          <p:nvPr/>
        </p:nvSpPr>
        <p:spPr bwMode="auto">
          <a:xfrm>
            <a:off x="523875" y="5913438"/>
            <a:ext cx="8964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无法进入主模式：若试图进入主模式，自身时钟信号检测电路能发现问题，并自动回到从模式</a:t>
            </a:r>
            <a:endParaRPr lang="zh-CN" altLang="en-US" dirty="0">
              <a:solidFill>
                <a:srgbClr val="000000"/>
              </a:solidFill>
            </a:endParaRPr>
          </a:p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仍能工作于从模式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4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84D6BE-F027-4B8E-9595-353EE8C8BF31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GB" altLang="zh-CN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Agenda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0999" y="2521242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蒙特卡洛（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Monte Carlo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）方法和仿真实验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1039813"/>
            <a:ext cx="831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可靠性的概念定义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80999" y="3257856"/>
            <a:ext cx="952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马尔科夫链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80999" y="1769859"/>
            <a:ext cx="9525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一个多节点声纳系统中同步时钟机制的可靠性评估和系统优化问题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9346" y="3979622"/>
            <a:ext cx="8362126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三个核心概念：可靠性、蒙特卡洛方法、马尔科夫链</a:t>
            </a:r>
            <a:endParaRPr lang="en-US" altLang="zh-CN" sz="2400" dirty="0" smtClean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39346" y="4545816"/>
            <a:ext cx="8362126" cy="202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）案例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是一个求解系统可靠性的问题</a:t>
            </a:r>
            <a:endParaRPr lang="en-US" altLang="zh-CN" sz="2400" dirty="0" smtClean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）求解该问题至少有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种方法，一是基于概率论理论推算，二是基于蒙特卡洛方法，后者是课程学习的重点</a:t>
            </a:r>
            <a:endParaRPr lang="en-US" altLang="zh-CN" sz="2400" dirty="0" smtClean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）基于蒙特卡洛法求解案例</a:t>
            </a:r>
            <a:r>
              <a:rPr lang="en-US" altLang="zh-CN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问题，可以利用“马尔科夫链”这种数学概念原理</a:t>
            </a:r>
            <a:endParaRPr lang="en-US" altLang="zh-CN" sz="2400" dirty="0" smtClean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83A03EE3-395B-49C7-8DA7-3EE31305637A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20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5364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故障组合影响的举例：</a:t>
            </a:r>
            <a:r>
              <a:rPr lang="en-US" altLang="zh-CN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A3+B1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267200" y="2994025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305300" y="3173413"/>
            <a:ext cx="430213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4699000" y="3136900"/>
            <a:ext cx="71438" cy="7143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4267200" y="3282950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770438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051300" y="3028950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051300" y="3317875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086225" y="2816225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086225" y="3284538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5374" name="Oval 15"/>
          <p:cNvSpPr>
            <a:spLocks noChangeArrowheads="1"/>
          </p:cNvSpPr>
          <p:nvPr/>
        </p:nvSpPr>
        <p:spPr bwMode="auto">
          <a:xfrm>
            <a:off x="5637213" y="3141663"/>
            <a:ext cx="71437" cy="71437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>
            <a:off x="5673725" y="3141663"/>
            <a:ext cx="431800" cy="3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76" name="Oval 17"/>
          <p:cNvSpPr>
            <a:spLocks noChangeArrowheads="1"/>
          </p:cNvSpPr>
          <p:nvPr/>
        </p:nvSpPr>
        <p:spPr bwMode="auto">
          <a:xfrm>
            <a:off x="6069013" y="3136900"/>
            <a:ext cx="71437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77" name="Line 18"/>
          <p:cNvSpPr>
            <a:spLocks noChangeShapeType="1"/>
          </p:cNvSpPr>
          <p:nvPr/>
        </p:nvSpPr>
        <p:spPr bwMode="auto">
          <a:xfrm>
            <a:off x="6140450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>
            <a:off x="5421313" y="3176588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79" name="Rectangle 20"/>
          <p:cNvSpPr>
            <a:spLocks noChangeArrowheads="1"/>
          </p:cNvSpPr>
          <p:nvPr/>
        </p:nvSpPr>
        <p:spPr bwMode="auto">
          <a:xfrm>
            <a:off x="4160838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80" name="Rectangle 21"/>
          <p:cNvSpPr>
            <a:spLocks noChangeArrowheads="1"/>
          </p:cNvSpPr>
          <p:nvPr/>
        </p:nvSpPr>
        <p:spPr bwMode="auto">
          <a:xfrm>
            <a:off x="5529263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81" name="Text Box 27"/>
          <p:cNvSpPr txBox="1">
            <a:spLocks noChangeArrowheads="1"/>
          </p:cNvSpPr>
          <p:nvPr/>
        </p:nvSpPr>
        <p:spPr bwMode="auto">
          <a:xfrm>
            <a:off x="2863850" y="282098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PLL</a:t>
            </a:r>
          </a:p>
        </p:txBody>
      </p:sp>
      <p:sp>
        <p:nvSpPr>
          <p:cNvPr id="15382" name="Oval 23"/>
          <p:cNvSpPr>
            <a:spLocks noChangeArrowheads="1"/>
          </p:cNvSpPr>
          <p:nvPr/>
        </p:nvSpPr>
        <p:spPr bwMode="auto">
          <a:xfrm>
            <a:off x="957263" y="3033713"/>
            <a:ext cx="649287" cy="61277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83" name="Line 24"/>
          <p:cNvSpPr>
            <a:spLocks noChangeShapeType="1"/>
          </p:cNvSpPr>
          <p:nvPr/>
        </p:nvSpPr>
        <p:spPr bwMode="auto">
          <a:xfrm flipV="1">
            <a:off x="10668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84" name="Line 25"/>
          <p:cNvSpPr>
            <a:spLocks noChangeShapeType="1"/>
          </p:cNvSpPr>
          <p:nvPr/>
        </p:nvSpPr>
        <p:spPr bwMode="auto">
          <a:xfrm>
            <a:off x="1066800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85" name="Line 26"/>
          <p:cNvSpPr>
            <a:spLocks noChangeShapeType="1"/>
          </p:cNvSpPr>
          <p:nvPr/>
        </p:nvSpPr>
        <p:spPr bwMode="auto">
          <a:xfrm>
            <a:off x="120967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 flipV="1">
            <a:off x="135572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87" name="Line 28"/>
          <p:cNvSpPr>
            <a:spLocks noChangeShapeType="1"/>
          </p:cNvSpPr>
          <p:nvPr/>
        </p:nvSpPr>
        <p:spPr bwMode="auto">
          <a:xfrm>
            <a:off x="1355725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88" name="Line 29"/>
          <p:cNvSpPr>
            <a:spLocks noChangeShapeType="1"/>
          </p:cNvSpPr>
          <p:nvPr/>
        </p:nvSpPr>
        <p:spPr bwMode="auto">
          <a:xfrm>
            <a:off x="14986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89" name="Line 30"/>
          <p:cNvSpPr>
            <a:spLocks noChangeShapeType="1"/>
          </p:cNvSpPr>
          <p:nvPr/>
        </p:nvSpPr>
        <p:spPr bwMode="auto">
          <a:xfrm>
            <a:off x="1209675" y="3467100"/>
            <a:ext cx="1444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90" name="Text Box 28"/>
          <p:cNvSpPr txBox="1">
            <a:spLocks noChangeArrowheads="1"/>
          </p:cNvSpPr>
          <p:nvPr/>
        </p:nvSpPr>
        <p:spPr bwMode="auto">
          <a:xfrm>
            <a:off x="741363" y="3681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本地时钟源</a:t>
            </a:r>
          </a:p>
        </p:txBody>
      </p:sp>
      <p:sp>
        <p:nvSpPr>
          <p:cNvPr id="15391" name="Text Box 28"/>
          <p:cNvSpPr txBox="1">
            <a:spLocks noChangeArrowheads="1"/>
          </p:cNvSpPr>
          <p:nvPr/>
        </p:nvSpPr>
        <p:spPr bwMode="auto">
          <a:xfrm>
            <a:off x="2755900" y="25336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锁相环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5392" name="Text Box 27"/>
          <p:cNvSpPr txBox="1">
            <a:spLocks noChangeArrowheads="1"/>
          </p:cNvSpPr>
          <p:nvPr/>
        </p:nvSpPr>
        <p:spPr bwMode="auto">
          <a:xfrm>
            <a:off x="2073275" y="4292600"/>
            <a:ext cx="936625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时钟信号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检测电路</a:t>
            </a:r>
          </a:p>
        </p:txBody>
      </p:sp>
      <p:sp>
        <p:nvSpPr>
          <p:cNvPr id="15393" name="Text Box 27"/>
          <p:cNvSpPr txBox="1">
            <a:spLocks noChangeArrowheads="1"/>
          </p:cNvSpPr>
          <p:nvPr/>
        </p:nvSpPr>
        <p:spPr bwMode="auto">
          <a:xfrm>
            <a:off x="4197350" y="4292600"/>
            <a:ext cx="2087563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组合控制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电路</a:t>
            </a:r>
          </a:p>
        </p:txBody>
      </p:sp>
      <p:sp>
        <p:nvSpPr>
          <p:cNvPr id="15394" name="Line 35"/>
          <p:cNvSpPr>
            <a:spLocks noChangeShapeType="1"/>
          </p:cNvSpPr>
          <p:nvPr/>
        </p:nvSpPr>
        <p:spPr bwMode="auto">
          <a:xfrm flipV="1">
            <a:off x="4521200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95" name="Line 36"/>
          <p:cNvSpPr>
            <a:spLocks noChangeShapeType="1"/>
          </p:cNvSpPr>
          <p:nvPr/>
        </p:nvSpPr>
        <p:spPr bwMode="auto">
          <a:xfrm flipV="1">
            <a:off x="5889625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96" name="Text Box 28"/>
          <p:cNvSpPr txBox="1">
            <a:spLocks noChangeArrowheads="1"/>
          </p:cNvSpPr>
          <p:nvPr/>
        </p:nvSpPr>
        <p:spPr bwMode="auto">
          <a:xfrm>
            <a:off x="39449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397" name="Text Box 28"/>
          <p:cNvSpPr txBox="1">
            <a:spLocks noChangeArrowheads="1"/>
          </p:cNvSpPr>
          <p:nvPr/>
        </p:nvSpPr>
        <p:spPr bwMode="auto">
          <a:xfrm>
            <a:off x="52784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5398" name="Line 39"/>
          <p:cNvSpPr>
            <a:spLocks noChangeShapeType="1"/>
          </p:cNvSpPr>
          <p:nvPr/>
        </p:nvSpPr>
        <p:spPr bwMode="auto">
          <a:xfrm flipH="1">
            <a:off x="1604963" y="3321050"/>
            <a:ext cx="24479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99" name="Line 40"/>
          <p:cNvSpPr>
            <a:spLocks noChangeShapeType="1"/>
          </p:cNvSpPr>
          <p:nvPr/>
        </p:nvSpPr>
        <p:spPr bwMode="auto">
          <a:xfrm flipH="1">
            <a:off x="380047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00" name="Line 41"/>
          <p:cNvSpPr>
            <a:spLocks noChangeShapeType="1"/>
          </p:cNvSpPr>
          <p:nvPr/>
        </p:nvSpPr>
        <p:spPr bwMode="auto">
          <a:xfrm>
            <a:off x="4989513" y="3176588"/>
            <a:ext cx="431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01" name="Line 42"/>
          <p:cNvSpPr>
            <a:spLocks noChangeShapeType="1"/>
          </p:cNvSpPr>
          <p:nvPr/>
        </p:nvSpPr>
        <p:spPr bwMode="auto">
          <a:xfrm flipH="1">
            <a:off x="261302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02" name="Line 43"/>
          <p:cNvSpPr>
            <a:spLocks noChangeShapeType="1"/>
          </p:cNvSpPr>
          <p:nvPr/>
        </p:nvSpPr>
        <p:spPr bwMode="auto">
          <a:xfrm flipV="1">
            <a:off x="2613025" y="1592263"/>
            <a:ext cx="0" cy="1441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03" name="Line 44"/>
          <p:cNvSpPr>
            <a:spLocks noChangeShapeType="1"/>
          </p:cNvSpPr>
          <p:nvPr/>
        </p:nvSpPr>
        <p:spPr bwMode="auto">
          <a:xfrm>
            <a:off x="2613025" y="3033713"/>
            <a:ext cx="0" cy="358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04" name="Line 45"/>
          <p:cNvSpPr>
            <a:spLocks noChangeShapeType="1"/>
          </p:cNvSpPr>
          <p:nvPr/>
        </p:nvSpPr>
        <p:spPr bwMode="auto">
          <a:xfrm>
            <a:off x="2613025" y="3392488"/>
            <a:ext cx="0" cy="900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05" name="Line 46"/>
          <p:cNvSpPr>
            <a:spLocks noChangeShapeType="1"/>
          </p:cNvSpPr>
          <p:nvPr/>
        </p:nvSpPr>
        <p:spPr bwMode="auto">
          <a:xfrm>
            <a:off x="2324100" y="3321050"/>
            <a:ext cx="0" cy="971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06" name="Line 47"/>
          <p:cNvSpPr>
            <a:spLocks noChangeShapeType="1"/>
          </p:cNvSpPr>
          <p:nvPr/>
        </p:nvSpPr>
        <p:spPr bwMode="auto">
          <a:xfrm>
            <a:off x="3008313" y="4581525"/>
            <a:ext cx="11890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07" name="Line 48"/>
          <p:cNvSpPr>
            <a:spLocks noChangeShapeType="1"/>
          </p:cNvSpPr>
          <p:nvPr/>
        </p:nvSpPr>
        <p:spPr bwMode="auto">
          <a:xfrm>
            <a:off x="6357938" y="3176588"/>
            <a:ext cx="179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08" name="Line 49"/>
          <p:cNvSpPr>
            <a:spLocks noChangeShapeType="1"/>
          </p:cNvSpPr>
          <p:nvPr/>
        </p:nvSpPr>
        <p:spPr bwMode="auto">
          <a:xfrm flipV="1">
            <a:off x="6537325" y="2241550"/>
            <a:ext cx="0" cy="935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09" name="Line 50"/>
          <p:cNvSpPr>
            <a:spLocks noChangeShapeType="1"/>
          </p:cNvSpPr>
          <p:nvPr/>
        </p:nvSpPr>
        <p:spPr bwMode="auto">
          <a:xfrm flipH="1">
            <a:off x="5384800" y="2241550"/>
            <a:ext cx="1152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10" name="Line 51"/>
          <p:cNvSpPr>
            <a:spLocks noChangeShapeType="1"/>
          </p:cNvSpPr>
          <p:nvPr/>
        </p:nvSpPr>
        <p:spPr bwMode="auto">
          <a:xfrm flipV="1">
            <a:off x="5384800" y="1592263"/>
            <a:ext cx="0" cy="649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11" name="AutoShape 52"/>
          <p:cNvSpPr>
            <a:spLocks noChangeArrowheads="1"/>
          </p:cNvSpPr>
          <p:nvPr/>
        </p:nvSpPr>
        <p:spPr bwMode="auto">
          <a:xfrm>
            <a:off x="165100" y="1341438"/>
            <a:ext cx="9504363" cy="250825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412" name="Text Box 28"/>
          <p:cNvSpPr txBox="1">
            <a:spLocks noChangeArrowheads="1"/>
          </p:cNvSpPr>
          <p:nvPr/>
        </p:nvSpPr>
        <p:spPr bwMode="auto">
          <a:xfrm>
            <a:off x="3440113" y="1304925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15413" name="Oval 54"/>
          <p:cNvSpPr>
            <a:spLocks noChangeArrowheads="1"/>
          </p:cNvSpPr>
          <p:nvPr/>
        </p:nvSpPr>
        <p:spPr bwMode="auto">
          <a:xfrm>
            <a:off x="2289175" y="3284538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414" name="Oval 55"/>
          <p:cNvSpPr>
            <a:spLocks noChangeArrowheads="1"/>
          </p:cNvSpPr>
          <p:nvPr/>
        </p:nvSpPr>
        <p:spPr bwMode="auto">
          <a:xfrm>
            <a:off x="2576513" y="2995613"/>
            <a:ext cx="71437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415" name="Oval 56"/>
          <p:cNvSpPr>
            <a:spLocks noChangeArrowheads="1"/>
          </p:cNvSpPr>
          <p:nvPr/>
        </p:nvSpPr>
        <p:spPr bwMode="auto">
          <a:xfrm>
            <a:off x="5168900" y="3141663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416" name="Line 57"/>
          <p:cNvSpPr>
            <a:spLocks noChangeShapeType="1"/>
          </p:cNvSpPr>
          <p:nvPr/>
        </p:nvSpPr>
        <p:spPr bwMode="auto">
          <a:xfrm>
            <a:off x="5205413" y="3176588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17" name="Line 58"/>
          <p:cNvSpPr>
            <a:spLocks noChangeShapeType="1"/>
          </p:cNvSpPr>
          <p:nvPr/>
        </p:nvSpPr>
        <p:spPr bwMode="auto">
          <a:xfrm>
            <a:off x="5205413" y="3716338"/>
            <a:ext cx="20526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418" name="Text Box 28"/>
          <p:cNvSpPr txBox="1">
            <a:spLocks noChangeArrowheads="1"/>
          </p:cNvSpPr>
          <p:nvPr/>
        </p:nvSpPr>
        <p:spPr bwMode="auto">
          <a:xfrm>
            <a:off x="7258050" y="3536950"/>
            <a:ext cx="16192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本地工作时钟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往内部其他电路</a:t>
            </a:r>
          </a:p>
        </p:txBody>
      </p:sp>
      <p:sp>
        <p:nvSpPr>
          <p:cNvPr id="15419" name="Rectangle 60"/>
          <p:cNvSpPr>
            <a:spLocks noChangeArrowheads="1"/>
          </p:cNvSpPr>
          <p:nvPr/>
        </p:nvSpPr>
        <p:spPr bwMode="auto">
          <a:xfrm>
            <a:off x="704850" y="1881188"/>
            <a:ext cx="8677275" cy="3527425"/>
          </a:xfrm>
          <a:prstGeom prst="rect">
            <a:avLst/>
          </a:prstGeom>
          <a:noFill/>
          <a:ln w="381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420" name="Text Box 28"/>
          <p:cNvSpPr txBox="1">
            <a:spLocks noChangeArrowheads="1"/>
          </p:cNvSpPr>
          <p:nvPr/>
        </p:nvSpPr>
        <p:spPr bwMode="auto">
          <a:xfrm>
            <a:off x="560388" y="54451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</a:rPr>
              <a:t>某节点</a:t>
            </a:r>
            <a:r>
              <a:rPr lang="en-US" altLang="zh-CN" sz="1400" dirty="0" err="1">
                <a:solidFill>
                  <a:srgbClr val="000000"/>
                </a:solidFill>
              </a:rPr>
              <a:t>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5421" name="Text Box 39"/>
          <p:cNvSpPr txBox="1">
            <a:spLocks noChangeArrowheads="1"/>
          </p:cNvSpPr>
          <p:nvPr/>
        </p:nvSpPr>
        <p:spPr bwMode="auto">
          <a:xfrm>
            <a:off x="741363" y="5949950"/>
            <a:ext cx="7740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FF0000"/>
                </a:solidFill>
              </a:rPr>
              <a:t>若</a:t>
            </a:r>
            <a:r>
              <a:rPr lang="en-US" altLang="zh-CN" dirty="0" smtClean="0">
                <a:solidFill>
                  <a:srgbClr val="FF0000"/>
                </a:solidFill>
              </a:rPr>
              <a:t>A3</a:t>
            </a:r>
            <a:r>
              <a:rPr lang="zh-CN" altLang="en-US" dirty="0">
                <a:solidFill>
                  <a:srgbClr val="FF0000"/>
                </a:solidFill>
              </a:rPr>
              <a:t>先于</a:t>
            </a:r>
            <a:r>
              <a:rPr lang="en-US" altLang="zh-CN" dirty="0" smtClean="0">
                <a:solidFill>
                  <a:srgbClr val="FF0000"/>
                </a:solidFill>
              </a:rPr>
              <a:t>B1</a:t>
            </a:r>
            <a:r>
              <a:rPr lang="zh-CN" altLang="en-US" dirty="0" smtClean="0">
                <a:solidFill>
                  <a:srgbClr val="FF0000"/>
                </a:solidFill>
              </a:rPr>
              <a:t>发生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</a:rPr>
              <a:t>仅本节点失效，不会造成时钟总线阻塞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6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A7FC4036-E6F1-47B5-A172-80066297FFE1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21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6388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故障组合影响的举例：</a:t>
            </a:r>
            <a:r>
              <a:rPr lang="en-US" altLang="zh-CN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B1+A1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4267200" y="2994025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4305300" y="3068638"/>
            <a:ext cx="430213" cy="10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4699000" y="3136900"/>
            <a:ext cx="71438" cy="71438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4267200" y="3282950"/>
            <a:ext cx="71438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770438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4051300" y="3028950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051300" y="3317875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086225" y="2816225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4086225" y="3284538"/>
            <a:ext cx="612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5637213" y="3141663"/>
            <a:ext cx="71437" cy="71437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5673725" y="3141663"/>
            <a:ext cx="431800" cy="3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6069013" y="3136900"/>
            <a:ext cx="71437" cy="71438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140450" y="3173413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5421313" y="3176588"/>
            <a:ext cx="2159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160838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5529263" y="2744788"/>
            <a:ext cx="719137" cy="792162"/>
          </a:xfrm>
          <a:prstGeom prst="rect">
            <a:avLst/>
          </a:prstGeom>
          <a:noFill/>
          <a:ln w="127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05" name="Text Box 27"/>
          <p:cNvSpPr txBox="1">
            <a:spLocks noChangeArrowheads="1"/>
          </p:cNvSpPr>
          <p:nvPr/>
        </p:nvSpPr>
        <p:spPr bwMode="auto">
          <a:xfrm>
            <a:off x="2863850" y="282098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PLL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957263" y="3033713"/>
            <a:ext cx="649287" cy="61277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10668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066800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120967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V="1">
            <a:off x="1355725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355725" y="3214688"/>
            <a:ext cx="142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1498600" y="3214688"/>
            <a:ext cx="0" cy="25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1209675" y="3467100"/>
            <a:ext cx="1444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741363" y="3681413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本地时钟源</a:t>
            </a:r>
          </a:p>
        </p:txBody>
      </p:sp>
      <p:sp>
        <p:nvSpPr>
          <p:cNvPr id="16415" name="Text Box 28"/>
          <p:cNvSpPr txBox="1">
            <a:spLocks noChangeArrowheads="1"/>
          </p:cNvSpPr>
          <p:nvPr/>
        </p:nvSpPr>
        <p:spPr bwMode="auto">
          <a:xfrm>
            <a:off x="2755900" y="25336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锁相环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6416" name="Text Box 27"/>
          <p:cNvSpPr txBox="1">
            <a:spLocks noChangeArrowheads="1"/>
          </p:cNvSpPr>
          <p:nvPr/>
        </p:nvSpPr>
        <p:spPr bwMode="auto">
          <a:xfrm>
            <a:off x="2073275" y="4292600"/>
            <a:ext cx="936625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时钟信号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检测电路</a:t>
            </a:r>
          </a:p>
        </p:txBody>
      </p:sp>
      <p:sp>
        <p:nvSpPr>
          <p:cNvPr id="16417" name="Text Box 27"/>
          <p:cNvSpPr txBox="1">
            <a:spLocks noChangeArrowheads="1"/>
          </p:cNvSpPr>
          <p:nvPr/>
        </p:nvSpPr>
        <p:spPr bwMode="auto">
          <a:xfrm>
            <a:off x="4197350" y="4292600"/>
            <a:ext cx="2087563" cy="53657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组合控制</a:t>
            </a:r>
          </a:p>
          <a:p>
            <a:pPr eaLnBrk="1" hangingPunct="1"/>
            <a:r>
              <a:rPr lang="zh-CN" altLang="en-US" sz="1400">
                <a:solidFill>
                  <a:srgbClr val="000000"/>
                </a:solidFill>
              </a:rPr>
              <a:t>电路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V="1">
            <a:off x="4521200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V="1">
            <a:off x="5889625" y="3536950"/>
            <a:ext cx="0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20" name="Text Box 28"/>
          <p:cNvSpPr txBox="1">
            <a:spLocks noChangeArrowheads="1"/>
          </p:cNvSpPr>
          <p:nvPr/>
        </p:nvSpPr>
        <p:spPr bwMode="auto">
          <a:xfrm>
            <a:off x="39449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421" name="Text Box 28"/>
          <p:cNvSpPr txBox="1">
            <a:spLocks noChangeArrowheads="1"/>
          </p:cNvSpPr>
          <p:nvPr/>
        </p:nvSpPr>
        <p:spPr bwMode="auto">
          <a:xfrm>
            <a:off x="5278438" y="245745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切换器</a:t>
            </a:r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 flipH="1">
            <a:off x="1604963" y="3321050"/>
            <a:ext cx="24479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H="1">
            <a:off x="380047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989513" y="3176588"/>
            <a:ext cx="431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H="1">
            <a:off x="2613025" y="3033713"/>
            <a:ext cx="2524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V="1">
            <a:off x="2613025" y="1592263"/>
            <a:ext cx="0" cy="1441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2613025" y="3033713"/>
            <a:ext cx="0" cy="3587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2613025" y="3392488"/>
            <a:ext cx="0" cy="900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>
            <a:off x="2324100" y="3321050"/>
            <a:ext cx="0" cy="971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>
            <a:off x="3008313" y="4581525"/>
            <a:ext cx="11890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>
            <a:off x="6357938" y="3176588"/>
            <a:ext cx="1793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V="1">
            <a:off x="6537325" y="2241550"/>
            <a:ext cx="0" cy="9350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 flipH="1">
            <a:off x="5384800" y="2241550"/>
            <a:ext cx="11525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flipV="1">
            <a:off x="5384800" y="1592263"/>
            <a:ext cx="0" cy="649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165100" y="1341438"/>
            <a:ext cx="9504363" cy="250825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36" name="Text Box 28"/>
          <p:cNvSpPr txBox="1">
            <a:spLocks noChangeArrowheads="1"/>
          </p:cNvSpPr>
          <p:nvPr/>
        </p:nvSpPr>
        <p:spPr bwMode="auto">
          <a:xfrm>
            <a:off x="3440113" y="1304925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2289175" y="3284538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2576513" y="2995613"/>
            <a:ext cx="71437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5168900" y="3141663"/>
            <a:ext cx="71438" cy="7302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5205413" y="3176588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5205413" y="3716338"/>
            <a:ext cx="205263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442" name="Text Box 28"/>
          <p:cNvSpPr txBox="1">
            <a:spLocks noChangeArrowheads="1"/>
          </p:cNvSpPr>
          <p:nvPr/>
        </p:nvSpPr>
        <p:spPr bwMode="auto">
          <a:xfrm>
            <a:off x="7258050" y="3536950"/>
            <a:ext cx="16192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本地工作时钟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往内部其他电路</a:t>
            </a:r>
          </a:p>
        </p:txBody>
      </p:sp>
      <p:sp>
        <p:nvSpPr>
          <p:cNvPr id="16443" name="Rectangle 59"/>
          <p:cNvSpPr>
            <a:spLocks noChangeArrowheads="1"/>
          </p:cNvSpPr>
          <p:nvPr/>
        </p:nvSpPr>
        <p:spPr bwMode="auto">
          <a:xfrm>
            <a:off x="704850" y="1881188"/>
            <a:ext cx="8677275" cy="3527425"/>
          </a:xfrm>
          <a:prstGeom prst="rect">
            <a:avLst/>
          </a:prstGeom>
          <a:noFill/>
          <a:ln w="38100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44" name="Text Box 28"/>
          <p:cNvSpPr txBox="1">
            <a:spLocks noChangeArrowheads="1"/>
          </p:cNvSpPr>
          <p:nvPr/>
        </p:nvSpPr>
        <p:spPr bwMode="auto">
          <a:xfrm>
            <a:off x="560388" y="5445125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</a:rPr>
              <a:t>某节点</a:t>
            </a:r>
            <a:r>
              <a:rPr lang="en-US" altLang="zh-CN" sz="1400" dirty="0" err="1">
                <a:solidFill>
                  <a:srgbClr val="000000"/>
                </a:solidFill>
              </a:rPr>
              <a:t>i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6445" name="Text Box 39"/>
          <p:cNvSpPr txBox="1">
            <a:spLocks noChangeArrowheads="1"/>
          </p:cNvSpPr>
          <p:nvPr/>
        </p:nvSpPr>
        <p:spPr bwMode="auto">
          <a:xfrm>
            <a:off x="741363" y="5949950"/>
            <a:ext cx="87487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主模式下，</a:t>
            </a:r>
            <a:r>
              <a:rPr lang="en-US" altLang="zh-CN" dirty="0">
                <a:solidFill>
                  <a:srgbClr val="000000"/>
                </a:solidFill>
              </a:rPr>
              <a:t>B1</a:t>
            </a:r>
            <a:r>
              <a:rPr lang="zh-CN" altLang="en-US" dirty="0">
                <a:solidFill>
                  <a:srgbClr val="000000"/>
                </a:solidFill>
              </a:rPr>
              <a:t>先于</a:t>
            </a:r>
            <a:r>
              <a:rPr lang="en-US" altLang="zh-CN" dirty="0">
                <a:solidFill>
                  <a:srgbClr val="000000"/>
                </a:solidFill>
              </a:rPr>
              <a:t>A1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B1</a:t>
            </a:r>
            <a:r>
              <a:rPr lang="zh-CN" altLang="en-US" dirty="0">
                <a:solidFill>
                  <a:srgbClr val="000000"/>
                </a:solidFill>
              </a:rPr>
              <a:t>发生时没有显性</a:t>
            </a:r>
            <a:r>
              <a:rPr lang="zh-CN" altLang="en-US" dirty="0" smtClean="0">
                <a:solidFill>
                  <a:srgbClr val="000000"/>
                </a:solidFill>
              </a:rPr>
              <a:t>影响；当</a:t>
            </a:r>
            <a:r>
              <a:rPr lang="en-US" altLang="zh-CN" dirty="0" smtClean="0">
                <a:solidFill>
                  <a:srgbClr val="000000"/>
                </a:solidFill>
              </a:rPr>
              <a:t>A1</a:t>
            </a:r>
            <a:r>
              <a:rPr lang="zh-CN" altLang="en-US" dirty="0">
                <a:solidFill>
                  <a:srgbClr val="000000"/>
                </a:solidFill>
              </a:rPr>
              <a:t>发生后即刻阻塞时钟总线，系统整体失效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4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给定不可靠器件使用寿命的概率分布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173163" y="1304925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使用寿命的概率分布假设</a:t>
            </a:r>
            <a:r>
              <a:rPr lang="en-US" altLang="zh-CN">
                <a:solidFill>
                  <a:srgbClr val="000000"/>
                </a:solidFill>
                <a:latin typeface="Arial" charset="0"/>
              </a:rPr>
              <a:t>——</a:t>
            </a:r>
            <a:r>
              <a:rPr lang="zh-CN" altLang="en-US">
                <a:solidFill>
                  <a:srgbClr val="000000"/>
                </a:solidFill>
              </a:rPr>
              <a:t>负指数分布假设</a:t>
            </a:r>
          </a:p>
        </p:txBody>
      </p:sp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2073275" y="1700213"/>
          <a:ext cx="17637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公式" r:id="rId4" imgW="749300" imgH="228600" progId="Equation.3">
                  <p:embed/>
                </p:oleObj>
              </mc:Choice>
              <mc:Fallback>
                <p:oleObj name="公式" r:id="rId4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700213"/>
                        <a:ext cx="176371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2" name="Text Box 11"/>
          <p:cNvSpPr txBox="1">
            <a:spLocks noChangeArrowheads="1"/>
          </p:cNvSpPr>
          <p:nvPr/>
        </p:nvSpPr>
        <p:spPr bwMode="auto">
          <a:xfrm>
            <a:off x="631825" y="2960688"/>
            <a:ext cx="802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给定不可靠器件各种故障的</a:t>
            </a:r>
            <a:r>
              <a:rPr lang="zh-CN" altLang="en-US" sz="2400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条件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概率</a:t>
            </a:r>
            <a:endParaRPr lang="zh-CN" altLang="en-US" sz="20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73" name="Text Box 3"/>
          <p:cNvSpPr txBox="1">
            <a:spLocks noChangeArrowheads="1"/>
          </p:cNvSpPr>
          <p:nvPr/>
        </p:nvSpPr>
        <p:spPr bwMode="auto">
          <a:xfrm>
            <a:off x="1173163" y="2205038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切换器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的期望使用寿命：</a:t>
            </a:r>
            <a:r>
              <a:rPr lang="en-US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1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en-US" altLang="zh-CN" baseline="30000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小时</a:t>
            </a:r>
            <a:r>
              <a:rPr lang="zh-CN" altLang="en-US">
                <a:solidFill>
                  <a:srgbClr val="3333CC"/>
                </a:solidFill>
              </a:rPr>
              <a:t>（数据可能调整，以正式文件为准）</a:t>
            </a:r>
          </a:p>
        </p:txBody>
      </p:sp>
      <p:sp>
        <p:nvSpPr>
          <p:cNvPr id="9274" name="Text Box 3"/>
          <p:cNvSpPr txBox="1">
            <a:spLocks noChangeArrowheads="1"/>
          </p:cNvSpPr>
          <p:nvPr/>
        </p:nvSpPr>
        <p:spPr bwMode="auto">
          <a:xfrm>
            <a:off x="1173163" y="2528888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切换器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>
                <a:solidFill>
                  <a:srgbClr val="000000"/>
                </a:solidFill>
              </a:rPr>
              <a:t>的期望使用寿命：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1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en-US" altLang="zh-CN" baseline="30000">
                <a:solidFill>
                  <a:srgbClr val="000000"/>
                </a:solidFill>
              </a:rPr>
              <a:t>5</a:t>
            </a:r>
            <a:r>
              <a:rPr lang="zh-CN" altLang="en-US">
                <a:solidFill>
                  <a:srgbClr val="000000"/>
                </a:solidFill>
              </a:rPr>
              <a:t>小时</a:t>
            </a:r>
            <a:r>
              <a:rPr lang="zh-CN" altLang="en-US">
                <a:solidFill>
                  <a:srgbClr val="3333CC"/>
                </a:solidFill>
              </a:rPr>
              <a:t>（数据可能调整，以正式文件为准）</a:t>
            </a:r>
          </a:p>
        </p:txBody>
      </p:sp>
      <p:sp>
        <p:nvSpPr>
          <p:cNvPr id="9275" name="Text Box 3"/>
          <p:cNvSpPr txBox="1">
            <a:spLocks noChangeArrowheads="1"/>
          </p:cNvSpPr>
          <p:nvPr/>
        </p:nvSpPr>
        <p:spPr bwMode="auto">
          <a:xfrm>
            <a:off x="1173163" y="3513138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 当切换器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发生故障时，</a:t>
            </a:r>
            <a:r>
              <a:rPr lang="en-US" altLang="zh-CN" dirty="0">
                <a:solidFill>
                  <a:srgbClr val="000000"/>
                </a:solidFill>
              </a:rPr>
              <a:t>A1</a:t>
            </a:r>
            <a:r>
              <a:rPr lang="zh-CN" altLang="en-US" dirty="0">
                <a:solidFill>
                  <a:srgbClr val="000000"/>
                </a:solidFill>
              </a:rPr>
              <a:t>的出现概率：</a:t>
            </a:r>
            <a:r>
              <a:rPr lang="en-US" altLang="zh-CN" dirty="0" smtClean="0">
                <a:solidFill>
                  <a:srgbClr val="000000"/>
                </a:solidFill>
              </a:rPr>
              <a:t>0.2 </a:t>
            </a:r>
            <a:r>
              <a:rPr lang="zh-CN" altLang="en-US" dirty="0">
                <a:solidFill>
                  <a:srgbClr val="3333CC"/>
                </a:solidFill>
              </a:rPr>
              <a:t>（数据可能调整，以正式文件为准）</a:t>
            </a: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9276" name="Text Box 3"/>
          <p:cNvSpPr txBox="1">
            <a:spLocks noChangeArrowheads="1"/>
          </p:cNvSpPr>
          <p:nvPr/>
        </p:nvSpPr>
        <p:spPr bwMode="auto">
          <a:xfrm>
            <a:off x="1173163" y="3813175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当切换器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发生故障时，</a:t>
            </a:r>
            <a:r>
              <a:rPr lang="en-US" altLang="zh-CN">
                <a:solidFill>
                  <a:srgbClr val="000000"/>
                </a:solidFill>
              </a:rPr>
              <a:t>A2</a:t>
            </a:r>
            <a:r>
              <a:rPr lang="zh-CN" altLang="en-US">
                <a:solidFill>
                  <a:srgbClr val="000000"/>
                </a:solidFill>
              </a:rPr>
              <a:t>的出现概率：</a:t>
            </a:r>
            <a:r>
              <a:rPr lang="en-US" altLang="zh-CN">
                <a:solidFill>
                  <a:srgbClr val="000000"/>
                </a:solidFill>
              </a:rPr>
              <a:t>0.2 </a:t>
            </a:r>
            <a:r>
              <a:rPr lang="zh-CN" altLang="en-US">
                <a:solidFill>
                  <a:srgbClr val="3333CC"/>
                </a:solidFill>
              </a:rPr>
              <a:t>（数据可能调整，以正式文件为准）</a:t>
            </a:r>
            <a:endParaRPr lang="en-US" altLang="zh-CN">
              <a:solidFill>
                <a:srgbClr val="3333CC"/>
              </a:solidFill>
            </a:endParaRPr>
          </a:p>
        </p:txBody>
      </p:sp>
      <p:sp>
        <p:nvSpPr>
          <p:cNvPr id="9277" name="Text Box 3"/>
          <p:cNvSpPr txBox="1">
            <a:spLocks noChangeArrowheads="1"/>
          </p:cNvSpPr>
          <p:nvPr/>
        </p:nvSpPr>
        <p:spPr bwMode="auto">
          <a:xfrm>
            <a:off x="1173163" y="4089400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 当切换器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发生故障时，</a:t>
            </a:r>
            <a:r>
              <a:rPr lang="en-US" altLang="zh-CN" dirty="0">
                <a:solidFill>
                  <a:srgbClr val="000000"/>
                </a:solidFill>
              </a:rPr>
              <a:t>A3</a:t>
            </a:r>
            <a:r>
              <a:rPr lang="zh-CN" altLang="en-US" dirty="0">
                <a:solidFill>
                  <a:srgbClr val="000000"/>
                </a:solidFill>
              </a:rPr>
              <a:t>的出现概率：</a:t>
            </a:r>
            <a:r>
              <a:rPr lang="en-US" altLang="zh-CN" dirty="0" smtClean="0">
                <a:solidFill>
                  <a:srgbClr val="000000"/>
                </a:solidFill>
              </a:rPr>
              <a:t>0.6 </a:t>
            </a:r>
            <a:r>
              <a:rPr lang="zh-CN" altLang="en-US" dirty="0">
                <a:solidFill>
                  <a:srgbClr val="3333CC"/>
                </a:solidFill>
              </a:rPr>
              <a:t>（数据可能调整，以正式文件为准）</a:t>
            </a: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9278" name="Text Box 3"/>
          <p:cNvSpPr txBox="1">
            <a:spLocks noChangeArrowheads="1"/>
          </p:cNvSpPr>
          <p:nvPr/>
        </p:nvSpPr>
        <p:spPr bwMode="auto">
          <a:xfrm>
            <a:off x="1173163" y="4592638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 当切换器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发生故障时，</a:t>
            </a:r>
            <a:r>
              <a:rPr lang="en-US" altLang="zh-CN" dirty="0">
                <a:solidFill>
                  <a:srgbClr val="000000"/>
                </a:solidFill>
              </a:rPr>
              <a:t>B1</a:t>
            </a:r>
            <a:r>
              <a:rPr lang="zh-CN" altLang="en-US" dirty="0">
                <a:solidFill>
                  <a:srgbClr val="000000"/>
                </a:solidFill>
              </a:rPr>
              <a:t>的出现概率：</a:t>
            </a:r>
            <a:r>
              <a:rPr lang="en-US" altLang="zh-CN" dirty="0" smtClean="0">
                <a:solidFill>
                  <a:srgbClr val="000000"/>
                </a:solidFill>
              </a:rPr>
              <a:t>0.6 </a:t>
            </a:r>
            <a:r>
              <a:rPr lang="zh-CN" altLang="en-US" dirty="0">
                <a:solidFill>
                  <a:srgbClr val="3333CC"/>
                </a:solidFill>
              </a:rPr>
              <a:t>（数据可能调整，以正式文件为准）</a:t>
            </a: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9279" name="Text Box 3"/>
          <p:cNvSpPr txBox="1">
            <a:spLocks noChangeArrowheads="1"/>
          </p:cNvSpPr>
          <p:nvPr/>
        </p:nvSpPr>
        <p:spPr bwMode="auto">
          <a:xfrm>
            <a:off x="1173163" y="4821238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 当切换器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发生故障时，</a:t>
            </a:r>
            <a:r>
              <a:rPr lang="en-US" altLang="zh-CN" dirty="0">
                <a:solidFill>
                  <a:srgbClr val="000000"/>
                </a:solidFill>
              </a:rPr>
              <a:t>B2</a:t>
            </a:r>
            <a:r>
              <a:rPr lang="zh-CN" altLang="en-US" dirty="0">
                <a:solidFill>
                  <a:srgbClr val="000000"/>
                </a:solidFill>
              </a:rPr>
              <a:t>的出现概率：</a:t>
            </a:r>
            <a:r>
              <a:rPr lang="en-US" altLang="zh-CN" dirty="0" smtClean="0">
                <a:solidFill>
                  <a:srgbClr val="000000"/>
                </a:solidFill>
              </a:rPr>
              <a:t>0.4 </a:t>
            </a:r>
            <a:r>
              <a:rPr lang="zh-CN" altLang="en-US" dirty="0">
                <a:solidFill>
                  <a:srgbClr val="3333CC"/>
                </a:solidFill>
              </a:rPr>
              <a:t>（数据可能调整，以正式文件为准）</a:t>
            </a: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9280" name="Text Box 3"/>
          <p:cNvSpPr txBox="1">
            <a:spLocks noChangeArrowheads="1"/>
          </p:cNvSpPr>
          <p:nvPr/>
        </p:nvSpPr>
        <p:spPr bwMode="auto">
          <a:xfrm>
            <a:off x="1173163" y="5241925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器件发生故障后，故障种类即确定，之后不会改变</a:t>
            </a:r>
          </a:p>
        </p:txBody>
      </p:sp>
      <p:sp>
        <p:nvSpPr>
          <p:cNvPr id="9281" name="Text Box 11"/>
          <p:cNvSpPr txBox="1">
            <a:spLocks noChangeArrowheads="1"/>
          </p:cNvSpPr>
          <p:nvPr/>
        </p:nvSpPr>
        <p:spPr bwMode="auto">
          <a:xfrm>
            <a:off x="631825" y="5635625"/>
            <a:ext cx="802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其他条件</a:t>
            </a:r>
            <a:endParaRPr lang="zh-CN" altLang="en-US" sz="200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82" name="Text Box 3"/>
          <p:cNvSpPr txBox="1">
            <a:spLocks noChangeArrowheads="1"/>
          </p:cNvSpPr>
          <p:nvPr/>
        </p:nvSpPr>
        <p:spPr bwMode="auto">
          <a:xfrm>
            <a:off x="1173163" y="6045200"/>
            <a:ext cx="802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k=4 </a:t>
            </a:r>
            <a:r>
              <a:rPr lang="zh-CN" altLang="en-US">
                <a:solidFill>
                  <a:srgbClr val="3333CC"/>
                </a:solidFill>
              </a:rPr>
              <a:t>（数据可能调整，以正式文件为准）</a:t>
            </a:r>
            <a:endParaRPr lang="en-US" altLang="zh-CN">
              <a:solidFill>
                <a:srgbClr val="3333CC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28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2" grpId="0"/>
      <p:bldP spid="9273" grpId="0"/>
      <p:bldP spid="9274" grpId="0"/>
      <p:bldP spid="9275" grpId="0"/>
      <p:bldP spid="9276" grpId="0"/>
      <p:bldP spid="9277" grpId="0"/>
      <p:bldP spid="9278" grpId="0"/>
      <p:bldP spid="9279" grpId="0"/>
      <p:bldP spid="9280" grpId="0"/>
      <p:bldP spid="9281" grpId="0"/>
      <p:bldP spid="92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84D6BE-F027-4B8E-9595-353EE8C8BF31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GB" altLang="zh-CN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Agenda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0999" y="2521242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蒙特卡洛（</a:t>
            </a:r>
            <a:r>
              <a:rPr lang="en-US" altLang="zh-CN" dirty="0"/>
              <a:t>Monte Carlo</a:t>
            </a:r>
            <a:r>
              <a:rPr lang="zh-CN" altLang="en-US" dirty="0"/>
              <a:t>）方法和仿真实验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1039813"/>
            <a:ext cx="831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可靠性的概念定义</a:t>
            </a:r>
            <a:endParaRPr lang="en-US" altLang="zh-CN" dirty="0"/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80999" y="3257856"/>
            <a:ext cx="952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马尔科夫链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80999" y="1769859"/>
            <a:ext cx="9525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一个多节点声纳系统中同步时钟机制的可靠性评估和系统优化问题</a:t>
            </a:r>
          </a:p>
        </p:txBody>
      </p:sp>
    </p:spTree>
    <p:extLst>
      <p:ext uri="{BB962C8B-B14F-4D97-AF65-F5344CB8AC3E}">
        <p14:creationId xmlns:p14="http://schemas.microsoft.com/office/powerpoint/2010/main" val="17512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A815222-0EA7-49D9-B1A0-2ABD97B05261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蒙特卡洛方法和仿真实验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70929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蒙特卡洛方法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15893" name="Text Box 21"/>
          <p:cNvSpPr txBox="1">
            <a:spLocks noChangeArrowheads="1"/>
          </p:cNvSpPr>
          <p:nvPr/>
        </p:nvSpPr>
        <p:spPr bwMode="auto">
          <a:xfrm>
            <a:off x="758030" y="3270925"/>
            <a:ext cx="8389937" cy="132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defPPr>
              <a:defRPr lang="en-AU"/>
            </a:defPPr>
            <a:lvl1pPr algn="just" eaLnBrk="1" hangingPunct="1">
              <a:spcBef>
                <a:spcPts val="600"/>
              </a:spcBef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9pPr>
          </a:lstStyle>
          <a:p>
            <a:r>
              <a:rPr lang="en-US" altLang="zh-CN" dirty="0"/>
              <a:t>    20</a:t>
            </a:r>
            <a:r>
              <a:rPr lang="zh-CN" altLang="en-US" dirty="0"/>
              <a:t>世纪</a:t>
            </a:r>
            <a:r>
              <a:rPr lang="en-US" altLang="zh-CN" dirty="0"/>
              <a:t>40</a:t>
            </a:r>
            <a:r>
              <a:rPr lang="zh-CN" altLang="en-US" dirty="0"/>
              <a:t>年代第二次世界大战中，美国研制原子弹的“曼哈顿计划”成员</a:t>
            </a:r>
            <a:r>
              <a:rPr lang="en-US" altLang="zh-CN" dirty="0"/>
              <a:t>S.M.</a:t>
            </a:r>
            <a:r>
              <a:rPr lang="zh-CN" altLang="en-US" dirty="0"/>
              <a:t>乌拉姆和</a:t>
            </a:r>
            <a:r>
              <a:rPr lang="en-US" altLang="zh-CN" dirty="0"/>
              <a:t>J.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诺伊曼提出</a:t>
            </a:r>
            <a:r>
              <a:rPr lang="zh-CN" altLang="en-US" dirty="0" smtClean="0"/>
              <a:t>使用随机试验</a:t>
            </a:r>
            <a:r>
              <a:rPr lang="zh-CN" altLang="en-US" dirty="0"/>
              <a:t>法求解一些工程问题。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诺伊曼用驰名世界的赌城</a:t>
            </a:r>
            <a:r>
              <a:rPr lang="en-US" altLang="zh-CN" dirty="0"/>
              <a:t>—</a:t>
            </a:r>
            <a:r>
              <a:rPr lang="zh-CN" altLang="en-US" dirty="0"/>
              <a:t>摩纳哥的</a:t>
            </a:r>
            <a:r>
              <a:rPr lang="en-US" altLang="zh-CN" dirty="0"/>
              <a:t>Monte Carlo—</a:t>
            </a:r>
            <a:r>
              <a:rPr lang="zh-CN" altLang="en-US" dirty="0"/>
              <a:t>来命名这种方法，为它蒙上了一层神秘色彩。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58031" y="1509976"/>
            <a:ext cx="8389937" cy="163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蒙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特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卡罗方法（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Monte Carlo method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），一种以概率统计理论为指导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的非常有效的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数值计算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方法，也称统计（随机）试验方法。</a:t>
            </a:r>
            <a:endParaRPr lang="en-US" altLang="zh-CN" sz="20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1777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年，法国数学家布丰（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Georges Louis </a:t>
            </a:r>
            <a:r>
              <a:rPr lang="en-US" altLang="zh-CN" sz="20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Leclere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de Buffon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1707—1788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）提出用投针实验的方法求圆周率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π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。这被认为是蒙特卡罗方法的起源。</a:t>
            </a:r>
            <a:endParaRPr lang="en-US" altLang="zh-CN" sz="20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58030" y="5148155"/>
            <a:ext cx="8389937" cy="94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在电子计算机普及后，用计算机程序产生随机数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（或更常见的伪随机数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）来模拟随机事件变得十分高效，蒙特卡洛方法得以非常方便地用于仿真实验，求解各类数值问题。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893" grpId="0"/>
      <p:bldP spid="12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A815222-0EA7-49D9-B1A0-2ABD97B05261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蒙特卡洛方法和仿真实验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7092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r>
              <a:rPr lang="zh-CN" altLang="en-US" dirty="0"/>
              <a:t> </a:t>
            </a:r>
            <a:r>
              <a:rPr lang="zh-CN" altLang="en-US" dirty="0" smtClean="0"/>
              <a:t>布丰投针实验的计算机模拟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28976" y="1536790"/>
            <a:ext cx="3128348" cy="1872208"/>
          </a:xfrm>
          <a:prstGeom prst="rect">
            <a:avLst/>
          </a:prstGeom>
        </p:spPr>
      </p:pic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16496" y="1489964"/>
            <a:ext cx="7111293" cy="112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18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世纪，布丰提出以下问题：</a:t>
            </a:r>
            <a:r>
              <a:rPr lang="zh-CN" altLang="en-US" sz="1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设有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一个以平行且等距木纹铺成的地板（</a:t>
            </a:r>
            <a:r>
              <a:rPr lang="zh-CN" altLang="en-US" sz="1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如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左</a:t>
            </a:r>
            <a:r>
              <a:rPr lang="zh-CN" altLang="en-US" sz="1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图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），现在随意抛一支长度比木纹之间</a:t>
            </a:r>
            <a:r>
              <a:rPr lang="zh-CN" altLang="en-US" sz="1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距离短的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针，求针和其中一条木纹相交的概率。并以此概率，布丰提出的一种计算圆周率的方法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随机投针法。</a:t>
            </a:r>
            <a:endParaRPr lang="en-US" altLang="zh-CN" sz="18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969898"/>
              </p:ext>
            </p:extLst>
          </p:nvPr>
        </p:nvGraphicFramePr>
        <p:xfrm>
          <a:off x="1047069" y="2717867"/>
          <a:ext cx="1292308" cy="68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4" imgW="672840" imgH="355320" progId="Equation.DSMT4">
                  <p:embed/>
                </p:oleObj>
              </mc:Choice>
              <mc:Fallback>
                <p:oleObj name="Equation" r:id="rId4" imgW="672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069" y="2717867"/>
                        <a:ext cx="1292308" cy="682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2879795" y="2768641"/>
            <a:ext cx="4647994" cy="57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式中，</a:t>
            </a:r>
            <a:r>
              <a:rPr lang="en-US" altLang="zh-CN" sz="1800" b="0" i="1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l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为针的长度，</a:t>
            </a:r>
            <a:r>
              <a:rPr lang="en-US" altLang="zh-CN" sz="1800" b="0" i="1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为木纹间距，</a:t>
            </a:r>
            <a:r>
              <a:rPr lang="en-US" altLang="zh-CN" sz="1800" b="0" i="1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是相交次数，</a:t>
            </a:r>
            <a:r>
              <a:rPr lang="en-US" altLang="zh-CN" sz="1800" b="0" i="1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是总的抛投次数。</a:t>
            </a:r>
            <a:endParaRPr lang="en-US" altLang="zh-CN" sz="1800" b="0" dirty="0" smtClean="0">
              <a:solidFill>
                <a:schemeClr val="tx1"/>
              </a:solidFill>
              <a:latin typeface="Century Schoolbook" panose="02040604050505020304" pitchFamily="18" charset="0"/>
              <a:ea typeface="楷体" panose="02010609060101010101" pitchFamily="49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325" y="3471287"/>
            <a:ext cx="5816213" cy="30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A815222-0EA7-49D9-B1A0-2ABD97B05261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蒙特卡洛方法和仿真实验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7092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r>
              <a:rPr lang="zh-CN" altLang="en-US" dirty="0"/>
              <a:t> </a:t>
            </a:r>
            <a:r>
              <a:rPr lang="zh-CN" altLang="en-US" dirty="0" smtClean="0"/>
              <a:t>布丰投针实验的计算机模拟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466469" y="4221088"/>
            <a:ext cx="6482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1458519" y="4221088"/>
            <a:ext cx="5038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1962413" y="422108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2466631" y="2204864"/>
            <a:ext cx="0" cy="18722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1242495" y="2204864"/>
            <a:ext cx="0" cy="18722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H="1">
            <a:off x="738439" y="422108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 flipH="1" flipV="1">
            <a:off x="1476180" y="2967223"/>
            <a:ext cx="486234" cy="605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1962413" y="2492897"/>
            <a:ext cx="0" cy="172819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1242495" y="4221088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1455653" y="2420888"/>
            <a:ext cx="0" cy="172819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959871" y="3389104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245637" y="2692364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0000"/>
                </a:solidFill>
              </a:rPr>
              <a:t>B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1706360" y="3061412"/>
            <a:ext cx="2880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sz="1800" dirty="0" smtClean="0">
                <a:solidFill>
                  <a:srgbClr val="0066FF"/>
                </a:solidFill>
              </a:rPr>
              <a:t>θ</a:t>
            </a:r>
            <a:endParaRPr lang="en-US" altLang="zh-CN" sz="1800" dirty="0">
              <a:solidFill>
                <a:srgbClr val="0066FF"/>
              </a:solidFill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340796" y="4281472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1116822" y="4281473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/>
              <a:t>0</a:t>
            </a:r>
            <a:endParaRPr lang="en-US" altLang="zh-CN" sz="1400" dirty="0"/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1819529" y="4281471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x</a:t>
            </a:r>
            <a:endParaRPr lang="en-US" altLang="zh-CN" sz="1400" i="1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317294" y="4257691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y</a:t>
            </a:r>
            <a:endParaRPr lang="en-US" altLang="zh-CN" sz="1400" i="1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706829" y="4221088"/>
            <a:ext cx="6482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4837921" y="4221088"/>
            <a:ext cx="5261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>
            <a:off x="5364093" y="4221088"/>
            <a:ext cx="3427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06991" y="2204864"/>
            <a:ext cx="0" cy="18722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4482855" y="2204864"/>
            <a:ext cx="0" cy="18722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 flipH="1">
            <a:off x="3978799" y="422108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/>
          <p:nvPr/>
        </p:nvCxnSpPr>
        <p:spPr bwMode="auto">
          <a:xfrm flipV="1">
            <a:off x="4809001" y="3153153"/>
            <a:ext cx="532678" cy="45586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 flipV="1">
            <a:off x="5364093" y="2348881"/>
            <a:ext cx="0" cy="172819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/>
          <p:nvPr/>
        </p:nvCxnSpPr>
        <p:spPr bwMode="auto">
          <a:xfrm>
            <a:off x="4482855" y="4221088"/>
            <a:ext cx="3550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 flipV="1">
            <a:off x="4809000" y="2246596"/>
            <a:ext cx="0" cy="13984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4743712" y="3497986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5341679" y="2955229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0000"/>
                </a:solidFill>
              </a:rPr>
              <a:t>B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4549889" y="3625195"/>
            <a:ext cx="2880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sz="1800" dirty="0" smtClean="0">
                <a:solidFill>
                  <a:srgbClr val="0066FF"/>
                </a:solidFill>
              </a:rPr>
              <a:t>θ</a:t>
            </a:r>
            <a:endParaRPr lang="en-US" altLang="zh-CN" sz="1800" dirty="0">
              <a:solidFill>
                <a:srgbClr val="0066FF"/>
              </a:solidFill>
            </a:endParaRP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5581156" y="4281470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4357182" y="4281473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/>
              <a:t>0</a:t>
            </a:r>
            <a:endParaRPr lang="en-US" altLang="zh-CN" sz="1400" dirty="0"/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4690675" y="4281471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x</a:t>
            </a:r>
            <a:endParaRPr lang="en-US" altLang="zh-CN" sz="1400" i="1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5221907" y="4269106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y</a:t>
            </a:r>
            <a:endParaRPr lang="en-US" altLang="zh-CN" sz="1400" i="1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 bwMode="auto">
          <a:xfrm>
            <a:off x="4667128" y="3464456"/>
            <a:ext cx="348407" cy="309070"/>
          </a:xfrm>
          <a:custGeom>
            <a:avLst/>
            <a:gdLst>
              <a:gd name="connsiteX0" fmla="*/ 132111 w 348407"/>
              <a:gd name="connsiteY0" fmla="*/ 0 h 309070"/>
              <a:gd name="connsiteX1" fmla="*/ 31 w 348407"/>
              <a:gd name="connsiteY1" fmla="*/ 121920 h 309070"/>
              <a:gd name="connsiteX2" fmla="*/ 142271 w 348407"/>
              <a:gd name="connsiteY2" fmla="*/ 304800 h 309070"/>
              <a:gd name="connsiteX3" fmla="*/ 345471 w 348407"/>
              <a:gd name="connsiteY3" fmla="*/ 233680 h 309070"/>
              <a:gd name="connsiteX4" fmla="*/ 243871 w 348407"/>
              <a:gd name="connsiteY4" fmla="*/ 40640 h 30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07" h="309070">
                <a:moveTo>
                  <a:pt x="132111" y="0"/>
                </a:moveTo>
                <a:cubicBezTo>
                  <a:pt x="65224" y="35560"/>
                  <a:pt x="-1662" y="71120"/>
                  <a:pt x="31" y="121920"/>
                </a:cubicBezTo>
                <a:cubicBezTo>
                  <a:pt x="1724" y="172720"/>
                  <a:pt x="84698" y="286173"/>
                  <a:pt x="142271" y="304800"/>
                </a:cubicBezTo>
                <a:cubicBezTo>
                  <a:pt x="199844" y="323427"/>
                  <a:pt x="328538" y="277707"/>
                  <a:pt x="345471" y="233680"/>
                </a:cubicBezTo>
                <a:cubicBezTo>
                  <a:pt x="362404" y="189653"/>
                  <a:pt x="303137" y="115146"/>
                  <a:pt x="243871" y="4064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800" rIns="91440" bIns="10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344488" y="1437651"/>
            <a:ext cx="6676828" cy="57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        为简便起见，取针的长度为</a:t>
            </a:r>
            <a:r>
              <a:rPr lang="en-US" altLang="zh-CN" sz="1800" b="0" dirty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，木纹间距为</a:t>
            </a:r>
            <a:r>
              <a:rPr lang="en-US" altLang="zh-CN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。显然，</a:t>
            </a:r>
            <a:r>
              <a:rPr lang="en-US" altLang="zh-CN" sz="1800" b="0" i="1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为</a:t>
            </a:r>
            <a:r>
              <a:rPr lang="en-US" altLang="zh-CN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[0,2]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区间均匀分布随机数，</a:t>
            </a:r>
            <a:r>
              <a:rPr lang="el-GR" altLang="zh-CN" sz="1800" b="0" i="1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θ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为</a:t>
            </a:r>
            <a:r>
              <a:rPr lang="en-US" altLang="zh-CN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[0,2]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均匀分布随机数。</a:t>
            </a:r>
            <a:endParaRPr lang="en-US" altLang="zh-CN" sz="1800" b="0" dirty="0" smtClean="0">
              <a:solidFill>
                <a:schemeClr val="tx1"/>
              </a:solidFill>
              <a:latin typeface="Century Schoolbook" panose="020406040505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49601"/>
              </p:ext>
            </p:extLst>
          </p:nvPr>
        </p:nvGraphicFramePr>
        <p:xfrm>
          <a:off x="988370" y="4724927"/>
          <a:ext cx="5591154" cy="199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3" imgW="2450880" imgH="876240" progId="Equation.DSMT4">
                  <p:embed/>
                </p:oleObj>
              </mc:Choice>
              <mc:Fallback>
                <p:oleObj name="Equation" r:id="rId3" imgW="245088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370" y="4724927"/>
                        <a:ext cx="5591154" cy="1998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" name="图片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128976" y="1536790"/>
            <a:ext cx="312834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A815222-0EA7-49D9-B1A0-2ABD97B05261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蒙特卡洛方法和仿真实验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7092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r>
              <a:rPr lang="zh-CN" altLang="en-US" dirty="0"/>
              <a:t> </a:t>
            </a:r>
            <a:r>
              <a:rPr lang="zh-CN" altLang="en-US" dirty="0" smtClean="0"/>
              <a:t>布丰投针实验的计算机模拟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466469" y="4221088"/>
            <a:ext cx="6482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1458519" y="4221088"/>
            <a:ext cx="5038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1962413" y="422108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2466631" y="2204864"/>
            <a:ext cx="0" cy="18722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1242495" y="2204864"/>
            <a:ext cx="0" cy="18722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H="1">
            <a:off x="738439" y="422108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 flipH="1" flipV="1">
            <a:off x="1476180" y="2967223"/>
            <a:ext cx="486234" cy="605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1962413" y="2492897"/>
            <a:ext cx="0" cy="172819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1242495" y="4221088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1455653" y="2420888"/>
            <a:ext cx="0" cy="172819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959871" y="3389104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245637" y="2692364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0000"/>
                </a:solidFill>
              </a:rPr>
              <a:t>B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1706360" y="3061412"/>
            <a:ext cx="2880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sz="1800" dirty="0" smtClean="0">
                <a:solidFill>
                  <a:srgbClr val="0066FF"/>
                </a:solidFill>
              </a:rPr>
              <a:t>θ</a:t>
            </a:r>
            <a:endParaRPr lang="en-US" altLang="zh-CN" sz="1800" dirty="0">
              <a:solidFill>
                <a:srgbClr val="0066FF"/>
              </a:solidFill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340796" y="4281472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1116822" y="4281473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/>
              <a:t>0</a:t>
            </a:r>
            <a:endParaRPr lang="en-US" altLang="zh-CN" sz="1400" dirty="0"/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1819529" y="4281471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x</a:t>
            </a:r>
            <a:endParaRPr lang="en-US" altLang="zh-CN" sz="1400" i="1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317294" y="4257691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y</a:t>
            </a:r>
            <a:endParaRPr lang="en-US" altLang="zh-CN" sz="1400" i="1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706829" y="4221088"/>
            <a:ext cx="6482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4837921" y="4221088"/>
            <a:ext cx="5261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>
            <a:off x="5364093" y="4221088"/>
            <a:ext cx="3427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06991" y="2204864"/>
            <a:ext cx="0" cy="18722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4482855" y="2204864"/>
            <a:ext cx="0" cy="18722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 flipH="1">
            <a:off x="3978799" y="422108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/>
          <p:nvPr/>
        </p:nvCxnSpPr>
        <p:spPr bwMode="auto">
          <a:xfrm flipV="1">
            <a:off x="4809001" y="3153153"/>
            <a:ext cx="532678" cy="45586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 flipV="1">
            <a:off x="5364093" y="2348881"/>
            <a:ext cx="0" cy="172819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/>
          <p:nvPr/>
        </p:nvCxnSpPr>
        <p:spPr bwMode="auto">
          <a:xfrm>
            <a:off x="4482855" y="4221088"/>
            <a:ext cx="3550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 flipV="1">
            <a:off x="4809000" y="2246596"/>
            <a:ext cx="0" cy="13984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4743712" y="3497986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5341679" y="2955229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0000"/>
                </a:solidFill>
              </a:rPr>
              <a:t>B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4549889" y="3625195"/>
            <a:ext cx="2880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sz="1800" dirty="0" smtClean="0">
                <a:solidFill>
                  <a:srgbClr val="0066FF"/>
                </a:solidFill>
              </a:rPr>
              <a:t>θ</a:t>
            </a:r>
            <a:endParaRPr lang="en-US" altLang="zh-CN" sz="1800" dirty="0">
              <a:solidFill>
                <a:srgbClr val="0066FF"/>
              </a:solidFill>
            </a:endParaRP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5581156" y="4281470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4357182" y="4281473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 smtClean="0"/>
              <a:t>0</a:t>
            </a:r>
            <a:endParaRPr lang="en-US" altLang="zh-CN" sz="1400" dirty="0"/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4690675" y="4281471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x</a:t>
            </a:r>
            <a:endParaRPr lang="en-US" altLang="zh-CN" sz="1400" i="1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5221907" y="4269106"/>
            <a:ext cx="2513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i="1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y</a:t>
            </a:r>
            <a:endParaRPr lang="en-US" altLang="zh-CN" sz="1400" i="1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 bwMode="auto">
          <a:xfrm>
            <a:off x="4667128" y="3464456"/>
            <a:ext cx="348407" cy="309070"/>
          </a:xfrm>
          <a:custGeom>
            <a:avLst/>
            <a:gdLst>
              <a:gd name="connsiteX0" fmla="*/ 132111 w 348407"/>
              <a:gd name="connsiteY0" fmla="*/ 0 h 309070"/>
              <a:gd name="connsiteX1" fmla="*/ 31 w 348407"/>
              <a:gd name="connsiteY1" fmla="*/ 121920 h 309070"/>
              <a:gd name="connsiteX2" fmla="*/ 142271 w 348407"/>
              <a:gd name="connsiteY2" fmla="*/ 304800 h 309070"/>
              <a:gd name="connsiteX3" fmla="*/ 345471 w 348407"/>
              <a:gd name="connsiteY3" fmla="*/ 233680 h 309070"/>
              <a:gd name="connsiteX4" fmla="*/ 243871 w 348407"/>
              <a:gd name="connsiteY4" fmla="*/ 40640 h 30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07" h="309070">
                <a:moveTo>
                  <a:pt x="132111" y="0"/>
                </a:moveTo>
                <a:cubicBezTo>
                  <a:pt x="65224" y="35560"/>
                  <a:pt x="-1662" y="71120"/>
                  <a:pt x="31" y="121920"/>
                </a:cubicBezTo>
                <a:cubicBezTo>
                  <a:pt x="1724" y="172720"/>
                  <a:pt x="84698" y="286173"/>
                  <a:pt x="142271" y="304800"/>
                </a:cubicBezTo>
                <a:cubicBezTo>
                  <a:pt x="199844" y="323427"/>
                  <a:pt x="328538" y="277707"/>
                  <a:pt x="345471" y="233680"/>
                </a:cubicBezTo>
                <a:cubicBezTo>
                  <a:pt x="362404" y="189653"/>
                  <a:pt x="303137" y="115146"/>
                  <a:pt x="243871" y="4064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800" rIns="91440" bIns="10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344488" y="1437651"/>
            <a:ext cx="6676828" cy="57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        为简便起见，取针的长度为</a:t>
            </a:r>
            <a:r>
              <a:rPr lang="en-US" altLang="zh-CN" sz="1800" b="0" dirty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，木纹间距为</a:t>
            </a:r>
            <a:r>
              <a:rPr lang="en-US" altLang="zh-CN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。显然，</a:t>
            </a:r>
            <a:r>
              <a:rPr lang="en-US" altLang="zh-CN" sz="1800" b="0" i="1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为</a:t>
            </a:r>
            <a:r>
              <a:rPr lang="en-US" altLang="zh-CN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[0,2]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区间均匀分布随机数，</a:t>
            </a:r>
            <a:r>
              <a:rPr lang="el-GR" altLang="zh-CN" sz="1800" b="0" i="1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θ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为</a:t>
            </a:r>
            <a:r>
              <a:rPr lang="en-US" altLang="zh-CN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[0,2]</a:t>
            </a:r>
            <a:r>
              <a:rPr lang="zh-CN" altLang="en-US" sz="18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均匀分布随机数。</a:t>
            </a:r>
            <a:endParaRPr lang="en-US" altLang="zh-CN" sz="1800" b="0" dirty="0" smtClean="0">
              <a:solidFill>
                <a:schemeClr val="tx1"/>
              </a:solidFill>
              <a:latin typeface="Century Schoolbook" panose="020406040505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988370" y="4724927"/>
          <a:ext cx="5591154" cy="199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3" imgW="2450880" imgH="876240" progId="Equation.DSMT4">
                  <p:embed/>
                </p:oleObj>
              </mc:Choice>
              <mc:Fallback>
                <p:oleObj name="Equation" r:id="rId3" imgW="245088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370" y="4724927"/>
                        <a:ext cx="5591154" cy="1998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流程图: 终止 3"/>
          <p:cNvSpPr/>
          <p:nvPr/>
        </p:nvSpPr>
        <p:spPr bwMode="auto">
          <a:xfrm>
            <a:off x="7770422" y="730023"/>
            <a:ext cx="931838" cy="333625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0800" rIns="91440" bIns="10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START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7732285" y="1319023"/>
            <a:ext cx="1008112" cy="23725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10800" rIns="91440" bIns="10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k=0; n=0;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" name="流程图: 过程 58"/>
          <p:cNvSpPr/>
          <p:nvPr/>
        </p:nvSpPr>
        <p:spPr bwMode="auto">
          <a:xfrm>
            <a:off x="7741395" y="1847675"/>
            <a:ext cx="1008112" cy="452698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10800" rIns="91440" bIns="10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随机产生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0" lang="el-GR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θ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" name="流程图: 过程 59"/>
          <p:cNvSpPr/>
          <p:nvPr/>
        </p:nvSpPr>
        <p:spPr bwMode="auto">
          <a:xfrm>
            <a:off x="7741395" y="2590125"/>
            <a:ext cx="1008112" cy="23725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10800" rIns="91440" bIns="10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y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流程图: 决策 6"/>
          <p:cNvSpPr/>
          <p:nvPr/>
        </p:nvSpPr>
        <p:spPr bwMode="auto">
          <a:xfrm>
            <a:off x="7525371" y="3103311"/>
            <a:ext cx="1440160" cy="471297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10800" rIns="91440" bIns="10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相交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?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" name="流程图: 过程 60"/>
          <p:cNvSpPr/>
          <p:nvPr/>
        </p:nvSpPr>
        <p:spPr bwMode="auto">
          <a:xfrm>
            <a:off x="7741395" y="3805763"/>
            <a:ext cx="1008112" cy="23725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10800" rIns="91440" bIns="10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n=n+1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" name="流程图: 过程 61"/>
          <p:cNvSpPr/>
          <p:nvPr/>
        </p:nvSpPr>
        <p:spPr bwMode="auto">
          <a:xfrm>
            <a:off x="7741395" y="4353637"/>
            <a:ext cx="1008112" cy="23725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10800" rIns="91440" bIns="10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k=k+1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" name="流程图: 决策 62"/>
          <p:cNvSpPr/>
          <p:nvPr/>
        </p:nvSpPr>
        <p:spPr bwMode="auto">
          <a:xfrm>
            <a:off x="7525371" y="4795729"/>
            <a:ext cx="1440160" cy="471297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10800" rIns="91440" bIns="10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k=N ?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" name="流程图: 过程 63"/>
          <p:cNvSpPr/>
          <p:nvPr/>
        </p:nvSpPr>
        <p:spPr bwMode="auto">
          <a:xfrm>
            <a:off x="7741395" y="5509689"/>
            <a:ext cx="1008112" cy="237255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10800" rIns="91440" bIns="10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输出结果</a:t>
            </a:r>
          </a:p>
        </p:txBody>
      </p:sp>
      <p:sp>
        <p:nvSpPr>
          <p:cNvPr id="65" name="流程图: 终止 64"/>
          <p:cNvSpPr/>
          <p:nvPr/>
        </p:nvSpPr>
        <p:spPr bwMode="auto">
          <a:xfrm>
            <a:off x="7779532" y="6046748"/>
            <a:ext cx="931838" cy="333625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0800" rIns="91440" bIns="10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楷体_GB2312" pitchFamily="49" charset="-122"/>
                <a:ea typeface="楷体_GB2312" pitchFamily="49" charset="-122"/>
              </a:rPr>
              <a:t>END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 bwMode="auto">
          <a:xfrm>
            <a:off x="8236341" y="1063648"/>
            <a:ext cx="0" cy="255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6" idx="2"/>
            <a:endCxn id="59" idx="0"/>
          </p:cNvCxnSpPr>
          <p:nvPr/>
        </p:nvCxnSpPr>
        <p:spPr bwMode="auto">
          <a:xfrm>
            <a:off x="8236341" y="1556278"/>
            <a:ext cx="9110" cy="291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59" idx="2"/>
            <a:endCxn id="60" idx="0"/>
          </p:cNvCxnSpPr>
          <p:nvPr/>
        </p:nvCxnSpPr>
        <p:spPr bwMode="auto">
          <a:xfrm>
            <a:off x="8245451" y="2300373"/>
            <a:ext cx="0" cy="289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stCxn id="60" idx="2"/>
            <a:endCxn id="7" idx="0"/>
          </p:cNvCxnSpPr>
          <p:nvPr/>
        </p:nvCxnSpPr>
        <p:spPr bwMode="auto">
          <a:xfrm>
            <a:off x="8245451" y="2827380"/>
            <a:ext cx="0" cy="2759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7" idx="2"/>
            <a:endCxn id="61" idx="0"/>
          </p:cNvCxnSpPr>
          <p:nvPr/>
        </p:nvCxnSpPr>
        <p:spPr bwMode="auto">
          <a:xfrm>
            <a:off x="8245451" y="3574608"/>
            <a:ext cx="0" cy="2311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61" idx="2"/>
            <a:endCxn id="62" idx="0"/>
          </p:cNvCxnSpPr>
          <p:nvPr/>
        </p:nvCxnSpPr>
        <p:spPr bwMode="auto">
          <a:xfrm>
            <a:off x="8245451" y="4043018"/>
            <a:ext cx="0" cy="310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箭头连接符 65"/>
          <p:cNvCxnSpPr>
            <a:stCxn id="62" idx="2"/>
            <a:endCxn id="63" idx="0"/>
          </p:cNvCxnSpPr>
          <p:nvPr/>
        </p:nvCxnSpPr>
        <p:spPr bwMode="auto">
          <a:xfrm>
            <a:off x="8245451" y="4590892"/>
            <a:ext cx="0" cy="204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箭头连接符 67"/>
          <p:cNvCxnSpPr>
            <a:stCxn id="63" idx="2"/>
            <a:endCxn id="64" idx="0"/>
          </p:cNvCxnSpPr>
          <p:nvPr/>
        </p:nvCxnSpPr>
        <p:spPr bwMode="auto">
          <a:xfrm>
            <a:off x="8245451" y="5267026"/>
            <a:ext cx="0" cy="242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/>
          <p:cNvCxnSpPr>
            <a:stCxn id="64" idx="2"/>
            <a:endCxn id="65" idx="0"/>
          </p:cNvCxnSpPr>
          <p:nvPr/>
        </p:nvCxnSpPr>
        <p:spPr bwMode="auto">
          <a:xfrm>
            <a:off x="8245451" y="5746944"/>
            <a:ext cx="0" cy="29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肘形连接符 77"/>
          <p:cNvCxnSpPr>
            <a:stCxn id="7" idx="3"/>
          </p:cNvCxnSpPr>
          <p:nvPr/>
        </p:nvCxnSpPr>
        <p:spPr bwMode="auto">
          <a:xfrm flipH="1">
            <a:off x="8245451" y="3338960"/>
            <a:ext cx="720080" cy="810119"/>
          </a:xfrm>
          <a:prstGeom prst="bentConnector4">
            <a:avLst>
              <a:gd name="adj1" fmla="val -31746"/>
              <a:gd name="adj2" fmla="val 1009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肘形连接符 80"/>
          <p:cNvCxnSpPr>
            <a:stCxn id="63" idx="3"/>
          </p:cNvCxnSpPr>
          <p:nvPr/>
        </p:nvCxnSpPr>
        <p:spPr bwMode="auto">
          <a:xfrm flipH="1" flipV="1">
            <a:off x="8245451" y="1700808"/>
            <a:ext cx="720080" cy="3330570"/>
          </a:xfrm>
          <a:prstGeom prst="bentConnector4">
            <a:avLst>
              <a:gd name="adj1" fmla="val -81129"/>
              <a:gd name="adj2" fmla="val 999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8236341" y="5277127"/>
            <a:ext cx="327928" cy="23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CN" sz="14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Y</a:t>
            </a: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8845886" y="4791073"/>
            <a:ext cx="327928" cy="23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CN" sz="14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8828807" y="3121068"/>
            <a:ext cx="327928" cy="23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CN" sz="14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8236341" y="3550481"/>
            <a:ext cx="327928" cy="23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CN" sz="1400" b="0" dirty="0" smtClean="0">
                <a:solidFill>
                  <a:schemeClr val="tx1"/>
                </a:solidFill>
                <a:latin typeface="Century Schoolbook" panose="02040604050505020304" pitchFamily="18" charset="0"/>
                <a:ea typeface="楷体" panose="02010609060101010101" pitchFamily="49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834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84D6BE-F027-4B8E-9595-353EE8C8BF31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GB" altLang="zh-CN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Agenda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0999" y="2521242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蒙特卡洛（</a:t>
            </a:r>
            <a:r>
              <a:rPr lang="en-US" altLang="zh-CN" dirty="0"/>
              <a:t>Monte Carlo</a:t>
            </a:r>
            <a:r>
              <a:rPr lang="zh-CN" altLang="en-US" dirty="0"/>
              <a:t>）方法和仿真实验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1039813"/>
            <a:ext cx="831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可靠性的概念定义</a:t>
            </a:r>
            <a:endParaRPr lang="en-US" altLang="zh-CN" dirty="0"/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80999" y="3257856"/>
            <a:ext cx="952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马尔科夫链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80999" y="1769859"/>
            <a:ext cx="9525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一个多节点声纳系统中同步时钟机制的可靠性评估和系统优化问题</a:t>
            </a:r>
          </a:p>
        </p:txBody>
      </p:sp>
    </p:spTree>
    <p:extLst>
      <p:ext uri="{BB962C8B-B14F-4D97-AF65-F5344CB8AC3E}">
        <p14:creationId xmlns:p14="http://schemas.microsoft.com/office/powerpoint/2010/main" val="36336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6" name="Text Box 5"/>
          <p:cNvSpPr txBox="1">
            <a:spLocks noChangeArrowheads="1"/>
          </p:cNvSpPr>
          <p:nvPr/>
        </p:nvSpPr>
        <p:spPr bwMode="auto">
          <a:xfrm>
            <a:off x="596900" y="3540348"/>
            <a:ext cx="8893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solidFill>
                  <a:srgbClr val="000000"/>
                </a:solidFill>
              </a:rPr>
              <a:t>为了更好地理解随机过程的概念，以下把自变量</a:t>
            </a:r>
            <a:r>
              <a:rPr lang="en-US" altLang="zh-CN" sz="1800" i="1">
                <a:solidFill>
                  <a:srgbClr val="000000"/>
                </a:solidFill>
              </a:rPr>
              <a:t>t</a:t>
            </a:r>
            <a:r>
              <a:rPr lang="zh-CN" altLang="en-US" sz="1800">
                <a:solidFill>
                  <a:srgbClr val="000000"/>
                </a:solidFill>
              </a:rPr>
              <a:t>和</a:t>
            </a:r>
            <a:r>
              <a:rPr lang="en-US" altLang="zh-CN" sz="1800" i="1">
                <a:solidFill>
                  <a:srgbClr val="000000"/>
                </a:solidFill>
              </a:rPr>
              <a:t>e</a:t>
            </a:r>
            <a:r>
              <a:rPr lang="zh-CN" altLang="en-US" sz="1800">
                <a:solidFill>
                  <a:srgbClr val="000000"/>
                </a:solidFill>
              </a:rPr>
              <a:t>分解为四种情况作解释：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1" name="页脚占位符 4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BA4244DE-245B-46B6-85FE-138A699C0488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29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81000" y="728663"/>
            <a:ext cx="802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“随机变量”概念的扩展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“随机过程”</a:t>
            </a:r>
            <a:endParaRPr lang="en-US" altLang="zh-CN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96900" y="1233488"/>
            <a:ext cx="658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随机过程的数学定义</a:t>
            </a:r>
            <a:endParaRPr lang="zh-CN" altLang="en-US" sz="20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60388" y="1700213"/>
            <a:ext cx="9001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</a:rPr>
              <a:t>如果已知随机试验结果</a:t>
            </a:r>
            <a:r>
              <a:rPr lang="en-US" altLang="zh-CN" sz="1800" i="1" dirty="0">
                <a:solidFill>
                  <a:srgbClr val="000000"/>
                </a:solidFill>
              </a:rPr>
              <a:t>e</a:t>
            </a:r>
            <a:r>
              <a:rPr lang="zh-CN" altLang="en-US" sz="1800" dirty="0">
                <a:solidFill>
                  <a:srgbClr val="000000"/>
                </a:solidFill>
              </a:rPr>
              <a:t>和样本空间</a:t>
            </a:r>
            <a:r>
              <a:rPr lang="en-US" altLang="zh-CN" sz="1800" i="1" dirty="0">
                <a:solidFill>
                  <a:srgbClr val="000000"/>
                </a:solidFill>
              </a:rPr>
              <a:t>S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，</a:t>
            </a:r>
            <a:r>
              <a:rPr lang="en-US" altLang="zh-CN" sz="1800" i="1" dirty="0" err="1">
                <a:solidFill>
                  <a:srgbClr val="000000"/>
                </a:solidFill>
              </a:rPr>
              <a:t>e</a:t>
            </a:r>
            <a:r>
              <a:rPr lang="en-US" altLang="zh-CN" sz="1800" dirty="0" err="1">
                <a:solidFill>
                  <a:srgbClr val="000000"/>
                </a:solidFill>
              </a:rPr>
              <a:t>∈</a:t>
            </a:r>
            <a:r>
              <a:rPr lang="en-US" altLang="zh-CN" sz="1800" i="1" dirty="0" err="1">
                <a:solidFill>
                  <a:srgbClr val="000000"/>
                </a:solidFill>
              </a:rPr>
              <a:t>S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en-US" sz="1800" dirty="0" smtClean="0">
                <a:solidFill>
                  <a:srgbClr val="000000"/>
                </a:solidFill>
              </a:rPr>
              <a:t>可以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e</a:t>
            </a:r>
            <a:r>
              <a:rPr lang="zh-CN" altLang="en-US" sz="1800" dirty="0" smtClean="0">
                <a:solidFill>
                  <a:srgbClr val="000000"/>
                </a:solidFill>
              </a:rPr>
              <a:t>为自变量，定义</a:t>
            </a:r>
            <a:r>
              <a:rPr lang="zh-CN" altLang="en-US" sz="1800" dirty="0">
                <a:solidFill>
                  <a:srgbClr val="000000"/>
                </a:solidFill>
              </a:rPr>
              <a:t>随机函数</a:t>
            </a:r>
            <a:r>
              <a:rPr lang="en-US" altLang="zh-CN" sz="1800" i="1" dirty="0">
                <a:solidFill>
                  <a:srgbClr val="000000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</a:rPr>
              <a:t>e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</a:p>
          <a:p>
            <a:pPr algn="l" eaLnBrk="1" hangingPunct="1"/>
            <a:r>
              <a:rPr lang="zh-CN" altLang="en-US" sz="1800" dirty="0" smtClean="0">
                <a:solidFill>
                  <a:srgbClr val="000000"/>
                </a:solidFill>
              </a:rPr>
              <a:t>由于</a:t>
            </a:r>
            <a:r>
              <a:rPr lang="zh-CN" altLang="en-US" sz="1800" dirty="0">
                <a:solidFill>
                  <a:srgbClr val="000000"/>
                </a:solidFill>
              </a:rPr>
              <a:t>试验结果</a:t>
            </a:r>
            <a:r>
              <a:rPr lang="en-US" altLang="zh-CN" sz="1800" dirty="0">
                <a:solidFill>
                  <a:srgbClr val="000000"/>
                </a:solidFill>
              </a:rPr>
              <a:t>e</a:t>
            </a:r>
            <a:r>
              <a:rPr lang="zh-CN" altLang="en-US" sz="1800" dirty="0">
                <a:solidFill>
                  <a:srgbClr val="000000"/>
                </a:solidFill>
              </a:rPr>
              <a:t>为随机性，因此</a:t>
            </a:r>
            <a:r>
              <a:rPr lang="en-US" altLang="zh-CN" sz="1800" i="1" dirty="0">
                <a:solidFill>
                  <a:srgbClr val="000000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</a:rPr>
              <a:t>e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可取不同的值。</a:t>
            </a:r>
            <a:endParaRPr lang="en-US" altLang="zh-CN" sz="1800" dirty="0">
              <a:solidFill>
                <a:srgbClr val="3333CC"/>
              </a:solidFill>
            </a:endParaRPr>
          </a:p>
        </p:txBody>
      </p:sp>
      <p:sp>
        <p:nvSpPr>
          <p:cNvPr id="93197" name="Text Box 5"/>
          <p:cNvSpPr txBox="1">
            <a:spLocks noChangeArrowheads="1"/>
          </p:cNvSpPr>
          <p:nvPr/>
        </p:nvSpPr>
        <p:spPr bwMode="auto">
          <a:xfrm>
            <a:off x="560388" y="3932461"/>
            <a:ext cx="8605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solidFill>
                  <a:srgbClr val="000000"/>
                </a:solidFill>
              </a:rPr>
              <a:t>（</a:t>
            </a:r>
            <a:r>
              <a:rPr lang="en-US" altLang="zh-CN" sz="1800">
                <a:solidFill>
                  <a:srgbClr val="000000"/>
                </a:solidFill>
              </a:rPr>
              <a:t>1</a:t>
            </a:r>
            <a:r>
              <a:rPr lang="zh-CN" altLang="en-US" sz="1800">
                <a:solidFill>
                  <a:srgbClr val="000000"/>
                </a:solidFill>
              </a:rPr>
              <a:t>）当</a:t>
            </a:r>
            <a:r>
              <a:rPr lang="en-US" altLang="zh-CN" sz="1800" i="1">
                <a:solidFill>
                  <a:srgbClr val="000000"/>
                </a:solidFill>
              </a:rPr>
              <a:t>t</a:t>
            </a:r>
            <a:r>
              <a:rPr lang="zh-CN" altLang="en-US" sz="1800">
                <a:solidFill>
                  <a:srgbClr val="000000"/>
                </a:solidFill>
              </a:rPr>
              <a:t>和</a:t>
            </a:r>
            <a:r>
              <a:rPr lang="en-US" altLang="zh-CN" sz="1800" i="1">
                <a:solidFill>
                  <a:srgbClr val="000000"/>
                </a:solidFill>
              </a:rPr>
              <a:t>e</a:t>
            </a:r>
            <a:r>
              <a:rPr lang="zh-CN" altLang="en-US" sz="1800">
                <a:solidFill>
                  <a:srgbClr val="000000"/>
                </a:solidFill>
              </a:rPr>
              <a:t>都是常量时，</a:t>
            </a:r>
            <a:r>
              <a:rPr lang="en-US" altLang="zh-CN" sz="1800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i="1">
                <a:solidFill>
                  <a:srgbClr val="000000"/>
                </a:solidFill>
              </a:rPr>
              <a:t>t,e</a:t>
            </a:r>
            <a:r>
              <a:rPr lang="en-US" altLang="zh-CN" sz="1800">
                <a:solidFill>
                  <a:srgbClr val="000000"/>
                </a:solidFill>
              </a:rPr>
              <a:t>)</a:t>
            </a:r>
            <a:r>
              <a:rPr lang="zh-CN" altLang="en-US" sz="1800">
                <a:solidFill>
                  <a:srgbClr val="000000"/>
                </a:solidFill>
              </a:rPr>
              <a:t>只是一个数值，也是常量。   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0388" y="2602136"/>
            <a:ext cx="9001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 dirty="0" smtClean="0">
                <a:solidFill>
                  <a:srgbClr val="000000"/>
                </a:solidFill>
              </a:rPr>
              <a:t>有时，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1800" dirty="0" smtClean="0">
                <a:solidFill>
                  <a:srgbClr val="000000"/>
                </a:solidFill>
              </a:rPr>
              <a:t>(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e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又随时间</a:t>
            </a:r>
            <a:r>
              <a:rPr lang="en-US" altLang="zh-CN" sz="1800" dirty="0">
                <a:solidFill>
                  <a:srgbClr val="000000"/>
                </a:solidFill>
              </a:rPr>
              <a:t>t</a:t>
            </a:r>
            <a:r>
              <a:rPr lang="zh-CN" altLang="en-US" sz="1800" dirty="0" smtClean="0">
                <a:solidFill>
                  <a:srgbClr val="000000"/>
                </a:solidFill>
              </a:rPr>
              <a:t>变化，</a:t>
            </a:r>
            <a:r>
              <a:rPr lang="zh-CN" altLang="en-US" sz="1800" dirty="0">
                <a:solidFill>
                  <a:srgbClr val="000000"/>
                </a:solidFill>
              </a:rPr>
              <a:t>可以写作</a:t>
            </a:r>
            <a:r>
              <a:rPr lang="en-US" altLang="zh-CN" sz="1800" i="1" dirty="0">
                <a:solidFill>
                  <a:srgbClr val="000000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</a:rPr>
              <a:t>t,e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，对于所有的</a:t>
            </a:r>
            <a:r>
              <a:rPr lang="en-US" altLang="zh-CN" sz="1800" i="1" dirty="0" err="1">
                <a:solidFill>
                  <a:srgbClr val="000000"/>
                </a:solidFill>
              </a:rPr>
              <a:t>e</a:t>
            </a:r>
            <a:r>
              <a:rPr lang="en-US" altLang="zh-CN" sz="1800" dirty="0" err="1">
                <a:solidFill>
                  <a:srgbClr val="000000"/>
                </a:solidFill>
              </a:rPr>
              <a:t>∈</a:t>
            </a:r>
            <a:r>
              <a:rPr lang="en-US" altLang="zh-CN" sz="1800" i="1" dirty="0" err="1">
                <a:solidFill>
                  <a:srgbClr val="000000"/>
                </a:solidFill>
              </a:rPr>
              <a:t>S</a:t>
            </a:r>
            <a:r>
              <a:rPr lang="zh-CN" altLang="en-US" sz="1800" dirty="0">
                <a:solidFill>
                  <a:srgbClr val="000000"/>
                </a:solidFill>
              </a:rPr>
              <a:t>来说，</a:t>
            </a:r>
            <a:r>
              <a:rPr lang="en-US" altLang="zh-CN" sz="1800" i="1" dirty="0">
                <a:solidFill>
                  <a:srgbClr val="000000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</a:rPr>
              <a:t>t,e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表示一簇时间</a:t>
            </a:r>
            <a:r>
              <a:rPr lang="en-US" altLang="zh-CN" sz="1800" i="1" dirty="0">
                <a:solidFill>
                  <a:srgbClr val="000000"/>
                </a:solidFill>
              </a:rPr>
              <a:t>t</a:t>
            </a:r>
            <a:r>
              <a:rPr lang="zh-CN" altLang="en-US" sz="1800" dirty="0">
                <a:solidFill>
                  <a:srgbClr val="000000"/>
                </a:solidFill>
              </a:rPr>
              <a:t>的函数，我们称这簇函数集的总体为</a:t>
            </a:r>
            <a:r>
              <a:rPr lang="zh-CN" altLang="en-US" sz="1800" dirty="0">
                <a:solidFill>
                  <a:srgbClr val="3333CC"/>
                </a:solidFill>
              </a:rPr>
              <a:t>随机过程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  <a:endParaRPr lang="en-US" altLang="zh-CN" sz="1800" dirty="0">
              <a:solidFill>
                <a:srgbClr val="3333CC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60388" y="4221386"/>
            <a:ext cx="86058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solidFill>
                  <a:srgbClr val="000000"/>
                </a:solidFill>
              </a:rPr>
              <a:t>（</a:t>
            </a:r>
            <a:r>
              <a:rPr lang="en-US" altLang="zh-CN" sz="1800">
                <a:solidFill>
                  <a:srgbClr val="000000"/>
                </a:solidFill>
              </a:rPr>
              <a:t>2</a:t>
            </a:r>
            <a:r>
              <a:rPr lang="zh-CN" altLang="en-US" sz="1800">
                <a:solidFill>
                  <a:srgbClr val="000000"/>
                </a:solidFill>
              </a:rPr>
              <a:t>）当</a:t>
            </a:r>
            <a:r>
              <a:rPr lang="en-US" altLang="zh-CN" sz="1800" i="1">
                <a:solidFill>
                  <a:srgbClr val="000000"/>
                </a:solidFill>
              </a:rPr>
              <a:t>t</a:t>
            </a:r>
            <a:r>
              <a:rPr lang="zh-CN" altLang="en-US" sz="1800">
                <a:solidFill>
                  <a:srgbClr val="000000"/>
                </a:solidFill>
              </a:rPr>
              <a:t>是常量，而</a:t>
            </a:r>
            <a:r>
              <a:rPr lang="en-US" altLang="zh-CN" sz="1800" i="1">
                <a:solidFill>
                  <a:srgbClr val="000000"/>
                </a:solidFill>
              </a:rPr>
              <a:t>e</a:t>
            </a:r>
            <a:r>
              <a:rPr lang="zh-CN" altLang="en-US" sz="1800">
                <a:solidFill>
                  <a:srgbClr val="000000"/>
                </a:solidFill>
              </a:rPr>
              <a:t>是随机变量时，</a:t>
            </a:r>
            <a:r>
              <a:rPr lang="en-US" altLang="zh-CN" sz="1800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i="1">
                <a:solidFill>
                  <a:srgbClr val="000000"/>
                </a:solidFill>
              </a:rPr>
              <a:t>t,e</a:t>
            </a:r>
            <a:r>
              <a:rPr lang="en-US" altLang="zh-CN" sz="1800">
                <a:solidFill>
                  <a:srgbClr val="000000"/>
                </a:solidFill>
              </a:rPr>
              <a:t>)</a:t>
            </a:r>
            <a:r>
              <a:rPr lang="zh-CN" altLang="en-US" sz="1800">
                <a:solidFill>
                  <a:srgbClr val="000000"/>
                </a:solidFill>
              </a:rPr>
              <a:t>是一个随机函数，所以也是随机变量。   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60388" y="4499198"/>
            <a:ext cx="9001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solidFill>
                  <a:srgbClr val="000000"/>
                </a:solidFill>
              </a:rPr>
              <a:t>（</a:t>
            </a:r>
            <a:r>
              <a:rPr lang="en-US" altLang="zh-CN" sz="1800">
                <a:solidFill>
                  <a:srgbClr val="000000"/>
                </a:solidFill>
              </a:rPr>
              <a:t>3</a:t>
            </a:r>
            <a:r>
              <a:rPr lang="zh-CN" altLang="en-US" sz="1800">
                <a:solidFill>
                  <a:srgbClr val="000000"/>
                </a:solidFill>
              </a:rPr>
              <a:t>）当</a:t>
            </a:r>
            <a:r>
              <a:rPr lang="en-US" altLang="zh-CN" sz="1800" i="1">
                <a:solidFill>
                  <a:srgbClr val="000000"/>
                </a:solidFill>
              </a:rPr>
              <a:t>t</a:t>
            </a:r>
            <a:r>
              <a:rPr lang="zh-CN" altLang="en-US" sz="1800">
                <a:solidFill>
                  <a:srgbClr val="000000"/>
                </a:solidFill>
              </a:rPr>
              <a:t>是变量，而</a:t>
            </a:r>
            <a:r>
              <a:rPr lang="en-US" altLang="zh-CN" sz="1800" i="1">
                <a:solidFill>
                  <a:srgbClr val="000000"/>
                </a:solidFill>
              </a:rPr>
              <a:t>e</a:t>
            </a:r>
            <a:r>
              <a:rPr lang="zh-CN" altLang="en-US" sz="1800">
                <a:solidFill>
                  <a:srgbClr val="000000"/>
                </a:solidFill>
              </a:rPr>
              <a:t>取常量时，</a:t>
            </a:r>
            <a:r>
              <a:rPr lang="en-US" altLang="zh-CN" sz="1800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i="1">
                <a:solidFill>
                  <a:srgbClr val="000000"/>
                </a:solidFill>
              </a:rPr>
              <a:t>t,e</a:t>
            </a:r>
            <a:r>
              <a:rPr lang="en-US" altLang="zh-CN" sz="1800">
                <a:solidFill>
                  <a:srgbClr val="000000"/>
                </a:solidFill>
              </a:rPr>
              <a:t>)</a:t>
            </a:r>
            <a:r>
              <a:rPr lang="zh-CN" altLang="en-US" sz="1800">
                <a:solidFill>
                  <a:srgbClr val="000000"/>
                </a:solidFill>
              </a:rPr>
              <a:t>是一个时间函数，也称样本函数，不带随机性。   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60388" y="4788123"/>
            <a:ext cx="9001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solidFill>
                  <a:srgbClr val="000000"/>
                </a:solidFill>
              </a:rPr>
              <a:t>（</a:t>
            </a:r>
            <a:r>
              <a:rPr lang="en-US" altLang="zh-CN" sz="1800">
                <a:solidFill>
                  <a:srgbClr val="000000"/>
                </a:solidFill>
              </a:rPr>
              <a:t>4</a:t>
            </a:r>
            <a:r>
              <a:rPr lang="zh-CN" altLang="en-US" sz="1800">
                <a:solidFill>
                  <a:srgbClr val="000000"/>
                </a:solidFill>
              </a:rPr>
              <a:t>）当</a:t>
            </a:r>
            <a:r>
              <a:rPr lang="en-US" altLang="zh-CN" sz="1800" i="1">
                <a:solidFill>
                  <a:srgbClr val="000000"/>
                </a:solidFill>
              </a:rPr>
              <a:t>t</a:t>
            </a:r>
            <a:r>
              <a:rPr lang="zh-CN" altLang="en-US" sz="1800">
                <a:solidFill>
                  <a:srgbClr val="000000"/>
                </a:solidFill>
              </a:rPr>
              <a:t>和</a:t>
            </a:r>
            <a:r>
              <a:rPr lang="en-US" altLang="zh-CN" sz="1800" i="1">
                <a:solidFill>
                  <a:srgbClr val="000000"/>
                </a:solidFill>
              </a:rPr>
              <a:t>e</a:t>
            </a:r>
            <a:r>
              <a:rPr lang="zh-CN" altLang="en-US" sz="1800">
                <a:solidFill>
                  <a:srgbClr val="000000"/>
                </a:solidFill>
              </a:rPr>
              <a:t>都是变量时，</a:t>
            </a:r>
            <a:r>
              <a:rPr lang="en-US" altLang="zh-CN" sz="1800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i="1">
                <a:solidFill>
                  <a:srgbClr val="000000"/>
                </a:solidFill>
              </a:rPr>
              <a:t>t,e</a:t>
            </a:r>
            <a:r>
              <a:rPr lang="en-US" altLang="zh-CN" sz="1800">
                <a:solidFill>
                  <a:srgbClr val="000000"/>
                </a:solidFill>
              </a:rPr>
              <a:t>)</a:t>
            </a:r>
            <a:r>
              <a:rPr lang="zh-CN" altLang="en-US" sz="1800">
                <a:solidFill>
                  <a:srgbClr val="000000"/>
                </a:solidFill>
              </a:rPr>
              <a:t>表示一个随机过程。   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52438" y="5291361"/>
            <a:ext cx="90011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</a:rPr>
              <a:t>通常为了简化，</a:t>
            </a:r>
            <a:r>
              <a:rPr lang="en-US" altLang="zh-CN" sz="1800" i="1" dirty="0">
                <a:solidFill>
                  <a:srgbClr val="000000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</a:rPr>
              <a:t>t,e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可以简记作</a:t>
            </a:r>
            <a:r>
              <a:rPr lang="en-US" altLang="zh-CN" sz="1800" i="1" dirty="0">
                <a:solidFill>
                  <a:srgbClr val="000000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</a:rPr>
              <a:t>t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 。   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384550" y="1260113"/>
            <a:ext cx="4842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800" dirty="0" smtClean="0">
                <a:solidFill>
                  <a:schemeClr val="accent6"/>
                </a:solidFill>
              </a:rPr>
              <a:t>【</a:t>
            </a:r>
            <a:r>
              <a:rPr lang="zh-CN" altLang="en-US" sz="1800" dirty="0" smtClean="0">
                <a:solidFill>
                  <a:schemeClr val="accent6"/>
                </a:solidFill>
              </a:rPr>
              <a:t>初步了解，能区分随机变量和随机过程。</a:t>
            </a:r>
            <a:r>
              <a:rPr lang="en-US" altLang="zh-CN" sz="1800" dirty="0" smtClean="0">
                <a:solidFill>
                  <a:schemeClr val="accent6"/>
                </a:solidFill>
              </a:rPr>
              <a:t>】</a:t>
            </a:r>
            <a:r>
              <a:rPr lang="zh-CN" altLang="en-US" sz="1800" dirty="0" smtClean="0">
                <a:solidFill>
                  <a:schemeClr val="accent6"/>
                </a:solidFill>
              </a:rPr>
              <a:t>   </a:t>
            </a:r>
            <a:endParaRPr lang="en-US" altLang="zh-CN" sz="1800" dirty="0">
              <a:solidFill>
                <a:schemeClr val="accent6"/>
              </a:solidFill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charset="0"/>
                <a:ea typeface="隶书" pitchFamily="49" charset="-122"/>
              </a:rPr>
              <a:t>马尔科夫链</a:t>
            </a:r>
            <a:endParaRPr kumimoji="1" lang="zh-CN" altLang="en-GB" sz="2400" dirty="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6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84D6BE-F027-4B8E-9595-353EE8C8BF31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GB" altLang="zh-CN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Agenda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0999" y="2521242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蒙特卡洛（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Monte Carlo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）方法和仿真实验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1039813"/>
            <a:ext cx="831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可靠性的概念定义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80999" y="3257856"/>
            <a:ext cx="952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马尔科夫链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80999" y="1769859"/>
            <a:ext cx="9525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一个多节点声纳系统中同步时钟机制的可靠性评估和系统优化问题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0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2E6D4142-9776-47C4-850A-DB298A9B2797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30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728663"/>
            <a:ext cx="9324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电子元件使用寿命的概率分布</a:t>
            </a:r>
            <a:r>
              <a:rPr lang="en-US" altLang="zh-CN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00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为什么工程上通常假设为负指数分布？</a:t>
            </a:r>
            <a:endParaRPr lang="zh-CN" altLang="en-US" sz="200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436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16038" y="1196975"/>
          <a:ext cx="17287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公式" r:id="rId4" imgW="749300" imgH="228600" progId="Equation.3">
                  <p:embed/>
                </p:oleObj>
              </mc:Choice>
              <mc:Fallback>
                <p:oleObj name="公式" r:id="rId4" imgW="7493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1196975"/>
                        <a:ext cx="17287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charset="0"/>
                <a:ea typeface="隶书" pitchFamily="49" charset="-122"/>
              </a:rPr>
              <a:t>马尔科夫链</a:t>
            </a:r>
            <a:endParaRPr kumimoji="1" lang="zh-CN" altLang="en-GB" sz="2400" dirty="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89094" name="Text Box 11"/>
          <p:cNvSpPr txBox="1">
            <a:spLocks noChangeArrowheads="1"/>
          </p:cNvSpPr>
          <p:nvPr/>
        </p:nvSpPr>
        <p:spPr bwMode="auto">
          <a:xfrm>
            <a:off x="3800475" y="1341438"/>
            <a:ext cx="313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3333CC"/>
                </a:solidFill>
              </a:rPr>
              <a:t> 负指数分布的“无记忆性”</a:t>
            </a:r>
            <a:endParaRPr lang="en-US" altLang="zh-CN" sz="1800">
              <a:solidFill>
                <a:srgbClr val="3333CC"/>
              </a:solidFill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381000" y="1819275"/>
            <a:ext cx="802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指数分布“无记忆性”的数学证明</a:t>
            </a:r>
            <a:endParaRPr lang="en-US" altLang="zh-CN" sz="200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668338" y="2276475"/>
            <a:ext cx="878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3333CC"/>
                </a:solidFill>
              </a:rPr>
              <a:t>若</a:t>
            </a:r>
            <a:r>
              <a:rPr lang="en-US" altLang="zh-CN" sz="1800">
                <a:solidFill>
                  <a:srgbClr val="3333CC"/>
                </a:solidFill>
              </a:rPr>
              <a:t>t=t</a:t>
            </a:r>
            <a:r>
              <a:rPr lang="en-US" altLang="zh-CN" sz="1800" baseline="-25000">
                <a:solidFill>
                  <a:srgbClr val="3333CC"/>
                </a:solidFill>
              </a:rPr>
              <a:t>0</a:t>
            </a:r>
            <a:r>
              <a:rPr lang="zh-CN" altLang="en-US" sz="1800">
                <a:solidFill>
                  <a:srgbClr val="3333CC"/>
                </a:solidFill>
              </a:rPr>
              <a:t>时事件（故障）尚未发生，则事件在</a:t>
            </a:r>
            <a:r>
              <a:rPr lang="en-US" altLang="zh-CN" sz="1800">
                <a:solidFill>
                  <a:srgbClr val="3333CC"/>
                </a:solidFill>
              </a:rPr>
              <a:t>t</a:t>
            </a:r>
            <a:r>
              <a:rPr lang="en-US" altLang="zh-CN" sz="1800" baseline="-25000">
                <a:solidFill>
                  <a:srgbClr val="3333CC"/>
                </a:solidFill>
              </a:rPr>
              <a:t>0</a:t>
            </a:r>
            <a:r>
              <a:rPr lang="en-US" altLang="zh-CN" sz="1800">
                <a:solidFill>
                  <a:srgbClr val="3333CC"/>
                </a:solidFill>
              </a:rPr>
              <a:t>+t’</a:t>
            </a:r>
            <a:r>
              <a:rPr lang="zh-CN" altLang="en-US" sz="1800">
                <a:solidFill>
                  <a:srgbClr val="3333CC"/>
                </a:solidFill>
              </a:rPr>
              <a:t>后发生的条件概率分布有</a:t>
            </a:r>
          </a:p>
        </p:txBody>
      </p:sp>
      <p:graphicFrame>
        <p:nvGraphicFramePr>
          <p:cNvPr id="890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829851"/>
              </p:ext>
            </p:extLst>
          </p:nvPr>
        </p:nvGraphicFramePr>
        <p:xfrm>
          <a:off x="1366838" y="2887663"/>
          <a:ext cx="573087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Equation" r:id="rId6" imgW="3288960" imgH="977760" progId="Equation.DSMT4">
                  <p:embed/>
                </p:oleObj>
              </mc:Choice>
              <mc:Fallback>
                <p:oleObj name="Equation" r:id="rId6" imgW="328896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887663"/>
                        <a:ext cx="5730875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Text Box 7"/>
          <p:cNvSpPr txBox="1">
            <a:spLocks noChangeArrowheads="1"/>
          </p:cNvSpPr>
          <p:nvPr/>
        </p:nvSpPr>
        <p:spPr bwMode="auto">
          <a:xfrm>
            <a:off x="886778" y="5501799"/>
            <a:ext cx="87852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ts val="600"/>
              </a:spcBef>
              <a:buFontTx/>
              <a:buNone/>
            </a:pPr>
            <a:r>
              <a:rPr lang="zh-CN" altLang="en-US" sz="1800" dirty="0">
                <a:solidFill>
                  <a:srgbClr val="3333CC"/>
                </a:solidFill>
              </a:rPr>
              <a:t>可见，</a:t>
            </a:r>
            <a:r>
              <a:rPr lang="en-US" altLang="zh-CN" sz="1800" dirty="0">
                <a:solidFill>
                  <a:srgbClr val="3333CC"/>
                </a:solidFill>
              </a:rPr>
              <a:t>T’</a:t>
            </a:r>
            <a:r>
              <a:rPr lang="zh-CN" altLang="en-US" sz="1800" dirty="0">
                <a:solidFill>
                  <a:srgbClr val="3333CC"/>
                </a:solidFill>
              </a:rPr>
              <a:t>与</a:t>
            </a:r>
            <a:r>
              <a:rPr lang="en-US" altLang="zh-CN" sz="1800" dirty="0">
                <a:solidFill>
                  <a:srgbClr val="3333CC"/>
                </a:solidFill>
              </a:rPr>
              <a:t>T</a:t>
            </a:r>
            <a:r>
              <a:rPr lang="zh-CN" altLang="en-US" sz="1800" dirty="0">
                <a:solidFill>
                  <a:srgbClr val="3333CC"/>
                </a:solidFill>
              </a:rPr>
              <a:t>同分布，仍是参数相同的负指数分布</a:t>
            </a:r>
          </a:p>
          <a:p>
            <a:pPr algn="l" eaLnBrk="1" hangingPunct="1">
              <a:spcBef>
                <a:spcPts val="600"/>
              </a:spcBef>
            </a:pPr>
            <a:r>
              <a:rPr lang="zh-CN" altLang="en-US" sz="1800" dirty="0">
                <a:solidFill>
                  <a:srgbClr val="3333CC"/>
                </a:solidFill>
              </a:rPr>
              <a:t>   </a:t>
            </a:r>
            <a:r>
              <a:rPr lang="en-US" altLang="zh-CN" sz="1800" dirty="0">
                <a:solidFill>
                  <a:srgbClr val="3333CC"/>
                </a:solidFill>
              </a:rPr>
              <a:t>——</a:t>
            </a:r>
            <a:r>
              <a:rPr lang="zh-CN" altLang="en-US" sz="1800" dirty="0">
                <a:solidFill>
                  <a:srgbClr val="FF0000"/>
                </a:solidFill>
              </a:rPr>
              <a:t>言下之意</a:t>
            </a:r>
            <a:r>
              <a:rPr lang="zh-CN" altLang="en-US" sz="1800" dirty="0" smtClean="0">
                <a:solidFill>
                  <a:srgbClr val="FF0000"/>
                </a:solidFill>
              </a:rPr>
              <a:t>：未</a:t>
            </a:r>
            <a:r>
              <a:rPr lang="zh-CN" altLang="en-US" sz="1800" dirty="0">
                <a:solidFill>
                  <a:srgbClr val="FF0000"/>
                </a:solidFill>
              </a:rPr>
              <a:t>发生故障的旧元件跟全新元件有同样的期望</a:t>
            </a:r>
            <a:r>
              <a:rPr lang="zh-CN" altLang="en-US" sz="1800" dirty="0" smtClean="0">
                <a:solidFill>
                  <a:srgbClr val="FF0000"/>
                </a:solidFill>
              </a:rPr>
              <a:t>寿命！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ts val="600"/>
              </a:spcBef>
            </a:pPr>
            <a:r>
              <a:rPr lang="en-US" altLang="zh-CN" sz="1800" dirty="0">
                <a:solidFill>
                  <a:srgbClr val="3333CC"/>
                </a:solidFill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</a:rPr>
              <a:t>      </a:t>
            </a:r>
            <a:r>
              <a:rPr lang="zh-CN" altLang="en-US" sz="1800" dirty="0" smtClean="0">
                <a:solidFill>
                  <a:srgbClr val="3333CC"/>
                </a:solidFill>
              </a:rPr>
              <a:t>工程实践中观察发现，上述观点在相当程度上接近事实。</a:t>
            </a:r>
            <a:endParaRPr lang="zh-CN" altLang="en-US" sz="1800" dirty="0">
              <a:solidFill>
                <a:srgbClr val="3333CC"/>
              </a:solidFill>
            </a:endParaRPr>
          </a:p>
        </p:txBody>
      </p:sp>
      <p:grpSp>
        <p:nvGrpSpPr>
          <p:cNvPr id="89103" name="Group 15"/>
          <p:cNvGrpSpPr>
            <a:grpSpLocks/>
          </p:cNvGrpSpPr>
          <p:nvPr/>
        </p:nvGrpSpPr>
        <p:grpSpPr bwMode="auto">
          <a:xfrm>
            <a:off x="1423988" y="4883153"/>
            <a:ext cx="5251449" cy="700087"/>
            <a:chOff x="897" y="3076"/>
            <a:chExt cx="3308" cy="441"/>
          </a:xfrm>
        </p:grpSpPr>
        <p:graphicFrame>
          <p:nvGraphicFramePr>
            <p:cNvPr id="18444" name="Object 5"/>
            <p:cNvGraphicFramePr>
              <a:graphicFrameLocks noChangeAspect="1"/>
            </p:cNvGraphicFramePr>
            <p:nvPr/>
          </p:nvGraphicFramePr>
          <p:xfrm>
            <a:off x="1192" y="3181"/>
            <a:ext cx="65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2" name="公式" r:id="rId8" imgW="634725" imgH="228501" progId="Equation.3">
                    <p:embed/>
                  </p:oleObj>
                </mc:Choice>
                <mc:Fallback>
                  <p:oleObj name="公式" r:id="rId8" imgW="63472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3181"/>
                          <a:ext cx="65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870686"/>
                </p:ext>
              </p:extLst>
            </p:nvPr>
          </p:nvGraphicFramePr>
          <p:xfrm>
            <a:off x="2446" y="3076"/>
            <a:ext cx="1759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3" name="Equation" r:id="rId10" imgW="1422360" imgH="355320" progId="Equation.DSMT4">
                    <p:embed/>
                  </p:oleObj>
                </mc:Choice>
                <mc:Fallback>
                  <p:oleObj name="Equation" r:id="rId10" imgW="1422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3076"/>
                          <a:ext cx="1759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Text Box 4"/>
            <p:cNvSpPr txBox="1">
              <a:spLocks noChangeArrowheads="1"/>
            </p:cNvSpPr>
            <p:nvPr/>
          </p:nvSpPr>
          <p:spPr bwMode="auto">
            <a:xfrm>
              <a:off x="897" y="3158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3333CC"/>
                  </a:solidFill>
                </a:rPr>
                <a:t>令</a:t>
              </a:r>
            </a:p>
          </p:txBody>
        </p:sp>
        <p:sp>
          <p:nvSpPr>
            <p:cNvPr id="18447" name="Text Box 4"/>
            <p:cNvSpPr txBox="1">
              <a:spLocks noChangeArrowheads="1"/>
            </p:cNvSpPr>
            <p:nvPr/>
          </p:nvSpPr>
          <p:spPr bwMode="auto">
            <a:xfrm>
              <a:off x="2235" y="3181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3333CC"/>
                  </a:solidFill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26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  <p:bldP spid="89096" grpId="0"/>
      <p:bldP spid="8909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2E6D4142-9776-47C4-850A-DB298A9B2797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31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728663"/>
            <a:ext cx="952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电子元件使用寿命的概率分布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0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作为对比</a:t>
            </a:r>
            <a:r>
              <a:rPr lang="zh-CN" altLang="en-US" sz="2000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，假设有元件寿命为均匀分布</a:t>
            </a:r>
            <a:endParaRPr lang="zh-CN" altLang="en-US" sz="200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charset="0"/>
                <a:ea typeface="隶书" pitchFamily="49" charset="-122"/>
              </a:rPr>
              <a:t>马尔科夫链</a:t>
            </a:r>
            <a:endParaRPr kumimoji="1" lang="zh-CN" altLang="en-GB" sz="2400" dirty="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89094" name="Text Box 11"/>
          <p:cNvSpPr txBox="1">
            <a:spLocks noChangeArrowheads="1"/>
          </p:cNvSpPr>
          <p:nvPr/>
        </p:nvSpPr>
        <p:spPr bwMode="auto">
          <a:xfrm>
            <a:off x="1239931" y="1292932"/>
            <a:ext cx="5435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</a:rPr>
              <a:t> </a:t>
            </a:r>
            <a:r>
              <a:rPr lang="en-US" altLang="zh-CN" sz="1800" dirty="0" smtClean="0">
                <a:solidFill>
                  <a:srgbClr val="3333CC"/>
                </a:solidFill>
              </a:rPr>
              <a:t>[0,T</a:t>
            </a:r>
            <a:r>
              <a:rPr lang="en-US" altLang="zh-CN" sz="1800" baseline="-25000" dirty="0" smtClean="0">
                <a:solidFill>
                  <a:srgbClr val="3333CC"/>
                </a:solidFill>
              </a:rPr>
              <a:t>M</a:t>
            </a:r>
            <a:r>
              <a:rPr lang="en-US" altLang="zh-CN" sz="1800" dirty="0" smtClean="0">
                <a:solidFill>
                  <a:srgbClr val="3333CC"/>
                </a:solidFill>
              </a:rPr>
              <a:t>]</a:t>
            </a:r>
            <a:r>
              <a:rPr lang="zh-CN" altLang="en-US" sz="1800" dirty="0" smtClean="0">
                <a:solidFill>
                  <a:srgbClr val="3333CC"/>
                </a:solidFill>
              </a:rPr>
              <a:t>均匀分布，最大寿命</a:t>
            </a:r>
            <a:r>
              <a:rPr lang="en-US" altLang="zh-CN" sz="1800" dirty="0" smtClean="0">
                <a:solidFill>
                  <a:srgbClr val="3333CC"/>
                </a:solidFill>
              </a:rPr>
              <a:t>T</a:t>
            </a:r>
            <a:r>
              <a:rPr lang="en-US" altLang="zh-CN" sz="1800" baseline="-25000" dirty="0" smtClean="0">
                <a:solidFill>
                  <a:srgbClr val="3333CC"/>
                </a:solidFill>
              </a:rPr>
              <a:t>M</a:t>
            </a:r>
            <a:r>
              <a:rPr lang="zh-CN" altLang="en-US" sz="1800" dirty="0" smtClean="0">
                <a:solidFill>
                  <a:srgbClr val="3333CC"/>
                </a:solidFill>
              </a:rPr>
              <a:t>，平均寿命 </a:t>
            </a:r>
            <a:r>
              <a:rPr lang="en-US" altLang="zh-CN" sz="1800" dirty="0" smtClean="0">
                <a:solidFill>
                  <a:srgbClr val="3333CC"/>
                </a:solidFill>
              </a:rPr>
              <a:t>T</a:t>
            </a:r>
            <a:r>
              <a:rPr lang="en-US" altLang="zh-CN" sz="1800" baseline="-25000" dirty="0" smtClean="0">
                <a:solidFill>
                  <a:srgbClr val="3333CC"/>
                </a:solidFill>
              </a:rPr>
              <a:t>M</a:t>
            </a:r>
            <a:r>
              <a:rPr lang="en-US" altLang="zh-CN" sz="1800" dirty="0" smtClean="0">
                <a:solidFill>
                  <a:srgbClr val="3333CC"/>
                </a:solidFill>
              </a:rPr>
              <a:t>/2</a:t>
            </a:r>
            <a:endParaRPr lang="en-US" altLang="zh-CN" sz="1800" dirty="0">
              <a:solidFill>
                <a:srgbClr val="3333CC"/>
              </a:solidFill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381000" y="1819275"/>
            <a:ext cx="802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检验是否“无记忆性”</a:t>
            </a:r>
            <a:endParaRPr lang="en-US" altLang="zh-CN" sz="20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668338" y="2276475"/>
            <a:ext cx="878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3333CC"/>
                </a:solidFill>
              </a:rPr>
              <a:t>若</a:t>
            </a:r>
            <a:r>
              <a:rPr lang="en-US" altLang="zh-CN" sz="1800" dirty="0">
                <a:solidFill>
                  <a:srgbClr val="3333CC"/>
                </a:solidFill>
              </a:rPr>
              <a:t>t=t</a:t>
            </a:r>
            <a:r>
              <a:rPr lang="en-US" altLang="zh-CN" sz="1800" baseline="-25000" dirty="0">
                <a:solidFill>
                  <a:srgbClr val="3333CC"/>
                </a:solidFill>
              </a:rPr>
              <a:t>0</a:t>
            </a:r>
            <a:r>
              <a:rPr lang="zh-CN" altLang="en-US" sz="1800" dirty="0">
                <a:solidFill>
                  <a:srgbClr val="3333CC"/>
                </a:solidFill>
              </a:rPr>
              <a:t>时事件（故障）尚未发生，则事件在</a:t>
            </a:r>
            <a:r>
              <a:rPr lang="en-US" altLang="zh-CN" sz="1800" dirty="0">
                <a:solidFill>
                  <a:srgbClr val="3333CC"/>
                </a:solidFill>
              </a:rPr>
              <a:t>t</a:t>
            </a:r>
            <a:r>
              <a:rPr lang="en-US" altLang="zh-CN" sz="1800" baseline="-25000" dirty="0">
                <a:solidFill>
                  <a:srgbClr val="3333CC"/>
                </a:solidFill>
              </a:rPr>
              <a:t>0</a:t>
            </a:r>
            <a:r>
              <a:rPr lang="en-US" altLang="zh-CN" sz="1800" dirty="0">
                <a:solidFill>
                  <a:srgbClr val="3333CC"/>
                </a:solidFill>
              </a:rPr>
              <a:t>+t’</a:t>
            </a:r>
            <a:r>
              <a:rPr lang="zh-CN" altLang="en-US" sz="1800" dirty="0">
                <a:solidFill>
                  <a:srgbClr val="3333CC"/>
                </a:solidFill>
              </a:rPr>
              <a:t>后发生的条件概率分布有</a:t>
            </a:r>
          </a:p>
        </p:txBody>
      </p:sp>
      <p:graphicFrame>
        <p:nvGraphicFramePr>
          <p:cNvPr id="890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41054"/>
              </p:ext>
            </p:extLst>
          </p:nvPr>
        </p:nvGraphicFramePr>
        <p:xfrm>
          <a:off x="1366838" y="2778125"/>
          <a:ext cx="5730875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4" imgW="3288960" imgH="1104840" progId="Equation.DSMT4">
                  <p:embed/>
                </p:oleObj>
              </mc:Choice>
              <mc:Fallback>
                <p:oleObj name="Equation" r:id="rId4" imgW="328896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778125"/>
                        <a:ext cx="5730875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Text Box 7"/>
          <p:cNvSpPr txBox="1">
            <a:spLocks noChangeArrowheads="1"/>
          </p:cNvSpPr>
          <p:nvPr/>
        </p:nvSpPr>
        <p:spPr bwMode="auto">
          <a:xfrm>
            <a:off x="1050290" y="5564227"/>
            <a:ext cx="541487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ts val="600"/>
              </a:spcBef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剩余寿命仍满足均匀分布，在与原始分布不同。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ts val="600"/>
              </a:spcBef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不符合无记忆性！</a:t>
            </a:r>
            <a:endParaRPr lang="zh-CN" altLang="en-US" sz="1800" dirty="0">
              <a:solidFill>
                <a:srgbClr val="3333CC"/>
              </a:solidFill>
            </a:endParaRPr>
          </a:p>
        </p:txBody>
      </p:sp>
      <p:grpSp>
        <p:nvGrpSpPr>
          <p:cNvPr id="89103" name="Group 15"/>
          <p:cNvGrpSpPr>
            <a:grpSpLocks/>
          </p:cNvGrpSpPr>
          <p:nvPr/>
        </p:nvGrpSpPr>
        <p:grpSpPr bwMode="auto">
          <a:xfrm>
            <a:off x="1423988" y="4857751"/>
            <a:ext cx="6234111" cy="749299"/>
            <a:chOff x="897" y="3060"/>
            <a:chExt cx="3927" cy="472"/>
          </a:xfrm>
        </p:grpSpPr>
        <p:graphicFrame>
          <p:nvGraphicFramePr>
            <p:cNvPr id="18444" name="Object 5"/>
            <p:cNvGraphicFramePr>
              <a:graphicFrameLocks noChangeAspect="1"/>
            </p:cNvGraphicFramePr>
            <p:nvPr/>
          </p:nvGraphicFramePr>
          <p:xfrm>
            <a:off x="1192" y="3181"/>
            <a:ext cx="65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公式" r:id="rId6" imgW="634725" imgH="228501" progId="Equation.3">
                    <p:embed/>
                  </p:oleObj>
                </mc:Choice>
                <mc:Fallback>
                  <p:oleObj name="公式" r:id="rId6" imgW="63472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3181"/>
                          <a:ext cx="65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9917279"/>
                </p:ext>
              </p:extLst>
            </p:nvPr>
          </p:nvGraphicFramePr>
          <p:xfrm>
            <a:off x="2484" y="3060"/>
            <a:ext cx="2340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" name="Equation" r:id="rId8" imgW="1892160" imgH="380880" progId="Equation.DSMT4">
                    <p:embed/>
                  </p:oleObj>
                </mc:Choice>
                <mc:Fallback>
                  <p:oleObj name="Equation" r:id="rId8" imgW="18921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3060"/>
                          <a:ext cx="2340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Text Box 4"/>
            <p:cNvSpPr txBox="1">
              <a:spLocks noChangeArrowheads="1"/>
            </p:cNvSpPr>
            <p:nvPr/>
          </p:nvSpPr>
          <p:spPr bwMode="auto">
            <a:xfrm>
              <a:off x="897" y="3158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3333CC"/>
                  </a:solidFill>
                </a:rPr>
                <a:t>令</a:t>
              </a:r>
            </a:p>
          </p:txBody>
        </p:sp>
        <p:sp>
          <p:nvSpPr>
            <p:cNvPr id="18447" name="Text Box 4"/>
            <p:cNvSpPr txBox="1">
              <a:spLocks noChangeArrowheads="1"/>
            </p:cNvSpPr>
            <p:nvPr/>
          </p:nvSpPr>
          <p:spPr bwMode="auto">
            <a:xfrm>
              <a:off x="2235" y="3181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3333CC"/>
                  </a:solidFill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0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  <p:bldP spid="89096" grpId="0"/>
      <p:bldP spid="890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6" name="Text Box 5"/>
          <p:cNvSpPr txBox="1">
            <a:spLocks noChangeArrowheads="1"/>
          </p:cNvSpPr>
          <p:nvPr/>
        </p:nvSpPr>
        <p:spPr bwMode="auto">
          <a:xfrm>
            <a:off x="668338" y="3500438"/>
            <a:ext cx="889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solidFill>
                  <a:srgbClr val="000000"/>
                </a:solidFill>
              </a:rPr>
              <a:t>即在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 i="1" baseline="-25000">
                <a:solidFill>
                  <a:srgbClr val="000000"/>
                </a:solidFill>
              </a:rPr>
              <a:t>n-1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 确定的情况下，</a:t>
            </a:r>
            <a:r>
              <a:rPr lang="en-US" altLang="zh-CN" sz="1800" i="1">
                <a:solidFill>
                  <a:srgbClr val="000000"/>
                </a:solidFill>
              </a:rPr>
              <a:t>X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en-US" altLang="zh-CN" sz="1800" i="1">
                <a:solidFill>
                  <a:srgbClr val="000000"/>
                </a:solidFill>
              </a:rPr>
              <a:t>t</a:t>
            </a:r>
            <a:r>
              <a:rPr lang="en-US" altLang="zh-CN" sz="1800" i="1" baseline="-25000">
                <a:solidFill>
                  <a:srgbClr val="000000"/>
                </a:solidFill>
              </a:rPr>
              <a:t>n</a:t>
            </a:r>
            <a:r>
              <a:rPr lang="en-US" altLang="zh-CN" sz="1800">
                <a:solidFill>
                  <a:srgbClr val="000000"/>
                </a:solidFill>
              </a:rPr>
              <a:t>)</a:t>
            </a:r>
            <a:r>
              <a:rPr lang="zh-CN" altLang="en-US" sz="1800">
                <a:solidFill>
                  <a:srgbClr val="000000"/>
                </a:solidFill>
              </a:rPr>
              <a:t>的取值不依赖于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 i="1" baseline="-25000">
                <a:solidFill>
                  <a:srgbClr val="000000"/>
                </a:solidFill>
              </a:rPr>
              <a:t>n-1</a:t>
            </a:r>
            <a:r>
              <a:rPr lang="zh-CN" altLang="en-US" sz="1800">
                <a:solidFill>
                  <a:srgbClr val="000000"/>
                </a:solidFill>
              </a:rPr>
              <a:t>之前时刻的取值，则称该随机过程为</a:t>
            </a:r>
            <a:r>
              <a:rPr lang="zh-CN" altLang="en-US" sz="1800">
                <a:solidFill>
                  <a:srgbClr val="3333CC"/>
                </a:solidFill>
              </a:rPr>
              <a:t>马尔科夫链</a:t>
            </a:r>
            <a:r>
              <a:rPr lang="zh-CN" altLang="en-US" sz="1800">
                <a:solidFill>
                  <a:srgbClr val="000000"/>
                </a:solidFill>
              </a:rPr>
              <a:t>。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1" name="页脚占位符 4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B15D638B-5C53-4A62-880B-65F4523C7703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32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81000" y="728663"/>
            <a:ext cx="802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马尔可夫链</a:t>
            </a:r>
            <a:endParaRPr lang="en-US" altLang="zh-CN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96900" y="1233488"/>
            <a:ext cx="658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定义，一种特别的随机过程形式</a:t>
            </a:r>
            <a:endParaRPr lang="zh-CN" altLang="en-US" sz="20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60388" y="1700213"/>
            <a:ext cx="7056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solidFill>
                  <a:srgbClr val="000000"/>
                </a:solidFill>
              </a:rPr>
              <a:t>设随机过程 </a:t>
            </a:r>
            <a:r>
              <a:rPr lang="en-US" altLang="zh-CN" sz="1800" i="1">
                <a:solidFill>
                  <a:srgbClr val="000000"/>
                </a:solidFill>
              </a:rPr>
              <a:t>X(t)</a:t>
            </a:r>
            <a:r>
              <a:rPr lang="zh-CN" altLang="en-US" sz="1800">
                <a:solidFill>
                  <a:srgbClr val="000000"/>
                </a:solidFill>
              </a:rPr>
              <a:t>的取值为离散，比如 </a:t>
            </a:r>
            <a:r>
              <a:rPr lang="en-US" altLang="zh-CN" sz="1800" i="1">
                <a:solidFill>
                  <a:srgbClr val="000000"/>
                </a:solidFill>
              </a:rPr>
              <a:t>X(t)</a:t>
            </a:r>
            <a:r>
              <a:rPr lang="en-US" altLang="zh-CN" sz="1800">
                <a:solidFill>
                  <a:srgbClr val="000000"/>
                </a:solidFill>
              </a:rPr>
              <a:t> ∈{ 1,2</a:t>
            </a:r>
            <a:r>
              <a:rPr lang="zh-CN" altLang="en-US" sz="1800">
                <a:solidFill>
                  <a:srgbClr val="000000"/>
                </a:solidFill>
              </a:rPr>
              <a:t>，</a:t>
            </a:r>
            <a:r>
              <a:rPr lang="en-US" altLang="zh-CN" sz="1800">
                <a:solidFill>
                  <a:srgbClr val="000000"/>
                </a:solidFill>
              </a:rPr>
              <a:t>…}</a:t>
            </a:r>
            <a:r>
              <a:rPr lang="zh-CN" altLang="en-US" sz="1800">
                <a:solidFill>
                  <a:srgbClr val="000000"/>
                </a:solidFill>
              </a:rPr>
              <a:t>，如果对   </a:t>
            </a:r>
            <a:endParaRPr lang="en-US" altLang="zh-CN" sz="1800">
              <a:solidFill>
                <a:srgbClr val="3333CC"/>
              </a:solidFill>
            </a:endParaRPr>
          </a:p>
        </p:txBody>
      </p:sp>
      <p:sp>
        <p:nvSpPr>
          <p:cNvPr id="1609735" name="Text Box 7"/>
          <p:cNvSpPr txBox="1">
            <a:spLocks noChangeArrowheads="1"/>
          </p:cNvSpPr>
          <p:nvPr/>
        </p:nvSpPr>
        <p:spPr bwMode="auto">
          <a:xfrm>
            <a:off x="4845050" y="3789363"/>
            <a:ext cx="1116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 u="sng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无后效性</a:t>
            </a:r>
          </a:p>
        </p:txBody>
      </p:sp>
      <p:graphicFrame>
        <p:nvGraphicFramePr>
          <p:cNvPr id="20489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545388" y="1700213"/>
          <a:ext cx="21415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公式" r:id="rId4" imgW="1219200" imgH="228600" progId="Equation.3">
                  <p:embed/>
                </p:oleObj>
              </mc:Choice>
              <mc:Fallback>
                <p:oleObj name="公式" r:id="rId4" imgW="12192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1700213"/>
                        <a:ext cx="214153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Text Box 5"/>
          <p:cNvSpPr txBox="1">
            <a:spLocks noChangeArrowheads="1"/>
          </p:cNvSpPr>
          <p:nvPr/>
        </p:nvSpPr>
        <p:spPr bwMode="auto">
          <a:xfrm>
            <a:off x="560388" y="2133600"/>
            <a:ext cx="3779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800" i="1">
                <a:solidFill>
                  <a:srgbClr val="000000"/>
                </a:solidFill>
              </a:rPr>
              <a:t>X(t) </a:t>
            </a:r>
            <a:r>
              <a:rPr lang="zh-CN" altLang="en-US" sz="1800">
                <a:solidFill>
                  <a:srgbClr val="000000"/>
                </a:solidFill>
              </a:rPr>
              <a:t>的条件概率函数满足等式   </a:t>
            </a:r>
            <a:endParaRPr lang="en-US" altLang="zh-CN" sz="1800">
              <a:solidFill>
                <a:srgbClr val="000000"/>
              </a:solidFill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216150" y="2565400"/>
          <a:ext cx="58451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公式" r:id="rId6" imgW="3327400" imgH="457200" progId="Equation.3">
                  <p:embed/>
                </p:oleObj>
              </mc:Choice>
              <mc:Fallback>
                <p:oleObj name="公式" r:id="rId6" imgW="332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565400"/>
                        <a:ext cx="58451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charset="0"/>
                <a:ea typeface="隶书" pitchFamily="49" charset="-122"/>
              </a:rPr>
              <a:t>马尔科夫链</a:t>
            </a:r>
            <a:endParaRPr kumimoji="1" lang="zh-CN" altLang="en-GB" sz="2400" dirty="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7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/>
      <p:bldP spid="1609735" grpId="0"/>
      <p:bldP spid="9319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4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B15D638B-5C53-4A62-880B-65F4523C7703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33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81000" y="728663"/>
            <a:ext cx="802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对一个元件的生命历程仿真</a:t>
            </a:r>
            <a:endParaRPr lang="en-US" altLang="zh-CN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60512" y="1514991"/>
            <a:ext cx="18722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 dirty="0" smtClean="0">
                <a:solidFill>
                  <a:schemeClr val="accent6"/>
                </a:solidFill>
              </a:rPr>
              <a:t>寿命负指数分布</a:t>
            </a:r>
            <a:endParaRPr lang="en-US" altLang="zh-CN" sz="1800" dirty="0">
              <a:solidFill>
                <a:schemeClr val="accent6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38794"/>
              </p:ext>
            </p:extLst>
          </p:nvPr>
        </p:nvGraphicFramePr>
        <p:xfrm>
          <a:off x="2450520" y="1386919"/>
          <a:ext cx="10033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4" imgW="571320" imgH="355320" progId="Equation.DSMT4">
                  <p:embed/>
                </p:oleObj>
              </mc:Choice>
              <mc:Fallback>
                <p:oleObj name="Equation" r:id="rId4" imgW="571320" imgH="3553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520" y="1386919"/>
                        <a:ext cx="10033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5961112" y="1514991"/>
            <a:ext cx="0" cy="47289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56451" y="1514991"/>
            <a:ext cx="18722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 dirty="0" smtClean="0">
                <a:solidFill>
                  <a:schemeClr val="accent6"/>
                </a:solidFill>
              </a:rPr>
              <a:t>寿命均匀分布</a:t>
            </a:r>
            <a:endParaRPr lang="en-US" altLang="zh-CN" sz="1800" dirty="0">
              <a:solidFill>
                <a:schemeClr val="accent6"/>
              </a:solidFill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704649"/>
              </p:ext>
            </p:extLst>
          </p:nvPr>
        </p:nvGraphicFramePr>
        <p:xfrm>
          <a:off x="7880350" y="1398588"/>
          <a:ext cx="11382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6" imgW="647640" imgH="342720" progId="Equation.DSMT4">
                  <p:embed/>
                </p:oleObj>
              </mc:Choice>
              <mc:Fallback>
                <p:oleObj name="Equation" r:id="rId6" imgW="647640" imgH="3427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1398588"/>
                        <a:ext cx="113823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52820" y="2173524"/>
            <a:ext cx="4140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accent6"/>
                </a:solidFill>
              </a:rPr>
              <a:t>（</a:t>
            </a:r>
            <a:r>
              <a:rPr lang="en-US" altLang="zh-CN" dirty="0" smtClean="0">
                <a:solidFill>
                  <a:schemeClr val="accent6"/>
                </a:solidFill>
              </a:rPr>
              <a:t>1</a:t>
            </a:r>
            <a:r>
              <a:rPr lang="zh-CN" altLang="en-US" dirty="0" smtClean="0">
                <a:solidFill>
                  <a:schemeClr val="accent6"/>
                </a:solidFill>
              </a:rPr>
              <a:t>）元件在使用的第</a:t>
            </a:r>
            <a:r>
              <a:rPr lang="en-US" altLang="zh-CN" dirty="0" smtClean="0">
                <a:solidFill>
                  <a:schemeClr val="accent6"/>
                </a:solidFill>
              </a:rPr>
              <a:t>1</a:t>
            </a:r>
            <a:r>
              <a:rPr lang="zh-CN" altLang="en-US" dirty="0" smtClean="0">
                <a:solidFill>
                  <a:schemeClr val="accent6"/>
                </a:solidFill>
              </a:rPr>
              <a:t>天内损坏的概率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898475"/>
              </p:ext>
            </p:extLst>
          </p:nvPr>
        </p:nvGraphicFramePr>
        <p:xfrm>
          <a:off x="4303898" y="2398570"/>
          <a:ext cx="9731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8" imgW="495000" imgH="279360" progId="Equation.DSMT4">
                  <p:embed/>
                </p:oleObj>
              </mc:Choice>
              <mc:Fallback>
                <p:oleObj name="Equation" r:id="rId8" imgW="495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898" y="2398570"/>
                        <a:ext cx="9731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52820" y="2969276"/>
            <a:ext cx="4140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accent6"/>
                </a:solidFill>
              </a:rPr>
              <a:t>（</a:t>
            </a:r>
            <a:r>
              <a:rPr lang="en-US" altLang="zh-CN" dirty="0" smtClean="0">
                <a:solidFill>
                  <a:schemeClr val="accent6"/>
                </a:solidFill>
              </a:rPr>
              <a:t>2</a:t>
            </a:r>
            <a:r>
              <a:rPr lang="zh-CN" altLang="en-US" dirty="0" smtClean="0">
                <a:solidFill>
                  <a:schemeClr val="accent6"/>
                </a:solidFill>
              </a:rPr>
              <a:t>）第</a:t>
            </a:r>
            <a:r>
              <a:rPr lang="en-US" altLang="zh-CN" dirty="0" smtClean="0">
                <a:solidFill>
                  <a:schemeClr val="accent6"/>
                </a:solidFill>
              </a:rPr>
              <a:t>1</a:t>
            </a:r>
            <a:r>
              <a:rPr lang="zh-CN" altLang="en-US" dirty="0" smtClean="0">
                <a:solidFill>
                  <a:schemeClr val="accent6"/>
                </a:solidFill>
              </a:rPr>
              <a:t>天没坏，第</a:t>
            </a:r>
            <a:r>
              <a:rPr lang="en-US" altLang="zh-CN" dirty="0" smtClean="0">
                <a:solidFill>
                  <a:schemeClr val="accent6"/>
                </a:solidFill>
              </a:rPr>
              <a:t>2</a:t>
            </a:r>
            <a:r>
              <a:rPr lang="zh-CN" altLang="en-US" dirty="0" smtClean="0">
                <a:solidFill>
                  <a:schemeClr val="accent6"/>
                </a:solidFill>
              </a:rPr>
              <a:t>天发生损坏的概率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188351"/>
              </p:ext>
            </p:extLst>
          </p:nvPr>
        </p:nvGraphicFramePr>
        <p:xfrm>
          <a:off x="4303898" y="3194322"/>
          <a:ext cx="9731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10" imgW="495000" imgH="279360" progId="Equation.DSMT4">
                  <p:embed/>
                </p:oleObj>
              </mc:Choice>
              <mc:Fallback>
                <p:oleObj name="Equation" r:id="rId10" imgW="495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898" y="3194322"/>
                        <a:ext cx="9731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52820" y="3747971"/>
            <a:ext cx="4140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accent6"/>
                </a:solidFill>
              </a:rPr>
              <a:t>（</a:t>
            </a:r>
            <a:r>
              <a:rPr lang="en-US" altLang="zh-CN" dirty="0">
                <a:solidFill>
                  <a:schemeClr val="accent6"/>
                </a:solidFill>
              </a:rPr>
              <a:t>3</a:t>
            </a:r>
            <a:r>
              <a:rPr lang="zh-CN" altLang="en-US" dirty="0" smtClean="0">
                <a:solidFill>
                  <a:schemeClr val="accent6"/>
                </a:solidFill>
              </a:rPr>
              <a:t>）第</a:t>
            </a:r>
            <a:r>
              <a:rPr lang="en-US" altLang="zh-CN" dirty="0" smtClean="0">
                <a:solidFill>
                  <a:schemeClr val="accent6"/>
                </a:solidFill>
              </a:rPr>
              <a:t>2</a:t>
            </a:r>
            <a:r>
              <a:rPr lang="zh-CN" altLang="en-US" dirty="0" smtClean="0">
                <a:solidFill>
                  <a:schemeClr val="accent6"/>
                </a:solidFill>
              </a:rPr>
              <a:t>天也没坏，第</a:t>
            </a:r>
            <a:r>
              <a:rPr lang="en-US" altLang="zh-CN" dirty="0" smtClean="0">
                <a:solidFill>
                  <a:schemeClr val="accent6"/>
                </a:solidFill>
              </a:rPr>
              <a:t>3</a:t>
            </a:r>
            <a:r>
              <a:rPr lang="zh-CN" altLang="en-US" dirty="0" smtClean="0">
                <a:solidFill>
                  <a:schemeClr val="accent6"/>
                </a:solidFill>
              </a:rPr>
              <a:t>天发生损坏的概率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71757"/>
              </p:ext>
            </p:extLst>
          </p:nvPr>
        </p:nvGraphicFramePr>
        <p:xfrm>
          <a:off x="4303898" y="3973017"/>
          <a:ext cx="9731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11" imgW="495000" imgH="279360" progId="Equation.DSMT4">
                  <p:embed/>
                </p:oleObj>
              </mc:Choice>
              <mc:Fallback>
                <p:oleObj name="Equation" r:id="rId11" imgW="495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898" y="3973017"/>
                        <a:ext cx="9731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16039"/>
              </p:ext>
            </p:extLst>
          </p:nvPr>
        </p:nvGraphicFramePr>
        <p:xfrm>
          <a:off x="6455480" y="2338244"/>
          <a:ext cx="3794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12" imgW="215640" imgH="380880" progId="Equation.DSMT4">
                  <p:embed/>
                </p:oleObj>
              </mc:Choice>
              <mc:Fallback>
                <p:oleObj name="Equation" r:id="rId12" imgW="215640" imgH="3808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480" y="2338244"/>
                        <a:ext cx="3794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711015"/>
              </p:ext>
            </p:extLst>
          </p:nvPr>
        </p:nvGraphicFramePr>
        <p:xfrm>
          <a:off x="6321425" y="3127375"/>
          <a:ext cx="6477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14" imgW="368280" imgH="380880" progId="Equation.DSMT4">
                  <p:embed/>
                </p:oleObj>
              </mc:Choice>
              <mc:Fallback>
                <p:oleObj name="Equation" r:id="rId14" imgW="368280" imgH="3808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3127375"/>
                        <a:ext cx="6477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5876"/>
              </p:ext>
            </p:extLst>
          </p:nvPr>
        </p:nvGraphicFramePr>
        <p:xfrm>
          <a:off x="6299200" y="3848100"/>
          <a:ext cx="6921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16" imgW="393480" imgH="380880" progId="Equation.DSMT4">
                  <p:embed/>
                </p:oleObj>
              </mc:Choice>
              <mc:Fallback>
                <p:oleObj name="Equation" r:id="rId16" imgW="393480" imgH="3808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3848100"/>
                        <a:ext cx="6921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326605" y="4578060"/>
            <a:ext cx="12501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chemeClr val="accent6"/>
                </a:solidFill>
              </a:rPr>
              <a:t>........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213251" y="4568825"/>
            <a:ext cx="12501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chemeClr val="accent6"/>
                </a:solidFill>
              </a:rPr>
              <a:t>........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592960" y="791018"/>
            <a:ext cx="2951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 dirty="0" smtClean="0">
                <a:solidFill>
                  <a:schemeClr val="accent6"/>
                </a:solidFill>
              </a:rPr>
              <a:t>设仿真颗粒度定为</a:t>
            </a:r>
            <a:r>
              <a:rPr lang="en-US" altLang="zh-CN" sz="1800" dirty="0" smtClean="0">
                <a:solidFill>
                  <a:schemeClr val="accent6"/>
                </a:solidFill>
              </a:rPr>
              <a:t>1</a:t>
            </a:r>
            <a:r>
              <a:rPr lang="zh-CN" altLang="en-US" sz="1800" dirty="0" smtClean="0">
                <a:solidFill>
                  <a:schemeClr val="accent6"/>
                </a:solidFill>
              </a:rPr>
              <a:t>天</a:t>
            </a:r>
            <a:endParaRPr lang="en-US" altLang="zh-CN" sz="1800" dirty="0">
              <a:solidFill>
                <a:schemeClr val="accent6"/>
              </a:solidFill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52820" y="5076384"/>
            <a:ext cx="44281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accent6"/>
                </a:solidFill>
              </a:rPr>
              <a:t>（*）第</a:t>
            </a:r>
            <a:r>
              <a:rPr lang="en-US" altLang="zh-CN" dirty="0" smtClean="0">
                <a:solidFill>
                  <a:schemeClr val="accent6"/>
                </a:solidFill>
              </a:rPr>
              <a:t>n</a:t>
            </a:r>
            <a:r>
              <a:rPr lang="zh-CN" altLang="en-US" dirty="0" smtClean="0">
                <a:solidFill>
                  <a:schemeClr val="accent6"/>
                </a:solidFill>
              </a:rPr>
              <a:t>天也没坏，第</a:t>
            </a:r>
            <a:r>
              <a:rPr lang="en-US" altLang="zh-CN" dirty="0" smtClean="0">
                <a:solidFill>
                  <a:schemeClr val="accent6"/>
                </a:solidFill>
              </a:rPr>
              <a:t>n+1</a:t>
            </a:r>
            <a:r>
              <a:rPr lang="zh-CN" altLang="en-US" dirty="0" smtClean="0">
                <a:solidFill>
                  <a:schemeClr val="accent6"/>
                </a:solidFill>
              </a:rPr>
              <a:t>天发生损坏的概率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80835"/>
              </p:ext>
            </p:extLst>
          </p:nvPr>
        </p:nvGraphicFramePr>
        <p:xfrm>
          <a:off x="4303898" y="5301430"/>
          <a:ext cx="9731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18" imgW="495000" imgH="279360" progId="Equation.DSMT4">
                  <p:embed/>
                </p:oleObj>
              </mc:Choice>
              <mc:Fallback>
                <p:oleObj name="Equation" r:id="rId18" imgW="495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898" y="5301430"/>
                        <a:ext cx="9731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435388" y="5798752"/>
            <a:ext cx="45257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accent6"/>
                </a:solidFill>
              </a:rPr>
              <a:t>推定下一状态时，无须知道</a:t>
            </a:r>
            <a:r>
              <a:rPr lang="en-US" altLang="zh-CN" dirty="0" smtClean="0">
                <a:solidFill>
                  <a:schemeClr val="accent6"/>
                </a:solidFill>
              </a:rPr>
              <a:t>n=?</a:t>
            </a:r>
          </a:p>
          <a:p>
            <a:pPr algn="l" eaLnBrk="1" hangingPunct="1"/>
            <a:r>
              <a:rPr lang="zh-CN" altLang="en-US" dirty="0" smtClean="0">
                <a:solidFill>
                  <a:schemeClr val="accent6"/>
                </a:solidFill>
              </a:rPr>
              <a:t>符合马尔科夫链的属性，使仿真比较容易实现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255067" y="5915876"/>
            <a:ext cx="3033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accent6"/>
                </a:solidFill>
              </a:rPr>
              <a:t>必须知道历史，</a:t>
            </a:r>
            <a:r>
              <a:rPr lang="en-US" altLang="zh-CN" dirty="0" smtClean="0">
                <a:solidFill>
                  <a:schemeClr val="accent6"/>
                </a:solidFill>
              </a:rPr>
              <a:t>n=?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graphicFrame>
        <p:nvGraphicFramePr>
          <p:cNvPr id="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38381"/>
              </p:ext>
            </p:extLst>
          </p:nvPr>
        </p:nvGraphicFramePr>
        <p:xfrm>
          <a:off x="6349083" y="5178607"/>
          <a:ext cx="6921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19" imgW="393480" imgH="380880" progId="Equation.DSMT4">
                  <p:embed/>
                </p:oleObj>
              </mc:Choice>
              <mc:Fallback>
                <p:oleObj name="Equation" r:id="rId19" imgW="393480" imgH="3808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083" y="5178607"/>
                        <a:ext cx="6921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charset="0"/>
                <a:ea typeface="隶书" pitchFamily="49" charset="-122"/>
              </a:rPr>
              <a:t>马尔科夫链</a:t>
            </a:r>
            <a:endParaRPr kumimoji="1" lang="zh-CN" altLang="en-GB" sz="2400" dirty="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3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5" grpId="0"/>
      <p:bldP spid="26" grpId="0"/>
      <p:bldP spid="29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A23B6F76-6EA8-47AB-A5AB-346CDBBD050A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34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81000" y="728663"/>
            <a:ext cx="9109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对马尔可夫链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模型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，很容易用蒙特卡洛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Monte-Carlo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）法设计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计算机程序，进行仿真模拟（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随机模拟实验）</a:t>
            </a:r>
            <a:endParaRPr lang="en-US" altLang="zh-CN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13837" name="Text Box 13"/>
          <p:cNvSpPr txBox="1">
            <a:spLocks noChangeArrowheads="1"/>
          </p:cNvSpPr>
          <p:nvPr/>
        </p:nvSpPr>
        <p:spPr bwMode="auto">
          <a:xfrm>
            <a:off x="793799" y="2925900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>
                <a:solidFill>
                  <a:srgbClr val="3333CC"/>
                </a:solidFill>
              </a:rPr>
              <a:t>以两状态元件为例</a:t>
            </a:r>
          </a:p>
        </p:txBody>
      </p:sp>
      <p:sp>
        <p:nvSpPr>
          <p:cNvPr id="95239" name="Text Box 3"/>
          <p:cNvSpPr txBox="1">
            <a:spLocks noChangeArrowheads="1"/>
          </p:cNvSpPr>
          <p:nvPr/>
        </p:nvSpPr>
        <p:spPr bwMode="auto">
          <a:xfrm>
            <a:off x="398512" y="2468700"/>
            <a:ext cx="9379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程序设计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时适合使用有限状态机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FSM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）模拟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马尔可夫链随机过程</a:t>
            </a:r>
            <a:endParaRPr lang="en-US" altLang="zh-CN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5241" name="Oval 10"/>
          <p:cNvSpPr>
            <a:spLocks noChangeArrowheads="1"/>
          </p:cNvSpPr>
          <p:nvPr/>
        </p:nvSpPr>
        <p:spPr bwMode="auto">
          <a:xfrm>
            <a:off x="2308026" y="3717032"/>
            <a:ext cx="1320800" cy="9398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/>
            <a:r>
              <a:rPr lang="zh-CN" altLang="en-US" sz="1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无故障</a:t>
            </a:r>
          </a:p>
        </p:txBody>
      </p:sp>
      <p:sp>
        <p:nvSpPr>
          <p:cNvPr id="95242" name="Oval 11"/>
          <p:cNvSpPr>
            <a:spLocks noChangeArrowheads="1"/>
          </p:cNvSpPr>
          <p:nvPr/>
        </p:nvSpPr>
        <p:spPr bwMode="auto">
          <a:xfrm>
            <a:off x="4781351" y="3717032"/>
            <a:ext cx="1308100" cy="9398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eaLnBrk="1" hangingPunct="1"/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有故障</a:t>
            </a:r>
          </a:p>
        </p:txBody>
      </p:sp>
      <p:sp>
        <p:nvSpPr>
          <p:cNvPr id="95243" name="Freeform 12"/>
          <p:cNvSpPr>
            <a:spLocks/>
          </p:cNvSpPr>
          <p:nvPr/>
        </p:nvSpPr>
        <p:spPr bwMode="auto">
          <a:xfrm>
            <a:off x="3576439" y="3599557"/>
            <a:ext cx="1223962" cy="395287"/>
          </a:xfrm>
          <a:custGeom>
            <a:avLst/>
            <a:gdLst>
              <a:gd name="T0" fmla="*/ 0 w 771"/>
              <a:gd name="T1" fmla="*/ 2147483647 h 90"/>
              <a:gd name="T2" fmla="*/ 2147483647 w 771"/>
              <a:gd name="T3" fmla="*/ 0 h 90"/>
              <a:gd name="T4" fmla="*/ 2147483647 w 771"/>
              <a:gd name="T5" fmla="*/ 2147483647 h 90"/>
              <a:gd name="T6" fmla="*/ 0 60000 65536"/>
              <a:gd name="T7" fmla="*/ 0 60000 65536"/>
              <a:gd name="T8" fmla="*/ 0 60000 65536"/>
              <a:gd name="T9" fmla="*/ 0 w 771"/>
              <a:gd name="T10" fmla="*/ 0 h 90"/>
              <a:gd name="T11" fmla="*/ 771 w 771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90">
                <a:moveTo>
                  <a:pt x="0" y="90"/>
                </a:moveTo>
                <a:cubicBezTo>
                  <a:pt x="106" y="45"/>
                  <a:pt x="212" y="0"/>
                  <a:pt x="340" y="0"/>
                </a:cubicBezTo>
                <a:cubicBezTo>
                  <a:pt x="468" y="0"/>
                  <a:pt x="699" y="75"/>
                  <a:pt x="771" y="9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5245" name="Freeform 15"/>
          <p:cNvSpPr>
            <a:spLocks/>
          </p:cNvSpPr>
          <p:nvPr/>
        </p:nvSpPr>
        <p:spPr bwMode="auto">
          <a:xfrm>
            <a:off x="1947664" y="3845619"/>
            <a:ext cx="407987" cy="560388"/>
          </a:xfrm>
          <a:custGeom>
            <a:avLst/>
            <a:gdLst>
              <a:gd name="T0" fmla="*/ 2147483647 w 257"/>
              <a:gd name="T1" fmla="*/ 2147483647 h 353"/>
              <a:gd name="T2" fmla="*/ 2147483647 w 257"/>
              <a:gd name="T3" fmla="*/ 2147483647 h 353"/>
              <a:gd name="T4" fmla="*/ 2147483647 w 257"/>
              <a:gd name="T5" fmla="*/ 2147483647 h 353"/>
              <a:gd name="T6" fmla="*/ 2147483647 w 257"/>
              <a:gd name="T7" fmla="*/ 2147483647 h 353"/>
              <a:gd name="T8" fmla="*/ 0 60000 65536"/>
              <a:gd name="T9" fmla="*/ 0 60000 65536"/>
              <a:gd name="T10" fmla="*/ 0 60000 65536"/>
              <a:gd name="T11" fmla="*/ 0 60000 65536"/>
              <a:gd name="T12" fmla="*/ 0 w 257"/>
              <a:gd name="T13" fmla="*/ 0 h 353"/>
              <a:gd name="T14" fmla="*/ 257 w 257"/>
              <a:gd name="T15" fmla="*/ 353 h 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7" h="353">
                <a:moveTo>
                  <a:pt x="257" y="65"/>
                </a:moveTo>
                <a:cubicBezTo>
                  <a:pt x="174" y="32"/>
                  <a:pt x="91" y="0"/>
                  <a:pt x="53" y="42"/>
                </a:cubicBezTo>
                <a:cubicBezTo>
                  <a:pt x="15" y="84"/>
                  <a:pt x="0" y="277"/>
                  <a:pt x="30" y="315"/>
                </a:cubicBezTo>
                <a:cubicBezTo>
                  <a:pt x="60" y="353"/>
                  <a:pt x="147" y="311"/>
                  <a:pt x="234" y="269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811213" y="1592263"/>
            <a:ext cx="87137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>
                <a:solidFill>
                  <a:srgbClr val="3333CC"/>
                </a:solidFill>
              </a:rPr>
              <a:t>利用计算机程序模拟随机事件的发生：调用伪随机数发生</a:t>
            </a:r>
            <a:r>
              <a:rPr lang="zh-CN" altLang="en-US" sz="2000" dirty="0" smtClean="0">
                <a:solidFill>
                  <a:srgbClr val="3333CC"/>
                </a:solidFill>
              </a:rPr>
              <a:t>函数模拟“掷骰子”的行为</a:t>
            </a:r>
            <a:endParaRPr lang="zh-CN" altLang="en-US" sz="2000" dirty="0">
              <a:solidFill>
                <a:srgbClr val="3333CC"/>
              </a:solidFill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rgbClr val="FFFFFF"/>
                </a:solidFill>
                <a:latin typeface="Arial" charset="0"/>
                <a:ea typeface="隶书" pitchFamily="49" charset="-122"/>
              </a:rPr>
              <a:t>马尔科夫链</a:t>
            </a:r>
            <a:endParaRPr kumimoji="1" lang="zh-CN" altLang="en-GB" sz="2400" dirty="0">
              <a:solidFill>
                <a:srgbClr val="00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99206" y="4016861"/>
            <a:ext cx="12902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未发生故障</a:t>
            </a:r>
            <a:endParaRPr lang="en-US" altLang="zh-CN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763789" y="3263205"/>
            <a:ext cx="12902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发生故障</a:t>
            </a:r>
            <a:endParaRPr lang="en-US" altLang="zh-CN" dirty="0"/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2273101" y="5505039"/>
            <a:ext cx="1320800" cy="9398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eaLnBrk="1" hangingPunct="1"/>
            <a:r>
              <a:rPr lang="zh-CN" altLang="en-US" sz="1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无故障</a:t>
            </a: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4746426" y="5505039"/>
            <a:ext cx="1308100" cy="9398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eaLnBrk="1" hangingPunct="1"/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有故障</a:t>
            </a:r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>
            <a:off x="3541514" y="5387564"/>
            <a:ext cx="1223962" cy="395287"/>
          </a:xfrm>
          <a:custGeom>
            <a:avLst/>
            <a:gdLst>
              <a:gd name="T0" fmla="*/ 0 w 771"/>
              <a:gd name="T1" fmla="*/ 2147483647 h 90"/>
              <a:gd name="T2" fmla="*/ 2147483647 w 771"/>
              <a:gd name="T3" fmla="*/ 0 h 90"/>
              <a:gd name="T4" fmla="*/ 2147483647 w 771"/>
              <a:gd name="T5" fmla="*/ 2147483647 h 90"/>
              <a:gd name="T6" fmla="*/ 0 60000 65536"/>
              <a:gd name="T7" fmla="*/ 0 60000 65536"/>
              <a:gd name="T8" fmla="*/ 0 60000 65536"/>
              <a:gd name="T9" fmla="*/ 0 w 771"/>
              <a:gd name="T10" fmla="*/ 0 h 90"/>
              <a:gd name="T11" fmla="*/ 771 w 771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90">
                <a:moveTo>
                  <a:pt x="0" y="90"/>
                </a:moveTo>
                <a:cubicBezTo>
                  <a:pt x="106" y="45"/>
                  <a:pt x="212" y="0"/>
                  <a:pt x="340" y="0"/>
                </a:cubicBezTo>
                <a:cubicBezTo>
                  <a:pt x="468" y="0"/>
                  <a:pt x="699" y="75"/>
                  <a:pt x="771" y="9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3576439" y="6144801"/>
            <a:ext cx="1189037" cy="395288"/>
          </a:xfrm>
          <a:custGeom>
            <a:avLst/>
            <a:gdLst>
              <a:gd name="T0" fmla="*/ 2147483647 w 749"/>
              <a:gd name="T1" fmla="*/ 0 h 140"/>
              <a:gd name="T2" fmla="*/ 2147483647 w 749"/>
              <a:gd name="T3" fmla="*/ 2147483647 h 140"/>
              <a:gd name="T4" fmla="*/ 0 w 749"/>
              <a:gd name="T5" fmla="*/ 2147483647 h 140"/>
              <a:gd name="T6" fmla="*/ 0 60000 65536"/>
              <a:gd name="T7" fmla="*/ 0 60000 65536"/>
              <a:gd name="T8" fmla="*/ 0 60000 65536"/>
              <a:gd name="T9" fmla="*/ 0 w 749"/>
              <a:gd name="T10" fmla="*/ 0 h 140"/>
              <a:gd name="T11" fmla="*/ 749 w 749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9" h="140">
                <a:moveTo>
                  <a:pt x="749" y="0"/>
                </a:moveTo>
                <a:cubicBezTo>
                  <a:pt x="618" y="66"/>
                  <a:pt x="488" y="132"/>
                  <a:pt x="363" y="136"/>
                </a:cubicBezTo>
                <a:cubicBezTo>
                  <a:pt x="238" y="140"/>
                  <a:pt x="119" y="81"/>
                  <a:pt x="0" y="23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1912739" y="5633626"/>
            <a:ext cx="407987" cy="560388"/>
          </a:xfrm>
          <a:custGeom>
            <a:avLst/>
            <a:gdLst>
              <a:gd name="T0" fmla="*/ 2147483647 w 257"/>
              <a:gd name="T1" fmla="*/ 2147483647 h 353"/>
              <a:gd name="T2" fmla="*/ 2147483647 w 257"/>
              <a:gd name="T3" fmla="*/ 2147483647 h 353"/>
              <a:gd name="T4" fmla="*/ 2147483647 w 257"/>
              <a:gd name="T5" fmla="*/ 2147483647 h 353"/>
              <a:gd name="T6" fmla="*/ 2147483647 w 257"/>
              <a:gd name="T7" fmla="*/ 2147483647 h 353"/>
              <a:gd name="T8" fmla="*/ 0 60000 65536"/>
              <a:gd name="T9" fmla="*/ 0 60000 65536"/>
              <a:gd name="T10" fmla="*/ 0 60000 65536"/>
              <a:gd name="T11" fmla="*/ 0 60000 65536"/>
              <a:gd name="T12" fmla="*/ 0 w 257"/>
              <a:gd name="T13" fmla="*/ 0 h 353"/>
              <a:gd name="T14" fmla="*/ 257 w 257"/>
              <a:gd name="T15" fmla="*/ 353 h 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7" h="353">
                <a:moveTo>
                  <a:pt x="257" y="65"/>
                </a:moveTo>
                <a:cubicBezTo>
                  <a:pt x="174" y="32"/>
                  <a:pt x="91" y="0"/>
                  <a:pt x="53" y="42"/>
                </a:cubicBezTo>
                <a:cubicBezTo>
                  <a:pt x="15" y="84"/>
                  <a:pt x="0" y="277"/>
                  <a:pt x="30" y="315"/>
                </a:cubicBezTo>
                <a:cubicBezTo>
                  <a:pt x="60" y="353"/>
                  <a:pt x="147" y="311"/>
                  <a:pt x="234" y="269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5929114" y="5566951"/>
            <a:ext cx="449262" cy="814388"/>
          </a:xfrm>
          <a:custGeom>
            <a:avLst/>
            <a:gdLst>
              <a:gd name="T0" fmla="*/ 0 w 283"/>
              <a:gd name="T1" fmla="*/ 2147483647 h 447"/>
              <a:gd name="T2" fmla="*/ 2147483647 w 283"/>
              <a:gd name="T3" fmla="*/ 2147483647 h 447"/>
              <a:gd name="T4" fmla="*/ 2147483647 w 283"/>
              <a:gd name="T5" fmla="*/ 2147483647 h 447"/>
              <a:gd name="T6" fmla="*/ 0 w 283"/>
              <a:gd name="T7" fmla="*/ 2147483647 h 447"/>
              <a:gd name="T8" fmla="*/ 0 60000 65536"/>
              <a:gd name="T9" fmla="*/ 0 60000 65536"/>
              <a:gd name="T10" fmla="*/ 0 60000 65536"/>
              <a:gd name="T11" fmla="*/ 0 60000 65536"/>
              <a:gd name="T12" fmla="*/ 0 w 283"/>
              <a:gd name="T13" fmla="*/ 0 h 447"/>
              <a:gd name="T14" fmla="*/ 283 w 283"/>
              <a:gd name="T15" fmla="*/ 447 h 4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" h="447">
                <a:moveTo>
                  <a:pt x="0" y="371"/>
                </a:moveTo>
                <a:cubicBezTo>
                  <a:pt x="81" y="409"/>
                  <a:pt x="163" y="447"/>
                  <a:pt x="204" y="394"/>
                </a:cubicBezTo>
                <a:cubicBezTo>
                  <a:pt x="245" y="341"/>
                  <a:pt x="283" y="106"/>
                  <a:pt x="249" y="53"/>
                </a:cubicBezTo>
                <a:cubicBezTo>
                  <a:pt x="215" y="0"/>
                  <a:pt x="107" y="38"/>
                  <a:pt x="0" y="76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764281" y="5804868"/>
            <a:ext cx="12902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未发生故障</a:t>
            </a:r>
            <a:endParaRPr lang="en-US" altLang="zh-CN" dirty="0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728864" y="5051212"/>
            <a:ext cx="12902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发生故障</a:t>
            </a:r>
            <a:endParaRPr lang="en-US" altLang="zh-CN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834888" y="6159148"/>
            <a:ext cx="6372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修复</a:t>
            </a:r>
            <a:endParaRPr lang="en-US" altLang="zh-CN" dirty="0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311071" y="5782851"/>
            <a:ext cx="8021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未修复</a:t>
            </a:r>
            <a:endParaRPr lang="en-US" altLang="zh-CN" dirty="0"/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7241976" y="3956498"/>
            <a:ext cx="2520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 smtClean="0">
                <a:solidFill>
                  <a:srgbClr val="3333CC"/>
                </a:solidFill>
              </a:rPr>
              <a:t>不可修复元件</a:t>
            </a:r>
            <a:r>
              <a:rPr lang="en-US" altLang="zh-CN" sz="2000" dirty="0" smtClean="0">
                <a:solidFill>
                  <a:srgbClr val="3333CC"/>
                </a:solidFill>
              </a:rPr>
              <a:t>/</a:t>
            </a:r>
            <a:r>
              <a:rPr lang="zh-CN" altLang="en-US" sz="2000" dirty="0" smtClean="0">
                <a:solidFill>
                  <a:srgbClr val="3333CC"/>
                </a:solidFill>
              </a:rPr>
              <a:t>系统</a:t>
            </a:r>
            <a:endParaRPr lang="zh-CN" altLang="en-US" sz="2000" dirty="0">
              <a:solidFill>
                <a:srgbClr val="3333CC"/>
              </a:solidFill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7256586" y="5740583"/>
            <a:ext cx="2520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 smtClean="0">
                <a:solidFill>
                  <a:srgbClr val="3333CC"/>
                </a:solidFill>
              </a:rPr>
              <a:t>可修复元件</a:t>
            </a:r>
            <a:r>
              <a:rPr lang="en-US" altLang="zh-CN" sz="2000" dirty="0" smtClean="0">
                <a:solidFill>
                  <a:srgbClr val="3333CC"/>
                </a:solidFill>
              </a:rPr>
              <a:t>/</a:t>
            </a:r>
            <a:r>
              <a:rPr lang="zh-CN" altLang="en-US" sz="2000" dirty="0" smtClean="0">
                <a:solidFill>
                  <a:srgbClr val="3333CC"/>
                </a:solidFill>
              </a:rPr>
              <a:t>系统</a:t>
            </a:r>
            <a:endParaRPr lang="zh-CN" altLang="en-US" sz="20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7" grpId="0"/>
      <p:bldP spid="95239" grpId="0"/>
      <p:bldP spid="95241" grpId="0" animBg="1"/>
      <p:bldP spid="95242" grpId="0" animBg="1"/>
      <p:bldP spid="95243" grpId="0" animBg="1"/>
      <p:bldP spid="95245" grpId="0" animBg="1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EECC51-10CC-482D-8FC4-64DBA72CBE3B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848544" y="2359025"/>
            <a:ext cx="9145588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5000"/>
              </a:spcBef>
              <a:buFontTx/>
              <a:buNone/>
            </a:pP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  <a:p>
            <a:pPr algn="l" eaLnBrk="1" hangingPunct="1">
              <a:spcBef>
                <a:spcPct val="25000"/>
              </a:spcBef>
              <a:buFontTx/>
              <a:buNone/>
            </a:pP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更多提示，且</a:t>
            </a: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听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下回分解</a:t>
            </a: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......</a:t>
            </a:r>
          </a:p>
          <a:p>
            <a:pPr algn="l" eaLnBrk="1" hangingPunct="1">
              <a:buFontTx/>
              <a:buNone/>
            </a:pPr>
            <a:endParaRPr lang="en-US" altLang="zh-CN" sz="4000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16388" name="Picture 3" descr="j030125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1576388"/>
            <a:ext cx="1830387" cy="156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920FAC7-55F9-4C71-9F4C-C4E39ED80C9C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可靠性的概念定义</a:t>
            </a:r>
            <a:endParaRPr kumimoji="1" lang="zh-CN" altLang="en-GB" sz="240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1577015" name="Group 55"/>
          <p:cNvGrpSpPr>
            <a:grpSpLocks/>
          </p:cNvGrpSpPr>
          <p:nvPr/>
        </p:nvGrpSpPr>
        <p:grpSpPr bwMode="auto">
          <a:xfrm>
            <a:off x="596900" y="728663"/>
            <a:ext cx="8856663" cy="1298575"/>
            <a:chOff x="376" y="459"/>
            <a:chExt cx="5579" cy="818"/>
          </a:xfrm>
        </p:grpSpPr>
        <p:sp>
          <p:nvSpPr>
            <p:cNvPr id="12300" name="Text Box 3"/>
            <p:cNvSpPr txBox="1">
              <a:spLocks noChangeArrowheads="1"/>
            </p:cNvSpPr>
            <p:nvPr/>
          </p:nvSpPr>
          <p:spPr bwMode="auto">
            <a:xfrm>
              <a:off x="376" y="459"/>
              <a:ext cx="485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800" bIns="10800">
              <a:spAutoFit/>
            </a:bodyPr>
            <a:lstStyle>
              <a:defPPr>
                <a:defRPr lang="en-AU"/>
              </a:defPPr>
              <a:lvl1pPr algn="just" eaLnBrk="1" hangingPunct="1">
                <a:buClr>
                  <a:srgbClr val="800080"/>
                </a:buClr>
                <a:buChar char="p"/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</a:lvl9pPr>
            </a:lstStyle>
            <a:p>
              <a:r>
                <a:rPr lang="zh-CN" altLang="en-US" dirty="0"/>
                <a:t> 可靠性概念的经典定义</a:t>
              </a:r>
            </a:p>
          </p:txBody>
        </p:sp>
        <p:sp>
          <p:nvSpPr>
            <p:cNvPr id="12301" name="Text Box 46"/>
            <p:cNvSpPr txBox="1">
              <a:spLocks noChangeArrowheads="1"/>
            </p:cNvSpPr>
            <p:nvPr/>
          </p:nvSpPr>
          <p:spPr bwMode="auto">
            <a:xfrm>
              <a:off x="479" y="754"/>
              <a:ext cx="54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AU"/>
              </a:defPPr>
              <a:lvl1pPr marL="342900" indent="-342900" algn="l" eaLnBrk="1" hangingPunct="1">
                <a:spcBef>
                  <a:spcPct val="50000"/>
                </a:spcBef>
                <a:buChar char="Ø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2"/>
                  </a:solidFill>
                </a:defRPr>
              </a:lvl2pPr>
              <a:lvl3pPr marL="1143000" indent="-228600">
                <a:defRPr>
                  <a:solidFill>
                    <a:schemeClr val="tx2"/>
                  </a:solidFill>
                </a:defRPr>
              </a:lvl3pPr>
              <a:lvl4pPr marL="1600200" indent="-228600">
                <a:defRPr>
                  <a:solidFill>
                    <a:schemeClr val="tx2"/>
                  </a:solidFill>
                </a:defRPr>
              </a:lvl4pPr>
              <a:lvl5pPr marL="2057400" indent="-228600">
                <a:defRPr>
                  <a:solidFill>
                    <a:schemeClr val="tx2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zh-CN" altLang="en-US" dirty="0">
                  <a:solidFill>
                    <a:srgbClr val="C00000"/>
                  </a:solidFill>
                </a:rPr>
                <a:t> 可靠性是一个</a:t>
              </a:r>
              <a:r>
                <a:rPr lang="zh-CN" altLang="en-US" dirty="0">
                  <a:solidFill>
                    <a:srgbClr val="0070C0"/>
                  </a:solidFill>
                </a:rPr>
                <a:t>产品</a:t>
              </a:r>
              <a:r>
                <a:rPr lang="zh-CN" altLang="en-US" dirty="0">
                  <a:solidFill>
                    <a:srgbClr val="C00000"/>
                  </a:solidFill>
                </a:rPr>
                <a:t>在特定</a:t>
              </a:r>
              <a:r>
                <a:rPr lang="zh-CN" altLang="en-US" dirty="0">
                  <a:solidFill>
                    <a:srgbClr val="0070C0"/>
                  </a:solidFill>
                </a:rPr>
                <a:t>时间</a:t>
              </a:r>
              <a:r>
                <a:rPr lang="zh-CN" altLang="en-US" dirty="0">
                  <a:solidFill>
                    <a:srgbClr val="C00000"/>
                  </a:solidFill>
                </a:rPr>
                <a:t>内、特定</a:t>
              </a:r>
              <a:r>
                <a:rPr lang="zh-CN" altLang="en-US" dirty="0">
                  <a:solidFill>
                    <a:srgbClr val="0070C0"/>
                  </a:solidFill>
                </a:rPr>
                <a:t>条件</a:t>
              </a:r>
              <a:r>
                <a:rPr lang="zh-CN" altLang="en-US" dirty="0">
                  <a:solidFill>
                    <a:srgbClr val="C00000"/>
                  </a:solidFill>
                </a:rPr>
                <a:t>下，不</a:t>
              </a:r>
              <a:r>
                <a:rPr lang="zh-CN" altLang="en-US" dirty="0">
                  <a:solidFill>
                    <a:srgbClr val="0070C0"/>
                  </a:solidFill>
                </a:rPr>
                <a:t>失效</a:t>
              </a:r>
              <a:r>
                <a:rPr lang="zh-CN" altLang="en-US" dirty="0">
                  <a:solidFill>
                    <a:srgbClr val="C00000"/>
                  </a:solidFill>
                </a:rPr>
                <a:t>地发挥一种特定</a:t>
              </a:r>
              <a:r>
                <a:rPr lang="zh-CN" altLang="en-US" dirty="0">
                  <a:solidFill>
                    <a:srgbClr val="0070C0"/>
                  </a:solidFill>
                </a:rPr>
                <a:t>功能</a:t>
              </a:r>
              <a:r>
                <a:rPr lang="zh-CN" altLang="en-US" dirty="0">
                  <a:solidFill>
                    <a:srgbClr val="C00000"/>
                  </a:solidFill>
                </a:rPr>
                <a:t>的</a:t>
              </a:r>
              <a:r>
                <a:rPr lang="zh-CN" altLang="en-US" dirty="0">
                  <a:solidFill>
                    <a:srgbClr val="0070C0"/>
                  </a:solidFill>
                </a:rPr>
                <a:t>概率</a:t>
              </a:r>
              <a:r>
                <a:rPr lang="zh-CN" altLang="en-US" dirty="0">
                  <a:solidFill>
                    <a:srgbClr val="C00000"/>
                  </a:solidFill>
                </a:rPr>
                <a:t>。</a:t>
              </a:r>
            </a:p>
          </p:txBody>
        </p:sp>
      </p:grpSp>
      <p:sp>
        <p:nvSpPr>
          <p:cNvPr id="1577008" name="Text Box 48"/>
          <p:cNvSpPr txBox="1">
            <a:spLocks noChangeArrowheads="1"/>
          </p:cNvSpPr>
          <p:nvPr/>
        </p:nvSpPr>
        <p:spPr bwMode="auto">
          <a:xfrm>
            <a:off x="992188" y="3176588"/>
            <a:ext cx="8208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产品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：可靠性的度量总是要针对特定的产品（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或服务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），所以对所需研究的产品（或服务）需要给出恰当的界定。</a:t>
            </a:r>
          </a:p>
        </p:txBody>
      </p:sp>
      <p:grpSp>
        <p:nvGrpSpPr>
          <p:cNvPr id="1577016" name="Group 56"/>
          <p:cNvGrpSpPr>
            <a:grpSpLocks/>
          </p:cNvGrpSpPr>
          <p:nvPr/>
        </p:nvGrpSpPr>
        <p:grpSpPr bwMode="auto">
          <a:xfrm>
            <a:off x="760413" y="2133600"/>
            <a:ext cx="8440738" cy="912813"/>
            <a:chOff x="479" y="1344"/>
            <a:chExt cx="5317" cy="575"/>
          </a:xfrm>
        </p:grpSpPr>
        <p:sp>
          <p:nvSpPr>
            <p:cNvPr id="12298" name="Text Box 47"/>
            <p:cNvSpPr txBox="1">
              <a:spLocks noChangeArrowheads="1"/>
            </p:cNvSpPr>
            <p:nvPr/>
          </p:nvSpPr>
          <p:spPr bwMode="auto">
            <a:xfrm>
              <a:off x="625" y="1706"/>
              <a:ext cx="5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marL="285750" indent="-285750" algn="l" eaLnBrk="1" hangingPunct="1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u="sng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概率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：失效情况的发生是一种随机现象，所以可靠性可以用概率来定量描述。</a:t>
              </a:r>
            </a:p>
          </p:txBody>
        </p:sp>
        <p:sp>
          <p:nvSpPr>
            <p:cNvPr id="12299" name="Text Box 54"/>
            <p:cNvSpPr txBox="1">
              <a:spLocks noChangeArrowheads="1"/>
            </p:cNvSpPr>
            <p:nvPr/>
          </p:nvSpPr>
          <p:spPr bwMode="auto">
            <a:xfrm>
              <a:off x="479" y="1344"/>
              <a:ext cx="4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marL="342900" indent="-342900" algn="l"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定义中</a:t>
              </a:r>
              <a:r>
                <a:rPr lang="zh-CN" altLang="en-US" sz="2400" dirty="0" smtClean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的各要素</a:t>
              </a:r>
              <a:endPara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1460500" y="3897313"/>
            <a:ext cx="7740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举例：移动通信终端（如手机）、移动通信服务，前者</a:t>
            </a:r>
            <a:r>
              <a:rPr lang="zh-CN" altLang="en-US" dirty="0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是产品</a:t>
            </a:r>
            <a:r>
              <a:rPr lang="zh-CN" altLang="en-US" dirty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，后者</a:t>
            </a:r>
            <a:r>
              <a:rPr lang="zh-CN" altLang="en-US" dirty="0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是服务。</a:t>
            </a:r>
            <a:endParaRPr lang="zh-CN" altLang="en-US" dirty="0">
              <a:solidFill>
                <a:srgbClr val="6600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992188" y="4587875"/>
            <a:ext cx="8208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失效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：对该产品或服务的使用，最终总是表现为两种情况之一：成功或失效。对“失效”或“成功”的概念，必须有明确而不含糊的定义或标准。</a:t>
            </a: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1460500" y="5337175"/>
            <a:ext cx="7092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举例：通信服务的呼损现象（呼叫失败</a:t>
            </a:r>
            <a:r>
              <a:rPr lang="zh-CN" altLang="en-US" dirty="0" smtClean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），运营商和用户对呼叫失败的理解会有差别。</a:t>
            </a:r>
            <a:endParaRPr lang="zh-CN" altLang="en-US" dirty="0">
              <a:solidFill>
                <a:srgbClr val="6600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9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920FAC7-55F9-4C71-9F4C-C4E39ED80C9C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可靠性的概念定义</a:t>
            </a:r>
            <a:endParaRPr kumimoji="1" lang="zh-CN" altLang="en-GB" sz="240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1577015" name="Group 55"/>
          <p:cNvGrpSpPr>
            <a:grpSpLocks/>
          </p:cNvGrpSpPr>
          <p:nvPr/>
        </p:nvGrpSpPr>
        <p:grpSpPr bwMode="auto">
          <a:xfrm>
            <a:off x="596900" y="728663"/>
            <a:ext cx="8856663" cy="1298575"/>
            <a:chOff x="376" y="459"/>
            <a:chExt cx="5579" cy="818"/>
          </a:xfrm>
        </p:grpSpPr>
        <p:sp>
          <p:nvSpPr>
            <p:cNvPr id="12300" name="Text Box 3"/>
            <p:cNvSpPr txBox="1">
              <a:spLocks noChangeArrowheads="1"/>
            </p:cNvSpPr>
            <p:nvPr/>
          </p:nvSpPr>
          <p:spPr bwMode="auto">
            <a:xfrm>
              <a:off x="376" y="459"/>
              <a:ext cx="485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800" bIns="10800">
              <a:spAutoFit/>
            </a:bodyPr>
            <a:lstStyle>
              <a:defPPr>
                <a:defRPr lang="en-AU"/>
              </a:defPPr>
              <a:lvl1pPr algn="just" eaLnBrk="1" hangingPunct="1">
                <a:buClr>
                  <a:srgbClr val="800080"/>
                </a:buClr>
                <a:buChar char="p"/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</a:lvl9pPr>
            </a:lstStyle>
            <a:p>
              <a:r>
                <a:rPr lang="zh-CN" altLang="en-US" dirty="0"/>
                <a:t> 可靠性概念的经典定义</a:t>
              </a:r>
            </a:p>
          </p:txBody>
        </p:sp>
        <p:sp>
          <p:nvSpPr>
            <p:cNvPr id="12301" name="Text Box 46"/>
            <p:cNvSpPr txBox="1">
              <a:spLocks noChangeArrowheads="1"/>
            </p:cNvSpPr>
            <p:nvPr/>
          </p:nvSpPr>
          <p:spPr bwMode="auto">
            <a:xfrm>
              <a:off x="479" y="754"/>
              <a:ext cx="54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AU"/>
              </a:defPPr>
              <a:lvl1pPr marL="342900" indent="-342900" algn="l" eaLnBrk="1" hangingPunct="1">
                <a:spcBef>
                  <a:spcPct val="50000"/>
                </a:spcBef>
                <a:buChar char="Ø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2"/>
                  </a:solidFill>
                </a:defRPr>
              </a:lvl2pPr>
              <a:lvl3pPr marL="1143000" indent="-228600">
                <a:defRPr>
                  <a:solidFill>
                    <a:schemeClr val="tx2"/>
                  </a:solidFill>
                </a:defRPr>
              </a:lvl3pPr>
              <a:lvl4pPr marL="1600200" indent="-228600">
                <a:defRPr>
                  <a:solidFill>
                    <a:schemeClr val="tx2"/>
                  </a:solidFill>
                </a:defRPr>
              </a:lvl4pPr>
              <a:lvl5pPr marL="2057400" indent="-228600">
                <a:defRPr>
                  <a:solidFill>
                    <a:schemeClr val="tx2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zh-CN" altLang="en-US" dirty="0">
                  <a:solidFill>
                    <a:srgbClr val="C00000"/>
                  </a:solidFill>
                </a:rPr>
                <a:t> 可靠性是一个</a:t>
              </a:r>
              <a:r>
                <a:rPr lang="zh-CN" altLang="en-US" dirty="0">
                  <a:solidFill>
                    <a:srgbClr val="0070C0"/>
                  </a:solidFill>
                </a:rPr>
                <a:t>产品</a:t>
              </a:r>
              <a:r>
                <a:rPr lang="zh-CN" altLang="en-US" dirty="0">
                  <a:solidFill>
                    <a:srgbClr val="C00000"/>
                  </a:solidFill>
                </a:rPr>
                <a:t>在特定</a:t>
              </a:r>
              <a:r>
                <a:rPr lang="zh-CN" altLang="en-US" dirty="0">
                  <a:solidFill>
                    <a:srgbClr val="0070C0"/>
                  </a:solidFill>
                </a:rPr>
                <a:t>时间</a:t>
              </a:r>
              <a:r>
                <a:rPr lang="zh-CN" altLang="en-US" dirty="0">
                  <a:solidFill>
                    <a:srgbClr val="C00000"/>
                  </a:solidFill>
                </a:rPr>
                <a:t>内、特定</a:t>
              </a:r>
              <a:r>
                <a:rPr lang="zh-CN" altLang="en-US" dirty="0">
                  <a:solidFill>
                    <a:srgbClr val="0070C0"/>
                  </a:solidFill>
                </a:rPr>
                <a:t>条件</a:t>
              </a:r>
              <a:r>
                <a:rPr lang="zh-CN" altLang="en-US" dirty="0">
                  <a:solidFill>
                    <a:srgbClr val="C00000"/>
                  </a:solidFill>
                </a:rPr>
                <a:t>下，不</a:t>
              </a:r>
              <a:r>
                <a:rPr lang="zh-CN" altLang="en-US" dirty="0">
                  <a:solidFill>
                    <a:srgbClr val="0070C0"/>
                  </a:solidFill>
                </a:rPr>
                <a:t>失效</a:t>
              </a:r>
              <a:r>
                <a:rPr lang="zh-CN" altLang="en-US" dirty="0">
                  <a:solidFill>
                    <a:srgbClr val="C00000"/>
                  </a:solidFill>
                </a:rPr>
                <a:t>地发挥一种特定</a:t>
              </a:r>
              <a:r>
                <a:rPr lang="zh-CN" altLang="en-US" dirty="0">
                  <a:solidFill>
                    <a:srgbClr val="0070C0"/>
                  </a:solidFill>
                </a:rPr>
                <a:t>功能</a:t>
              </a:r>
              <a:r>
                <a:rPr lang="zh-CN" altLang="en-US" dirty="0">
                  <a:solidFill>
                    <a:srgbClr val="C00000"/>
                  </a:solidFill>
                </a:rPr>
                <a:t>的</a:t>
              </a:r>
              <a:r>
                <a:rPr lang="zh-CN" altLang="en-US" dirty="0">
                  <a:solidFill>
                    <a:srgbClr val="0070C0"/>
                  </a:solidFill>
                </a:rPr>
                <a:t>概率</a:t>
              </a:r>
              <a:r>
                <a:rPr lang="zh-CN" altLang="en-US" dirty="0">
                  <a:solidFill>
                    <a:srgbClr val="C00000"/>
                  </a:solidFill>
                </a:rPr>
                <a:t>。</a:t>
              </a:r>
            </a:p>
          </p:txBody>
        </p:sp>
      </p:grpSp>
      <p:sp>
        <p:nvSpPr>
          <p:cNvPr id="12299" name="Text Box 54"/>
          <p:cNvSpPr txBox="1">
            <a:spLocks noChangeArrowheads="1"/>
          </p:cNvSpPr>
          <p:nvPr/>
        </p:nvSpPr>
        <p:spPr bwMode="auto">
          <a:xfrm>
            <a:off x="760413" y="2133599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定义中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的各要素</a:t>
            </a:r>
            <a:endParaRPr lang="zh-CN" altLang="en-US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992188" y="3818583"/>
            <a:ext cx="82089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marL="285750" indent="-285750" algn="l" eaLnBrk="1" hangingPunct="1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</a:t>
            </a:r>
            <a:r>
              <a:rPr lang="zh-CN" altLang="en-US" u="sng" dirty="0">
                <a:solidFill>
                  <a:srgbClr val="0070C0"/>
                </a:solidFill>
              </a:rPr>
              <a:t>条件</a:t>
            </a:r>
            <a:r>
              <a:rPr lang="zh-CN" altLang="en-US" dirty="0"/>
              <a:t>：对产品或服务发挥特定功能时，所处的环境和条件，需要明确界定。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992188" y="2708920"/>
            <a:ext cx="8208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marL="285750" indent="-285750" algn="l" eaLnBrk="1" hangingPunct="1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</a:t>
            </a:r>
            <a:r>
              <a:rPr lang="zh-CN" altLang="en-US" u="sng" dirty="0">
                <a:solidFill>
                  <a:srgbClr val="0070C0"/>
                </a:solidFill>
              </a:rPr>
              <a:t>功能</a:t>
            </a:r>
            <a:r>
              <a:rPr lang="zh-CN" altLang="en-US" dirty="0"/>
              <a:t>：对产品或服务所需发挥的功能需要明确界定。（注意：“提供者”和“用户”对功能含义的理解可能是不同的。）</a:t>
            </a:r>
          </a:p>
        </p:txBody>
      </p:sp>
      <p:sp>
        <p:nvSpPr>
          <p:cNvPr id="19" name="Text Box 53"/>
          <p:cNvSpPr txBox="1">
            <a:spLocks noChangeArrowheads="1"/>
          </p:cNvSpPr>
          <p:nvPr/>
        </p:nvSpPr>
        <p:spPr bwMode="auto">
          <a:xfrm>
            <a:off x="992188" y="4983808"/>
            <a:ext cx="8208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marL="285750" indent="-285750" algn="l" eaLnBrk="1" hangingPunct="1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</a:t>
            </a:r>
            <a:r>
              <a:rPr lang="zh-CN" altLang="en-US" u="sng" dirty="0">
                <a:solidFill>
                  <a:srgbClr val="0070C0"/>
                </a:solidFill>
              </a:rPr>
              <a:t>时间</a:t>
            </a:r>
            <a:r>
              <a:rPr lang="zh-CN" altLang="en-US" dirty="0"/>
              <a:t>：产品或服务被期望在怎样的时间段内，不失效地发挥所要求的功能，</a:t>
            </a:r>
            <a:r>
              <a:rPr lang="zh-CN" altLang="en-US" dirty="0" smtClean="0"/>
              <a:t>需要明确给定</a:t>
            </a:r>
            <a:r>
              <a:rPr lang="zh-CN" altLang="en-US" dirty="0"/>
              <a:t>。</a:t>
            </a: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1460500" y="3212976"/>
            <a:ext cx="7813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举例：通信运营商和用户对“接通”，客观上可能存在不同的概念性理解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1460500" y="4143375"/>
            <a:ext cx="7129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举例：同一型号的集成芯片往往有不同等级的子型号（</a:t>
            </a:r>
            <a:r>
              <a:rPr lang="en-US" altLang="zh-CN" dirty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commercial / industrial / military / …)</a:t>
            </a:r>
            <a:r>
              <a:rPr lang="zh-CN" altLang="en-US" dirty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，对应有差异的适用环境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460500" y="5589240"/>
            <a:ext cx="7129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660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举例：产品的设计寿命</a:t>
            </a:r>
          </a:p>
        </p:txBody>
      </p:sp>
    </p:spTree>
    <p:extLst>
      <p:ext uri="{BB962C8B-B14F-4D97-AF65-F5344CB8AC3E}">
        <p14:creationId xmlns:p14="http://schemas.microsoft.com/office/powerpoint/2010/main" val="427657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4DE736-E735-473A-AD98-9003184B4E68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96900" y="728663"/>
            <a:ext cx="7704138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defPPr>
              <a:defRPr lang="en-AU"/>
            </a:defPPr>
            <a:lvl1pPr algn="just" eaLnBrk="1" hangingPunct="1">
              <a:buClr>
                <a:srgbClr val="800080"/>
              </a:buClr>
              <a:buChar char="p"/>
              <a:defRPr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9pPr>
          </a:lstStyle>
          <a:p>
            <a:r>
              <a:rPr lang="zh-CN" altLang="en-US" dirty="0"/>
              <a:t> 电子系统的可靠性问题</a:t>
            </a:r>
          </a:p>
        </p:txBody>
      </p:sp>
      <p:grpSp>
        <p:nvGrpSpPr>
          <p:cNvPr id="1537291" name="Group 267"/>
          <p:cNvGrpSpPr>
            <a:grpSpLocks/>
          </p:cNvGrpSpPr>
          <p:nvPr/>
        </p:nvGrpSpPr>
        <p:grpSpPr bwMode="auto">
          <a:xfrm>
            <a:off x="1281113" y="1339850"/>
            <a:ext cx="4464050" cy="1720850"/>
            <a:chOff x="3097" y="1094"/>
            <a:chExt cx="2450" cy="1084"/>
          </a:xfrm>
        </p:grpSpPr>
        <p:sp>
          <p:nvSpPr>
            <p:cNvPr id="16393" name="Text Box 258"/>
            <p:cNvSpPr txBox="1">
              <a:spLocks noChangeArrowheads="1"/>
            </p:cNvSpPr>
            <p:nvPr/>
          </p:nvSpPr>
          <p:spPr bwMode="auto">
            <a:xfrm>
              <a:off x="3392" y="1344"/>
              <a:ext cx="2155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硬件电路中电子元件失效</a:t>
              </a:r>
              <a:endParaRPr lang="en-US" altLang="zh-CN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微处理器软件缺陷</a:t>
              </a:r>
            </a:p>
            <a:p>
              <a:pPr algn="l"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通信信道物理介质损坏</a:t>
              </a:r>
            </a:p>
            <a:p>
              <a:pPr algn="l"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恶劣气候环境引起系统故障</a:t>
              </a:r>
            </a:p>
            <a:p>
              <a:pPr algn="l"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人为操作不当引起系统故障</a:t>
              </a:r>
            </a:p>
          </p:txBody>
        </p:sp>
        <p:sp>
          <p:nvSpPr>
            <p:cNvPr id="16394" name="Text Box 259"/>
            <p:cNvSpPr txBox="1">
              <a:spLocks noChangeArrowheads="1"/>
            </p:cNvSpPr>
            <p:nvPr/>
          </p:nvSpPr>
          <p:spPr bwMode="auto">
            <a:xfrm>
              <a:off x="3097" y="1094"/>
              <a:ext cx="19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6600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影响可靠性的常规风险因素：</a:t>
              </a:r>
            </a:p>
          </p:txBody>
        </p:sp>
      </p:grpSp>
      <p:grpSp>
        <p:nvGrpSpPr>
          <p:cNvPr id="1537292" name="Group 268"/>
          <p:cNvGrpSpPr>
            <a:grpSpLocks/>
          </p:cNvGrpSpPr>
          <p:nvPr/>
        </p:nvGrpSpPr>
        <p:grpSpPr bwMode="auto">
          <a:xfrm>
            <a:off x="1244600" y="3606799"/>
            <a:ext cx="5003800" cy="1720850"/>
            <a:chOff x="3074" y="2522"/>
            <a:chExt cx="3017" cy="1084"/>
          </a:xfrm>
        </p:grpSpPr>
        <p:sp>
          <p:nvSpPr>
            <p:cNvPr id="16391" name="Text Box 260"/>
            <p:cNvSpPr txBox="1">
              <a:spLocks noChangeArrowheads="1"/>
            </p:cNvSpPr>
            <p:nvPr/>
          </p:nvSpPr>
          <p:spPr bwMode="auto">
            <a:xfrm>
              <a:off x="3369" y="2772"/>
              <a:ext cx="2722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指导不同硬件电路设计方案的优选</a:t>
              </a:r>
            </a:p>
            <a:p>
              <a:pPr algn="l"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指导软件可靠性优化方案的设计</a:t>
              </a:r>
            </a:p>
            <a:p>
              <a:pPr algn="l"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指导优化网络物理拓扑</a:t>
              </a:r>
              <a:endParaRPr lang="en-US" altLang="zh-CN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指导容错冗余措施的优化部署</a:t>
              </a:r>
            </a:p>
            <a:p>
              <a:pPr algn="l"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其他</a:t>
              </a:r>
            </a:p>
          </p:txBody>
        </p:sp>
        <p:sp>
          <p:nvSpPr>
            <p:cNvPr id="16392" name="Text Box 261"/>
            <p:cNvSpPr txBox="1">
              <a:spLocks noChangeArrowheads="1"/>
            </p:cNvSpPr>
            <p:nvPr/>
          </p:nvSpPr>
          <p:spPr bwMode="auto">
            <a:xfrm>
              <a:off x="3074" y="2522"/>
              <a:ext cx="254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6600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可靠性定量评价的现实意义：</a:t>
              </a:r>
            </a:p>
          </p:txBody>
        </p: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可靠性的概念定义</a:t>
            </a:r>
            <a:endParaRPr kumimoji="1" lang="zh-CN" altLang="en-GB" sz="2400" dirty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9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84D6BE-F027-4B8E-9595-353EE8C8BF31}" type="slidenum">
              <a:rPr lang="en-US" altLang="zh-CN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b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GB" altLang="zh-CN" sz="2400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Agenda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0999" y="2521242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蒙特卡洛（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Monte Carlo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）方法和仿真实验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1039813"/>
            <a:ext cx="831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可靠性的概念定义</a:t>
            </a:r>
            <a:endParaRPr lang="en-US" altLang="zh-CN" dirty="0"/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80999" y="3257856"/>
            <a:ext cx="952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马尔科夫链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80999" y="1769859"/>
            <a:ext cx="9525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AU"/>
            </a:defPPr>
            <a:lvl1pPr algn="l" eaLnBrk="1" hangingPunct="1">
              <a:spcBef>
                <a:spcPct val="50000"/>
              </a:spcBef>
              <a:buFontTx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2"/>
                </a:solidFill>
              </a:defRPr>
            </a:lvl2pPr>
            <a:lvl3pPr marL="1143000" indent="-228600">
              <a:defRPr>
                <a:solidFill>
                  <a:schemeClr val="tx2"/>
                </a:solidFill>
              </a:defRPr>
            </a:lvl3pPr>
            <a:lvl4pPr marL="1600200" indent="-228600">
              <a:defRPr>
                <a:solidFill>
                  <a:schemeClr val="tx2"/>
                </a:solidFill>
              </a:defRPr>
            </a:lvl4pPr>
            <a:lvl5pPr marL="2057400" indent="-228600">
              <a:defRPr>
                <a:solidFill>
                  <a:schemeClr val="tx2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一个多节点声纳系统中同步时钟机制的可靠性评估和系统优化问题</a:t>
            </a:r>
          </a:p>
        </p:txBody>
      </p:sp>
    </p:spTree>
    <p:extLst>
      <p:ext uri="{BB962C8B-B14F-4D97-AF65-F5344CB8AC3E}">
        <p14:creationId xmlns:p14="http://schemas.microsoft.com/office/powerpoint/2010/main" val="28872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algn="ctr" defTabSz="669925">
              <a:spcBef>
                <a:spcPct val="50000"/>
              </a:spcBef>
              <a:buFontTx/>
              <a:buNone/>
              <a:defRPr/>
            </a:pPr>
            <a:fld id="{57ED0FE8-2B3F-46F4-B452-1D2D6B536277}" type="slidenum">
              <a:rPr kumimoji="1" lang="en-US" altLang="zh-CN" sz="1000" b="0">
                <a:latin typeface="+mn-lt"/>
              </a:rPr>
              <a:pPr algn="ctr" defTabSz="669925">
                <a:spcBef>
                  <a:spcPct val="50000"/>
                </a:spcBef>
                <a:buFontTx/>
                <a:buNone/>
                <a:defRPr/>
              </a:pPr>
              <a:t>8</a:t>
            </a:fld>
            <a:endParaRPr kumimoji="1" lang="en-US" altLang="zh-CN" sz="1000" b="0">
              <a:latin typeface="+mn-lt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4100" name="Text Box 40"/>
          <p:cNvSpPr txBox="1">
            <a:spLocks noChangeArrowheads="1"/>
          </p:cNvSpPr>
          <p:nvPr/>
        </p:nvSpPr>
        <p:spPr bwMode="auto">
          <a:xfrm>
            <a:off x="596900" y="728663"/>
            <a:ext cx="7704138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defPPr>
              <a:defRPr lang="en-AU"/>
            </a:defPPr>
            <a:lvl1pPr algn="just" eaLnBrk="1" hangingPunct="1">
              <a:buClr>
                <a:srgbClr val="800080"/>
              </a:buClr>
              <a:buChar char="p"/>
              <a:defRPr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</a:lvl9pPr>
          </a:lstStyle>
          <a:p>
            <a:r>
              <a:rPr lang="zh-CN" altLang="en-US" dirty="0"/>
              <a:t>分布式部署的某多节点声纳系统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auto">
          <a:xfrm>
            <a:off x="884238" y="206533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节点</a:t>
            </a:r>
            <a:r>
              <a:rPr lang="en-US" altLang="zh-CN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06" name="Text Box 28"/>
          <p:cNvSpPr txBox="1">
            <a:spLocks noChangeArrowheads="1"/>
          </p:cNvSpPr>
          <p:nvPr/>
        </p:nvSpPr>
        <p:spPr bwMode="auto">
          <a:xfrm>
            <a:off x="3116263" y="2097088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chemeClr val="tx2"/>
                </a:solidFill>
              </a:rPr>
              <a:t>… …</a:t>
            </a:r>
          </a:p>
        </p:txBody>
      </p:sp>
      <p:sp>
        <p:nvSpPr>
          <p:cNvPr id="4107" name="Text Box 27"/>
          <p:cNvSpPr txBox="1">
            <a:spLocks noChangeArrowheads="1"/>
          </p:cNvSpPr>
          <p:nvPr/>
        </p:nvSpPr>
        <p:spPr bwMode="auto">
          <a:xfrm>
            <a:off x="2144713" y="206533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节点</a:t>
            </a:r>
            <a:r>
              <a:rPr lang="en-US" altLang="zh-CN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10" name="Text Box 27"/>
          <p:cNvSpPr txBox="1">
            <a:spLocks noChangeArrowheads="1"/>
          </p:cNvSpPr>
          <p:nvPr/>
        </p:nvSpPr>
        <p:spPr bwMode="auto">
          <a:xfrm>
            <a:off x="4664075" y="206533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节点</a:t>
            </a:r>
            <a:r>
              <a:rPr lang="en-US" altLang="zh-CN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4113" name="Text Box 27"/>
          <p:cNvSpPr txBox="1">
            <a:spLocks noChangeArrowheads="1"/>
          </p:cNvSpPr>
          <p:nvPr/>
        </p:nvSpPr>
        <p:spPr bwMode="auto">
          <a:xfrm>
            <a:off x="6969125" y="2065338"/>
            <a:ext cx="936625" cy="3556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节点</a:t>
            </a:r>
            <a:r>
              <a:rPr lang="en-US" altLang="zh-CN">
                <a:solidFill>
                  <a:schemeClr val="tx2"/>
                </a:solidFill>
              </a:rPr>
              <a:t>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5100" y="1304925"/>
            <a:ext cx="9504363" cy="757238"/>
            <a:chOff x="165100" y="1304925"/>
            <a:chExt cx="9504363" cy="757238"/>
          </a:xfrm>
        </p:grpSpPr>
        <p:sp>
          <p:nvSpPr>
            <p:cNvPr id="4102" name="Line 44"/>
            <p:cNvSpPr>
              <a:spLocks noChangeShapeType="1"/>
            </p:cNvSpPr>
            <p:nvPr/>
          </p:nvSpPr>
          <p:spPr bwMode="auto">
            <a:xfrm flipH="1" flipV="1">
              <a:off x="1136650" y="1592263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3" name="Line 52"/>
            <p:cNvSpPr>
              <a:spLocks noChangeShapeType="1"/>
            </p:cNvSpPr>
            <p:nvPr/>
          </p:nvSpPr>
          <p:spPr bwMode="auto">
            <a:xfrm flipV="1">
              <a:off x="1497013" y="1592263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4" name="AutoShape 53"/>
            <p:cNvSpPr>
              <a:spLocks noChangeArrowheads="1"/>
            </p:cNvSpPr>
            <p:nvPr/>
          </p:nvSpPr>
          <p:spPr bwMode="auto">
            <a:xfrm>
              <a:off x="165100" y="1341438"/>
              <a:ext cx="9504363" cy="250825"/>
            </a:xfrm>
            <a:prstGeom prst="leftRightArrow">
              <a:avLst>
                <a:gd name="adj1" fmla="val 100000"/>
                <a:gd name="adj2" fmla="val 140518"/>
              </a:avLst>
            </a:prstGeom>
            <a:solidFill>
              <a:srgbClr val="FFFFFF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5" name="Text Box 28"/>
            <p:cNvSpPr txBox="1">
              <a:spLocks noChangeArrowheads="1"/>
            </p:cNvSpPr>
            <p:nvPr/>
          </p:nvSpPr>
          <p:spPr bwMode="auto">
            <a:xfrm>
              <a:off x="3440113" y="1304925"/>
              <a:ext cx="11874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sz="1400">
                  <a:solidFill>
                    <a:schemeClr val="tx2"/>
                  </a:solidFill>
                </a:rPr>
                <a:t>时钟总线</a:t>
              </a:r>
            </a:p>
          </p:txBody>
        </p:sp>
        <p:sp>
          <p:nvSpPr>
            <p:cNvPr id="4108" name="Line 67"/>
            <p:cNvSpPr>
              <a:spLocks noChangeShapeType="1"/>
            </p:cNvSpPr>
            <p:nvPr/>
          </p:nvSpPr>
          <p:spPr bwMode="auto">
            <a:xfrm flipV="1">
              <a:off x="2397125" y="1592263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9" name="Line 68"/>
            <p:cNvSpPr>
              <a:spLocks noChangeShapeType="1"/>
            </p:cNvSpPr>
            <p:nvPr/>
          </p:nvSpPr>
          <p:spPr bwMode="auto">
            <a:xfrm flipV="1">
              <a:off x="2757488" y="1592263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1" name="Line 70"/>
            <p:cNvSpPr>
              <a:spLocks noChangeShapeType="1"/>
            </p:cNvSpPr>
            <p:nvPr/>
          </p:nvSpPr>
          <p:spPr bwMode="auto">
            <a:xfrm flipV="1">
              <a:off x="4916488" y="1592263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2" name="Line 71"/>
            <p:cNvSpPr>
              <a:spLocks noChangeShapeType="1"/>
            </p:cNvSpPr>
            <p:nvPr/>
          </p:nvSpPr>
          <p:spPr bwMode="auto">
            <a:xfrm flipV="1">
              <a:off x="5276850" y="1592263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4" name="Line 73"/>
            <p:cNvSpPr>
              <a:spLocks noChangeShapeType="1"/>
            </p:cNvSpPr>
            <p:nvPr/>
          </p:nvSpPr>
          <p:spPr bwMode="auto">
            <a:xfrm flipV="1">
              <a:off x="7221538" y="1592263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5" name="Line 74"/>
            <p:cNvSpPr>
              <a:spLocks noChangeShapeType="1"/>
            </p:cNvSpPr>
            <p:nvPr/>
          </p:nvSpPr>
          <p:spPr bwMode="auto">
            <a:xfrm flipV="1">
              <a:off x="7581900" y="1592263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16" name="Text Box 28"/>
          <p:cNvSpPr txBox="1">
            <a:spLocks noChangeArrowheads="1"/>
          </p:cNvSpPr>
          <p:nvPr/>
        </p:nvSpPr>
        <p:spPr bwMode="auto">
          <a:xfrm>
            <a:off x="5529263" y="2097088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chemeClr val="tx2"/>
                </a:solidFill>
              </a:rPr>
              <a:t>… …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668338" y="2636838"/>
            <a:ext cx="8893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分布式部署，共有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个节点，各节点的物理构成均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电子元件一旦失效，无法实施人工维修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668337" y="3180436"/>
            <a:ext cx="7740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各节点必须保持严格的时钟同步，经由时钟总线传递系统时钟信号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668337" y="5406786"/>
            <a:ext cx="8893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冗余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设计，在时钟同步正常的前提下，只需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个节点正常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工作就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能使整个系统正常发挥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作用，总节点数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可大于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当正常工作的节点数量少于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个时，系统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失效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课题任务：量化评估该系统的可靠性指标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，求解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取值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668338" y="3500438"/>
            <a:ext cx="8785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同一时刻，只能有一个节点工作于主时钟模式（简称主模式，输出时钟信号到时钟总线），其余节点须工作于从时钟模式（简称从模式，自时钟总线输入时钟信号）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668338" y="4089400"/>
            <a:ext cx="8785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当主模式节点时钟电路发生故障时，可自动退出主模式，由其余节点按一定机制，随机选出一个节点接替工作于主模式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668338" y="4737100"/>
            <a:ext cx="8785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Ø"/>
            </a:pP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虽然尽可能提高了电路可靠性设计，但节点电路仍可能发生阻塞时钟总线的故障，引起系统失效</a:t>
            </a:r>
          </a:p>
        </p:txBody>
      </p:sp>
    </p:spTree>
    <p:extLst>
      <p:ext uri="{BB962C8B-B14F-4D97-AF65-F5344CB8AC3E}">
        <p14:creationId xmlns:p14="http://schemas.microsoft.com/office/powerpoint/2010/main" val="279109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 txBox="1">
            <a:spLocks noGrp="1"/>
          </p:cNvSpPr>
          <p:nvPr/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7053" tIns="33526" rIns="67053" bIns="33526"/>
          <a:lstStyle/>
          <a:p>
            <a:pPr defTabSz="669925">
              <a:spcBef>
                <a:spcPct val="50000"/>
              </a:spcBef>
              <a:buFontTx/>
              <a:buNone/>
              <a:defRPr/>
            </a:pPr>
            <a:fld id="{57ED0FE8-2B3F-46F4-B452-1D2D6B536277}" type="slidenum">
              <a:rPr kumimoji="1" lang="en-US" altLang="zh-CN" sz="1000" b="0">
                <a:solidFill>
                  <a:srgbClr val="000000"/>
                </a:solidFill>
                <a:latin typeface="Arial"/>
                <a:ea typeface="宋体" pitchFamily="2" charset="-122"/>
              </a:rPr>
              <a:pPr defTabSz="669925">
                <a:spcBef>
                  <a:spcPct val="50000"/>
                </a:spcBef>
                <a:buFontTx/>
                <a:buNone/>
                <a:defRPr/>
              </a:pPr>
              <a:t>9</a:t>
            </a:fld>
            <a:endParaRPr kumimoji="1" lang="en-US" altLang="zh-CN" sz="10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auto">
          <a:xfrm>
            <a:off x="878062" y="1484784"/>
            <a:ext cx="936625" cy="338554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从模式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02" name="Line 44"/>
          <p:cNvSpPr>
            <a:spLocks noChangeShapeType="1"/>
          </p:cNvSpPr>
          <p:nvPr/>
        </p:nvSpPr>
        <p:spPr bwMode="auto">
          <a:xfrm flipH="1" flipV="1">
            <a:off x="1136650" y="1016038"/>
            <a:ext cx="0" cy="469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4" name="AutoShape 53"/>
          <p:cNvSpPr>
            <a:spLocks noChangeArrowheads="1"/>
          </p:cNvSpPr>
          <p:nvPr/>
        </p:nvSpPr>
        <p:spPr bwMode="auto">
          <a:xfrm>
            <a:off x="165101" y="765213"/>
            <a:ext cx="8676332" cy="268287"/>
          </a:xfrm>
          <a:prstGeom prst="leftRightArrow">
            <a:avLst>
              <a:gd name="adj1" fmla="val 100000"/>
              <a:gd name="adj2" fmla="val 140518"/>
            </a:avLst>
          </a:prstGeom>
          <a:solidFill>
            <a:srgbClr val="FF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5" name="Text Box 28"/>
          <p:cNvSpPr txBox="1">
            <a:spLocks noChangeArrowheads="1"/>
          </p:cNvSpPr>
          <p:nvPr/>
        </p:nvSpPr>
        <p:spPr bwMode="auto">
          <a:xfrm>
            <a:off x="3440113" y="728700"/>
            <a:ext cx="118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</a:rPr>
              <a:t>时钟总线</a:t>
            </a:r>
          </a:p>
        </p:txBody>
      </p:sp>
      <p:sp>
        <p:nvSpPr>
          <p:cNvPr id="4107" name="Text Box 27"/>
          <p:cNvSpPr txBox="1">
            <a:spLocks noChangeArrowheads="1"/>
          </p:cNvSpPr>
          <p:nvPr/>
        </p:nvSpPr>
        <p:spPr bwMode="auto">
          <a:xfrm>
            <a:off x="2144713" y="1489113"/>
            <a:ext cx="93662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主模式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09" name="Line 68"/>
          <p:cNvSpPr>
            <a:spLocks noChangeShapeType="1"/>
          </p:cNvSpPr>
          <p:nvPr/>
        </p:nvSpPr>
        <p:spPr bwMode="auto">
          <a:xfrm flipV="1">
            <a:off x="2757488" y="1016038"/>
            <a:ext cx="0" cy="4683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0" name="Text Box 27"/>
          <p:cNvSpPr txBox="1">
            <a:spLocks noChangeArrowheads="1"/>
          </p:cNvSpPr>
          <p:nvPr/>
        </p:nvSpPr>
        <p:spPr bwMode="auto">
          <a:xfrm>
            <a:off x="3764868" y="1489113"/>
            <a:ext cx="936625" cy="338554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从模式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11" name="Line 70"/>
          <p:cNvSpPr>
            <a:spLocks noChangeShapeType="1"/>
          </p:cNvSpPr>
          <p:nvPr/>
        </p:nvSpPr>
        <p:spPr bwMode="auto">
          <a:xfrm flipV="1">
            <a:off x="4017281" y="1016038"/>
            <a:ext cx="0" cy="469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3" name="Text Box 27"/>
          <p:cNvSpPr txBox="1">
            <a:spLocks noChangeArrowheads="1"/>
          </p:cNvSpPr>
          <p:nvPr/>
        </p:nvSpPr>
        <p:spPr bwMode="auto">
          <a:xfrm>
            <a:off x="6969125" y="1489113"/>
            <a:ext cx="936625" cy="338554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从模式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14" name="Line 73"/>
          <p:cNvSpPr>
            <a:spLocks noChangeShapeType="1"/>
          </p:cNvSpPr>
          <p:nvPr/>
        </p:nvSpPr>
        <p:spPr bwMode="auto">
          <a:xfrm flipV="1">
            <a:off x="7221538" y="1016038"/>
            <a:ext cx="0" cy="469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519" name="Text Box 39"/>
          <p:cNvSpPr txBox="1">
            <a:spLocks noChangeArrowheads="1"/>
          </p:cNvSpPr>
          <p:nvPr/>
        </p:nvSpPr>
        <p:spPr bwMode="auto">
          <a:xfrm>
            <a:off x="668338" y="1952675"/>
            <a:ext cx="8785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时钟同步机制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zh-CN" dirty="0" smtClean="0">
                <a:solidFill>
                  <a:srgbClr val="000000"/>
                </a:solidFill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</a:rPr>
              <a:t>同</a:t>
            </a:r>
            <a:r>
              <a:rPr lang="zh-CN" altLang="en-US" dirty="0">
                <a:solidFill>
                  <a:srgbClr val="000000"/>
                </a:solidFill>
              </a:rPr>
              <a:t>一时刻，只能有一个节点工作于主时钟模式（简称主模式，输出时钟信号到时钟总线），其余节点须工作于从时钟模式（简称从模式，自时钟总线输入时钟信号）</a:t>
            </a:r>
          </a:p>
        </p:txBody>
      </p:sp>
      <p:sp>
        <p:nvSpPr>
          <p:cNvPr id="61520" name="Text Box 39"/>
          <p:cNvSpPr txBox="1">
            <a:spLocks noChangeArrowheads="1"/>
          </p:cNvSpPr>
          <p:nvPr/>
        </p:nvSpPr>
        <p:spPr bwMode="auto">
          <a:xfrm>
            <a:off x="631702" y="4288135"/>
            <a:ext cx="8785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当主模式节点时钟电路发生故障时</a:t>
            </a:r>
            <a:r>
              <a:rPr lang="zh-CN" altLang="en-US" dirty="0" smtClean="0">
                <a:solidFill>
                  <a:srgbClr val="000000"/>
                </a:solidFill>
              </a:rPr>
              <a:t>，一般会自动</a:t>
            </a:r>
            <a:r>
              <a:rPr lang="zh-CN" altLang="en-US" dirty="0">
                <a:solidFill>
                  <a:srgbClr val="000000"/>
                </a:solidFill>
              </a:rPr>
              <a:t>退出主模式，由其余节点按一定机制，随机选出一个节点接替工作于主模式</a:t>
            </a:r>
          </a:p>
        </p:txBody>
      </p:sp>
      <p:sp>
        <p:nvSpPr>
          <p:cNvPr id="61521" name="Text Box 39"/>
          <p:cNvSpPr txBox="1">
            <a:spLocks noChangeArrowheads="1"/>
          </p:cNvSpPr>
          <p:nvPr/>
        </p:nvSpPr>
        <p:spPr bwMode="auto">
          <a:xfrm>
            <a:off x="668338" y="6012577"/>
            <a:ext cx="92376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总线阻塞</a:t>
            </a:r>
            <a:r>
              <a:rPr lang="en-US" altLang="zh-CN" dirty="0" smtClean="0">
                <a:solidFill>
                  <a:srgbClr val="000000"/>
                </a:solidFill>
              </a:rPr>
              <a:t>——</a:t>
            </a:r>
            <a:r>
              <a:rPr lang="zh-CN" altLang="en-US" dirty="0" smtClean="0">
                <a:solidFill>
                  <a:srgbClr val="000000"/>
                </a:solidFill>
              </a:rPr>
              <a:t>致命故障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</a:rPr>
              <a:t>  故障节点电路可能阻塞</a:t>
            </a:r>
            <a:r>
              <a:rPr lang="zh-CN" altLang="en-US" dirty="0">
                <a:solidFill>
                  <a:srgbClr val="000000"/>
                </a:solidFill>
              </a:rPr>
              <a:t>时钟</a:t>
            </a:r>
            <a:r>
              <a:rPr lang="zh-CN" altLang="en-US" dirty="0" smtClean="0">
                <a:solidFill>
                  <a:srgbClr val="000000"/>
                </a:solidFill>
              </a:rPr>
              <a:t>总线，造成引起</a:t>
            </a:r>
            <a:r>
              <a:rPr lang="zh-CN" altLang="en-US" dirty="0">
                <a:solidFill>
                  <a:srgbClr val="000000"/>
                </a:solidFill>
              </a:rPr>
              <a:t>系统失效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5240511" y="1489807"/>
            <a:ext cx="936625" cy="338554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从模式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" name="Line 70"/>
          <p:cNvSpPr>
            <a:spLocks noChangeShapeType="1"/>
          </p:cNvSpPr>
          <p:nvPr/>
        </p:nvSpPr>
        <p:spPr bwMode="auto">
          <a:xfrm flipV="1">
            <a:off x="5492924" y="1016732"/>
            <a:ext cx="0" cy="469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468" y="2883979"/>
            <a:ext cx="8676332" cy="1397648"/>
            <a:chOff x="164468" y="2883979"/>
            <a:chExt cx="8676332" cy="1397648"/>
          </a:xfrm>
        </p:grpSpPr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883605" y="3644392"/>
              <a:ext cx="936625" cy="338554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6600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H="1" flipV="1">
              <a:off x="1136017" y="3171317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AutoShape 53"/>
            <p:cNvSpPr>
              <a:spLocks noChangeArrowheads="1"/>
            </p:cNvSpPr>
            <p:nvPr/>
          </p:nvSpPr>
          <p:spPr bwMode="auto">
            <a:xfrm>
              <a:off x="164468" y="2920492"/>
              <a:ext cx="8676332" cy="268287"/>
            </a:xfrm>
            <a:prstGeom prst="leftRightArrow">
              <a:avLst>
                <a:gd name="adj1" fmla="val 100000"/>
                <a:gd name="adj2" fmla="val 140518"/>
              </a:avLst>
            </a:prstGeom>
            <a:solidFill>
              <a:srgbClr val="FFFFFF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3439480" y="2883979"/>
              <a:ext cx="11874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rgbClr val="000000"/>
                  </a:solidFill>
                </a:rPr>
                <a:t>时钟总线</a:t>
              </a: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144080" y="3644392"/>
              <a:ext cx="936625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68"/>
            <p:cNvSpPr>
              <a:spLocks noChangeShapeType="1"/>
            </p:cNvSpPr>
            <p:nvPr/>
          </p:nvSpPr>
          <p:spPr bwMode="auto">
            <a:xfrm flipV="1">
              <a:off x="7616664" y="3171317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764235" y="3644392"/>
              <a:ext cx="936625" cy="338554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6600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49" name="Line 70"/>
            <p:cNvSpPr>
              <a:spLocks noChangeShapeType="1"/>
            </p:cNvSpPr>
            <p:nvPr/>
          </p:nvSpPr>
          <p:spPr bwMode="auto">
            <a:xfrm flipV="1">
              <a:off x="4016648" y="3171317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6968492" y="3644392"/>
              <a:ext cx="936625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主模式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52" name="Line 73"/>
            <p:cNvSpPr>
              <a:spLocks noChangeShapeType="1"/>
            </p:cNvSpPr>
            <p:nvPr/>
          </p:nvSpPr>
          <p:spPr bwMode="auto">
            <a:xfrm flipV="1">
              <a:off x="2432447" y="3188779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5239878" y="3645086"/>
              <a:ext cx="936625" cy="338554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6600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54" name="Line 70"/>
            <p:cNvSpPr>
              <a:spLocks noChangeShapeType="1"/>
            </p:cNvSpPr>
            <p:nvPr/>
          </p:nvSpPr>
          <p:spPr bwMode="auto">
            <a:xfrm flipV="1">
              <a:off x="5492291" y="3172011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1676004" y="3976827"/>
              <a:ext cx="15128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故障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1104" y="4839664"/>
            <a:ext cx="9182249" cy="1157348"/>
            <a:chOff x="201104" y="4839664"/>
            <a:chExt cx="9182249" cy="1157348"/>
          </a:xfrm>
        </p:grpSpPr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920241" y="5600077"/>
              <a:ext cx="936625" cy="338554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6600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 flipH="1" flipV="1">
              <a:off x="1172653" y="5127002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8" name="AutoShape 53"/>
            <p:cNvSpPr>
              <a:spLocks noChangeArrowheads="1"/>
            </p:cNvSpPr>
            <p:nvPr/>
          </p:nvSpPr>
          <p:spPr bwMode="auto">
            <a:xfrm>
              <a:off x="201104" y="4876177"/>
              <a:ext cx="8676332" cy="268287"/>
            </a:xfrm>
            <a:prstGeom prst="leftRightArrow">
              <a:avLst>
                <a:gd name="adj1" fmla="val 100000"/>
                <a:gd name="adj2" fmla="val 140518"/>
              </a:avLst>
            </a:prstGeom>
            <a:solidFill>
              <a:srgbClr val="FF0000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 lIns="0" rIns="0" anchor="ctr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3476116" y="4839664"/>
              <a:ext cx="11874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rgbClr val="000000"/>
                  </a:solidFill>
                </a:rPr>
                <a:t>时钟总线</a:t>
              </a: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180716" y="5600077"/>
              <a:ext cx="936625" cy="33855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61" name="Line 68"/>
            <p:cNvSpPr>
              <a:spLocks noChangeShapeType="1"/>
            </p:cNvSpPr>
            <p:nvPr/>
          </p:nvSpPr>
          <p:spPr bwMode="auto">
            <a:xfrm flipV="1">
              <a:off x="7653300" y="5127002"/>
              <a:ext cx="0" cy="4683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7005128" y="5600077"/>
              <a:ext cx="936625" cy="338554"/>
            </a:xfrm>
            <a:prstGeom prst="rect">
              <a:avLst/>
            </a:prstGeom>
            <a:solidFill>
              <a:srgbClr val="FF0066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主模式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65" name="Line 73"/>
            <p:cNvSpPr>
              <a:spLocks noChangeShapeType="1"/>
            </p:cNvSpPr>
            <p:nvPr/>
          </p:nvSpPr>
          <p:spPr bwMode="auto">
            <a:xfrm flipV="1">
              <a:off x="2469083" y="5144464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5276514" y="5600771"/>
              <a:ext cx="936625" cy="338554"/>
            </a:xfrm>
            <a:prstGeom prst="rect">
              <a:avLst/>
            </a:prstGeom>
            <a:noFill/>
            <a:ln w="1905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6600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67" name="Line 70"/>
            <p:cNvSpPr>
              <a:spLocks noChangeShapeType="1"/>
            </p:cNvSpPr>
            <p:nvPr/>
          </p:nvSpPr>
          <p:spPr bwMode="auto">
            <a:xfrm flipV="1">
              <a:off x="5528927" y="5127696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8002947" y="5473792"/>
              <a:ext cx="138040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故障，且无法退出主模式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3548323" y="5610726"/>
              <a:ext cx="936625" cy="33855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  <a:defRPr sz="16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</a:rPr>
                <a:t>从模式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 flipV="1">
              <a:off x="3836690" y="5155113"/>
              <a:ext cx="0" cy="469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buFont typeface="Wingdings" pitchFamily="2" charset="2"/>
                <a:buChar char="Ø"/>
              </a:pPr>
              <a:endPara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273050" y="152400"/>
            <a:ext cx="972051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2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一个多节点声纳系统中同步时钟机制的可靠性评估和系统优化问题</a:t>
            </a:r>
            <a:r>
              <a:rPr kumimoji="1" lang="zh-CN" altLang="en-AU" sz="2200" dirty="0" smtClean="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 </a:t>
            </a:r>
            <a:endParaRPr kumimoji="1" lang="zh-CN" altLang="en-GB" sz="2200" dirty="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38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0" grpId="0"/>
      <p:bldP spid="61521" grpId="0"/>
    </p:bld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10800" rIns="91440" bIns="10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accent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0800" rIns="91440" bIns="10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28575" algn="ctr">
              <a:solidFill>
                <a:srgbClr val="663300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 marL="342900" indent="-342900" algn="l" eaLnBrk="1" hangingPunct="1">
          <a:spcBef>
            <a:spcPct val="50000"/>
          </a:spcBef>
          <a:buFont typeface="Wingdings" panose="05000000000000000000" pitchFamily="2" charset="2"/>
          <a:buChar char="Ø"/>
          <a:defRPr sz="2400" dirty="0">
            <a:solidFill>
              <a:srgbClr val="C00000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16664</TotalTime>
  <Words>3549</Words>
  <Application>Microsoft Office PowerPoint</Application>
  <PresentationFormat>A4 纸张(210x297 毫米)</PresentationFormat>
  <Paragraphs>537</Paragraphs>
  <Slides>35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空演示文稿</vt:lpstr>
      <vt:lpstr>1_空演示文稿</vt:lpstr>
      <vt:lpstr>2_空演示文稿</vt:lpstr>
      <vt:lpstr>3_空演示文稿</vt:lpstr>
      <vt:lpstr>位图图像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袁焱</dc:creator>
  <cp:lastModifiedBy>ltjiang</cp:lastModifiedBy>
  <cp:revision>2756</cp:revision>
  <cp:lastPrinted>2016-10-19T04:00:39Z</cp:lastPrinted>
  <dcterms:created xsi:type="dcterms:W3CDTF">2002-01-06T03:16:25Z</dcterms:created>
  <dcterms:modified xsi:type="dcterms:W3CDTF">2018-10-08T03:55:52Z</dcterms:modified>
</cp:coreProperties>
</file>