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702" r:id="rId2"/>
    <p:sldMasterId id="2147483717" r:id="rId3"/>
    <p:sldMasterId id="2147483747" r:id="rId4"/>
    <p:sldMasterId id="2147483761" r:id="rId5"/>
    <p:sldMasterId id="2147483775" r:id="rId6"/>
  </p:sldMasterIdLst>
  <p:notesMasterIdLst>
    <p:notesMasterId r:id="rId37"/>
  </p:notesMasterIdLst>
  <p:handoutMasterIdLst>
    <p:handoutMasterId r:id="rId38"/>
  </p:handoutMasterIdLst>
  <p:sldIdLst>
    <p:sldId id="259" r:id="rId7"/>
    <p:sldId id="462" r:id="rId8"/>
    <p:sldId id="467" r:id="rId9"/>
    <p:sldId id="468" r:id="rId10"/>
    <p:sldId id="469" r:id="rId11"/>
    <p:sldId id="497" r:id="rId12"/>
    <p:sldId id="496" r:id="rId13"/>
    <p:sldId id="498" r:id="rId14"/>
    <p:sldId id="499" r:id="rId15"/>
    <p:sldId id="470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  <p:sldId id="519" r:id="rId36"/>
  </p:sldIdLst>
  <p:sldSz cx="9906000" cy="6858000" type="A4"/>
  <p:notesSz cx="6669088" cy="9926638"/>
  <p:defaultTextStyle>
    <a:defPPr>
      <a:defRPr lang="en-AU"/>
    </a:defPPr>
    <a:lvl1pPr algn="ctr" rtl="0" fontAlgn="base">
      <a:spcBef>
        <a:spcPct val="0"/>
      </a:spcBef>
      <a:spcAft>
        <a:spcPct val="0"/>
      </a:spcAft>
      <a:buFont typeface="Wingdings" pitchFamily="2" charset="2"/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Wingdings" pitchFamily="2" charset="2"/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Wingdings" pitchFamily="2" charset="2"/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Wingdings" pitchFamily="2" charset="2"/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Wingdings" pitchFamily="2" charset="2"/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6600"/>
    <a:srgbClr val="FF0000"/>
    <a:srgbClr val="0066FF"/>
    <a:srgbClr val="666633"/>
    <a:srgbClr val="336699"/>
    <a:srgbClr val="CC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94255" autoAdjust="0"/>
  </p:normalViewPr>
  <p:slideViewPr>
    <p:cSldViewPr>
      <p:cViewPr varScale="1">
        <p:scale>
          <a:sx n="67" d="100"/>
          <a:sy n="67" d="100"/>
        </p:scale>
        <p:origin x="-1488" y="-96"/>
      </p:cViewPr>
      <p:guideLst>
        <p:guide orient="horz" pos="4319"/>
        <p:guide pos="8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notesViewPr>
    <p:cSldViewPr>
      <p:cViewPr varScale="1">
        <p:scale>
          <a:sx n="51" d="100"/>
          <a:sy n="51" d="100"/>
        </p:scale>
        <p:origin x="-1884" y="-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1117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435" y="0"/>
            <a:ext cx="2891116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833"/>
            <a:ext cx="2891117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435" y="9428833"/>
            <a:ext cx="2891116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A33C613-4C7C-4293-85D4-88AAE64602FF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82315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1117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AU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435" y="0"/>
            <a:ext cx="2891116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6113" y="742950"/>
            <a:ext cx="537686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063" y="4714417"/>
            <a:ext cx="5334963" cy="446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noProof="0" smtClean="0"/>
              <a:t>Click to edit Master text styles</a:t>
            </a:r>
          </a:p>
          <a:p>
            <a:pPr lvl="1"/>
            <a:r>
              <a:rPr lang="en-AU" altLang="zh-CN" noProof="0" smtClean="0"/>
              <a:t>Second level</a:t>
            </a:r>
          </a:p>
          <a:p>
            <a:pPr lvl="2"/>
            <a:r>
              <a:rPr lang="en-AU" altLang="zh-CN" noProof="0" smtClean="0"/>
              <a:t>Third level</a:t>
            </a:r>
          </a:p>
          <a:p>
            <a:pPr lvl="3"/>
            <a:r>
              <a:rPr lang="en-AU" altLang="zh-CN" noProof="0" smtClean="0"/>
              <a:t>Fourth level</a:t>
            </a:r>
          </a:p>
          <a:p>
            <a:pPr lvl="4"/>
            <a:r>
              <a:rPr lang="en-AU" altLang="zh-CN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33"/>
            <a:ext cx="2891117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435" y="9428833"/>
            <a:ext cx="2891116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0F6B19E-DC09-4777-A5D8-1A884E3AE7CB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557894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fld id="{A4EFD845-1B12-4B29-B4C5-828E70DF2406}" type="slidenum">
              <a:rPr lang="zh-CN" altLang="en-AU"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1</a:t>
            </a:fld>
            <a:endParaRPr lang="en-AU" altLang="zh-CN" sz="1200" b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67735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3EE5C249-5507-4208-961C-5E9C994E365E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10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78344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3EE5C249-5507-4208-961C-5E9C994E365E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11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82890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3EE5C249-5507-4208-961C-5E9C994E365E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12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75780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3EE5C249-5507-4208-961C-5E9C994E365E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13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82411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3EE5C249-5507-4208-961C-5E9C994E365E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14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51835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3EE5C249-5507-4208-961C-5E9C994E365E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15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54118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06126B-008A-44E5-A13A-58188E6C8BE6}" type="slidenum">
              <a:rPr lang="zh-CN" altLang="en-AU" smtClean="0"/>
              <a:pPr>
                <a:spcBef>
                  <a:spcPct val="0"/>
                </a:spcBef>
              </a:pPr>
              <a:t>16</a:t>
            </a:fld>
            <a:endParaRPr lang="en-AU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4713"/>
            <a:ext cx="4941887" cy="4443412"/>
          </a:xfrm>
          <a:noFill/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32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3EE5C249-5507-4208-961C-5E9C994E365E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17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10873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06126B-008A-44E5-A13A-58188E6C8BE6}" type="slidenum">
              <a:rPr lang="zh-CN" altLang="en-AU" smtClean="0"/>
              <a:pPr>
                <a:spcBef>
                  <a:spcPct val="0"/>
                </a:spcBef>
              </a:pPr>
              <a:t>18</a:t>
            </a:fld>
            <a:endParaRPr lang="en-AU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4713"/>
            <a:ext cx="4941887" cy="4443412"/>
          </a:xfrm>
          <a:noFill/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37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3A6D0C4-43C1-4946-9242-699855ADEA22}" type="slidenum">
              <a:rPr lang="zh-CN" altLang="en-AU" b="0" smtClean="0">
                <a:solidFill>
                  <a:srgbClr val="000000"/>
                </a:solidFill>
                <a:ea typeface="宋体" panose="02010600030101010101" pitchFamily="2" charset="-122"/>
              </a:rPr>
              <a:pPr algn="r">
                <a:spcBef>
                  <a:spcPct val="0"/>
                </a:spcBef>
                <a:buFontTx/>
                <a:buNone/>
              </a:pPr>
              <a:t>19</a:t>
            </a:fld>
            <a:endParaRPr lang="en-AU" altLang="zh-CN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3125"/>
            <a:ext cx="4941887" cy="444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9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06126B-008A-44E5-A13A-58188E6C8BE6}" type="slidenum">
              <a:rPr lang="zh-CN" altLang="en-AU" smtClean="0"/>
              <a:pPr>
                <a:spcBef>
                  <a:spcPct val="0"/>
                </a:spcBef>
              </a:pPr>
              <a:t>2</a:t>
            </a:fld>
            <a:endParaRPr lang="en-AU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4713"/>
            <a:ext cx="4941887" cy="4443412"/>
          </a:xfrm>
          <a:noFill/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15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33FA47E-2FD2-4869-8232-C9E231C36504}" type="slidenum">
              <a:rPr lang="zh-CN" altLang="en-AU" b="0" smtClean="0">
                <a:solidFill>
                  <a:srgbClr val="000000"/>
                </a:solidFill>
                <a:ea typeface="宋体" panose="02010600030101010101" pitchFamily="2" charset="-122"/>
              </a:rPr>
              <a:pPr algn="r">
                <a:spcBef>
                  <a:spcPct val="0"/>
                </a:spcBef>
                <a:buFontTx/>
                <a:buNone/>
              </a:pPr>
              <a:t>20</a:t>
            </a:fld>
            <a:endParaRPr lang="en-AU" altLang="zh-CN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3125"/>
            <a:ext cx="4941887" cy="444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72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2EE8AB7-9BA5-4328-93B9-BD1A4AB403C1}" type="slidenum">
              <a:rPr lang="zh-CN" altLang="en-AU" b="0" smtClean="0">
                <a:solidFill>
                  <a:srgbClr val="000000"/>
                </a:solidFill>
                <a:ea typeface="宋体" panose="02010600030101010101" pitchFamily="2" charset="-122"/>
              </a:rPr>
              <a:pPr algn="r">
                <a:spcBef>
                  <a:spcPct val="0"/>
                </a:spcBef>
                <a:buFontTx/>
                <a:buNone/>
              </a:pPr>
              <a:t>21</a:t>
            </a:fld>
            <a:endParaRPr lang="en-AU" altLang="zh-CN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3125"/>
            <a:ext cx="4941887" cy="444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02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246FD5-F2A3-4C4B-9F0F-99CBB088CCD4}" type="slidenum">
              <a:rPr lang="zh-CN" altLang="en-AU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22</a:t>
            </a:fld>
            <a:endParaRPr lang="en-AU" altLang="zh-CN" smtClean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3125"/>
            <a:ext cx="4941887" cy="444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5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F40BE5F-4B22-4E0A-B658-2C65BD6317C2}" type="slidenum">
              <a:rPr lang="zh-CN" altLang="en-AU" b="0" smtClean="0">
                <a:solidFill>
                  <a:srgbClr val="000000"/>
                </a:solidFill>
                <a:ea typeface="宋体" panose="02010600030101010101" pitchFamily="2" charset="-122"/>
              </a:rPr>
              <a:pPr algn="r">
                <a:spcBef>
                  <a:spcPct val="0"/>
                </a:spcBef>
                <a:buFontTx/>
                <a:buNone/>
              </a:pPr>
              <a:t>23</a:t>
            </a:fld>
            <a:endParaRPr lang="en-AU" altLang="zh-CN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3125"/>
            <a:ext cx="4941887" cy="444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93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E91909-660E-4BBF-9304-900CFA8DAE33}" type="slidenum">
              <a:rPr lang="zh-CN" altLang="en-AU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24</a:t>
            </a:fld>
            <a:endParaRPr lang="en-AU" altLang="zh-CN" smtClean="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3125"/>
            <a:ext cx="4941887" cy="444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96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9DE070-B88C-45EF-A672-D05E04A333C2}" type="slidenum">
              <a:rPr lang="zh-CN" altLang="en-AU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25</a:t>
            </a:fld>
            <a:endParaRPr lang="en-AU" altLang="zh-CN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3125"/>
            <a:ext cx="4941887" cy="444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04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23B2DB-1CAA-4262-B7EC-C43935E2F772}" type="slidenum">
              <a:rPr lang="zh-CN" altLang="en-AU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26</a:t>
            </a:fld>
            <a:endParaRPr lang="en-AU" altLang="zh-CN" smtClean="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3125"/>
            <a:ext cx="4941887" cy="444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5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ECD21D-37B1-436C-9231-112EC81AB376}" type="slidenum">
              <a:rPr lang="zh-CN" altLang="en-AU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27</a:t>
            </a:fld>
            <a:endParaRPr lang="en-AU" altLang="zh-CN" smtClean="0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3125"/>
            <a:ext cx="4941887" cy="444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01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C1F7B2-9B0C-4D2A-962B-586161FC6150}" type="slidenum">
              <a:rPr lang="zh-CN" altLang="en-AU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28</a:t>
            </a:fld>
            <a:endParaRPr lang="en-AU" altLang="zh-CN" smtClean="0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3125"/>
            <a:ext cx="4941887" cy="444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308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8568285B-0CC9-48F5-87AC-B8A57FD185FD}" type="slidenum">
              <a:rPr lang="zh-CN" altLang="en-AU" b="0" smtClean="0">
                <a:solidFill>
                  <a:srgbClr val="000000"/>
                </a:solidFill>
                <a:ea typeface="宋体" panose="02010600030101010101" pitchFamily="2" charset="-122"/>
              </a:rPr>
              <a:pPr algn="r">
                <a:spcBef>
                  <a:spcPct val="0"/>
                </a:spcBef>
                <a:buFontTx/>
                <a:buNone/>
              </a:pPr>
              <a:t>29</a:t>
            </a:fld>
            <a:endParaRPr lang="en-AU" altLang="zh-CN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6913" y="739775"/>
            <a:ext cx="5345112" cy="370046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84713"/>
            <a:ext cx="4938713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411FC605-193F-4A29-93A1-4D1EDEA24F3B}" type="slidenum">
              <a:rPr lang="zh-CN" altLang="en-AU" sz="1200" b="0">
                <a:latin typeface="Arial" charset="0"/>
              </a:rPr>
              <a:pPr algn="r" eaLnBrk="1" hangingPunct="1">
                <a:buFontTx/>
                <a:buNone/>
              </a:pPr>
              <a:t>3</a:t>
            </a:fld>
            <a:endParaRPr lang="en-AU" altLang="zh-CN" sz="1200" b="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63612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DE465C1-2F66-4F73-A923-690CC58E34EF}" type="slidenum">
              <a:rPr lang="zh-CN" altLang="en-AU" b="0" smtClean="0">
                <a:solidFill>
                  <a:srgbClr val="000000"/>
                </a:solidFill>
                <a:ea typeface="宋体" panose="02010600030101010101" pitchFamily="2" charset="-122"/>
              </a:rPr>
              <a:pPr algn="r">
                <a:spcBef>
                  <a:spcPct val="0"/>
                </a:spcBef>
                <a:buFontTx/>
                <a:buNone/>
              </a:pPr>
              <a:t>30</a:t>
            </a:fld>
            <a:endParaRPr lang="en-AU" altLang="zh-CN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3125"/>
            <a:ext cx="4941887" cy="444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8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411FC605-193F-4A29-93A1-4D1EDEA24F3B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4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39555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486305B2-F849-4667-9593-2E1D90E2E129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5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31338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27ACFA74-A660-49F6-8589-529E949F4AF7}" type="slidenum">
              <a:rPr lang="zh-CN" altLang="en-AU" sz="1200" b="0" smtClean="0">
                <a:solidFill>
                  <a:srgbClr val="000000"/>
                </a:solidFill>
                <a:latin typeface="Arial" charset="0"/>
              </a:rPr>
              <a:pPr eaLnBrk="1" hangingPunct="1"/>
              <a:t>6</a:t>
            </a:fld>
            <a:endParaRPr lang="en-AU" altLang="zh-CN" sz="12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33682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06126B-008A-44E5-A13A-58188E6C8BE6}" type="slidenum">
              <a:rPr lang="zh-CN" altLang="en-AU" smtClean="0"/>
              <a:pPr>
                <a:spcBef>
                  <a:spcPct val="0"/>
                </a:spcBef>
              </a:pPr>
              <a:t>7</a:t>
            </a:fld>
            <a:endParaRPr lang="en-AU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4713"/>
            <a:ext cx="4941887" cy="4443412"/>
          </a:xfrm>
          <a:noFill/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5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27ACFA74-A660-49F6-8589-529E949F4AF7}" type="slidenum">
              <a:rPr lang="zh-CN" altLang="en-AU" sz="1200" b="0" smtClean="0">
                <a:solidFill>
                  <a:srgbClr val="000000"/>
                </a:solidFill>
                <a:latin typeface="Arial" charset="0"/>
              </a:rPr>
              <a:pPr eaLnBrk="1" hangingPunct="1"/>
              <a:t>8</a:t>
            </a:fld>
            <a:endParaRPr lang="en-AU" altLang="zh-CN" sz="12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4051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06126B-008A-44E5-A13A-58188E6C8BE6}" type="slidenum">
              <a:rPr lang="zh-CN" altLang="en-AU" smtClean="0"/>
              <a:pPr>
                <a:spcBef>
                  <a:spcPct val="0"/>
                </a:spcBef>
              </a:pPr>
              <a:t>9</a:t>
            </a:fld>
            <a:endParaRPr lang="en-AU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4713"/>
            <a:ext cx="4941887" cy="4443412"/>
          </a:xfrm>
          <a:noFill/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8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Sellers-TitleMaster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/>
          <a:stretch>
            <a:fillRect/>
          </a:stretch>
        </p:blipFill>
        <p:spPr bwMode="gray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6988175" y="7938"/>
            <a:ext cx="22669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  <a:defRPr/>
            </a:pPr>
            <a:fld id="{5DBE22E6-6F6A-491D-8D44-63CD2702E009}" type="datetime1">
              <a:rPr lang="zh-CN" altLang="en-US" sz="700" b="0" smtClean="0">
                <a:solidFill>
                  <a:srgbClr val="B2B2B2"/>
                </a:solidFill>
                <a:latin typeface="Arial" charset="0"/>
                <a:ea typeface="宋体" pitchFamily="2" charset="-122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2018/10/23</a:t>
            </a:fld>
            <a:r>
              <a:rPr lang="en-US" altLang="en-US" sz="700" b="0" smtClean="0">
                <a:solidFill>
                  <a:srgbClr val="B2B2B2"/>
                </a:solidFill>
                <a:latin typeface="Arial" charset="0"/>
              </a:rPr>
              <a:t>  </a:t>
            </a:r>
            <a:fld id="{0BD8AB4D-46D9-42A4-B6FC-6AEF4382044A}" type="slidenum">
              <a:rPr lang="en-US" altLang="en-US" sz="700" b="0" smtClean="0">
                <a:solidFill>
                  <a:srgbClr val="B2B2B2"/>
                </a:solidFill>
                <a:latin typeface="Arial" charset="0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en-US" altLang="en-US" sz="700" b="0" smtClean="0">
                <a:solidFill>
                  <a:srgbClr val="B2B2B2"/>
                </a:solidFill>
                <a:latin typeface="Arial" charset="0"/>
              </a:rPr>
              <a:t> DAL 00-1647</a:t>
            </a:r>
          </a:p>
        </p:txBody>
      </p:sp>
    </p:spTree>
    <p:extLst>
      <p:ext uri="{BB962C8B-B14F-4D97-AF65-F5344CB8AC3E}">
        <p14:creationId xmlns:p14="http://schemas.microsoft.com/office/powerpoint/2010/main" val="213651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5734-05BB-47EB-A2FC-2C2179DDD2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3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EBA85-86EE-4E8E-ADD0-6C92C8F574F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6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483A6-F6AC-4739-84EB-B816E705CCF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9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24A81-14E2-4CDA-9C0B-022D9474745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01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6C0D1-E888-4268-B8EC-B0F0E2D2996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57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BADDA-FF2D-4C08-89C9-3551282D457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2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1D1BF-B537-40A3-841F-8A15C9038B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94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0BE20-3A00-411E-8C64-CB60BC84515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05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BB85C-8D79-44FC-9841-8FD31090E8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93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ADAEF-2F46-4EF7-B85E-01F2BD5137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18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10012-2209-4268-91BD-190CB21166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783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Sellers-TitleMaste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/>
          <a:stretch>
            <a:fillRect/>
          </a:stretch>
        </p:blipFill>
        <p:spPr bwMode="gray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6988175" y="7938"/>
            <a:ext cx="22669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  <a:defRPr/>
            </a:pPr>
            <a:fld id="{8749E5EB-6F00-44A2-A059-9119716199E6}" type="datetime1">
              <a:rPr lang="zh-CN" altLang="en-US" sz="700" b="0" smtClean="0">
                <a:solidFill>
                  <a:srgbClr val="B2B2B2"/>
                </a:solidFill>
                <a:latin typeface="Arial" charset="0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2018/10/23</a:t>
            </a:fld>
            <a:r>
              <a:rPr lang="en-US" altLang="en-US" sz="700" b="0" smtClean="0">
                <a:solidFill>
                  <a:srgbClr val="B2B2B2"/>
                </a:solidFill>
                <a:latin typeface="Arial" charset="0"/>
                <a:ea typeface="楷体_GB2312" pitchFamily="49" charset="-122"/>
              </a:rPr>
              <a:t>  </a:t>
            </a:r>
            <a:fld id="{495E7697-353E-49DA-BACB-FDC6D165938B}" type="slidenum">
              <a:rPr lang="en-US" altLang="en-US" sz="700" b="0" smtClean="0">
                <a:solidFill>
                  <a:srgbClr val="B2B2B2"/>
                </a:solidFill>
                <a:latin typeface="Arial" charset="0"/>
                <a:ea typeface="楷体_GB2312" pitchFamily="49" charset="-122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en-US" altLang="en-US" sz="700" b="0" smtClean="0">
                <a:solidFill>
                  <a:srgbClr val="B2B2B2"/>
                </a:solidFill>
                <a:latin typeface="Arial" charset="0"/>
                <a:ea typeface="楷体_GB2312" pitchFamily="49" charset="-122"/>
              </a:rPr>
              <a:t> DAL 00-1647</a:t>
            </a:r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498600" y="2979738"/>
            <a:ext cx="7786688" cy="3651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365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2A264-C881-4340-BA57-40D83D4086C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11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8CBC7-2D11-43D9-AF13-E9373A01A8A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15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41F78-A3CE-4041-975A-8EDB6921314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7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5734-05BB-47EB-A2FC-2C2179DDD2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40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EBA85-86EE-4E8E-ADD0-6C92C8F574F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13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483A6-F6AC-4739-84EB-B816E705CCF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265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24A81-14E2-4CDA-9C0B-022D9474745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7599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6C0D1-E888-4268-B8EC-B0F0E2D2996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932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BADDA-FF2D-4C08-89C9-3551282D457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1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E13F4-214B-4D82-849F-BA2E5DEE9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4238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1D1BF-B537-40A3-841F-8A15C9038B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645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0BE20-3A00-411E-8C64-CB60BC84515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456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BB85C-8D79-44FC-9841-8FD31090E8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7061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ADAEF-2F46-4EF7-B85E-01F2BD5137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82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Sellers-TitleMaste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/>
          <a:stretch>
            <a:fillRect/>
          </a:stretch>
        </p:blipFill>
        <p:spPr bwMode="gray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6988175" y="7938"/>
            <a:ext cx="22669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  <a:defRPr/>
            </a:pPr>
            <a:fld id="{7BCC8CEF-7EFF-4E36-B71C-7049D6299BBE}" type="datetime1">
              <a:rPr lang="zh-CN" altLang="en-US" sz="700" b="0" smtClean="0">
                <a:solidFill>
                  <a:srgbClr val="B2B2B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2018/10/23</a:t>
            </a:fld>
            <a:r>
              <a:rPr lang="en-US" altLang="en-US" sz="700" b="0" smtClean="0">
                <a:solidFill>
                  <a:srgbClr val="B2B2B2"/>
                </a:solidFill>
                <a:latin typeface="Arial" panose="020B0604020202020204" pitchFamily="34" charset="0"/>
              </a:rPr>
              <a:t>  </a:t>
            </a:r>
            <a:fld id="{744A5766-E991-4935-B87A-957791F87ADF}" type="slidenum">
              <a:rPr lang="en-US" altLang="en-US" sz="700" b="0" smtClean="0">
                <a:solidFill>
                  <a:srgbClr val="B2B2B2"/>
                </a:solidFill>
                <a:latin typeface="Arial" panose="020B0604020202020204" pitchFamily="34" charset="0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en-US" altLang="en-US" sz="700" b="0" smtClean="0">
                <a:solidFill>
                  <a:srgbClr val="B2B2B2"/>
                </a:solidFill>
                <a:latin typeface="Arial" panose="020B0604020202020204" pitchFamily="34" charset="0"/>
              </a:rPr>
              <a:t> DAL 00-1647</a:t>
            </a:r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498600" y="2979738"/>
            <a:ext cx="7786688" cy="3651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25858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09123-B937-4B56-9309-BCC3F9402C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291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15AF8-5B77-454D-8DCF-DEB829B46CB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607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7908C-D3F9-407B-9703-66FE5443BC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086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F4D7-DC02-4079-A739-7367E553B59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210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C896F-E596-4283-A941-157E265A1D1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3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3C869-5336-4089-90B3-182DC7E04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5045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42F5E-31B0-4A47-A562-0E155722555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002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2199F-2EBA-4672-8668-7DA40AFB689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6166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E40FC-46A6-476C-AFC9-A781C813F12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423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9547B-5BD6-4F83-A347-5325EA6BA4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460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DFBBF-F219-4C47-B614-67E9AA4079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59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94A03-984B-419D-89AD-B79B15EA2D2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008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B5CE6-8BC9-4274-A5F0-7C2D8F2BDFB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585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Sellers-TitleMaste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/>
          <a:stretch>
            <a:fillRect/>
          </a:stretch>
        </p:blipFill>
        <p:spPr bwMode="gray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6988175" y="7938"/>
            <a:ext cx="22669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  <a:defRPr/>
            </a:pPr>
            <a:fld id="{7BCC8CEF-7EFF-4E36-B71C-7049D6299BBE}" type="datetime1">
              <a:rPr lang="zh-CN" altLang="en-US" sz="700" b="0" smtClean="0">
                <a:solidFill>
                  <a:srgbClr val="B2B2B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2018/10/23</a:t>
            </a:fld>
            <a:r>
              <a:rPr lang="en-US" altLang="en-US" sz="700" b="0" smtClean="0">
                <a:solidFill>
                  <a:srgbClr val="B2B2B2"/>
                </a:solidFill>
                <a:latin typeface="Arial" panose="020B0604020202020204" pitchFamily="34" charset="0"/>
              </a:rPr>
              <a:t>  </a:t>
            </a:r>
            <a:fld id="{744A5766-E991-4935-B87A-957791F87ADF}" type="slidenum">
              <a:rPr lang="en-US" altLang="en-US" sz="700" b="0" smtClean="0">
                <a:solidFill>
                  <a:srgbClr val="B2B2B2"/>
                </a:solidFill>
                <a:latin typeface="Arial" panose="020B0604020202020204" pitchFamily="34" charset="0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en-US" altLang="en-US" sz="700" b="0" smtClean="0">
                <a:solidFill>
                  <a:srgbClr val="B2B2B2"/>
                </a:solidFill>
                <a:latin typeface="Arial" panose="020B0604020202020204" pitchFamily="34" charset="0"/>
              </a:rPr>
              <a:t> DAL 00-1647</a:t>
            </a:r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498600" y="2979738"/>
            <a:ext cx="7786688" cy="3651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91662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09123-B937-4B56-9309-BCC3F9402C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957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15AF8-5B77-454D-8DCF-DEB829B46CB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9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483A6-F6AC-4739-84EB-B816E705C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4471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7908C-D3F9-407B-9703-66FE5443BC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6039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F4D7-DC02-4079-A739-7367E553B59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481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C896F-E596-4283-A941-157E265A1D1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721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42F5E-31B0-4A47-A562-0E155722555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897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2199F-2EBA-4672-8668-7DA40AFB689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53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E40FC-46A6-476C-AFC9-A781C813F12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3457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9547B-5BD6-4F83-A347-5325EA6BA4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DFBBF-F219-4C47-B614-67E9AA4079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166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94A03-984B-419D-89AD-B79B15EA2D2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281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B5CE6-8BC9-4274-A5F0-7C2D8F2BDFB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5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Sellers-TitleMaste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/>
          <a:stretch>
            <a:fillRect/>
          </a:stretch>
        </p:blipFill>
        <p:spPr bwMode="gray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6988175" y="7938"/>
            <a:ext cx="22669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  <a:defRPr/>
            </a:pPr>
            <a:fld id="{8749E5EB-6F00-44A2-A059-9119716199E6}" type="datetime1">
              <a:rPr lang="zh-CN" altLang="en-US" sz="700" b="0" smtClean="0">
                <a:solidFill>
                  <a:srgbClr val="B2B2B2"/>
                </a:solidFill>
                <a:latin typeface="Arial" charset="0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2018/10/23</a:t>
            </a:fld>
            <a:r>
              <a:rPr lang="en-US" altLang="en-US" sz="700" b="0" smtClean="0">
                <a:solidFill>
                  <a:srgbClr val="B2B2B2"/>
                </a:solidFill>
                <a:latin typeface="Arial" charset="0"/>
                <a:ea typeface="楷体_GB2312" pitchFamily="49" charset="-122"/>
              </a:rPr>
              <a:t>  </a:t>
            </a:r>
            <a:fld id="{495E7697-353E-49DA-BACB-FDC6D165938B}" type="slidenum">
              <a:rPr lang="en-US" altLang="en-US" sz="700" b="0" smtClean="0">
                <a:solidFill>
                  <a:srgbClr val="B2B2B2"/>
                </a:solidFill>
                <a:latin typeface="Arial" charset="0"/>
                <a:ea typeface="楷体_GB2312" pitchFamily="49" charset="-122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en-US" altLang="en-US" sz="700" b="0" smtClean="0">
                <a:solidFill>
                  <a:srgbClr val="B2B2B2"/>
                </a:solidFill>
                <a:latin typeface="Arial" charset="0"/>
                <a:ea typeface="楷体_GB2312" pitchFamily="49" charset="-122"/>
              </a:rPr>
              <a:t> DAL 00-1647</a:t>
            </a:r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498600" y="2979738"/>
            <a:ext cx="7786688" cy="3651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72158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Sellers-TitleMaste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/>
          <a:stretch>
            <a:fillRect/>
          </a:stretch>
        </p:blipFill>
        <p:spPr bwMode="gray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6988175" y="7938"/>
            <a:ext cx="22669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  <a:defRPr/>
            </a:pPr>
            <a:fld id="{7BCC8CEF-7EFF-4E36-B71C-7049D6299BBE}" type="datetime1">
              <a:rPr lang="zh-CN" altLang="en-US" sz="700" b="0" smtClean="0">
                <a:solidFill>
                  <a:srgbClr val="B2B2B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2018/10/23</a:t>
            </a:fld>
            <a:r>
              <a:rPr lang="en-US" altLang="en-US" sz="700" b="0" smtClean="0">
                <a:solidFill>
                  <a:srgbClr val="B2B2B2"/>
                </a:solidFill>
                <a:latin typeface="Arial" panose="020B0604020202020204" pitchFamily="34" charset="0"/>
              </a:rPr>
              <a:t>  </a:t>
            </a:r>
            <a:fld id="{744A5766-E991-4935-B87A-957791F87ADF}" type="slidenum">
              <a:rPr lang="en-US" altLang="en-US" sz="700" b="0" smtClean="0">
                <a:solidFill>
                  <a:srgbClr val="B2B2B2"/>
                </a:solidFill>
                <a:latin typeface="Arial" panose="020B0604020202020204" pitchFamily="34" charset="0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en-US" altLang="en-US" sz="700" b="0" smtClean="0">
                <a:solidFill>
                  <a:srgbClr val="B2B2B2"/>
                </a:solidFill>
                <a:latin typeface="Arial" panose="020B0604020202020204" pitchFamily="34" charset="0"/>
              </a:rPr>
              <a:t> DAL 00-1647</a:t>
            </a:r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498600" y="2979738"/>
            <a:ext cx="7786688" cy="3651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50650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09123-B937-4B56-9309-BCC3F9402C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6271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15AF8-5B77-454D-8DCF-DEB829B46CB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031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7908C-D3F9-407B-9703-66FE5443BC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569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F4D7-DC02-4079-A739-7367E553B59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758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C896F-E596-4283-A941-157E265A1D1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177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42F5E-31B0-4A47-A562-0E155722555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117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2199F-2EBA-4672-8668-7DA40AFB689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4074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E40FC-46A6-476C-AFC9-A781C813F12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71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9547B-5BD6-4F83-A347-5325EA6BA4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4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2A264-C881-4340-BA57-40D83D4086C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758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DFBBF-F219-4C47-B614-67E9AA4079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842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94A03-984B-419D-89AD-B79B15EA2D2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9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B5CE6-8BC9-4274-A5F0-7C2D8F2BDFB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8CBC7-2D11-43D9-AF13-E9373A01A8A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81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41F78-A3CE-4041-975A-8EDB6921314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>
            <a:lvl1pPr defTabSz="669925">
              <a:spcBef>
                <a:spcPct val="50000"/>
              </a:spcBef>
              <a:buFontTx/>
              <a:buNone/>
              <a:defRPr kumimoji="1" sz="10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09F74722-8A94-4340-A459-D16EB37792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7" name="Line 7"/>
          <p:cNvSpPr>
            <a:spLocks noChangeShapeType="1"/>
          </p:cNvSpPr>
          <p:nvPr userDrawn="1"/>
        </p:nvSpPr>
        <p:spPr bwMode="auto">
          <a:xfrm>
            <a:off x="228600" y="609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8" name="Picture 24" descr="blueglobebanner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5" descr="sjtulogo1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6513"/>
            <a:ext cx="64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73050" y="13335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endParaRPr kumimoji="1" lang="en-AU" altLang="zh-CN" sz="240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128588" y="144463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endParaRPr kumimoji="1" lang="zh-CN" altLang="en-US" sz="240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1" r:id="rId3"/>
    <p:sldLayoutId id="2147483699" r:id="rId4"/>
    <p:sldLayoutId id="2147483701" r:id="rId5"/>
  </p:sldLayoutIdLst>
  <p:hf sldNum="0"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250825" indent="-25082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544513" indent="-209550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838200" indent="-16827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+mn-lt"/>
          <a:ea typeface="+mn-ea"/>
        </a:defRPr>
      </a:lvl3pPr>
      <a:lvl4pPr marL="1173163" indent="-166688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1508125" indent="-166688" algn="l" defTabSz="669925" rtl="0" eaLnBrk="0" fontAlgn="base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19653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FontTx/>
              <a:buNone/>
              <a:defRPr kumimoji="1" sz="10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EFF0D70-A96A-46CE-8BDD-F07553CA744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228600" y="609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8" name="Picture 24" descr="blueglobebann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5" descr="sjtulogo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6513"/>
            <a:ext cx="64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73050" y="13335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endParaRPr kumimoji="1" lang="en-AU" altLang="zh-CN" sz="2400">
              <a:solidFill>
                <a:srgbClr val="00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128588" y="144463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endParaRPr kumimoji="1" lang="zh-CN" altLang="en-US" sz="2400">
              <a:solidFill>
                <a:srgbClr val="000000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19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sldNum="0"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250825" indent="-25082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544513" indent="-209550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838200" indent="-16827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173163" indent="-166688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1508125" indent="-166688" algn="l" defTabSz="669925" rtl="0" eaLnBrk="0" fontAlgn="base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19653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FontTx/>
              <a:buNone/>
              <a:defRPr kumimoji="1" sz="10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EFF0D70-A96A-46CE-8BDD-F07553CA744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228600" y="609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8" name="Picture 24" descr="blueglobebann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5" descr="sjtulogo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6513"/>
            <a:ext cx="64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73050" y="13335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endParaRPr kumimoji="1" lang="en-AU" altLang="zh-CN" sz="2400">
              <a:solidFill>
                <a:srgbClr val="00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128588" y="144463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endParaRPr kumimoji="1" lang="zh-CN" altLang="en-US" sz="2400">
              <a:solidFill>
                <a:srgbClr val="000000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44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hf sldNum="0"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250825" indent="-25082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544513" indent="-209550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838200" indent="-16827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173163" indent="-166688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1508125" indent="-166688" algn="l" defTabSz="669925" rtl="0" eaLnBrk="0" fontAlgn="base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19653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kumimoji="1" sz="1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277C6DD-0B7F-4580-9FDD-FC9A0E97F1C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228600" y="609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pic>
        <p:nvPicPr>
          <p:cNvPr id="1028" name="Picture 24" descr="blueglobebann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5" descr="sjtulogo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6513"/>
            <a:ext cx="64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73050" y="13335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  <a:defRPr/>
            </a:pPr>
            <a:endParaRPr kumimoji="1" lang="en-AU" altLang="zh-CN" sz="2400" smtClean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128588" y="144463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  <a:defRPr/>
            </a:pPr>
            <a:endParaRPr kumimoji="1" lang="zh-CN" altLang="en-US" sz="2400" smtClean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91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hf sldNum="0"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250825" indent="-25082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544513" indent="-209550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838200" indent="-16827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173163" indent="-166688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1508125" indent="-166688" algn="l" defTabSz="669925" rtl="0" eaLnBrk="0" fontAlgn="base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19653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kumimoji="1" sz="1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277C6DD-0B7F-4580-9FDD-FC9A0E97F1C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228600" y="609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pic>
        <p:nvPicPr>
          <p:cNvPr id="1028" name="Picture 24" descr="blueglobebann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5" descr="sjtulogo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6513"/>
            <a:ext cx="64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73050" y="13335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  <a:defRPr/>
            </a:pPr>
            <a:endParaRPr kumimoji="1" lang="en-AU" altLang="zh-CN" sz="2400" smtClean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128588" y="144463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  <a:defRPr/>
            </a:pPr>
            <a:endParaRPr kumimoji="1" lang="zh-CN" altLang="en-US" sz="2400" smtClean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0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hf sldNum="0"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250825" indent="-25082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544513" indent="-209550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838200" indent="-16827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173163" indent="-166688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1508125" indent="-166688" algn="l" defTabSz="669925" rtl="0" eaLnBrk="0" fontAlgn="base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19653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kumimoji="1" sz="1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277C6DD-0B7F-4580-9FDD-FC9A0E97F1C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228600" y="609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pic>
        <p:nvPicPr>
          <p:cNvPr id="1028" name="Picture 24" descr="blueglobebann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5" descr="sjtulogo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6513"/>
            <a:ext cx="64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73050" y="13335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  <a:defRPr/>
            </a:pPr>
            <a:endParaRPr kumimoji="1" lang="en-AU" altLang="zh-CN" sz="2400" smtClean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128588" y="144463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 eaLnBrk="0" hangingPunct="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  <a:defRPr/>
            </a:pPr>
            <a:endParaRPr kumimoji="1" lang="zh-CN" altLang="en-US" sz="2400" smtClean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86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</p:sldLayoutIdLst>
  <p:hf sldNum="0"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250825" indent="-25082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544513" indent="-209550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838200" indent="-16827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173163" indent="-166688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1508125" indent="-166688" algn="l" defTabSz="669925" rtl="0" eaLnBrk="0" fontAlgn="base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19653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4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24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wmf"/><Relationship Id="rId25" Type="http://schemas.openxmlformats.org/officeDocument/2006/relationships/image" Target="../media/image26.wmf"/><Relationship Id="rId2" Type="http://schemas.openxmlformats.org/officeDocument/2006/relationships/slideLayout" Target="../slideLayouts/slideLayout26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29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23.bin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25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3.wmf"/><Relationship Id="rId31" Type="http://schemas.openxmlformats.org/officeDocument/2006/relationships/image" Target="../media/image29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31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sjtulogo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0263"/>
            <a:ext cx="10287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5" name="Group 20"/>
          <p:cNvGrpSpPr>
            <a:grpSpLocks/>
          </p:cNvGrpSpPr>
          <p:nvPr/>
        </p:nvGrpSpPr>
        <p:grpSpPr bwMode="auto">
          <a:xfrm>
            <a:off x="0" y="2924175"/>
            <a:ext cx="4232275" cy="3933825"/>
            <a:chOff x="0" y="0"/>
            <a:chExt cx="3758" cy="3923"/>
          </a:xfrm>
        </p:grpSpPr>
        <p:graphicFrame>
          <p:nvGraphicFramePr>
            <p:cNvPr id="3077" name="Object 16"/>
            <p:cNvGraphicFramePr>
              <a:graphicFrameLocks noChangeAspect="1"/>
            </p:cNvGraphicFramePr>
            <p:nvPr/>
          </p:nvGraphicFramePr>
          <p:xfrm>
            <a:off x="0" y="0"/>
            <a:ext cx="2376" cy="1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" name="位图图像" r:id="rId5" imgW="3772427" imgH="2343477" progId="PBrush">
                    <p:embed/>
                  </p:oleObj>
                </mc:Choice>
                <mc:Fallback>
                  <p:oleObj name="位图图像" r:id="rId5" imgW="3772427" imgH="2343477" progId="PBrush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376" cy="1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17"/>
            <p:cNvGraphicFramePr>
              <a:graphicFrameLocks noChangeAspect="1"/>
            </p:cNvGraphicFramePr>
            <p:nvPr/>
          </p:nvGraphicFramePr>
          <p:xfrm>
            <a:off x="2372" y="368"/>
            <a:ext cx="1386" cy="2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2" name="位图图像" r:id="rId7" imgW="2200582" imgH="4600000" progId="PBrush">
                    <p:embed/>
                  </p:oleObj>
                </mc:Choice>
                <mc:Fallback>
                  <p:oleObj name="位图图像" r:id="rId7" imgW="2200582" imgH="4600000" progId="PBrush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2" y="368"/>
                          <a:ext cx="1386" cy="28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8"/>
            <p:cNvGraphicFramePr>
              <a:graphicFrameLocks noChangeAspect="1"/>
            </p:cNvGraphicFramePr>
            <p:nvPr/>
          </p:nvGraphicFramePr>
          <p:xfrm>
            <a:off x="0" y="1434"/>
            <a:ext cx="2382" cy="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" name="位图图像" r:id="rId9" imgW="3780952" imgH="2476190" progId="PBrush">
                    <p:embed/>
                  </p:oleObj>
                </mc:Choice>
                <mc:Fallback>
                  <p:oleObj name="位图图像" r:id="rId9" imgW="3780952" imgH="2476190" progId="PBrush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34"/>
                          <a:ext cx="2382" cy="1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19"/>
            <p:cNvGraphicFramePr>
              <a:graphicFrameLocks noChangeAspect="1"/>
            </p:cNvGraphicFramePr>
            <p:nvPr/>
          </p:nvGraphicFramePr>
          <p:xfrm>
            <a:off x="918" y="2999"/>
            <a:ext cx="1476" cy="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4" name="位图图像" r:id="rId11" imgW="2343477" imgH="1467055" progId="PBrush">
                    <p:embed/>
                  </p:oleObj>
                </mc:Choice>
                <mc:Fallback>
                  <p:oleObj name="位图图像" r:id="rId11" imgW="2343477" imgH="1467055" progId="PBrush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2999"/>
                          <a:ext cx="1476" cy="9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6" name="Text Box 21"/>
          <p:cNvSpPr txBox="1">
            <a:spLocks noChangeArrowheads="1"/>
          </p:cNvSpPr>
          <p:nvPr/>
        </p:nvSpPr>
        <p:spPr bwMode="auto">
          <a:xfrm>
            <a:off x="3764868" y="1808163"/>
            <a:ext cx="614113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14300" indent="-1143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None/>
            </a:pPr>
            <a:r>
              <a:rPr kumimoji="1" lang="zh-CN" altLang="en-US" sz="4000" dirty="0" smtClean="0">
                <a:solidFill>
                  <a:schemeClr val="tx1"/>
                </a:solidFill>
                <a:latin typeface="华文楷体" pitchFamily="2" charset="-122"/>
                <a:ea typeface="隶书" pitchFamily="49" charset="-122"/>
              </a:rPr>
              <a:t>工程问题建模与实践</a:t>
            </a:r>
            <a:endParaRPr kumimoji="1" lang="zh-CN" altLang="en-AU" sz="40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</a:pPr>
            <a:r>
              <a:rPr kumimoji="1" lang="zh-CN" altLang="en-AU" sz="2400" dirty="0" smtClean="0">
                <a:latin typeface="隶书" pitchFamily="49" charset="-122"/>
                <a:ea typeface="隶书" pitchFamily="49" charset="-122"/>
              </a:rPr>
              <a:t>第</a:t>
            </a:r>
            <a:r>
              <a:rPr kumimoji="1" lang="en-US" altLang="zh-CN" sz="2400" dirty="0" smtClean="0">
                <a:latin typeface="隶书" pitchFamily="49" charset="-122"/>
                <a:ea typeface="隶书" pitchFamily="49" charset="-122"/>
              </a:rPr>
              <a:t>7</a:t>
            </a:r>
            <a:r>
              <a:rPr kumimoji="1" lang="zh-CN" altLang="en-AU" sz="2400" dirty="0" smtClean="0">
                <a:latin typeface="隶书" pitchFamily="49" charset="-122"/>
                <a:ea typeface="隶书" pitchFamily="49" charset="-122"/>
              </a:rPr>
              <a:t>讲</a:t>
            </a:r>
            <a:r>
              <a:rPr kumimoji="1" lang="en-AU" altLang="zh-CN" sz="2400" dirty="0" smtClean="0">
                <a:latin typeface="隶书" pitchFamily="49" charset="-122"/>
                <a:ea typeface="隶书" pitchFamily="49" charset="-122"/>
              </a:rPr>
              <a:t>:</a:t>
            </a:r>
            <a:r>
              <a:rPr kumimoji="1" lang="zh-CN" altLang="en-US" sz="2400" dirty="0" smtClean="0">
                <a:latin typeface="隶书" pitchFamily="49" charset="-122"/>
                <a:ea typeface="隶书" pitchFamily="49" charset="-122"/>
              </a:rPr>
              <a:t>案例</a:t>
            </a:r>
            <a:r>
              <a:rPr kumimoji="1" lang="en-US" altLang="zh-CN" sz="2400" dirty="0">
                <a:latin typeface="隶书" pitchFamily="49" charset="-122"/>
                <a:ea typeface="隶书" pitchFamily="49" charset="-122"/>
              </a:rPr>
              <a:t>2</a:t>
            </a:r>
            <a:r>
              <a:rPr kumimoji="1" lang="zh-CN" altLang="en-US" sz="2400" dirty="0">
                <a:latin typeface="隶书" pitchFamily="49" charset="-122"/>
                <a:ea typeface="隶书" pitchFamily="49" charset="-122"/>
              </a:rPr>
              <a:t>问题补充说明和案例</a:t>
            </a:r>
            <a:r>
              <a:rPr kumimoji="1" lang="en-US" altLang="zh-CN" sz="2400" dirty="0"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2400" dirty="0">
                <a:latin typeface="隶书" pitchFamily="49" charset="-122"/>
                <a:ea typeface="隶书" pitchFamily="49" charset="-122"/>
              </a:rPr>
              <a:t>问题简介</a:t>
            </a:r>
            <a:endParaRPr kumimoji="1" lang="en-US" altLang="zh-CN" sz="2400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endParaRPr kumimoji="1" lang="en-US" altLang="zh-CN" sz="2800" dirty="0" smtClean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endParaRPr kumimoji="1" lang="en-US" altLang="zh-CN" sz="2800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endParaRPr kumimoji="1" lang="en-US" altLang="zh-CN" sz="2000" dirty="0" smtClean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kumimoji="1" lang="zh-CN" altLang="en-AU" sz="20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上海</a:t>
            </a:r>
            <a:r>
              <a:rPr kumimoji="1" lang="zh-CN" altLang="en-AU" sz="20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交通大学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kumimoji="1" lang="zh-CN" altLang="en-AU" sz="20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电子工程系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kumimoji="1" lang="zh-CN" altLang="en-US" sz="2000" b="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20</a:t>
            </a:r>
            <a:r>
              <a:rPr kumimoji="1" lang="en-US" altLang="zh-CN" sz="2000" b="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18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年</a:t>
            </a:r>
            <a:r>
              <a:rPr kumimoji="1" lang="en-US" altLang="zh-CN" sz="2000" b="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10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月</a:t>
            </a:r>
            <a:endParaRPr kumimoji="1" lang="zh-CN" altLang="en-US" sz="2000" b="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7962701F-9A7A-4276-99FE-F79B692987DB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10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6204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问题中的状态组合分析</a:t>
            </a:r>
            <a:endParaRPr lang="zh-CN" altLang="en-US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205" name="Text Box 39"/>
          <p:cNvSpPr txBox="1">
            <a:spLocks noChangeArrowheads="1"/>
          </p:cNvSpPr>
          <p:nvPr/>
        </p:nvSpPr>
        <p:spPr bwMode="auto">
          <a:xfrm>
            <a:off x="699990" y="4744049"/>
            <a:ext cx="86454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800" dirty="0" smtClean="0">
                <a:solidFill>
                  <a:schemeClr val="accent2"/>
                </a:solidFill>
              </a:rPr>
              <a:t>    每个切换器状态确定后，可以根据系统内部的组合逻辑，推定节点的状态和整个系统的状态。</a:t>
            </a:r>
            <a:endParaRPr lang="zh-CN" altLang="en-US" sz="1800" dirty="0">
              <a:solidFill>
                <a:schemeClr val="accent2"/>
              </a:solidFill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273050" y="152400"/>
            <a:ext cx="8712398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案例</a:t>
            </a:r>
            <a:r>
              <a:rPr kumimoji="1" lang="en-US" altLang="zh-CN" sz="2200" dirty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2</a:t>
            </a:r>
            <a:r>
              <a:rPr kumimoji="1" lang="zh-CN" altLang="en-US" sz="2200" dirty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蒙特卡洛方法程序设计的两种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思路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2583104" y="3495117"/>
            <a:ext cx="504056" cy="519351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0" lang="en-US" altLang="zh-CN" sz="1800" b="1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endParaRPr kumimoji="0" lang="zh-CN" altLang="en-US" sz="1800" b="1" i="0" u="none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3414989" y="3507942"/>
            <a:ext cx="504056" cy="519351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0" lang="en-US" altLang="zh-CN" sz="1800" b="1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endParaRPr kumimoji="0" lang="zh-CN" altLang="en-US" sz="1800" b="1" i="0" u="none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78850" y="2632866"/>
            <a:ext cx="936104" cy="875076"/>
            <a:chOff x="2778850" y="2632866"/>
            <a:chExt cx="936104" cy="875076"/>
          </a:xfrm>
        </p:grpSpPr>
        <p:sp>
          <p:nvSpPr>
            <p:cNvPr id="74" name="椭圆 73"/>
            <p:cNvSpPr/>
            <p:nvPr/>
          </p:nvSpPr>
          <p:spPr bwMode="auto">
            <a:xfrm>
              <a:off x="2778850" y="2632866"/>
              <a:ext cx="936104" cy="51935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kumimoji="0" lang="en-US" altLang="zh-CN" sz="1800" b="1" i="0" u="none" strike="noStrike" cap="none" normalizeH="0" baseline="-2500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N1</a:t>
              </a:r>
              <a:endParaRPr kumimoji="0" lang="zh-CN" altLang="en-US" sz="1800" b="1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4" name="直接箭头连接符 3"/>
            <p:cNvCxnSpPr>
              <a:stCxn id="77" idx="0"/>
              <a:endCxn id="74" idx="3"/>
            </p:cNvCxnSpPr>
            <p:nvPr/>
          </p:nvCxnSpPr>
          <p:spPr bwMode="auto">
            <a:xfrm flipV="1">
              <a:off x="2835132" y="3076160"/>
              <a:ext cx="80807" cy="4189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直接箭头连接符 5"/>
            <p:cNvCxnSpPr>
              <a:stCxn id="78" idx="0"/>
              <a:endCxn id="74" idx="5"/>
            </p:cNvCxnSpPr>
            <p:nvPr/>
          </p:nvCxnSpPr>
          <p:spPr bwMode="auto">
            <a:xfrm flipH="1" flipV="1">
              <a:off x="3577865" y="3076160"/>
              <a:ext cx="89152" cy="431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" name="组合 6"/>
          <p:cNvGrpSpPr/>
          <p:nvPr/>
        </p:nvGrpSpPr>
        <p:grpSpPr>
          <a:xfrm>
            <a:off x="3577865" y="1385888"/>
            <a:ext cx="5191225" cy="1323035"/>
            <a:chOff x="3577865" y="1385888"/>
            <a:chExt cx="5191225" cy="1323035"/>
          </a:xfrm>
        </p:grpSpPr>
        <p:sp>
          <p:nvSpPr>
            <p:cNvPr id="2" name="椭圆 1"/>
            <p:cNvSpPr/>
            <p:nvPr/>
          </p:nvSpPr>
          <p:spPr bwMode="auto">
            <a:xfrm>
              <a:off x="5585346" y="1385888"/>
              <a:ext cx="936104" cy="51935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0" lang="en-US" altLang="zh-CN" sz="1800" b="1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kumimoji="0" lang="en-US" altLang="zh-CN" sz="1800" b="1" i="0" u="none" strike="noStrike" cap="none" normalizeH="0" baseline="-2500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sys</a:t>
              </a:r>
              <a:endParaRPr kumimoji="0" lang="zh-CN" altLang="en-US" sz="1800" b="1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8" name="直接箭头连接符 7"/>
            <p:cNvCxnSpPr>
              <a:stCxn id="74" idx="7"/>
              <a:endCxn id="2" idx="2"/>
            </p:cNvCxnSpPr>
            <p:nvPr/>
          </p:nvCxnSpPr>
          <p:spPr bwMode="auto">
            <a:xfrm flipV="1">
              <a:off x="3577865" y="1645564"/>
              <a:ext cx="2007481" cy="106335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>
              <a:endCxn id="2" idx="4"/>
            </p:cNvCxnSpPr>
            <p:nvPr/>
          </p:nvCxnSpPr>
          <p:spPr bwMode="auto">
            <a:xfrm flipH="1" flipV="1">
              <a:off x="6053398" y="1905239"/>
              <a:ext cx="339762" cy="72762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84" idx="0"/>
              <a:endCxn id="2" idx="3"/>
            </p:cNvCxnSpPr>
            <p:nvPr/>
          </p:nvCxnSpPr>
          <p:spPr bwMode="auto">
            <a:xfrm flipV="1">
              <a:off x="4796995" y="1829182"/>
              <a:ext cx="925440" cy="81002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89" idx="0"/>
              <a:endCxn id="2" idx="6"/>
            </p:cNvCxnSpPr>
            <p:nvPr/>
          </p:nvCxnSpPr>
          <p:spPr bwMode="auto">
            <a:xfrm flipH="1" flipV="1">
              <a:off x="6521450" y="1645564"/>
              <a:ext cx="2247640" cy="9873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7" name="Text Box 39"/>
          <p:cNvSpPr txBox="1">
            <a:spLocks noChangeArrowheads="1"/>
          </p:cNvSpPr>
          <p:nvPr/>
        </p:nvSpPr>
        <p:spPr bwMode="auto">
          <a:xfrm>
            <a:off x="633413" y="3598017"/>
            <a:ext cx="12604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切换</a:t>
            </a:r>
            <a:r>
              <a:rPr lang="zh-CN" altLang="en-US" dirty="0" smtClean="0">
                <a:solidFill>
                  <a:srgbClr val="000000"/>
                </a:solidFill>
              </a:rPr>
              <a:t>器状态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8" name="Text Box 39"/>
          <p:cNvSpPr txBox="1">
            <a:spLocks noChangeArrowheads="1"/>
          </p:cNvSpPr>
          <p:nvPr/>
        </p:nvSpPr>
        <p:spPr bwMode="auto">
          <a:xfrm>
            <a:off x="686596" y="2723264"/>
            <a:ext cx="12604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</a:rPr>
              <a:t>节点状态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9" name="Text Box 39"/>
          <p:cNvSpPr txBox="1">
            <a:spLocks noChangeArrowheads="1"/>
          </p:cNvSpPr>
          <p:nvPr/>
        </p:nvSpPr>
        <p:spPr bwMode="auto">
          <a:xfrm>
            <a:off x="699990" y="1566685"/>
            <a:ext cx="12604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</a:rPr>
              <a:t>系统状态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488504" y="2177243"/>
            <a:ext cx="8952729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/>
          <p:nvPr/>
        </p:nvCxnSpPr>
        <p:spPr bwMode="auto">
          <a:xfrm>
            <a:off x="488504" y="3292051"/>
            <a:ext cx="8952729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组合 4"/>
          <p:cNvGrpSpPr/>
          <p:nvPr/>
        </p:nvGrpSpPr>
        <p:grpSpPr>
          <a:xfrm>
            <a:off x="4133197" y="2632866"/>
            <a:ext cx="5308036" cy="1400766"/>
            <a:chOff x="4133197" y="2632866"/>
            <a:chExt cx="5308036" cy="1400766"/>
          </a:xfrm>
        </p:grpSpPr>
        <p:sp>
          <p:nvSpPr>
            <p:cNvPr id="84" name="椭圆 83"/>
            <p:cNvSpPr/>
            <p:nvPr/>
          </p:nvSpPr>
          <p:spPr bwMode="auto">
            <a:xfrm>
              <a:off x="4328943" y="2639205"/>
              <a:ext cx="936104" cy="51935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kumimoji="0" lang="en-US" altLang="zh-CN" sz="1800" b="1" i="0" u="none" strike="noStrike" cap="none" normalizeH="0" baseline="-2500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N2</a:t>
              </a:r>
              <a:endParaRPr kumimoji="0" lang="zh-CN" altLang="en-US" sz="1800" b="1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5" name="椭圆 84"/>
            <p:cNvSpPr/>
            <p:nvPr/>
          </p:nvSpPr>
          <p:spPr bwMode="auto">
            <a:xfrm>
              <a:off x="4133197" y="3501456"/>
              <a:ext cx="504056" cy="51935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0" lang="en-US" altLang="zh-CN" sz="1800" b="1" i="0" u="none" strike="noStrike" cap="none" normalizeH="0" baseline="-2500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2</a:t>
              </a:r>
              <a:endParaRPr kumimoji="0" lang="zh-CN" altLang="en-US" sz="1800" b="1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6" name="椭圆 85"/>
            <p:cNvSpPr/>
            <p:nvPr/>
          </p:nvSpPr>
          <p:spPr bwMode="auto">
            <a:xfrm>
              <a:off x="4965082" y="3514281"/>
              <a:ext cx="504056" cy="51935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0" lang="en-US" altLang="zh-CN" sz="1800" b="1" i="0" u="none" strike="noStrike" cap="none" normalizeH="0" baseline="-2500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2</a:t>
              </a:r>
              <a:endParaRPr kumimoji="0" lang="zh-CN" altLang="en-US" sz="1800" b="1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87" name="直接箭头连接符 86"/>
            <p:cNvCxnSpPr>
              <a:stCxn id="85" idx="0"/>
              <a:endCxn id="84" idx="3"/>
            </p:cNvCxnSpPr>
            <p:nvPr/>
          </p:nvCxnSpPr>
          <p:spPr bwMode="auto">
            <a:xfrm flipV="1">
              <a:off x="4385225" y="3082499"/>
              <a:ext cx="80807" cy="4189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86" idx="0"/>
              <a:endCxn id="84" idx="5"/>
            </p:cNvCxnSpPr>
            <p:nvPr/>
          </p:nvCxnSpPr>
          <p:spPr bwMode="auto">
            <a:xfrm flipH="1" flipV="1">
              <a:off x="5127958" y="3082499"/>
              <a:ext cx="89152" cy="431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椭圆 88"/>
            <p:cNvSpPr/>
            <p:nvPr/>
          </p:nvSpPr>
          <p:spPr bwMode="auto">
            <a:xfrm>
              <a:off x="8301038" y="2632866"/>
              <a:ext cx="936104" cy="51935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0" lang="en-US" altLang="zh-CN" sz="1800" b="1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kumimoji="0" lang="en-US" altLang="zh-CN" sz="1800" b="1" i="0" u="none" strike="noStrike" cap="none" normalizeH="0" baseline="-2500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Nn</a:t>
              </a:r>
              <a:endParaRPr kumimoji="0" lang="zh-CN" altLang="en-US" sz="1800" b="1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0" name="椭圆 89"/>
            <p:cNvSpPr/>
            <p:nvPr/>
          </p:nvSpPr>
          <p:spPr bwMode="auto">
            <a:xfrm>
              <a:off x="8105292" y="3495117"/>
              <a:ext cx="504056" cy="51935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0" lang="en-US" altLang="zh-CN" sz="1800" b="1" i="0" u="none" strike="noStrike" cap="none" normalizeH="0" baseline="-2500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n</a:t>
              </a:r>
              <a:endParaRPr kumimoji="0" lang="zh-CN" altLang="en-US" sz="1800" b="1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1" name="椭圆 90"/>
            <p:cNvSpPr/>
            <p:nvPr/>
          </p:nvSpPr>
          <p:spPr bwMode="auto">
            <a:xfrm>
              <a:off x="8937177" y="3507942"/>
              <a:ext cx="504056" cy="51935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0" lang="en-US" altLang="zh-CN" sz="1800" b="1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0" lang="en-US" altLang="zh-CN" sz="1800" b="1" i="0" u="none" strike="noStrike" cap="none" normalizeH="0" baseline="-2500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n</a:t>
              </a:r>
              <a:endParaRPr kumimoji="0" lang="zh-CN" altLang="en-US" sz="1800" b="1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92" name="直接箭头连接符 91"/>
            <p:cNvCxnSpPr>
              <a:stCxn id="90" idx="0"/>
              <a:endCxn id="89" idx="3"/>
            </p:cNvCxnSpPr>
            <p:nvPr/>
          </p:nvCxnSpPr>
          <p:spPr bwMode="auto">
            <a:xfrm flipV="1">
              <a:off x="8357320" y="3076160"/>
              <a:ext cx="80807" cy="4189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箭头连接符 92"/>
            <p:cNvCxnSpPr>
              <a:stCxn id="91" idx="0"/>
              <a:endCxn id="89" idx="5"/>
            </p:cNvCxnSpPr>
            <p:nvPr/>
          </p:nvCxnSpPr>
          <p:spPr bwMode="auto">
            <a:xfrm flipH="1" flipV="1">
              <a:off x="9100053" y="3076160"/>
              <a:ext cx="89152" cy="431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3" name="Text Box 39"/>
            <p:cNvSpPr txBox="1">
              <a:spLocks noChangeArrowheads="1"/>
            </p:cNvSpPr>
            <p:nvPr/>
          </p:nvSpPr>
          <p:spPr bwMode="auto">
            <a:xfrm>
              <a:off x="5942536" y="2663871"/>
              <a:ext cx="12604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 smtClean="0">
                  <a:solidFill>
                    <a:srgbClr val="000000"/>
                  </a:solidFill>
                </a:rPr>
                <a:t>.........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14" name="Text Box 39"/>
            <p:cNvSpPr txBox="1">
              <a:spLocks noChangeArrowheads="1"/>
            </p:cNvSpPr>
            <p:nvPr/>
          </p:nvSpPr>
          <p:spPr bwMode="auto">
            <a:xfrm>
              <a:off x="5942536" y="3555766"/>
              <a:ext cx="12604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 smtClean="0">
                  <a:solidFill>
                    <a:srgbClr val="000000"/>
                  </a:solidFill>
                </a:rPr>
                <a:t>.........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47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7962701F-9A7A-4276-99FE-F79B692987DB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11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6204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算法思路一：“时间”按固定步长推进</a:t>
            </a:r>
            <a:endParaRPr lang="zh-CN" altLang="en-US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273050" y="152400"/>
            <a:ext cx="8712398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案例</a:t>
            </a:r>
            <a:r>
              <a:rPr kumimoji="1" lang="en-US" altLang="zh-CN" sz="2200" dirty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2</a:t>
            </a:r>
            <a:r>
              <a:rPr kumimoji="1" lang="zh-CN" altLang="en-US" sz="2200" dirty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蒙特卡洛方法程序设计的两种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思路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1363967" y="2417149"/>
            <a:ext cx="936104" cy="519351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A0</a:t>
            </a:r>
            <a:endParaRPr kumimoji="0" lang="zh-CN" altLang="en-US" sz="1800" b="1" i="0" u="none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9" name="Text Box 39"/>
          <p:cNvSpPr txBox="1">
            <a:spLocks noChangeArrowheads="1"/>
          </p:cNvSpPr>
          <p:nvPr/>
        </p:nvSpPr>
        <p:spPr bwMode="auto">
          <a:xfrm>
            <a:off x="818428" y="1566685"/>
            <a:ext cx="4998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</a:rPr>
              <a:t>切换器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为例，时间步长（也是仿真颗粒度）为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小时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5913240" y="1338462"/>
            <a:ext cx="39408" cy="518688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58788" y="1185863"/>
            <a:ext cx="3101740" cy="38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sz="1800" dirty="0">
                <a:solidFill>
                  <a:srgbClr val="990000"/>
                </a:solidFill>
              </a:rPr>
              <a:t> 对</a:t>
            </a:r>
            <a:r>
              <a:rPr lang="zh-CN" altLang="en-US" sz="1800" dirty="0" smtClean="0">
                <a:solidFill>
                  <a:srgbClr val="990000"/>
                </a:solidFill>
              </a:rPr>
              <a:t>元件状态变化的模拟</a:t>
            </a:r>
            <a:endParaRPr lang="zh-CN" altLang="en-US" sz="1800" dirty="0">
              <a:solidFill>
                <a:srgbClr val="990000"/>
              </a:solidFill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3152800" y="2407629"/>
            <a:ext cx="936104" cy="519351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A1</a:t>
            </a:r>
            <a:endParaRPr kumimoji="0" lang="zh-CN" altLang="en-US" sz="1800" b="1" i="0" u="none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3175984" y="3124078"/>
            <a:ext cx="936104" cy="519351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A2</a:t>
            </a:r>
            <a:endParaRPr kumimoji="0" lang="zh-CN" altLang="en-US" sz="1800" b="1" i="0" u="none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3187072" y="3840527"/>
            <a:ext cx="936104" cy="519351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A3</a:t>
            </a:r>
            <a:endParaRPr kumimoji="0" lang="zh-CN" altLang="en-US" sz="1800" b="1" i="0" u="none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2062480" y="2336464"/>
            <a:ext cx="1259840" cy="132416"/>
          </a:xfrm>
          <a:custGeom>
            <a:avLst/>
            <a:gdLst>
              <a:gd name="connsiteX0" fmla="*/ 0 w 1259840"/>
              <a:gd name="connsiteY0" fmla="*/ 101936 h 132416"/>
              <a:gd name="connsiteX1" fmla="*/ 640080 w 1259840"/>
              <a:gd name="connsiteY1" fmla="*/ 336 h 132416"/>
              <a:gd name="connsiteX2" fmla="*/ 1259840 w 1259840"/>
              <a:gd name="connsiteY2" fmla="*/ 132416 h 13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840" h="132416">
                <a:moveTo>
                  <a:pt x="0" y="101936"/>
                </a:moveTo>
                <a:cubicBezTo>
                  <a:pt x="215053" y="48596"/>
                  <a:pt x="430107" y="-4744"/>
                  <a:pt x="640080" y="336"/>
                </a:cubicBezTo>
                <a:cubicBezTo>
                  <a:pt x="850053" y="5416"/>
                  <a:pt x="1054946" y="68916"/>
                  <a:pt x="1259840" y="132416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1013583" y="2487847"/>
            <a:ext cx="378337" cy="323366"/>
          </a:xfrm>
          <a:custGeom>
            <a:avLst/>
            <a:gdLst>
              <a:gd name="connsiteX0" fmla="*/ 378337 w 378337"/>
              <a:gd name="connsiteY0" fmla="*/ 295993 h 323366"/>
              <a:gd name="connsiteX1" fmla="*/ 32897 w 378337"/>
              <a:gd name="connsiteY1" fmla="*/ 295993 h 323366"/>
              <a:gd name="connsiteX2" fmla="*/ 53217 w 378337"/>
              <a:gd name="connsiteY2" fmla="*/ 11513 h 323366"/>
              <a:gd name="connsiteX3" fmla="*/ 378337 w 378337"/>
              <a:gd name="connsiteY3" fmla="*/ 82633 h 3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37" h="323366">
                <a:moveTo>
                  <a:pt x="378337" y="295993"/>
                </a:moveTo>
                <a:cubicBezTo>
                  <a:pt x="232710" y="319699"/>
                  <a:pt x="87084" y="343406"/>
                  <a:pt x="32897" y="295993"/>
                </a:cubicBezTo>
                <a:cubicBezTo>
                  <a:pt x="-21290" y="248580"/>
                  <a:pt x="-4356" y="47073"/>
                  <a:pt x="53217" y="11513"/>
                </a:cubicBezTo>
                <a:cubicBezTo>
                  <a:pt x="110790" y="-24047"/>
                  <a:pt x="244563" y="29293"/>
                  <a:pt x="378337" y="82633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 bwMode="auto">
          <a:xfrm rot="10800000">
            <a:off x="4070632" y="2505621"/>
            <a:ext cx="378337" cy="323366"/>
          </a:xfrm>
          <a:custGeom>
            <a:avLst/>
            <a:gdLst>
              <a:gd name="connsiteX0" fmla="*/ 378337 w 378337"/>
              <a:gd name="connsiteY0" fmla="*/ 295993 h 323366"/>
              <a:gd name="connsiteX1" fmla="*/ 32897 w 378337"/>
              <a:gd name="connsiteY1" fmla="*/ 295993 h 323366"/>
              <a:gd name="connsiteX2" fmla="*/ 53217 w 378337"/>
              <a:gd name="connsiteY2" fmla="*/ 11513 h 323366"/>
              <a:gd name="connsiteX3" fmla="*/ 378337 w 378337"/>
              <a:gd name="connsiteY3" fmla="*/ 82633 h 3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37" h="323366">
                <a:moveTo>
                  <a:pt x="378337" y="295993"/>
                </a:moveTo>
                <a:cubicBezTo>
                  <a:pt x="232710" y="319699"/>
                  <a:pt x="87084" y="343406"/>
                  <a:pt x="32897" y="295993"/>
                </a:cubicBezTo>
                <a:cubicBezTo>
                  <a:pt x="-21290" y="248580"/>
                  <a:pt x="-4356" y="47073"/>
                  <a:pt x="53217" y="11513"/>
                </a:cubicBezTo>
                <a:cubicBezTo>
                  <a:pt x="110790" y="-24047"/>
                  <a:pt x="244563" y="29293"/>
                  <a:pt x="378337" y="82633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 bwMode="auto">
          <a:xfrm rot="10800000">
            <a:off x="4112088" y="3188035"/>
            <a:ext cx="378337" cy="323366"/>
          </a:xfrm>
          <a:custGeom>
            <a:avLst/>
            <a:gdLst>
              <a:gd name="connsiteX0" fmla="*/ 378337 w 378337"/>
              <a:gd name="connsiteY0" fmla="*/ 295993 h 323366"/>
              <a:gd name="connsiteX1" fmla="*/ 32897 w 378337"/>
              <a:gd name="connsiteY1" fmla="*/ 295993 h 323366"/>
              <a:gd name="connsiteX2" fmla="*/ 53217 w 378337"/>
              <a:gd name="connsiteY2" fmla="*/ 11513 h 323366"/>
              <a:gd name="connsiteX3" fmla="*/ 378337 w 378337"/>
              <a:gd name="connsiteY3" fmla="*/ 82633 h 3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37" h="323366">
                <a:moveTo>
                  <a:pt x="378337" y="295993"/>
                </a:moveTo>
                <a:cubicBezTo>
                  <a:pt x="232710" y="319699"/>
                  <a:pt x="87084" y="343406"/>
                  <a:pt x="32897" y="295993"/>
                </a:cubicBezTo>
                <a:cubicBezTo>
                  <a:pt x="-21290" y="248580"/>
                  <a:pt x="-4356" y="47073"/>
                  <a:pt x="53217" y="11513"/>
                </a:cubicBezTo>
                <a:cubicBezTo>
                  <a:pt x="110790" y="-24047"/>
                  <a:pt x="244563" y="29293"/>
                  <a:pt x="378337" y="82633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 bwMode="auto">
          <a:xfrm rot="10800000">
            <a:off x="4132225" y="3950101"/>
            <a:ext cx="378337" cy="323366"/>
          </a:xfrm>
          <a:custGeom>
            <a:avLst/>
            <a:gdLst>
              <a:gd name="connsiteX0" fmla="*/ 378337 w 378337"/>
              <a:gd name="connsiteY0" fmla="*/ 295993 h 323366"/>
              <a:gd name="connsiteX1" fmla="*/ 32897 w 378337"/>
              <a:gd name="connsiteY1" fmla="*/ 295993 h 323366"/>
              <a:gd name="connsiteX2" fmla="*/ 53217 w 378337"/>
              <a:gd name="connsiteY2" fmla="*/ 11513 h 323366"/>
              <a:gd name="connsiteX3" fmla="*/ 378337 w 378337"/>
              <a:gd name="connsiteY3" fmla="*/ 82633 h 3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37" h="323366">
                <a:moveTo>
                  <a:pt x="378337" y="295993"/>
                </a:moveTo>
                <a:cubicBezTo>
                  <a:pt x="232710" y="319699"/>
                  <a:pt x="87084" y="343406"/>
                  <a:pt x="32897" y="295993"/>
                </a:cubicBezTo>
                <a:cubicBezTo>
                  <a:pt x="-21290" y="248580"/>
                  <a:pt x="-4356" y="47073"/>
                  <a:pt x="53217" y="11513"/>
                </a:cubicBezTo>
                <a:cubicBezTo>
                  <a:pt x="110790" y="-24047"/>
                  <a:pt x="244563" y="29293"/>
                  <a:pt x="378337" y="82633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 bwMode="auto">
          <a:xfrm>
            <a:off x="2296160" y="2743200"/>
            <a:ext cx="995680" cy="487680"/>
          </a:xfrm>
          <a:custGeom>
            <a:avLst/>
            <a:gdLst>
              <a:gd name="connsiteX0" fmla="*/ 0 w 995680"/>
              <a:gd name="connsiteY0" fmla="*/ 0 h 487680"/>
              <a:gd name="connsiteX1" fmla="*/ 487680 w 995680"/>
              <a:gd name="connsiteY1" fmla="*/ 203200 h 487680"/>
              <a:gd name="connsiteX2" fmla="*/ 995680 w 995680"/>
              <a:gd name="connsiteY2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680" h="487680">
                <a:moveTo>
                  <a:pt x="0" y="0"/>
                </a:moveTo>
                <a:cubicBezTo>
                  <a:pt x="160866" y="60960"/>
                  <a:pt x="321733" y="121920"/>
                  <a:pt x="487680" y="203200"/>
                </a:cubicBezTo>
                <a:cubicBezTo>
                  <a:pt x="653627" y="284480"/>
                  <a:pt x="824653" y="386080"/>
                  <a:pt x="995680" y="487680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 bwMode="auto">
          <a:xfrm>
            <a:off x="2133600" y="2885440"/>
            <a:ext cx="1087120" cy="1097280"/>
          </a:xfrm>
          <a:custGeom>
            <a:avLst/>
            <a:gdLst>
              <a:gd name="connsiteX0" fmla="*/ 0 w 1087120"/>
              <a:gd name="connsiteY0" fmla="*/ 0 h 1097280"/>
              <a:gd name="connsiteX1" fmla="*/ 619760 w 1087120"/>
              <a:gd name="connsiteY1" fmla="*/ 558800 h 1097280"/>
              <a:gd name="connsiteX2" fmla="*/ 1087120 w 1087120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120" h="1097280">
                <a:moveTo>
                  <a:pt x="0" y="0"/>
                </a:moveTo>
                <a:cubicBezTo>
                  <a:pt x="219286" y="187960"/>
                  <a:pt x="438573" y="375920"/>
                  <a:pt x="619760" y="558800"/>
                </a:cubicBezTo>
                <a:cubicBezTo>
                  <a:pt x="800947" y="741680"/>
                  <a:pt x="944033" y="919480"/>
                  <a:pt x="1087120" y="1097280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685766"/>
              </p:ext>
            </p:extLst>
          </p:nvPr>
        </p:nvGraphicFramePr>
        <p:xfrm>
          <a:off x="2495391" y="1975517"/>
          <a:ext cx="3635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" name="Equation" r:id="rId4" imgW="177480" imgH="190440" progId="Equation.DSMT4">
                  <p:embed/>
                </p:oleObj>
              </mc:Choice>
              <mc:Fallback>
                <p:oleObj name="Equation" r:id="rId4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5391" y="1975517"/>
                        <a:ext cx="363537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51072"/>
              </p:ext>
            </p:extLst>
          </p:nvPr>
        </p:nvGraphicFramePr>
        <p:xfrm>
          <a:off x="459764" y="4173795"/>
          <a:ext cx="231616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" name="Equation" r:id="rId6" imgW="1130040" imgH="279360" progId="Equation.DSMT4">
                  <p:embed/>
                </p:oleObj>
              </mc:Choice>
              <mc:Fallback>
                <p:oleObj name="Equation" r:id="rId6" imgW="1130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764" y="4173795"/>
                        <a:ext cx="2316162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78391"/>
              </p:ext>
            </p:extLst>
          </p:nvPr>
        </p:nvGraphicFramePr>
        <p:xfrm>
          <a:off x="647676" y="2418981"/>
          <a:ext cx="390946" cy="390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" name="Equation" r:id="rId8" imgW="190440" imgH="190440" progId="Equation.DSMT4">
                  <p:embed/>
                </p:oleObj>
              </mc:Choice>
              <mc:Fallback>
                <p:oleObj name="Equation" r:id="rId8" imgW="190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7676" y="2418981"/>
                        <a:ext cx="390946" cy="390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00689"/>
              </p:ext>
            </p:extLst>
          </p:nvPr>
        </p:nvGraphicFramePr>
        <p:xfrm>
          <a:off x="4466282" y="2487861"/>
          <a:ext cx="7286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" name="Equation" r:id="rId10" imgW="355320" imgH="190440" progId="Equation.DSMT4">
                  <p:embed/>
                </p:oleObj>
              </mc:Choice>
              <mc:Fallback>
                <p:oleObj name="Equation" r:id="rId10" imgW="3553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66282" y="2487861"/>
                        <a:ext cx="728663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739706"/>
              </p:ext>
            </p:extLst>
          </p:nvPr>
        </p:nvGraphicFramePr>
        <p:xfrm>
          <a:off x="2508852" y="2970941"/>
          <a:ext cx="3651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2" name="Equation" r:id="rId12" imgW="177480" imgH="190440" progId="Equation.DSMT4">
                  <p:embed/>
                </p:oleObj>
              </mc:Choice>
              <mc:Fallback>
                <p:oleObj name="Equation" r:id="rId12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08852" y="2970941"/>
                        <a:ext cx="3651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89147"/>
              </p:ext>
            </p:extLst>
          </p:nvPr>
        </p:nvGraphicFramePr>
        <p:xfrm>
          <a:off x="2485101" y="2512894"/>
          <a:ext cx="390946" cy="390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3" name="Equation" r:id="rId14" imgW="190440" imgH="190440" progId="Equation.DSMT4">
                  <p:embed/>
                </p:oleObj>
              </mc:Choice>
              <mc:Fallback>
                <p:oleObj name="Equation" r:id="rId14" imgW="190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85101" y="2512894"/>
                        <a:ext cx="390946" cy="390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945392"/>
              </p:ext>
            </p:extLst>
          </p:nvPr>
        </p:nvGraphicFramePr>
        <p:xfrm>
          <a:off x="4519610" y="3958843"/>
          <a:ext cx="7556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4" name="Equation" r:id="rId16" imgW="368280" imgH="190440" progId="Equation.DSMT4">
                  <p:embed/>
                </p:oleObj>
              </mc:Choice>
              <mc:Fallback>
                <p:oleObj name="Equation" r:id="rId16" imgW="368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19610" y="3958843"/>
                        <a:ext cx="755650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153157"/>
              </p:ext>
            </p:extLst>
          </p:nvPr>
        </p:nvGraphicFramePr>
        <p:xfrm>
          <a:off x="4510562" y="3184773"/>
          <a:ext cx="7556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5" name="Equation" r:id="rId18" imgW="368280" imgH="190440" progId="Equation.DSMT4">
                  <p:embed/>
                </p:oleObj>
              </mc:Choice>
              <mc:Fallback>
                <p:oleObj name="Equation" r:id="rId18" imgW="368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10562" y="3184773"/>
                        <a:ext cx="75565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104964"/>
              </p:ext>
            </p:extLst>
          </p:nvPr>
        </p:nvGraphicFramePr>
        <p:xfrm>
          <a:off x="434975" y="4845050"/>
          <a:ext cx="23669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6" name="Equation" r:id="rId20" imgW="1155600" imgH="279360" progId="Equation.DSMT4">
                  <p:embed/>
                </p:oleObj>
              </mc:Choice>
              <mc:Fallback>
                <p:oleObj name="Equation" r:id="rId20" imgW="1155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34975" y="4845050"/>
                        <a:ext cx="2366963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529442"/>
              </p:ext>
            </p:extLst>
          </p:nvPr>
        </p:nvGraphicFramePr>
        <p:xfrm>
          <a:off x="465138" y="5514975"/>
          <a:ext cx="23431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7" name="Equation" r:id="rId22" imgW="1143000" imgH="279360" progId="Equation.DSMT4">
                  <p:embed/>
                </p:oleObj>
              </mc:Choice>
              <mc:Fallback>
                <p:oleObj name="Equation" r:id="rId22" imgW="1143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65138" y="5514975"/>
                        <a:ext cx="2343150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534482"/>
              </p:ext>
            </p:extLst>
          </p:nvPr>
        </p:nvGraphicFramePr>
        <p:xfrm>
          <a:off x="458788" y="6211888"/>
          <a:ext cx="23431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8" name="Equation" r:id="rId24" imgW="1143000" imgH="190440" progId="Equation.DSMT4">
                  <p:embed/>
                </p:oleObj>
              </mc:Choice>
              <mc:Fallback>
                <p:oleObj name="Equation" r:id="rId24" imgW="11430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58788" y="6211888"/>
                        <a:ext cx="23431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6078294" y="1185863"/>
            <a:ext cx="3626853" cy="4763417"/>
            <a:chOff x="6078294" y="1185863"/>
            <a:chExt cx="3626853" cy="4763417"/>
          </a:xfrm>
        </p:grpSpPr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6078294" y="1185863"/>
              <a:ext cx="3101740" cy="380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r>
                <a:rPr lang="zh-CN" altLang="en-US" sz="1800" dirty="0">
                  <a:solidFill>
                    <a:srgbClr val="990000"/>
                  </a:solidFill>
                </a:rPr>
                <a:t> </a:t>
              </a:r>
              <a:r>
                <a:rPr lang="zh-CN" altLang="en-US" sz="1800" dirty="0" smtClean="0">
                  <a:solidFill>
                    <a:srgbClr val="990000"/>
                  </a:solidFill>
                </a:rPr>
                <a:t>代码大致结构</a:t>
              </a:r>
              <a:endParaRPr lang="zh-CN" altLang="en-US" sz="1800" dirty="0">
                <a:solidFill>
                  <a:srgbClr val="990000"/>
                </a:solidFill>
              </a:endParaRPr>
            </a:p>
          </p:txBody>
        </p:sp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467179"/>
                </p:ext>
              </p:extLst>
            </p:nvPr>
          </p:nvGraphicFramePr>
          <p:xfrm>
            <a:off x="6635647" y="1620291"/>
            <a:ext cx="573087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9" name="Equation" r:id="rId26" imgW="279360" imgH="152280" progId="Equation.DSMT4">
                    <p:embed/>
                  </p:oleObj>
                </mc:Choice>
                <mc:Fallback>
                  <p:oleObj name="Equation" r:id="rId26" imgW="27936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635647" y="1620291"/>
                          <a:ext cx="573087" cy="312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554490"/>
                </p:ext>
              </p:extLst>
            </p:nvPr>
          </p:nvGraphicFramePr>
          <p:xfrm>
            <a:off x="6570559" y="1870039"/>
            <a:ext cx="703262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0" name="Equation" r:id="rId28" imgW="342720" imgH="152280" progId="Equation.DSMT4">
                    <p:embed/>
                  </p:oleObj>
                </mc:Choice>
                <mc:Fallback>
                  <p:oleObj name="Equation" r:id="rId28" imgW="34272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6570559" y="1870039"/>
                          <a:ext cx="703262" cy="312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Text Box 39"/>
            <p:cNvSpPr txBox="1">
              <a:spLocks noChangeArrowheads="1"/>
            </p:cNvSpPr>
            <p:nvPr/>
          </p:nvSpPr>
          <p:spPr bwMode="auto">
            <a:xfrm>
              <a:off x="6086475" y="2366042"/>
              <a:ext cx="25521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 smtClean="0">
                  <a:solidFill>
                    <a:srgbClr val="000000"/>
                  </a:solidFill>
                </a:rPr>
                <a:t>切换器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a</a:t>
              </a:r>
              <a:r>
                <a:rPr lang="en-US" altLang="zh-CN" baseline="-25000" dirty="0" smtClean="0">
                  <a:solidFill>
                    <a:srgbClr val="000000"/>
                  </a:solidFill>
                </a:rPr>
                <a:t>1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的下一小时状态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6099396" y="2659711"/>
              <a:ext cx="25521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 smtClean="0">
                  <a:solidFill>
                    <a:srgbClr val="000000"/>
                  </a:solidFill>
                </a:rPr>
                <a:t>切换器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b</a:t>
              </a:r>
              <a:r>
                <a:rPr lang="en-US" altLang="zh-CN" baseline="-25000" dirty="0" smtClean="0">
                  <a:solidFill>
                    <a:srgbClr val="000000"/>
                  </a:solidFill>
                </a:rPr>
                <a:t>1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的下一小时状态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3" name="Text Box 39"/>
            <p:cNvSpPr txBox="1">
              <a:spLocks noChangeArrowheads="1"/>
            </p:cNvSpPr>
            <p:nvPr/>
          </p:nvSpPr>
          <p:spPr bwMode="auto">
            <a:xfrm>
              <a:off x="6086475" y="2976666"/>
              <a:ext cx="25521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 smtClean="0">
                  <a:solidFill>
                    <a:srgbClr val="000000"/>
                  </a:solidFill>
                </a:rPr>
                <a:t>切换器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a</a:t>
              </a:r>
              <a:r>
                <a:rPr lang="en-US" altLang="zh-CN" baseline="-25000" dirty="0" smtClean="0">
                  <a:solidFill>
                    <a:srgbClr val="000000"/>
                  </a:solidFill>
                </a:rPr>
                <a:t>2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的下一小时状态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4" name="Text Box 39"/>
            <p:cNvSpPr txBox="1">
              <a:spLocks noChangeArrowheads="1"/>
            </p:cNvSpPr>
            <p:nvPr/>
          </p:nvSpPr>
          <p:spPr bwMode="auto">
            <a:xfrm>
              <a:off x="6099396" y="3270335"/>
              <a:ext cx="25521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 smtClean="0">
                  <a:solidFill>
                    <a:srgbClr val="000000"/>
                  </a:solidFill>
                </a:rPr>
                <a:t>切换器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b</a:t>
              </a:r>
              <a:r>
                <a:rPr lang="en-US" altLang="zh-CN" baseline="-25000" dirty="0" smtClean="0">
                  <a:solidFill>
                    <a:srgbClr val="000000"/>
                  </a:solidFill>
                </a:rPr>
                <a:t>2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的下一小时状态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5" name="Text Box 39"/>
            <p:cNvSpPr txBox="1">
              <a:spLocks noChangeArrowheads="1"/>
            </p:cNvSpPr>
            <p:nvPr/>
          </p:nvSpPr>
          <p:spPr bwMode="auto">
            <a:xfrm>
              <a:off x="6098404" y="3783805"/>
              <a:ext cx="25521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 smtClean="0">
                  <a:solidFill>
                    <a:srgbClr val="000000"/>
                  </a:solidFill>
                </a:rPr>
                <a:t>切换器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a</a:t>
              </a:r>
              <a:r>
                <a:rPr lang="en-US" altLang="zh-CN" baseline="-25000" dirty="0" smtClean="0">
                  <a:solidFill>
                    <a:srgbClr val="000000"/>
                  </a:solidFill>
                </a:rPr>
                <a:t>n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的下一小时状态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6111325" y="4077474"/>
              <a:ext cx="25521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 smtClean="0">
                  <a:solidFill>
                    <a:srgbClr val="000000"/>
                  </a:solidFill>
                </a:rPr>
                <a:t>切换器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b</a:t>
              </a:r>
              <a:r>
                <a:rPr lang="en-US" altLang="zh-CN" baseline="-25000" dirty="0" err="1" smtClean="0">
                  <a:solidFill>
                    <a:srgbClr val="000000"/>
                  </a:solidFill>
                </a:rPr>
                <a:t>n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的下一小时状态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7" name="Text Box 39"/>
            <p:cNvSpPr txBox="1">
              <a:spLocks noChangeArrowheads="1"/>
            </p:cNvSpPr>
            <p:nvPr/>
          </p:nvSpPr>
          <p:spPr bwMode="auto">
            <a:xfrm>
              <a:off x="6093748" y="4871747"/>
              <a:ext cx="28613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 smtClean="0">
                  <a:solidFill>
                    <a:srgbClr val="000000"/>
                  </a:solidFill>
                </a:rPr>
                <a:t>节点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1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至节点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n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的下一小时状态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8" name="Text Box 39"/>
            <p:cNvSpPr txBox="1">
              <a:spLocks noChangeArrowheads="1"/>
            </p:cNvSpPr>
            <p:nvPr/>
          </p:nvSpPr>
          <p:spPr bwMode="auto">
            <a:xfrm>
              <a:off x="6137014" y="5306845"/>
              <a:ext cx="28699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 smtClean="0">
                  <a:solidFill>
                    <a:srgbClr val="000000"/>
                  </a:solidFill>
                </a:rPr>
                <a:t>分析整个系统的下一小时状态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69" name="对象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7439199"/>
                </p:ext>
              </p:extLst>
            </p:nvPr>
          </p:nvGraphicFramePr>
          <p:xfrm>
            <a:off x="8689147" y="3580632"/>
            <a:ext cx="10160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1" name="Equation" r:id="rId30" imgW="495000" imgH="152280" progId="Equation.DSMT4">
                    <p:embed/>
                  </p:oleObj>
                </mc:Choice>
                <mc:Fallback>
                  <p:oleObj name="Equation" r:id="rId30" imgW="49500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8689147" y="3580632"/>
                          <a:ext cx="1016000" cy="312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6133294" y="3472728"/>
              <a:ext cx="25521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 smtClean="0">
                  <a:solidFill>
                    <a:srgbClr val="000000"/>
                  </a:solidFill>
                </a:rPr>
                <a:t>.......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7041232" y="5645399"/>
              <a:ext cx="0" cy="2658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7041232" y="5911220"/>
              <a:ext cx="213880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flipV="1">
              <a:off x="9180034" y="3950102"/>
              <a:ext cx="0" cy="19991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V="1">
              <a:off x="9180034" y="2182776"/>
              <a:ext cx="0" cy="13941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flipH="1">
              <a:off x="6922190" y="2182776"/>
              <a:ext cx="225784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6922190" y="2182776"/>
              <a:ext cx="0" cy="18326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219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7962701F-9A7A-4276-99FE-F79B692987DB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12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6204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算法思路二：“时间”按变化步长推进</a:t>
            </a:r>
            <a:endParaRPr lang="zh-CN" altLang="en-US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273050" y="152400"/>
            <a:ext cx="8712398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案例</a:t>
            </a:r>
            <a:r>
              <a:rPr kumimoji="1" lang="en-US" altLang="zh-CN" sz="2200" dirty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2</a:t>
            </a:r>
            <a:r>
              <a:rPr kumimoji="1" lang="zh-CN" altLang="en-US" sz="2200" dirty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蒙特卡洛方法程序设计的两种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思路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109" name="Text Box 39"/>
          <p:cNvSpPr txBox="1">
            <a:spLocks noChangeArrowheads="1"/>
          </p:cNvSpPr>
          <p:nvPr/>
        </p:nvSpPr>
        <p:spPr bwMode="auto">
          <a:xfrm>
            <a:off x="720974" y="1566685"/>
            <a:ext cx="12796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</a:rPr>
              <a:t>寿命列表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5913240" y="1338462"/>
            <a:ext cx="39408" cy="518688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58788" y="1185862"/>
            <a:ext cx="5270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sz="1800" dirty="0">
                <a:solidFill>
                  <a:srgbClr val="990000"/>
                </a:solidFill>
              </a:rPr>
              <a:t> </a:t>
            </a:r>
            <a:r>
              <a:rPr lang="zh-CN" altLang="en-US" sz="1800" dirty="0" smtClean="0">
                <a:solidFill>
                  <a:srgbClr val="990000"/>
                </a:solidFill>
              </a:rPr>
              <a:t>随机模拟确定所有切换器的寿命和故障类型</a:t>
            </a:r>
            <a:endParaRPr lang="zh-CN" altLang="en-US" sz="1800" dirty="0">
              <a:solidFill>
                <a:srgbClr val="990000"/>
              </a:solidFill>
            </a:endParaRP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656622"/>
              </p:ext>
            </p:extLst>
          </p:nvPr>
        </p:nvGraphicFramePr>
        <p:xfrm>
          <a:off x="1545159" y="4010264"/>
          <a:ext cx="24717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4" imgW="1206360" imgH="190440" progId="Equation.DSMT4">
                  <p:embed/>
                </p:oleObj>
              </mc:Choice>
              <mc:Fallback>
                <p:oleObj name="Equation" r:id="rId4" imgW="12063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5159" y="4010264"/>
                        <a:ext cx="2471737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6078294" y="1185863"/>
            <a:ext cx="3101740" cy="38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sz="1800" dirty="0">
                <a:solidFill>
                  <a:srgbClr val="990000"/>
                </a:solidFill>
              </a:rPr>
              <a:t> </a:t>
            </a:r>
            <a:r>
              <a:rPr lang="zh-CN" altLang="en-US" sz="1800" dirty="0" smtClean="0">
                <a:solidFill>
                  <a:srgbClr val="990000"/>
                </a:solidFill>
              </a:rPr>
              <a:t>代码大致结构</a:t>
            </a:r>
            <a:endParaRPr lang="zh-CN" altLang="en-US" sz="1800" dirty="0">
              <a:solidFill>
                <a:srgbClr val="990000"/>
              </a:solidFill>
            </a:endParaRPr>
          </a:p>
        </p:txBody>
      </p:sp>
      <p:sp>
        <p:nvSpPr>
          <p:cNvPr id="61" name="Text Box 39"/>
          <p:cNvSpPr txBox="1">
            <a:spLocks noChangeArrowheads="1"/>
          </p:cNvSpPr>
          <p:nvPr/>
        </p:nvSpPr>
        <p:spPr bwMode="auto">
          <a:xfrm>
            <a:off x="6081149" y="2799377"/>
            <a:ext cx="2902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 smtClean="0">
                <a:solidFill>
                  <a:srgbClr val="000000"/>
                </a:solidFill>
              </a:rPr>
              <a:t>t=</a:t>
            </a:r>
            <a:r>
              <a:rPr lang="zh-CN" altLang="en-US" dirty="0" smtClean="0">
                <a:solidFill>
                  <a:srgbClr val="000000"/>
                </a:solidFill>
              </a:rPr>
              <a:t>下一个故障事件的发生时间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7" name="Text Box 39"/>
          <p:cNvSpPr txBox="1">
            <a:spLocks noChangeArrowheads="1"/>
          </p:cNvSpPr>
          <p:nvPr/>
        </p:nvSpPr>
        <p:spPr bwMode="auto">
          <a:xfrm>
            <a:off x="6070515" y="3535253"/>
            <a:ext cx="2861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</a:rPr>
              <a:t>节点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至节点</a:t>
            </a:r>
            <a:r>
              <a:rPr lang="en-US" altLang="zh-CN" dirty="0" smtClean="0">
                <a:solidFill>
                  <a:srgbClr val="000000"/>
                </a:solidFill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</a:rPr>
              <a:t>的状态相应变化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8" name="Text Box 39"/>
          <p:cNvSpPr txBox="1">
            <a:spLocks noChangeArrowheads="1"/>
          </p:cNvSpPr>
          <p:nvPr/>
        </p:nvSpPr>
        <p:spPr bwMode="auto">
          <a:xfrm>
            <a:off x="6113781" y="3970351"/>
            <a:ext cx="28699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</a:rPr>
              <a:t>整个系统的状态相应变化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7017999" y="4308905"/>
            <a:ext cx="0" cy="2658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7017999" y="4574726"/>
            <a:ext cx="213880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 flipV="1">
            <a:off x="9156801" y="2616113"/>
            <a:ext cx="17907" cy="19586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 flipH="1">
            <a:off x="6916864" y="2616111"/>
            <a:ext cx="22578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6916864" y="2616111"/>
            <a:ext cx="0" cy="18326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Text Box 39"/>
          <p:cNvSpPr txBox="1">
            <a:spLocks noChangeArrowheads="1"/>
          </p:cNvSpPr>
          <p:nvPr/>
        </p:nvSpPr>
        <p:spPr bwMode="auto">
          <a:xfrm>
            <a:off x="2677257" y="1555194"/>
            <a:ext cx="14948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</a:rPr>
              <a:t>故障类型列表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587561"/>
              </p:ext>
            </p:extLst>
          </p:nvPr>
        </p:nvGraphicFramePr>
        <p:xfrm>
          <a:off x="849809" y="1916832"/>
          <a:ext cx="15738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04"/>
                <a:gridCol w="786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b1</a:t>
                      </a:r>
                      <a:endParaRPr lang="zh-CN" altLang="en-US" b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b2</a:t>
                      </a:r>
                      <a:endParaRPr lang="zh-CN" altLang="en-US" b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...</a:t>
                      </a:r>
                      <a:endParaRPr lang="zh-CN" altLang="en-US" b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...</a:t>
                      </a:r>
                      <a:endParaRPr lang="zh-CN" altLang="en-US" b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an</a:t>
                      </a:r>
                      <a:endParaRPr lang="zh-CN" altLang="en-US" b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r>
                        <a:rPr lang="en-US" altLang="zh-CN" b="0" baseline="-250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bn</a:t>
                      </a:r>
                      <a:endParaRPr lang="zh-CN" altLang="en-US" b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60178"/>
              </p:ext>
            </p:extLst>
          </p:nvPr>
        </p:nvGraphicFramePr>
        <p:xfrm>
          <a:off x="2809171" y="1916832"/>
          <a:ext cx="15738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04"/>
                <a:gridCol w="786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B2</a:t>
                      </a:r>
                      <a:endParaRPr lang="zh-CN" altLang="en-US" b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B1</a:t>
                      </a:r>
                      <a:endParaRPr lang="zh-CN" altLang="en-US" b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...</a:t>
                      </a:r>
                      <a:endParaRPr lang="zh-CN" altLang="en-US" b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...</a:t>
                      </a:r>
                      <a:endParaRPr lang="zh-CN" altLang="en-US" b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A2</a:t>
                      </a:r>
                      <a:endParaRPr lang="zh-CN" altLang="en-US" b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B2</a:t>
                      </a:r>
                      <a:endParaRPr lang="zh-CN" altLang="en-US" b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Text Box 39"/>
          <p:cNvSpPr txBox="1">
            <a:spLocks noChangeArrowheads="1"/>
          </p:cNvSpPr>
          <p:nvPr/>
        </p:nvSpPr>
        <p:spPr bwMode="auto">
          <a:xfrm>
            <a:off x="718646" y="3627789"/>
            <a:ext cx="3298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</a:rPr>
              <a:t>假设各个时间数值大小顺序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4" name="Text Box 39"/>
          <p:cNvSpPr txBox="1">
            <a:spLocks noChangeArrowheads="1"/>
          </p:cNvSpPr>
          <p:nvPr/>
        </p:nvSpPr>
        <p:spPr bwMode="auto">
          <a:xfrm>
            <a:off x="718646" y="4601236"/>
            <a:ext cx="39796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</a:rPr>
              <a:t>时间参数精确到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小时（对应仿真颗粒度）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同</a:t>
            </a:r>
            <a:r>
              <a:rPr lang="zh-CN" altLang="en-US" dirty="0" smtClean="0">
                <a:solidFill>
                  <a:srgbClr val="000000"/>
                </a:solidFill>
              </a:rPr>
              <a:t>一小时发生的事件认为同时发生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5" name="Text Box 39"/>
          <p:cNvSpPr txBox="1">
            <a:spLocks noChangeArrowheads="1"/>
          </p:cNvSpPr>
          <p:nvPr/>
        </p:nvSpPr>
        <p:spPr bwMode="auto">
          <a:xfrm>
            <a:off x="6145078" y="1966798"/>
            <a:ext cx="25521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 smtClean="0">
                <a:solidFill>
                  <a:srgbClr val="000000"/>
                </a:solidFill>
              </a:rPr>
              <a:t>t=0</a:t>
            </a:r>
            <a:r>
              <a:rPr lang="zh-CN" altLang="en-US" dirty="0" smtClean="0">
                <a:solidFill>
                  <a:srgbClr val="000000"/>
                </a:solidFill>
              </a:rPr>
              <a:t>及初始化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6" name="Text Box 39"/>
          <p:cNvSpPr txBox="1">
            <a:spLocks noChangeArrowheads="1"/>
          </p:cNvSpPr>
          <p:nvPr/>
        </p:nvSpPr>
        <p:spPr bwMode="auto">
          <a:xfrm>
            <a:off x="6081149" y="3124125"/>
            <a:ext cx="25521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</a:rPr>
              <a:t>该切换器故障事件处理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7962701F-9A7A-4276-99FE-F79B692987DB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13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6204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90366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MATLAB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编程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练习：一个系统，内部为三个不可修复元件</a:t>
            </a:r>
            <a:r>
              <a:rPr lang="en-US" altLang="zh-CN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构成，三个元件的寿命独立同分布</a:t>
            </a: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273050" y="152400"/>
            <a:ext cx="8712398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案例</a:t>
            </a:r>
            <a:r>
              <a:rPr kumimoji="1" lang="en-US" altLang="zh-CN" sz="2200" dirty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2</a:t>
            </a:r>
            <a:r>
              <a:rPr kumimoji="1" lang="zh-CN" altLang="en-US" sz="2200" dirty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蒙特卡洛方法程序设计的两种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思路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2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0625"/>
              </p:ext>
            </p:extLst>
          </p:nvPr>
        </p:nvGraphicFramePr>
        <p:xfrm>
          <a:off x="1745884" y="1560673"/>
          <a:ext cx="1739676" cy="616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4" imgW="609336" imgH="215806" progId="Equation.DSMT4">
                  <p:embed/>
                </p:oleObj>
              </mc:Choice>
              <mc:Fallback>
                <p:oleObj name="Equation" r:id="rId4" imgW="60933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884" y="1560673"/>
                        <a:ext cx="1739676" cy="616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331921"/>
              </p:ext>
            </p:extLst>
          </p:nvPr>
        </p:nvGraphicFramePr>
        <p:xfrm>
          <a:off x="4953000" y="1557499"/>
          <a:ext cx="235743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6" imgW="888840" imgH="203040" progId="Equation.DSMT4">
                  <p:embed/>
                </p:oleObj>
              </mc:Choice>
              <mc:Fallback>
                <p:oleObj name="Equation" r:id="rId6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557499"/>
                        <a:ext cx="235743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2452956" y="2488881"/>
            <a:ext cx="865188" cy="369888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326206" y="2152331"/>
            <a:ext cx="863600" cy="369888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26206" y="2812731"/>
            <a:ext cx="863600" cy="368300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4" name="直接连接符 3"/>
          <p:cNvCxnSpPr>
            <a:cxnSpLocks noChangeShapeType="1"/>
            <a:stCxn id="30" idx="3"/>
          </p:cNvCxnSpPr>
          <p:nvPr/>
        </p:nvCxnSpPr>
        <p:spPr bwMode="auto">
          <a:xfrm>
            <a:off x="3318144" y="2673031"/>
            <a:ext cx="430212" cy="0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5"/>
          <p:cNvCxnSpPr>
            <a:cxnSpLocks noChangeShapeType="1"/>
            <a:stCxn id="31" idx="1"/>
          </p:cNvCxnSpPr>
          <p:nvPr/>
        </p:nvCxnSpPr>
        <p:spPr bwMode="auto">
          <a:xfrm flipH="1">
            <a:off x="3748356" y="2338069"/>
            <a:ext cx="577850" cy="0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7"/>
          <p:cNvCxnSpPr>
            <a:cxnSpLocks noChangeShapeType="1"/>
            <a:stCxn id="32" idx="1"/>
          </p:cNvCxnSpPr>
          <p:nvPr/>
        </p:nvCxnSpPr>
        <p:spPr bwMode="auto">
          <a:xfrm flipH="1">
            <a:off x="3729306" y="2996881"/>
            <a:ext cx="596900" cy="0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连接符 11"/>
          <p:cNvCxnSpPr>
            <a:cxnSpLocks noChangeShapeType="1"/>
          </p:cNvCxnSpPr>
          <p:nvPr/>
        </p:nvCxnSpPr>
        <p:spPr bwMode="auto">
          <a:xfrm flipV="1">
            <a:off x="3729306" y="2338069"/>
            <a:ext cx="0" cy="658812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7"/>
          <p:cNvCxnSpPr>
            <a:cxnSpLocks noChangeShapeType="1"/>
            <a:stCxn id="31" idx="3"/>
          </p:cNvCxnSpPr>
          <p:nvPr/>
        </p:nvCxnSpPr>
        <p:spPr bwMode="auto">
          <a:xfrm>
            <a:off x="5189806" y="2338069"/>
            <a:ext cx="647700" cy="0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9"/>
          <p:cNvCxnSpPr>
            <a:cxnSpLocks noChangeShapeType="1"/>
            <a:stCxn id="32" idx="3"/>
          </p:cNvCxnSpPr>
          <p:nvPr/>
        </p:nvCxnSpPr>
        <p:spPr bwMode="auto">
          <a:xfrm>
            <a:off x="5189806" y="2996881"/>
            <a:ext cx="647700" cy="0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21"/>
          <p:cNvCxnSpPr>
            <a:cxnSpLocks noChangeShapeType="1"/>
          </p:cNvCxnSpPr>
          <p:nvPr/>
        </p:nvCxnSpPr>
        <p:spPr bwMode="auto">
          <a:xfrm flipV="1">
            <a:off x="5837506" y="2338069"/>
            <a:ext cx="0" cy="658812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23"/>
          <p:cNvCxnSpPr>
            <a:cxnSpLocks noChangeShapeType="1"/>
          </p:cNvCxnSpPr>
          <p:nvPr/>
        </p:nvCxnSpPr>
        <p:spPr bwMode="auto">
          <a:xfrm>
            <a:off x="5837506" y="2666681"/>
            <a:ext cx="865188" cy="0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25"/>
          <p:cNvCxnSpPr>
            <a:cxnSpLocks noChangeShapeType="1"/>
            <a:stCxn id="30" idx="1"/>
          </p:cNvCxnSpPr>
          <p:nvPr/>
        </p:nvCxnSpPr>
        <p:spPr bwMode="auto">
          <a:xfrm flipH="1" flipV="1">
            <a:off x="1781444" y="2666681"/>
            <a:ext cx="671512" cy="6350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653767" y="3204218"/>
            <a:ext cx="8357821" cy="1639085"/>
            <a:chOff x="653767" y="3204218"/>
            <a:chExt cx="8357821" cy="1639085"/>
          </a:xfrm>
        </p:grpSpPr>
        <p:sp>
          <p:nvSpPr>
            <p:cNvPr id="29" name="Text Box 258"/>
            <p:cNvSpPr txBox="1">
              <a:spLocks noChangeArrowheads="1"/>
            </p:cNvSpPr>
            <p:nvPr/>
          </p:nvSpPr>
          <p:spPr bwMode="auto">
            <a:xfrm>
              <a:off x="653767" y="3385005"/>
              <a:ext cx="37951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理论推算可知，系统平均寿命为</a:t>
              </a:r>
              <a:endPara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Text Box 258"/>
            <p:cNvSpPr txBox="1">
              <a:spLocks noChangeArrowheads="1"/>
            </p:cNvSpPr>
            <p:nvPr/>
          </p:nvSpPr>
          <p:spPr bwMode="auto">
            <a:xfrm>
              <a:off x="658163" y="4135278"/>
              <a:ext cx="83534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使用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随机试验法编程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求解系统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的平均使用寿命（精确到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小时）。建议随机试验的样本总数不少于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1000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4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55340"/>
                </p:ext>
              </p:extLst>
            </p:nvPr>
          </p:nvGraphicFramePr>
          <p:xfrm>
            <a:off x="4448944" y="3204218"/>
            <a:ext cx="427260" cy="747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0" name="Equation" r:id="rId8" imgW="203040" imgH="355320" progId="Equation.DSMT4">
                    <p:embed/>
                  </p:oleObj>
                </mc:Choice>
                <mc:Fallback>
                  <p:oleObj name="Equation" r:id="rId8" imgW="20304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944" y="3204218"/>
                          <a:ext cx="427260" cy="747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1793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7962701F-9A7A-4276-99FE-F79B692987DB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14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6204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90366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MATLAB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编程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练习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：时间按固定步长推进的参考代码</a:t>
            </a:r>
            <a:endParaRPr lang="zh-CN" altLang="en-US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273050" y="152400"/>
            <a:ext cx="8712398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案例</a:t>
            </a:r>
            <a:r>
              <a:rPr kumimoji="1" lang="en-US" altLang="zh-CN" sz="2200" dirty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2</a:t>
            </a:r>
            <a:r>
              <a:rPr kumimoji="1" lang="zh-CN" altLang="en-US" sz="2200" dirty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蒙特卡洛方法程序设计的两种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思路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1149881"/>
            <a:ext cx="6588348" cy="55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9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7962701F-9A7A-4276-99FE-F79B692987DB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15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6204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90366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MATLAB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编程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练习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：时间按变化步长推进的参考代码</a:t>
            </a:r>
            <a:endParaRPr lang="zh-CN" altLang="en-US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273050" y="152400"/>
            <a:ext cx="8712398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案例</a:t>
            </a:r>
            <a:r>
              <a:rPr kumimoji="1" lang="en-US" altLang="zh-CN" sz="2200" dirty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2</a:t>
            </a:r>
            <a:r>
              <a:rPr kumimoji="1" lang="zh-CN" altLang="en-US" sz="2200" dirty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蒙特卡洛方法程序设计的两种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思路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1276991"/>
            <a:ext cx="74485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84D6BE-F027-4B8E-9595-353EE8C8BF31}" type="slidenum">
              <a:rPr lang="en-US" altLang="zh-CN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b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en-GB" altLang="zh-CN" sz="240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Agenda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80999" y="2521242"/>
            <a:ext cx="802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案例</a:t>
            </a:r>
            <a:r>
              <a:rPr lang="en-US" altLang="zh-CN" dirty="0"/>
              <a:t>2</a:t>
            </a:r>
            <a:r>
              <a:rPr lang="zh-CN" altLang="en-US" dirty="0"/>
              <a:t>运用概率统计理论推算的方法思路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81000" y="1039813"/>
            <a:ext cx="831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案例</a:t>
            </a:r>
            <a:r>
              <a:rPr lang="en-US" altLang="zh-CN" dirty="0"/>
              <a:t>2</a:t>
            </a:r>
            <a:r>
              <a:rPr lang="zh-CN" altLang="en-US" dirty="0"/>
              <a:t>中需要求解的问题</a:t>
            </a:r>
            <a:endParaRPr lang="en-US" altLang="zh-CN" dirty="0"/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80999" y="3257856"/>
            <a:ext cx="952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问题简介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80999" y="1769859"/>
            <a:ext cx="9525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案例</a:t>
            </a:r>
            <a:r>
              <a:rPr lang="en-US" altLang="zh-CN" dirty="0"/>
              <a:t>2</a:t>
            </a:r>
            <a:r>
              <a:rPr lang="zh-CN" altLang="en-US" dirty="0"/>
              <a:t>蒙特卡洛方法程序设计的两种思路</a:t>
            </a:r>
          </a:p>
        </p:txBody>
      </p:sp>
    </p:spTree>
    <p:extLst>
      <p:ext uri="{BB962C8B-B14F-4D97-AF65-F5344CB8AC3E}">
        <p14:creationId xmlns:p14="http://schemas.microsoft.com/office/powerpoint/2010/main" val="10290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7962701F-9A7A-4276-99FE-F79B692987DB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17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6204" name="Text Box 40"/>
          <p:cNvSpPr txBox="1">
            <a:spLocks noChangeArrowheads="1"/>
          </p:cNvSpPr>
          <p:nvPr/>
        </p:nvSpPr>
        <p:spPr bwMode="auto">
          <a:xfrm>
            <a:off x="704528" y="1772816"/>
            <a:ext cx="90366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见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可靠性问题的理论估算方法介绍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一文</a:t>
            </a:r>
            <a:endParaRPr lang="zh-CN" altLang="en-US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273050" y="152400"/>
            <a:ext cx="8712398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案例</a:t>
            </a:r>
            <a:r>
              <a:rPr kumimoji="1" lang="en-US" altLang="zh-CN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2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运用</a:t>
            </a:r>
            <a:r>
              <a:rPr kumimoji="1" lang="zh-CN" altLang="en-US" sz="2200" dirty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概率统计理论推算的方法思路</a:t>
            </a:r>
            <a:endParaRPr kumimoji="1" lang="zh-CN" altLang="en-GB" sz="22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5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84D6BE-F027-4B8E-9595-353EE8C8BF31}" type="slidenum">
              <a:rPr lang="en-US" altLang="zh-CN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b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en-GB" altLang="zh-CN" sz="240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Agenda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80999" y="2521242"/>
            <a:ext cx="802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案例</a:t>
            </a:r>
            <a:r>
              <a:rPr lang="en-US" altLang="zh-CN" dirty="0"/>
              <a:t>2</a:t>
            </a:r>
            <a:r>
              <a:rPr lang="zh-CN" altLang="en-US" dirty="0"/>
              <a:t>运用概率统计理论推算的方法思路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81000" y="1039813"/>
            <a:ext cx="831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案例</a:t>
            </a:r>
            <a:r>
              <a:rPr lang="en-US" altLang="zh-CN" dirty="0"/>
              <a:t>2</a:t>
            </a:r>
            <a:r>
              <a:rPr lang="zh-CN" altLang="en-US" dirty="0"/>
              <a:t>中需要求解的问题</a:t>
            </a:r>
            <a:endParaRPr lang="en-US" altLang="zh-CN" dirty="0"/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80999" y="3257856"/>
            <a:ext cx="952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案例</a:t>
            </a:r>
            <a:r>
              <a:rPr lang="en-US" altLang="zh-CN" dirty="0"/>
              <a:t>3</a:t>
            </a:r>
            <a:r>
              <a:rPr lang="zh-CN" altLang="en-US" dirty="0"/>
              <a:t>问题简介</a:t>
            </a: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80999" y="1769859"/>
            <a:ext cx="9525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案例</a:t>
            </a:r>
            <a:r>
              <a:rPr lang="en-US" altLang="zh-CN" dirty="0"/>
              <a:t>2</a:t>
            </a:r>
            <a:r>
              <a:rPr lang="zh-CN" altLang="en-US" dirty="0"/>
              <a:t>蒙特卡洛方法程序设计的两种思路</a:t>
            </a:r>
          </a:p>
        </p:txBody>
      </p:sp>
    </p:spTree>
    <p:extLst>
      <p:ext uri="{BB962C8B-B14F-4D97-AF65-F5344CB8AC3E}">
        <p14:creationId xmlns:p14="http://schemas.microsoft.com/office/powerpoint/2010/main" val="31200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5DE96EAE-D8B6-4FE7-AA78-3B089A7859AA}" type="slidenum">
              <a:rPr kumimoji="1" lang="en-US" altLang="zh-CN" sz="10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FontTx/>
                <a:buNone/>
              </a:pPr>
              <a:t>19</a:t>
            </a:fld>
            <a:endParaRPr kumimoji="1" lang="en-US" altLang="zh-CN" sz="10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Tx/>
              <a:buNone/>
            </a:pP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案例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3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问题简介：一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个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RS485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多机通信系统的可靠性评估</a:t>
            </a:r>
            <a:endParaRPr kumimoji="1" lang="zh-CN" altLang="en-GB" sz="2400" dirty="0">
              <a:solidFill>
                <a:srgbClr val="FFFF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1268" name="Text Box 229"/>
          <p:cNvSpPr txBox="1">
            <a:spLocks noChangeArrowheads="1"/>
          </p:cNvSpPr>
          <p:nvPr/>
        </p:nvSpPr>
        <p:spPr bwMode="auto">
          <a:xfrm>
            <a:off x="236538" y="623570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663300"/>
                </a:solidFill>
              </a:rPr>
              <a:t>通信从机</a:t>
            </a:r>
            <a:r>
              <a:rPr lang="en-US" altLang="zh-CN" sz="1400" smtClean="0">
                <a:solidFill>
                  <a:srgbClr val="663300"/>
                </a:solidFill>
              </a:rPr>
              <a:t>1</a:t>
            </a:r>
            <a:endParaRPr lang="zh-CN" altLang="en-US" sz="1400" smtClean="0">
              <a:solidFill>
                <a:srgbClr val="663300"/>
              </a:solidFill>
            </a:endParaRPr>
          </a:p>
        </p:txBody>
      </p:sp>
      <p:grpSp>
        <p:nvGrpSpPr>
          <p:cNvPr id="7221" name="Group 53"/>
          <p:cNvGrpSpPr>
            <a:grpSpLocks/>
          </p:cNvGrpSpPr>
          <p:nvPr/>
        </p:nvGrpSpPr>
        <p:grpSpPr bwMode="auto">
          <a:xfrm>
            <a:off x="488950" y="5335588"/>
            <a:ext cx="936625" cy="827087"/>
            <a:chOff x="308" y="2772"/>
            <a:chExt cx="590" cy="521"/>
          </a:xfrm>
        </p:grpSpPr>
        <p:sp>
          <p:nvSpPr>
            <p:cNvPr id="11306" name="Text Box 227"/>
            <p:cNvSpPr txBox="1">
              <a:spLocks noChangeArrowheads="1"/>
            </p:cNvSpPr>
            <p:nvPr/>
          </p:nvSpPr>
          <p:spPr bwMode="auto">
            <a:xfrm>
              <a:off x="308" y="3089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11307" name="Text Box 228"/>
            <p:cNvSpPr txBox="1">
              <a:spLocks noChangeArrowheads="1"/>
            </p:cNvSpPr>
            <p:nvPr/>
          </p:nvSpPr>
          <p:spPr bwMode="auto">
            <a:xfrm>
              <a:off x="308" y="2772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11308" name="Line 230"/>
            <p:cNvSpPr>
              <a:spLocks noChangeShapeType="1"/>
            </p:cNvSpPr>
            <p:nvPr/>
          </p:nvSpPr>
          <p:spPr bwMode="auto">
            <a:xfrm flipV="1">
              <a:off x="490" y="2976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1309" name="Line 231"/>
            <p:cNvSpPr>
              <a:spLocks noChangeShapeType="1"/>
            </p:cNvSpPr>
            <p:nvPr/>
          </p:nvSpPr>
          <p:spPr bwMode="auto">
            <a:xfrm>
              <a:off x="716" y="2976"/>
              <a:ext cx="0" cy="9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1270" name="Rectangle 222"/>
          <p:cNvSpPr>
            <a:spLocks noChangeArrowheads="1"/>
          </p:cNvSpPr>
          <p:nvPr/>
        </p:nvSpPr>
        <p:spPr bwMode="auto">
          <a:xfrm>
            <a:off x="2036763" y="1700213"/>
            <a:ext cx="1223962" cy="1081087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1271" name="Text Box 225"/>
          <p:cNvSpPr txBox="1">
            <a:spLocks noChangeArrowheads="1"/>
          </p:cNvSpPr>
          <p:nvPr/>
        </p:nvSpPr>
        <p:spPr bwMode="auto">
          <a:xfrm>
            <a:off x="1928813" y="1376363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663300"/>
                </a:solidFill>
              </a:rPr>
              <a:t>通信主机</a:t>
            </a:r>
          </a:p>
        </p:txBody>
      </p:sp>
      <p:grpSp>
        <p:nvGrpSpPr>
          <p:cNvPr id="7220" name="Group 52"/>
          <p:cNvGrpSpPr>
            <a:grpSpLocks/>
          </p:cNvGrpSpPr>
          <p:nvPr/>
        </p:nvGrpSpPr>
        <p:grpSpPr bwMode="auto">
          <a:xfrm>
            <a:off x="2181225" y="1808163"/>
            <a:ext cx="936625" cy="863600"/>
            <a:chOff x="1374" y="1139"/>
            <a:chExt cx="590" cy="544"/>
          </a:xfrm>
        </p:grpSpPr>
        <p:sp>
          <p:nvSpPr>
            <p:cNvPr id="11302" name="Text Box 223"/>
            <p:cNvSpPr txBox="1">
              <a:spLocks noChangeArrowheads="1"/>
            </p:cNvSpPr>
            <p:nvPr/>
          </p:nvSpPr>
          <p:spPr bwMode="auto">
            <a:xfrm>
              <a:off x="1374" y="1139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11303" name="Text Box 224"/>
            <p:cNvSpPr txBox="1">
              <a:spLocks noChangeArrowheads="1"/>
            </p:cNvSpPr>
            <p:nvPr/>
          </p:nvSpPr>
          <p:spPr bwMode="auto">
            <a:xfrm>
              <a:off x="1374" y="1479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11304" name="Line 232"/>
            <p:cNvSpPr>
              <a:spLocks noChangeShapeType="1"/>
            </p:cNvSpPr>
            <p:nvPr/>
          </p:nvSpPr>
          <p:spPr bwMode="auto">
            <a:xfrm flipV="1">
              <a:off x="1578" y="1344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1305" name="Line 233"/>
            <p:cNvSpPr>
              <a:spLocks noChangeShapeType="1"/>
            </p:cNvSpPr>
            <p:nvPr/>
          </p:nvSpPr>
          <p:spPr bwMode="auto">
            <a:xfrm>
              <a:off x="1759" y="1344"/>
              <a:ext cx="0" cy="136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1273" name="Text Box 239"/>
          <p:cNvSpPr txBox="1">
            <a:spLocks noChangeArrowheads="1"/>
          </p:cNvSpPr>
          <p:nvPr/>
        </p:nvSpPr>
        <p:spPr bwMode="auto">
          <a:xfrm>
            <a:off x="1928813" y="6256338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663300"/>
                </a:solidFill>
              </a:rPr>
              <a:t>通信从机</a:t>
            </a:r>
            <a:r>
              <a:rPr lang="en-US" altLang="zh-CN" sz="1400" smtClean="0">
                <a:solidFill>
                  <a:srgbClr val="663300"/>
                </a:solidFill>
              </a:rPr>
              <a:t>2</a:t>
            </a:r>
            <a:endParaRPr lang="zh-CN" altLang="en-US" sz="1400" smtClean="0">
              <a:solidFill>
                <a:srgbClr val="663300"/>
              </a:solidFill>
            </a:endParaRPr>
          </a:p>
        </p:txBody>
      </p:sp>
      <p:grpSp>
        <p:nvGrpSpPr>
          <p:cNvPr id="7222" name="Group 54"/>
          <p:cNvGrpSpPr>
            <a:grpSpLocks/>
          </p:cNvGrpSpPr>
          <p:nvPr/>
        </p:nvGrpSpPr>
        <p:grpSpPr bwMode="auto">
          <a:xfrm>
            <a:off x="2181225" y="5356225"/>
            <a:ext cx="936625" cy="827088"/>
            <a:chOff x="1374" y="3374"/>
            <a:chExt cx="590" cy="521"/>
          </a:xfrm>
        </p:grpSpPr>
        <p:sp>
          <p:nvSpPr>
            <p:cNvPr id="11298" name="Text Box 237"/>
            <p:cNvSpPr txBox="1">
              <a:spLocks noChangeArrowheads="1"/>
            </p:cNvSpPr>
            <p:nvPr/>
          </p:nvSpPr>
          <p:spPr bwMode="auto">
            <a:xfrm>
              <a:off x="1374" y="3691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11299" name="Text Box 238"/>
            <p:cNvSpPr txBox="1">
              <a:spLocks noChangeArrowheads="1"/>
            </p:cNvSpPr>
            <p:nvPr/>
          </p:nvSpPr>
          <p:spPr bwMode="auto">
            <a:xfrm>
              <a:off x="1374" y="3374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11300" name="Line 240"/>
            <p:cNvSpPr>
              <a:spLocks noChangeShapeType="1"/>
            </p:cNvSpPr>
            <p:nvPr/>
          </p:nvSpPr>
          <p:spPr bwMode="auto">
            <a:xfrm flipV="1">
              <a:off x="1556" y="3578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1301" name="Line 241"/>
            <p:cNvSpPr>
              <a:spLocks noChangeShapeType="1"/>
            </p:cNvSpPr>
            <p:nvPr/>
          </p:nvSpPr>
          <p:spPr bwMode="auto">
            <a:xfrm>
              <a:off x="1782" y="3578"/>
              <a:ext cx="0" cy="9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1275" name="Text Box 246"/>
          <p:cNvSpPr txBox="1">
            <a:spLocks noChangeArrowheads="1"/>
          </p:cNvSpPr>
          <p:nvPr/>
        </p:nvSpPr>
        <p:spPr bwMode="auto">
          <a:xfrm>
            <a:off x="3513138" y="6256338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663300"/>
                </a:solidFill>
              </a:rPr>
              <a:t>通信从机</a:t>
            </a:r>
            <a:r>
              <a:rPr lang="en-US" altLang="zh-CN" sz="1400" smtClean="0">
                <a:solidFill>
                  <a:srgbClr val="663300"/>
                </a:solidFill>
              </a:rPr>
              <a:t>3</a:t>
            </a:r>
            <a:endParaRPr lang="zh-CN" altLang="en-US" sz="1400" smtClean="0">
              <a:solidFill>
                <a:srgbClr val="663300"/>
              </a:solidFill>
            </a:endParaRPr>
          </a:p>
        </p:txBody>
      </p:sp>
      <p:grpSp>
        <p:nvGrpSpPr>
          <p:cNvPr id="7223" name="Group 55"/>
          <p:cNvGrpSpPr>
            <a:grpSpLocks/>
          </p:cNvGrpSpPr>
          <p:nvPr/>
        </p:nvGrpSpPr>
        <p:grpSpPr bwMode="auto">
          <a:xfrm>
            <a:off x="3765550" y="5356225"/>
            <a:ext cx="936625" cy="827088"/>
            <a:chOff x="2372" y="3374"/>
            <a:chExt cx="590" cy="521"/>
          </a:xfrm>
        </p:grpSpPr>
        <p:sp>
          <p:nvSpPr>
            <p:cNvPr id="11294" name="Text Box 244"/>
            <p:cNvSpPr txBox="1">
              <a:spLocks noChangeArrowheads="1"/>
            </p:cNvSpPr>
            <p:nvPr/>
          </p:nvSpPr>
          <p:spPr bwMode="auto">
            <a:xfrm>
              <a:off x="2372" y="3691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11295" name="Text Box 245"/>
            <p:cNvSpPr txBox="1">
              <a:spLocks noChangeArrowheads="1"/>
            </p:cNvSpPr>
            <p:nvPr/>
          </p:nvSpPr>
          <p:spPr bwMode="auto">
            <a:xfrm>
              <a:off x="2372" y="3374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11296" name="Line 247"/>
            <p:cNvSpPr>
              <a:spLocks noChangeShapeType="1"/>
            </p:cNvSpPr>
            <p:nvPr/>
          </p:nvSpPr>
          <p:spPr bwMode="auto">
            <a:xfrm flipV="1">
              <a:off x="2554" y="3578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1297" name="Line 248"/>
            <p:cNvSpPr>
              <a:spLocks noChangeShapeType="1"/>
            </p:cNvSpPr>
            <p:nvPr/>
          </p:nvSpPr>
          <p:spPr bwMode="auto">
            <a:xfrm>
              <a:off x="2780" y="3578"/>
              <a:ext cx="0" cy="9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7226" name="Group 58"/>
          <p:cNvGrpSpPr>
            <a:grpSpLocks/>
          </p:cNvGrpSpPr>
          <p:nvPr/>
        </p:nvGrpSpPr>
        <p:grpSpPr bwMode="auto">
          <a:xfrm>
            <a:off x="2181225" y="3284538"/>
            <a:ext cx="900113" cy="684212"/>
            <a:chOff x="1374" y="2069"/>
            <a:chExt cx="567" cy="431"/>
          </a:xfrm>
        </p:grpSpPr>
        <p:sp>
          <p:nvSpPr>
            <p:cNvPr id="11292" name="Rectangle 250"/>
            <p:cNvSpPr>
              <a:spLocks noChangeArrowheads="1"/>
            </p:cNvSpPr>
            <p:nvPr/>
          </p:nvSpPr>
          <p:spPr bwMode="auto">
            <a:xfrm>
              <a:off x="1374" y="2069"/>
              <a:ext cx="567" cy="431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1293" name="Text Box 251"/>
            <p:cNvSpPr txBox="1">
              <a:spLocks noChangeArrowheads="1"/>
            </p:cNvSpPr>
            <p:nvPr/>
          </p:nvSpPr>
          <p:spPr bwMode="auto">
            <a:xfrm>
              <a:off x="1442" y="2182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mtClean="0">
                  <a:solidFill>
                    <a:srgbClr val="663300"/>
                  </a:solidFill>
                </a:rPr>
                <a:t>集线器</a:t>
              </a:r>
            </a:p>
          </p:txBody>
        </p:sp>
      </p:grpSp>
      <p:sp>
        <p:nvSpPr>
          <p:cNvPr id="11278" name="Text Box 258"/>
          <p:cNvSpPr txBox="1">
            <a:spLocks noChangeArrowheads="1"/>
          </p:cNvSpPr>
          <p:nvPr/>
        </p:nvSpPr>
        <p:spPr bwMode="auto">
          <a:xfrm>
            <a:off x="5024438" y="1341438"/>
            <a:ext cx="468153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系统中有</a:t>
            </a:r>
            <a:r>
              <a:rPr lang="en-US" altLang="zh-CN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台通信主机，</a:t>
            </a:r>
            <a:r>
              <a:rPr lang="en-US" altLang="zh-CN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台通信从机</a:t>
            </a:r>
          </a:p>
          <a:p>
            <a:pPr algn="l">
              <a:buFont typeface="Wingdings" pitchFamily="2" charset="2"/>
              <a:buChar char="Ø"/>
            </a:pPr>
            <a:endParaRPr lang="zh-CN" altLang="en-US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通信机由两部分组成： </a:t>
            </a:r>
          </a:p>
          <a:p>
            <a:pPr algn="l"/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（</a:t>
            </a:r>
            <a:r>
              <a:rPr lang="en-US" altLang="zh-CN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）控制电路（</a:t>
            </a:r>
            <a:r>
              <a:rPr lang="en-US" altLang="zh-CN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）接口电路</a:t>
            </a:r>
          </a:p>
          <a:p>
            <a:pPr algn="l"/>
            <a:endParaRPr lang="en-US" altLang="zh-CN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控制电路</a:t>
            </a:r>
          </a:p>
          <a:p>
            <a:pPr algn="l"/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有微处理器，运行软件程序</a:t>
            </a:r>
          </a:p>
          <a:p>
            <a:pPr algn="l">
              <a:buFont typeface="Wingdings" pitchFamily="2" charset="2"/>
              <a:buChar char="Ø"/>
            </a:pPr>
            <a:endParaRPr lang="en-US" altLang="zh-CN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Wingdings" pitchFamily="2" charset="2"/>
              <a:buChar char="Ø"/>
            </a:pPr>
            <a:r>
              <a:rPr lang="en-US" altLang="zh-CN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RS485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总线集线器</a:t>
            </a:r>
          </a:p>
          <a:p>
            <a:pPr algn="l"/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是一个通信电缆的汇接装置</a:t>
            </a:r>
          </a:p>
          <a:p>
            <a:pPr algn="l">
              <a:buFont typeface="Wingdings" pitchFamily="2" charset="2"/>
              <a:buChar char="Ø"/>
            </a:pPr>
            <a:endParaRPr lang="en-US" altLang="zh-CN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79" name="Text Box 269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案例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系统的物理形态：    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从通信系统</a:t>
            </a:r>
          </a:p>
        </p:txBody>
      </p:sp>
      <p:grpSp>
        <p:nvGrpSpPr>
          <p:cNvPr id="7228" name="Group 60"/>
          <p:cNvGrpSpPr>
            <a:grpSpLocks/>
          </p:cNvGrpSpPr>
          <p:nvPr/>
        </p:nvGrpSpPr>
        <p:grpSpPr bwMode="auto">
          <a:xfrm>
            <a:off x="957263" y="2671763"/>
            <a:ext cx="3240087" cy="2665412"/>
            <a:chOff x="603" y="1683"/>
            <a:chExt cx="2041" cy="1679"/>
          </a:xfrm>
        </p:grpSpPr>
        <p:sp>
          <p:nvSpPr>
            <p:cNvPr id="11284" name="Line 252"/>
            <p:cNvSpPr>
              <a:spLocks noChangeShapeType="1"/>
            </p:cNvSpPr>
            <p:nvPr/>
          </p:nvSpPr>
          <p:spPr bwMode="auto">
            <a:xfrm flipV="1">
              <a:off x="603" y="2386"/>
              <a:ext cx="0" cy="9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1285" name="Line 253"/>
            <p:cNvSpPr>
              <a:spLocks noChangeShapeType="1"/>
            </p:cNvSpPr>
            <p:nvPr/>
          </p:nvSpPr>
          <p:spPr bwMode="auto">
            <a:xfrm>
              <a:off x="603" y="2386"/>
              <a:ext cx="7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1286" name="Line 254"/>
            <p:cNvSpPr>
              <a:spLocks noChangeShapeType="1"/>
            </p:cNvSpPr>
            <p:nvPr/>
          </p:nvSpPr>
          <p:spPr bwMode="auto">
            <a:xfrm>
              <a:off x="1646" y="2500"/>
              <a:ext cx="0" cy="4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1287" name="Line 255"/>
            <p:cNvSpPr>
              <a:spLocks noChangeShapeType="1"/>
            </p:cNvSpPr>
            <p:nvPr/>
          </p:nvSpPr>
          <p:spPr bwMode="auto">
            <a:xfrm>
              <a:off x="1941" y="2364"/>
              <a:ext cx="70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1288" name="Line 256"/>
            <p:cNvSpPr>
              <a:spLocks noChangeShapeType="1"/>
            </p:cNvSpPr>
            <p:nvPr/>
          </p:nvSpPr>
          <p:spPr bwMode="auto">
            <a:xfrm>
              <a:off x="2644" y="2364"/>
              <a:ext cx="0" cy="63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1289" name="Line 257"/>
            <p:cNvSpPr>
              <a:spLocks noChangeShapeType="1"/>
            </p:cNvSpPr>
            <p:nvPr/>
          </p:nvSpPr>
          <p:spPr bwMode="auto">
            <a:xfrm flipV="1">
              <a:off x="1646" y="1683"/>
              <a:ext cx="0" cy="38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1290" name="Line 272"/>
            <p:cNvSpPr>
              <a:spLocks noChangeShapeType="1"/>
            </p:cNvSpPr>
            <p:nvPr/>
          </p:nvSpPr>
          <p:spPr bwMode="auto">
            <a:xfrm flipH="1">
              <a:off x="2644" y="3000"/>
              <a:ext cx="0" cy="36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1291" name="Line 275"/>
            <p:cNvSpPr>
              <a:spLocks noChangeShapeType="1"/>
            </p:cNvSpPr>
            <p:nvPr/>
          </p:nvSpPr>
          <p:spPr bwMode="auto">
            <a:xfrm>
              <a:off x="1646" y="3000"/>
              <a:ext cx="0" cy="36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1281" name="Rectangle 222"/>
          <p:cNvSpPr>
            <a:spLocks noChangeArrowheads="1"/>
          </p:cNvSpPr>
          <p:nvPr/>
        </p:nvSpPr>
        <p:spPr bwMode="auto">
          <a:xfrm>
            <a:off x="344488" y="5192713"/>
            <a:ext cx="1223962" cy="1081087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1282" name="Rectangle 222"/>
          <p:cNvSpPr>
            <a:spLocks noChangeArrowheads="1"/>
          </p:cNvSpPr>
          <p:nvPr/>
        </p:nvSpPr>
        <p:spPr bwMode="auto">
          <a:xfrm>
            <a:off x="2000250" y="5192713"/>
            <a:ext cx="1223963" cy="1081087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1283" name="Rectangle 222"/>
          <p:cNvSpPr>
            <a:spLocks noChangeArrowheads="1"/>
          </p:cNvSpPr>
          <p:nvPr/>
        </p:nvSpPr>
        <p:spPr bwMode="auto">
          <a:xfrm>
            <a:off x="3621088" y="5192713"/>
            <a:ext cx="1223962" cy="1081087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 sz="18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84D6BE-F027-4B8E-9595-353EE8C8BF31}" type="slidenum">
              <a:rPr lang="en-US" altLang="zh-CN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b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en-GB" altLang="zh-CN" sz="240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Agenda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80999" y="2521242"/>
            <a:ext cx="802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运用概率统计理论推算的方法思路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81000" y="1039813"/>
            <a:ext cx="831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中需要求解的问题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80999" y="3257856"/>
            <a:ext cx="952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问题简介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80999" y="1769859"/>
            <a:ext cx="9525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蒙特卡洛方法程序设计的两种思路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39346" y="4545816"/>
            <a:ext cx="8362126" cy="128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）案例</a:t>
            </a:r>
            <a:r>
              <a:rPr lang="en-US" altLang="zh-CN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是关于一个不可修复系统的可靠性优化设计问题</a:t>
            </a:r>
            <a:endParaRPr lang="en-US" altLang="zh-CN" sz="2400" dirty="0" smtClean="0">
              <a:solidFill>
                <a:schemeClr val="accent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案例</a:t>
            </a:r>
            <a:r>
              <a:rPr lang="en-US" altLang="zh-CN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是关于一个可</a:t>
            </a:r>
            <a:r>
              <a:rPr lang="zh-CN" altLang="en-US" sz="24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修复系统的可靠性优化</a:t>
            </a: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设计问题</a:t>
            </a:r>
            <a:endParaRPr lang="en-US" altLang="zh-CN" sz="2400" dirty="0">
              <a:solidFill>
                <a:schemeClr val="accent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）案例</a:t>
            </a:r>
            <a:r>
              <a:rPr lang="en-US" altLang="zh-CN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是课程的选做项目</a:t>
            </a:r>
            <a:endParaRPr lang="en-US" altLang="zh-CN" sz="2400" dirty="0" smtClean="0">
              <a:solidFill>
                <a:schemeClr val="accent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1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4C41453-1C9D-47BC-AB2E-A10C561509B1}" type="slidenum">
              <a:rPr kumimoji="1" lang="en-US" altLang="zh-CN" sz="10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FontTx/>
                <a:buNone/>
              </a:pPr>
              <a:t>20</a:t>
            </a:fld>
            <a:endParaRPr kumimoji="1" lang="en-US" altLang="zh-CN" sz="10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39"/>
          <p:cNvSpPr txBox="1">
            <a:spLocks noChangeArrowheads="1"/>
          </p:cNvSpPr>
          <p:nvPr/>
        </p:nvSpPr>
        <p:spPr bwMode="auto">
          <a:xfrm>
            <a:off x="739775" y="1268413"/>
            <a:ext cx="4681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串联组合：</a:t>
            </a:r>
            <a:r>
              <a:rPr lang="en-US" altLang="zh-CN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个构件之一失效则整体失效</a:t>
            </a:r>
          </a:p>
        </p:txBody>
      </p:sp>
      <p:sp>
        <p:nvSpPr>
          <p:cNvPr id="15365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元件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部件的组合方式</a:t>
            </a:r>
          </a:p>
        </p:txBody>
      </p:sp>
      <p:grpSp>
        <p:nvGrpSpPr>
          <p:cNvPr id="15366" name="Group 52"/>
          <p:cNvGrpSpPr>
            <a:grpSpLocks/>
          </p:cNvGrpSpPr>
          <p:nvPr/>
        </p:nvGrpSpPr>
        <p:grpSpPr bwMode="auto">
          <a:xfrm>
            <a:off x="1531938" y="1844675"/>
            <a:ext cx="863600" cy="395288"/>
            <a:chOff x="1442" y="2750"/>
            <a:chExt cx="544" cy="249"/>
          </a:xfrm>
        </p:grpSpPr>
        <p:sp>
          <p:nvSpPr>
            <p:cNvPr id="15415" name="Rectangle 44"/>
            <p:cNvSpPr>
              <a:spLocks noChangeArrowheads="1"/>
            </p:cNvSpPr>
            <p:nvPr/>
          </p:nvSpPr>
          <p:spPr bwMode="auto">
            <a:xfrm>
              <a:off x="1442" y="2750"/>
              <a:ext cx="544" cy="249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416" name="Text Box 45"/>
            <p:cNvSpPr txBox="1">
              <a:spLocks noChangeArrowheads="1"/>
            </p:cNvSpPr>
            <p:nvPr/>
          </p:nvSpPr>
          <p:spPr bwMode="auto">
            <a:xfrm>
              <a:off x="1487" y="2772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mtClean="0">
                  <a:solidFill>
                    <a:srgbClr val="663300"/>
                  </a:solidFill>
                </a:rPr>
                <a:t>元部件</a:t>
              </a:r>
            </a:p>
          </p:txBody>
        </p:sp>
      </p:grpSp>
      <p:grpSp>
        <p:nvGrpSpPr>
          <p:cNvPr id="15367" name="Group 53"/>
          <p:cNvGrpSpPr>
            <a:grpSpLocks/>
          </p:cNvGrpSpPr>
          <p:nvPr/>
        </p:nvGrpSpPr>
        <p:grpSpPr bwMode="auto">
          <a:xfrm>
            <a:off x="3657600" y="1844675"/>
            <a:ext cx="863600" cy="395288"/>
            <a:chOff x="1442" y="2750"/>
            <a:chExt cx="544" cy="249"/>
          </a:xfrm>
        </p:grpSpPr>
        <p:sp>
          <p:nvSpPr>
            <p:cNvPr id="15413" name="Rectangle 54"/>
            <p:cNvSpPr>
              <a:spLocks noChangeArrowheads="1"/>
            </p:cNvSpPr>
            <p:nvPr/>
          </p:nvSpPr>
          <p:spPr bwMode="auto">
            <a:xfrm>
              <a:off x="1442" y="2750"/>
              <a:ext cx="544" cy="249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414" name="Text Box 55"/>
            <p:cNvSpPr txBox="1">
              <a:spLocks noChangeArrowheads="1"/>
            </p:cNvSpPr>
            <p:nvPr/>
          </p:nvSpPr>
          <p:spPr bwMode="auto">
            <a:xfrm>
              <a:off x="1487" y="2772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mtClean="0">
                  <a:solidFill>
                    <a:srgbClr val="663300"/>
                  </a:solidFill>
                </a:rPr>
                <a:t>元部件</a:t>
              </a:r>
            </a:p>
          </p:txBody>
        </p:sp>
      </p:grpSp>
      <p:grpSp>
        <p:nvGrpSpPr>
          <p:cNvPr id="15368" name="Group 56"/>
          <p:cNvGrpSpPr>
            <a:grpSpLocks/>
          </p:cNvGrpSpPr>
          <p:nvPr/>
        </p:nvGrpSpPr>
        <p:grpSpPr bwMode="auto">
          <a:xfrm>
            <a:off x="2576513" y="1844675"/>
            <a:ext cx="863600" cy="395288"/>
            <a:chOff x="1442" y="2750"/>
            <a:chExt cx="544" cy="249"/>
          </a:xfrm>
        </p:grpSpPr>
        <p:sp>
          <p:nvSpPr>
            <p:cNvPr id="15411" name="Rectangle 57"/>
            <p:cNvSpPr>
              <a:spLocks noChangeArrowheads="1"/>
            </p:cNvSpPr>
            <p:nvPr/>
          </p:nvSpPr>
          <p:spPr bwMode="auto">
            <a:xfrm>
              <a:off x="1442" y="2750"/>
              <a:ext cx="544" cy="249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412" name="Text Box 58"/>
            <p:cNvSpPr txBox="1">
              <a:spLocks noChangeArrowheads="1"/>
            </p:cNvSpPr>
            <p:nvPr/>
          </p:nvSpPr>
          <p:spPr bwMode="auto">
            <a:xfrm>
              <a:off x="1487" y="2772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mtClean="0">
                  <a:solidFill>
                    <a:srgbClr val="663300"/>
                  </a:solidFill>
                </a:rPr>
                <a:t>元部件</a:t>
              </a:r>
            </a:p>
          </p:txBody>
        </p:sp>
      </p:grpSp>
      <p:sp>
        <p:nvSpPr>
          <p:cNvPr id="15369" name="Line 59"/>
          <p:cNvSpPr>
            <a:spLocks noChangeShapeType="1"/>
          </p:cNvSpPr>
          <p:nvPr/>
        </p:nvSpPr>
        <p:spPr bwMode="auto">
          <a:xfrm>
            <a:off x="1316038" y="2060575"/>
            <a:ext cx="2159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5370" name="Line 60"/>
          <p:cNvSpPr>
            <a:spLocks noChangeShapeType="1"/>
          </p:cNvSpPr>
          <p:nvPr/>
        </p:nvSpPr>
        <p:spPr bwMode="auto">
          <a:xfrm>
            <a:off x="2397125" y="2060575"/>
            <a:ext cx="1793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5371" name="Line 61"/>
          <p:cNvSpPr>
            <a:spLocks noChangeShapeType="1"/>
          </p:cNvSpPr>
          <p:nvPr/>
        </p:nvSpPr>
        <p:spPr bwMode="auto">
          <a:xfrm>
            <a:off x="3440113" y="2060575"/>
            <a:ext cx="21748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5372" name="Line 62"/>
          <p:cNvSpPr>
            <a:spLocks noChangeShapeType="1"/>
          </p:cNvSpPr>
          <p:nvPr/>
        </p:nvSpPr>
        <p:spPr bwMode="auto">
          <a:xfrm>
            <a:off x="4521200" y="2060575"/>
            <a:ext cx="2159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grpSp>
        <p:nvGrpSpPr>
          <p:cNvPr id="6157" name="Group 63"/>
          <p:cNvGrpSpPr>
            <a:grpSpLocks/>
          </p:cNvGrpSpPr>
          <p:nvPr/>
        </p:nvGrpSpPr>
        <p:grpSpPr bwMode="auto">
          <a:xfrm>
            <a:off x="1965325" y="2746375"/>
            <a:ext cx="863600" cy="395288"/>
            <a:chOff x="1442" y="2750"/>
            <a:chExt cx="544" cy="249"/>
          </a:xfrm>
        </p:grpSpPr>
        <p:sp>
          <p:nvSpPr>
            <p:cNvPr id="15409" name="Rectangle 64"/>
            <p:cNvSpPr>
              <a:spLocks noChangeArrowheads="1"/>
            </p:cNvSpPr>
            <p:nvPr/>
          </p:nvSpPr>
          <p:spPr bwMode="auto">
            <a:xfrm>
              <a:off x="1442" y="2750"/>
              <a:ext cx="544" cy="249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410" name="Text Box 65"/>
            <p:cNvSpPr txBox="1">
              <a:spLocks noChangeArrowheads="1"/>
            </p:cNvSpPr>
            <p:nvPr/>
          </p:nvSpPr>
          <p:spPr bwMode="auto">
            <a:xfrm>
              <a:off x="1487" y="2772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mtClean="0">
                  <a:solidFill>
                    <a:srgbClr val="663300"/>
                  </a:solidFill>
                </a:rPr>
                <a:t>元部件</a:t>
              </a:r>
            </a:p>
          </p:txBody>
        </p:sp>
      </p:grpSp>
      <p:grpSp>
        <p:nvGrpSpPr>
          <p:cNvPr id="6158" name="Group 66"/>
          <p:cNvGrpSpPr>
            <a:grpSpLocks/>
          </p:cNvGrpSpPr>
          <p:nvPr/>
        </p:nvGrpSpPr>
        <p:grpSpPr bwMode="auto">
          <a:xfrm>
            <a:off x="1965325" y="3249613"/>
            <a:ext cx="863600" cy="395287"/>
            <a:chOff x="1442" y="2750"/>
            <a:chExt cx="544" cy="249"/>
          </a:xfrm>
        </p:grpSpPr>
        <p:sp>
          <p:nvSpPr>
            <p:cNvPr id="15407" name="Rectangle 67"/>
            <p:cNvSpPr>
              <a:spLocks noChangeArrowheads="1"/>
            </p:cNvSpPr>
            <p:nvPr/>
          </p:nvSpPr>
          <p:spPr bwMode="auto">
            <a:xfrm>
              <a:off x="1442" y="2750"/>
              <a:ext cx="544" cy="249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408" name="Text Box 68"/>
            <p:cNvSpPr txBox="1">
              <a:spLocks noChangeArrowheads="1"/>
            </p:cNvSpPr>
            <p:nvPr/>
          </p:nvSpPr>
          <p:spPr bwMode="auto">
            <a:xfrm>
              <a:off x="1487" y="2772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mtClean="0">
                  <a:solidFill>
                    <a:srgbClr val="663300"/>
                  </a:solidFill>
                </a:rPr>
                <a:t>元部件</a:t>
              </a:r>
            </a:p>
          </p:txBody>
        </p:sp>
      </p:grpSp>
      <p:grpSp>
        <p:nvGrpSpPr>
          <p:cNvPr id="6159" name="Group 69"/>
          <p:cNvGrpSpPr>
            <a:grpSpLocks/>
          </p:cNvGrpSpPr>
          <p:nvPr/>
        </p:nvGrpSpPr>
        <p:grpSpPr bwMode="auto">
          <a:xfrm>
            <a:off x="1965325" y="3752850"/>
            <a:ext cx="863600" cy="395288"/>
            <a:chOff x="1442" y="2750"/>
            <a:chExt cx="544" cy="249"/>
          </a:xfrm>
        </p:grpSpPr>
        <p:sp>
          <p:nvSpPr>
            <p:cNvPr id="15405" name="Rectangle 70"/>
            <p:cNvSpPr>
              <a:spLocks noChangeArrowheads="1"/>
            </p:cNvSpPr>
            <p:nvPr/>
          </p:nvSpPr>
          <p:spPr bwMode="auto">
            <a:xfrm>
              <a:off x="1442" y="2750"/>
              <a:ext cx="544" cy="249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406" name="Text Box 71"/>
            <p:cNvSpPr txBox="1">
              <a:spLocks noChangeArrowheads="1"/>
            </p:cNvSpPr>
            <p:nvPr/>
          </p:nvSpPr>
          <p:spPr bwMode="auto">
            <a:xfrm>
              <a:off x="1487" y="2772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mtClean="0">
                  <a:solidFill>
                    <a:srgbClr val="663300"/>
                  </a:solidFill>
                </a:rPr>
                <a:t>元部件</a:t>
              </a:r>
            </a:p>
          </p:txBody>
        </p:sp>
      </p:grpSp>
      <p:sp>
        <p:nvSpPr>
          <p:cNvPr id="6160" name="Line 72"/>
          <p:cNvSpPr>
            <a:spLocks noChangeShapeType="1"/>
          </p:cNvSpPr>
          <p:nvPr/>
        </p:nvSpPr>
        <p:spPr bwMode="auto">
          <a:xfrm>
            <a:off x="1352550" y="3465513"/>
            <a:ext cx="612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6161" name="Line 73"/>
          <p:cNvSpPr>
            <a:spLocks noChangeShapeType="1"/>
          </p:cNvSpPr>
          <p:nvPr/>
        </p:nvSpPr>
        <p:spPr bwMode="auto">
          <a:xfrm>
            <a:off x="1676400" y="2960688"/>
            <a:ext cx="2524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6162" name="Line 74"/>
          <p:cNvSpPr>
            <a:spLocks noChangeShapeType="1"/>
          </p:cNvSpPr>
          <p:nvPr/>
        </p:nvSpPr>
        <p:spPr bwMode="auto">
          <a:xfrm>
            <a:off x="1676400" y="2960688"/>
            <a:ext cx="0" cy="10080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6163" name="Line 75"/>
          <p:cNvSpPr>
            <a:spLocks noChangeShapeType="1"/>
          </p:cNvSpPr>
          <p:nvPr/>
        </p:nvSpPr>
        <p:spPr bwMode="auto">
          <a:xfrm>
            <a:off x="1676400" y="3968750"/>
            <a:ext cx="2889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6164" name="Line 76"/>
          <p:cNvSpPr>
            <a:spLocks noChangeShapeType="1"/>
          </p:cNvSpPr>
          <p:nvPr/>
        </p:nvSpPr>
        <p:spPr bwMode="auto">
          <a:xfrm>
            <a:off x="2827338" y="3465513"/>
            <a:ext cx="612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6165" name="Line 77"/>
          <p:cNvSpPr>
            <a:spLocks noChangeShapeType="1"/>
          </p:cNvSpPr>
          <p:nvPr/>
        </p:nvSpPr>
        <p:spPr bwMode="auto">
          <a:xfrm>
            <a:off x="2827338" y="2960688"/>
            <a:ext cx="25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6166" name="Line 78"/>
          <p:cNvSpPr>
            <a:spLocks noChangeShapeType="1"/>
          </p:cNvSpPr>
          <p:nvPr/>
        </p:nvSpPr>
        <p:spPr bwMode="auto">
          <a:xfrm>
            <a:off x="3081338" y="2960688"/>
            <a:ext cx="0" cy="10080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6167" name="Line 79"/>
          <p:cNvSpPr>
            <a:spLocks noChangeShapeType="1"/>
          </p:cNvSpPr>
          <p:nvPr/>
        </p:nvSpPr>
        <p:spPr bwMode="auto">
          <a:xfrm>
            <a:off x="2827338" y="3968750"/>
            <a:ext cx="2889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6168" name="Text Box 81"/>
          <p:cNvSpPr txBox="1">
            <a:spLocks noChangeArrowheads="1"/>
          </p:cNvSpPr>
          <p:nvPr/>
        </p:nvSpPr>
        <p:spPr bwMode="auto">
          <a:xfrm>
            <a:off x="776288" y="2312988"/>
            <a:ext cx="4681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并联组合：</a:t>
            </a:r>
            <a:r>
              <a:rPr lang="en-US" altLang="zh-CN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个构件全部失效才整体失效</a:t>
            </a:r>
          </a:p>
        </p:txBody>
      </p:sp>
      <p:grpSp>
        <p:nvGrpSpPr>
          <p:cNvPr id="15385" name="Group 82"/>
          <p:cNvGrpSpPr>
            <a:grpSpLocks/>
          </p:cNvGrpSpPr>
          <p:nvPr/>
        </p:nvGrpSpPr>
        <p:grpSpPr bwMode="auto">
          <a:xfrm>
            <a:off x="4737100" y="1844675"/>
            <a:ext cx="863600" cy="395288"/>
            <a:chOff x="1442" y="2750"/>
            <a:chExt cx="544" cy="249"/>
          </a:xfrm>
        </p:grpSpPr>
        <p:sp>
          <p:nvSpPr>
            <p:cNvPr id="15403" name="Rectangle 83"/>
            <p:cNvSpPr>
              <a:spLocks noChangeArrowheads="1"/>
            </p:cNvSpPr>
            <p:nvPr/>
          </p:nvSpPr>
          <p:spPr bwMode="auto">
            <a:xfrm>
              <a:off x="1442" y="2750"/>
              <a:ext cx="544" cy="249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404" name="Text Box 84"/>
            <p:cNvSpPr txBox="1">
              <a:spLocks noChangeArrowheads="1"/>
            </p:cNvSpPr>
            <p:nvPr/>
          </p:nvSpPr>
          <p:spPr bwMode="auto">
            <a:xfrm>
              <a:off x="1487" y="2772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mtClean="0">
                  <a:solidFill>
                    <a:srgbClr val="663300"/>
                  </a:solidFill>
                </a:rPr>
                <a:t>元部件</a:t>
              </a:r>
            </a:p>
          </p:txBody>
        </p:sp>
      </p:grpSp>
      <p:sp>
        <p:nvSpPr>
          <p:cNvPr id="15386" name="Line 85"/>
          <p:cNvSpPr>
            <a:spLocks noChangeShapeType="1"/>
          </p:cNvSpPr>
          <p:nvPr/>
        </p:nvSpPr>
        <p:spPr bwMode="auto">
          <a:xfrm>
            <a:off x="5600700" y="2060575"/>
            <a:ext cx="2159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6171" name="Text Box 86"/>
          <p:cNvSpPr txBox="1">
            <a:spLocks noChangeArrowheads="1"/>
          </p:cNvSpPr>
          <p:nvPr/>
        </p:nvSpPr>
        <p:spPr bwMode="auto">
          <a:xfrm>
            <a:off x="776288" y="4279900"/>
            <a:ext cx="9001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en-US" altLang="zh-CN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k-out-of-n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组合：</a:t>
            </a:r>
            <a:r>
              <a:rPr lang="en-US" altLang="zh-CN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个构件中多于</a:t>
            </a:r>
            <a:r>
              <a:rPr lang="en-US" altLang="zh-CN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个同时失效才整体失效；（注：上述两者可看作此组合的特例）</a:t>
            </a:r>
          </a:p>
        </p:txBody>
      </p:sp>
      <p:grpSp>
        <p:nvGrpSpPr>
          <p:cNvPr id="6172" name="Group 87"/>
          <p:cNvGrpSpPr>
            <a:grpSpLocks/>
          </p:cNvGrpSpPr>
          <p:nvPr/>
        </p:nvGrpSpPr>
        <p:grpSpPr bwMode="auto">
          <a:xfrm>
            <a:off x="1928813" y="4870450"/>
            <a:ext cx="1042987" cy="395288"/>
            <a:chOff x="1442" y="2750"/>
            <a:chExt cx="544" cy="249"/>
          </a:xfrm>
        </p:grpSpPr>
        <p:sp>
          <p:nvSpPr>
            <p:cNvPr id="15401" name="Rectangle 88"/>
            <p:cNvSpPr>
              <a:spLocks noChangeArrowheads="1"/>
            </p:cNvSpPr>
            <p:nvPr/>
          </p:nvSpPr>
          <p:spPr bwMode="auto">
            <a:xfrm>
              <a:off x="1442" y="2750"/>
              <a:ext cx="544" cy="249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402" name="Text Box 89"/>
            <p:cNvSpPr txBox="1">
              <a:spLocks noChangeArrowheads="1"/>
            </p:cNvSpPr>
            <p:nvPr/>
          </p:nvSpPr>
          <p:spPr bwMode="auto">
            <a:xfrm>
              <a:off x="1487" y="2772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mtClean="0">
                  <a:solidFill>
                    <a:srgbClr val="663300"/>
                  </a:solidFill>
                </a:rPr>
                <a:t>元部件</a:t>
              </a:r>
              <a:r>
                <a:rPr lang="en-US" altLang="zh-CN" smtClean="0">
                  <a:solidFill>
                    <a:srgbClr val="663300"/>
                  </a:solidFill>
                </a:rPr>
                <a:t>1</a:t>
              </a:r>
            </a:p>
          </p:txBody>
        </p:sp>
      </p:grpSp>
      <p:grpSp>
        <p:nvGrpSpPr>
          <p:cNvPr id="6173" name="Group 90"/>
          <p:cNvGrpSpPr>
            <a:grpSpLocks/>
          </p:cNvGrpSpPr>
          <p:nvPr/>
        </p:nvGrpSpPr>
        <p:grpSpPr bwMode="auto">
          <a:xfrm>
            <a:off x="1928813" y="5373688"/>
            <a:ext cx="1042987" cy="395287"/>
            <a:chOff x="1442" y="2750"/>
            <a:chExt cx="544" cy="249"/>
          </a:xfrm>
        </p:grpSpPr>
        <p:sp>
          <p:nvSpPr>
            <p:cNvPr id="15399" name="Rectangle 91"/>
            <p:cNvSpPr>
              <a:spLocks noChangeArrowheads="1"/>
            </p:cNvSpPr>
            <p:nvPr/>
          </p:nvSpPr>
          <p:spPr bwMode="auto">
            <a:xfrm>
              <a:off x="1442" y="2750"/>
              <a:ext cx="544" cy="249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400" name="Text Box 92"/>
            <p:cNvSpPr txBox="1">
              <a:spLocks noChangeArrowheads="1"/>
            </p:cNvSpPr>
            <p:nvPr/>
          </p:nvSpPr>
          <p:spPr bwMode="auto">
            <a:xfrm>
              <a:off x="1487" y="2772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mtClean="0">
                  <a:solidFill>
                    <a:srgbClr val="663300"/>
                  </a:solidFill>
                </a:rPr>
                <a:t>元部件</a:t>
              </a:r>
              <a:r>
                <a:rPr lang="en-US" altLang="zh-CN" smtClean="0">
                  <a:solidFill>
                    <a:srgbClr val="663300"/>
                  </a:solidFill>
                </a:rPr>
                <a:t>2</a:t>
              </a:r>
            </a:p>
          </p:txBody>
        </p:sp>
      </p:grpSp>
      <p:grpSp>
        <p:nvGrpSpPr>
          <p:cNvPr id="6174" name="Group 93"/>
          <p:cNvGrpSpPr>
            <a:grpSpLocks/>
          </p:cNvGrpSpPr>
          <p:nvPr/>
        </p:nvGrpSpPr>
        <p:grpSpPr bwMode="auto">
          <a:xfrm>
            <a:off x="1928813" y="6165850"/>
            <a:ext cx="1042987" cy="395288"/>
            <a:chOff x="1442" y="2750"/>
            <a:chExt cx="544" cy="249"/>
          </a:xfrm>
        </p:grpSpPr>
        <p:sp>
          <p:nvSpPr>
            <p:cNvPr id="15397" name="Rectangle 94"/>
            <p:cNvSpPr>
              <a:spLocks noChangeArrowheads="1"/>
            </p:cNvSpPr>
            <p:nvPr/>
          </p:nvSpPr>
          <p:spPr bwMode="auto">
            <a:xfrm>
              <a:off x="1442" y="2750"/>
              <a:ext cx="544" cy="249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398" name="Text Box 95"/>
            <p:cNvSpPr txBox="1">
              <a:spLocks noChangeArrowheads="1"/>
            </p:cNvSpPr>
            <p:nvPr/>
          </p:nvSpPr>
          <p:spPr bwMode="auto">
            <a:xfrm>
              <a:off x="1487" y="2772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mtClean="0">
                  <a:solidFill>
                    <a:srgbClr val="663300"/>
                  </a:solidFill>
                </a:rPr>
                <a:t>元部件</a:t>
              </a:r>
              <a:r>
                <a:rPr lang="en-US" altLang="zh-CN" smtClean="0">
                  <a:solidFill>
                    <a:srgbClr val="663300"/>
                  </a:solidFill>
                </a:rPr>
                <a:t>n</a:t>
              </a:r>
            </a:p>
          </p:txBody>
        </p:sp>
      </p:grpSp>
      <p:sp>
        <p:nvSpPr>
          <p:cNvPr id="6175" name="Rectangle 96"/>
          <p:cNvSpPr>
            <a:spLocks noChangeArrowheads="1"/>
          </p:cNvSpPr>
          <p:nvPr/>
        </p:nvSpPr>
        <p:spPr bwMode="auto">
          <a:xfrm>
            <a:off x="1639888" y="4689475"/>
            <a:ext cx="1657350" cy="1979613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6176" name="Text Box 99"/>
          <p:cNvSpPr txBox="1">
            <a:spLocks noChangeArrowheads="1"/>
          </p:cNvSpPr>
          <p:nvPr/>
        </p:nvSpPr>
        <p:spPr bwMode="auto">
          <a:xfrm>
            <a:off x="2036763" y="5805488"/>
            <a:ext cx="684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663300"/>
                </a:solidFill>
                <a:latin typeface="华文楷体" panose="02010600040101010101" pitchFamily="2" charset="-122"/>
              </a:rPr>
              <a:t>……</a:t>
            </a:r>
            <a:endParaRPr lang="en-US" altLang="zh-CN" smtClean="0">
              <a:solidFill>
                <a:srgbClr val="663300"/>
              </a:solidFill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Tx/>
              <a:buNone/>
            </a:pP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案例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3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问题简介：一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个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RS485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多机通信系统的可靠性评估</a:t>
            </a:r>
            <a:endParaRPr kumimoji="1" lang="zh-CN" altLang="en-GB" sz="2400" dirty="0">
              <a:solidFill>
                <a:srgbClr val="FFFF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4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54A4040A-B183-4640-919E-D98F76DA1B32}" type="slidenum">
              <a:rPr kumimoji="1" lang="en-US" altLang="zh-CN" sz="10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FontTx/>
                <a:buNone/>
              </a:pPr>
              <a:t>21</a:t>
            </a:fld>
            <a:endParaRPr kumimoji="1" lang="en-US" altLang="zh-CN" sz="10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Text Box 39"/>
          <p:cNvSpPr txBox="1">
            <a:spLocks noChangeArrowheads="1"/>
          </p:cNvSpPr>
          <p:nvPr/>
        </p:nvSpPr>
        <p:spPr bwMode="auto">
          <a:xfrm>
            <a:off x="5024438" y="1341438"/>
            <a:ext cx="4681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通信机控制硬件电路由</a:t>
            </a:r>
            <a:r>
              <a:rPr lang="zh-CN" altLang="en-US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若干（以课题要求中给出的数据为准，后同）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元件构成，适用串联模型；硬件与软件组合，适用串联模型</a:t>
            </a:r>
          </a:p>
        </p:txBody>
      </p:sp>
      <p:sp>
        <p:nvSpPr>
          <p:cNvPr id="17413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24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模型各构件组合方式</a:t>
            </a:r>
          </a:p>
        </p:txBody>
      </p:sp>
      <p:sp>
        <p:nvSpPr>
          <p:cNvPr id="7174" name="Text Box 52"/>
          <p:cNvSpPr txBox="1">
            <a:spLocks noChangeArrowheads="1"/>
          </p:cNvSpPr>
          <p:nvPr/>
        </p:nvSpPr>
        <p:spPr bwMode="auto">
          <a:xfrm>
            <a:off x="5024438" y="2171700"/>
            <a:ext cx="46815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通信机接口电路由</a:t>
            </a:r>
            <a:r>
              <a:rPr lang="zh-CN" altLang="en-US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若干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元件构成，适用串联模型；接口电路与控制电路组合，适用串联模型</a:t>
            </a:r>
          </a:p>
        </p:txBody>
      </p:sp>
      <p:sp>
        <p:nvSpPr>
          <p:cNvPr id="7175" name="Text Box 53"/>
          <p:cNvSpPr txBox="1">
            <a:spLocks noChangeArrowheads="1"/>
          </p:cNvSpPr>
          <p:nvPr/>
        </p:nvSpPr>
        <p:spPr bwMode="auto">
          <a:xfrm>
            <a:off x="5024438" y="3536950"/>
            <a:ext cx="4681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集线器由</a:t>
            </a:r>
            <a:r>
              <a:rPr lang="zh-CN" altLang="en-US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若干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元件构成，适用串联模型</a:t>
            </a:r>
          </a:p>
        </p:txBody>
      </p:sp>
      <p:sp>
        <p:nvSpPr>
          <p:cNvPr id="7176" name="Text Box 53"/>
          <p:cNvSpPr txBox="1">
            <a:spLocks noChangeArrowheads="1"/>
          </p:cNvSpPr>
          <p:nvPr/>
        </p:nvSpPr>
        <p:spPr bwMode="auto">
          <a:xfrm>
            <a:off x="5060950" y="4545013"/>
            <a:ext cx="4681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所有元件具有彼此</a:t>
            </a:r>
            <a:r>
              <a:rPr lang="zh-CN" altLang="en-US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独立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的统计特性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36538" y="4221163"/>
            <a:ext cx="1331912" cy="1349375"/>
            <a:chOff x="398" y="2591"/>
            <a:chExt cx="839" cy="850"/>
          </a:xfrm>
        </p:grpSpPr>
        <p:sp>
          <p:nvSpPr>
            <p:cNvPr id="17444" name="Rectangle 4"/>
            <p:cNvSpPr>
              <a:spLocks noChangeArrowheads="1"/>
            </p:cNvSpPr>
            <p:nvPr/>
          </p:nvSpPr>
          <p:spPr bwMode="auto">
            <a:xfrm>
              <a:off x="466" y="2591"/>
              <a:ext cx="771" cy="680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/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45" name="Text Box 5"/>
            <p:cNvSpPr txBox="1">
              <a:spLocks noChangeArrowheads="1"/>
            </p:cNvSpPr>
            <p:nvPr/>
          </p:nvSpPr>
          <p:spPr bwMode="auto">
            <a:xfrm>
              <a:off x="557" y="2999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17446" name="Text Box 6"/>
            <p:cNvSpPr txBox="1">
              <a:spLocks noChangeArrowheads="1"/>
            </p:cNvSpPr>
            <p:nvPr/>
          </p:nvSpPr>
          <p:spPr bwMode="auto">
            <a:xfrm>
              <a:off x="557" y="2682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17447" name="Text Box 7"/>
            <p:cNvSpPr txBox="1">
              <a:spLocks noChangeArrowheads="1"/>
            </p:cNvSpPr>
            <p:nvPr/>
          </p:nvSpPr>
          <p:spPr bwMode="auto">
            <a:xfrm>
              <a:off x="398" y="3249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663300"/>
                  </a:solidFill>
                </a:rPr>
                <a:t>通信从机</a:t>
              </a:r>
              <a:r>
                <a:rPr lang="en-US" altLang="zh-CN" sz="1400" smtClean="0">
                  <a:solidFill>
                    <a:srgbClr val="663300"/>
                  </a:solidFill>
                </a:rPr>
                <a:t>1</a:t>
              </a:r>
              <a:endParaRPr lang="zh-CN" altLang="en-US" sz="1400" smtClean="0">
                <a:solidFill>
                  <a:srgbClr val="663300"/>
                </a:solidFill>
              </a:endParaRPr>
            </a:p>
          </p:txBody>
        </p:sp>
        <p:sp>
          <p:nvSpPr>
            <p:cNvPr id="17448" name="Line 8"/>
            <p:cNvSpPr>
              <a:spLocks noChangeShapeType="1"/>
            </p:cNvSpPr>
            <p:nvPr/>
          </p:nvSpPr>
          <p:spPr bwMode="auto">
            <a:xfrm flipV="1">
              <a:off x="739" y="2886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49" name="Line 9"/>
            <p:cNvSpPr>
              <a:spLocks noChangeShapeType="1"/>
            </p:cNvSpPr>
            <p:nvPr/>
          </p:nvSpPr>
          <p:spPr bwMode="auto">
            <a:xfrm>
              <a:off x="965" y="2886"/>
              <a:ext cx="0" cy="9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2036763" y="1665288"/>
            <a:ext cx="1223962" cy="1079500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2181225" y="1773238"/>
            <a:ext cx="936625" cy="323850"/>
          </a:xfrm>
          <a:prstGeom prst="rect">
            <a:avLst/>
          </a:prstGeom>
          <a:solidFill>
            <a:srgbClr val="D60093"/>
          </a:solidFill>
          <a:ln w="19050" algn="ctr">
            <a:solidFill>
              <a:srgbClr val="660033"/>
            </a:solidFill>
            <a:miter lim="800000"/>
            <a:headEnd/>
            <a:tailEnd/>
          </a:ln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FFFFFF"/>
                </a:solidFill>
              </a:rPr>
              <a:t>控制电路</a:t>
            </a: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2181225" y="2312988"/>
            <a:ext cx="936625" cy="323850"/>
          </a:xfrm>
          <a:prstGeom prst="rect">
            <a:avLst/>
          </a:prstGeom>
          <a:solidFill>
            <a:srgbClr val="CC6600"/>
          </a:solidFill>
          <a:ln w="19050" algn="ctr">
            <a:solidFill>
              <a:srgbClr val="660033"/>
            </a:solidFill>
            <a:miter lim="800000"/>
            <a:headEnd/>
            <a:tailEnd/>
          </a:ln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FFFFFF"/>
                </a:solidFill>
              </a:rPr>
              <a:t>接口电路</a:t>
            </a: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928813" y="1341438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663300"/>
                </a:solidFill>
              </a:rPr>
              <a:t>通信主机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 flipV="1">
            <a:off x="2505075" y="2098675"/>
            <a:ext cx="0" cy="179388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2792413" y="2098675"/>
            <a:ext cx="0" cy="215900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7424" name="Text Box 19"/>
          <p:cNvSpPr txBox="1">
            <a:spLocks noChangeArrowheads="1"/>
          </p:cNvSpPr>
          <p:nvPr/>
        </p:nvSpPr>
        <p:spPr bwMode="auto">
          <a:xfrm>
            <a:off x="2181225" y="4887913"/>
            <a:ext cx="936625" cy="323850"/>
          </a:xfrm>
          <a:prstGeom prst="rect">
            <a:avLst/>
          </a:prstGeom>
          <a:solidFill>
            <a:srgbClr val="D60093"/>
          </a:solidFill>
          <a:ln w="19050" algn="ctr">
            <a:solidFill>
              <a:srgbClr val="660033"/>
            </a:solidFill>
            <a:miter lim="800000"/>
            <a:headEnd/>
            <a:tailEnd/>
          </a:ln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FFFFFF"/>
                </a:solidFill>
              </a:rPr>
              <a:t>控制电路</a:t>
            </a:r>
          </a:p>
        </p:txBody>
      </p:sp>
      <p:sp>
        <p:nvSpPr>
          <p:cNvPr id="17425" name="Text Box 20"/>
          <p:cNvSpPr txBox="1">
            <a:spLocks noChangeArrowheads="1"/>
          </p:cNvSpPr>
          <p:nvPr/>
        </p:nvSpPr>
        <p:spPr bwMode="auto">
          <a:xfrm>
            <a:off x="2181225" y="4384675"/>
            <a:ext cx="936625" cy="323850"/>
          </a:xfrm>
          <a:prstGeom prst="rect">
            <a:avLst/>
          </a:prstGeom>
          <a:solidFill>
            <a:srgbClr val="CC6600"/>
          </a:solidFill>
          <a:ln w="19050" algn="ctr">
            <a:solidFill>
              <a:srgbClr val="660033"/>
            </a:solidFill>
            <a:miter lim="800000"/>
            <a:headEnd/>
            <a:tailEnd/>
          </a:ln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FFFFFF"/>
                </a:solidFill>
              </a:rPr>
              <a:t>接口电路</a:t>
            </a:r>
          </a:p>
        </p:txBody>
      </p:sp>
      <p:sp>
        <p:nvSpPr>
          <p:cNvPr id="17426" name="Text Box 21"/>
          <p:cNvSpPr txBox="1">
            <a:spLocks noChangeArrowheads="1"/>
          </p:cNvSpPr>
          <p:nvPr/>
        </p:nvSpPr>
        <p:spPr bwMode="auto">
          <a:xfrm>
            <a:off x="1928813" y="5284788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663300"/>
                </a:solidFill>
              </a:rPr>
              <a:t>通信从机</a:t>
            </a:r>
            <a:r>
              <a:rPr lang="en-US" altLang="zh-CN" sz="1400" smtClean="0">
                <a:solidFill>
                  <a:srgbClr val="663300"/>
                </a:solidFill>
              </a:rPr>
              <a:t>2</a:t>
            </a:r>
            <a:endParaRPr lang="zh-CN" altLang="en-US" sz="1400" smtClean="0">
              <a:solidFill>
                <a:srgbClr val="663300"/>
              </a:solidFill>
            </a:endParaRPr>
          </a:p>
        </p:txBody>
      </p:sp>
      <p:sp>
        <p:nvSpPr>
          <p:cNvPr id="17427" name="Line 22"/>
          <p:cNvSpPr>
            <a:spLocks noChangeShapeType="1"/>
          </p:cNvSpPr>
          <p:nvPr/>
        </p:nvSpPr>
        <p:spPr bwMode="auto">
          <a:xfrm flipV="1">
            <a:off x="2470150" y="4708525"/>
            <a:ext cx="0" cy="179388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7428" name="Line 23"/>
          <p:cNvSpPr>
            <a:spLocks noChangeShapeType="1"/>
          </p:cNvSpPr>
          <p:nvPr/>
        </p:nvSpPr>
        <p:spPr bwMode="auto">
          <a:xfrm>
            <a:off x="2828925" y="4708525"/>
            <a:ext cx="0" cy="142875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3621088" y="4222750"/>
            <a:ext cx="1223962" cy="1079500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7430" name="Text Box 26"/>
          <p:cNvSpPr txBox="1">
            <a:spLocks noChangeArrowheads="1"/>
          </p:cNvSpPr>
          <p:nvPr/>
        </p:nvSpPr>
        <p:spPr bwMode="auto">
          <a:xfrm>
            <a:off x="3765550" y="4887913"/>
            <a:ext cx="936625" cy="323850"/>
          </a:xfrm>
          <a:prstGeom prst="rect">
            <a:avLst/>
          </a:prstGeom>
          <a:solidFill>
            <a:srgbClr val="D60093"/>
          </a:solidFill>
          <a:ln w="19050" algn="ctr">
            <a:solidFill>
              <a:srgbClr val="660033"/>
            </a:solidFill>
            <a:miter lim="800000"/>
            <a:headEnd/>
            <a:tailEnd/>
          </a:ln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FFFFFF"/>
                </a:solidFill>
              </a:rPr>
              <a:t>控制电路</a:t>
            </a:r>
          </a:p>
        </p:txBody>
      </p:sp>
      <p:sp>
        <p:nvSpPr>
          <p:cNvPr id="17431" name="Text Box 27"/>
          <p:cNvSpPr txBox="1">
            <a:spLocks noChangeArrowheads="1"/>
          </p:cNvSpPr>
          <p:nvPr/>
        </p:nvSpPr>
        <p:spPr bwMode="auto">
          <a:xfrm>
            <a:off x="3765550" y="4384675"/>
            <a:ext cx="936625" cy="323850"/>
          </a:xfrm>
          <a:prstGeom prst="rect">
            <a:avLst/>
          </a:prstGeom>
          <a:solidFill>
            <a:srgbClr val="CC6600"/>
          </a:solidFill>
          <a:ln w="19050" algn="ctr">
            <a:solidFill>
              <a:srgbClr val="660033"/>
            </a:solidFill>
            <a:miter lim="800000"/>
            <a:headEnd/>
            <a:tailEnd/>
          </a:ln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FFFFFF"/>
                </a:solidFill>
              </a:rPr>
              <a:t>接口电路</a:t>
            </a:r>
          </a:p>
        </p:txBody>
      </p:sp>
      <p:sp>
        <p:nvSpPr>
          <p:cNvPr id="17432" name="Text Box 28"/>
          <p:cNvSpPr txBox="1">
            <a:spLocks noChangeArrowheads="1"/>
          </p:cNvSpPr>
          <p:nvPr/>
        </p:nvSpPr>
        <p:spPr bwMode="auto">
          <a:xfrm>
            <a:off x="3513138" y="5284788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663300"/>
                </a:solidFill>
              </a:rPr>
              <a:t>通信从机</a:t>
            </a:r>
            <a:r>
              <a:rPr lang="en-US" altLang="zh-CN" sz="1400" smtClean="0">
                <a:solidFill>
                  <a:srgbClr val="663300"/>
                </a:solidFill>
              </a:rPr>
              <a:t>3</a:t>
            </a:r>
            <a:endParaRPr lang="zh-CN" altLang="en-US" sz="1400" smtClean="0">
              <a:solidFill>
                <a:srgbClr val="663300"/>
              </a:solidFill>
            </a:endParaRPr>
          </a:p>
        </p:txBody>
      </p:sp>
      <p:sp>
        <p:nvSpPr>
          <p:cNvPr id="17433" name="Line 29"/>
          <p:cNvSpPr>
            <a:spLocks noChangeShapeType="1"/>
          </p:cNvSpPr>
          <p:nvPr/>
        </p:nvSpPr>
        <p:spPr bwMode="auto">
          <a:xfrm flipV="1">
            <a:off x="4054475" y="4708525"/>
            <a:ext cx="0" cy="179388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7434" name="Line 30"/>
          <p:cNvSpPr>
            <a:spLocks noChangeShapeType="1"/>
          </p:cNvSpPr>
          <p:nvPr/>
        </p:nvSpPr>
        <p:spPr bwMode="auto">
          <a:xfrm>
            <a:off x="4413250" y="4708525"/>
            <a:ext cx="0" cy="142875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7435" name="Rectangle 31"/>
          <p:cNvSpPr>
            <a:spLocks noChangeArrowheads="1"/>
          </p:cNvSpPr>
          <p:nvPr/>
        </p:nvSpPr>
        <p:spPr bwMode="auto">
          <a:xfrm>
            <a:off x="2181225" y="3249613"/>
            <a:ext cx="900113" cy="684212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7436" name="Text Box 32"/>
          <p:cNvSpPr txBox="1">
            <a:spLocks noChangeArrowheads="1"/>
          </p:cNvSpPr>
          <p:nvPr/>
        </p:nvSpPr>
        <p:spPr bwMode="auto">
          <a:xfrm>
            <a:off x="2289175" y="3429000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663300"/>
                </a:solidFill>
              </a:rPr>
              <a:t>集线器</a:t>
            </a:r>
          </a:p>
        </p:txBody>
      </p:sp>
      <p:sp>
        <p:nvSpPr>
          <p:cNvPr id="17437" name="Line 33"/>
          <p:cNvSpPr>
            <a:spLocks noChangeShapeType="1"/>
          </p:cNvSpPr>
          <p:nvPr/>
        </p:nvSpPr>
        <p:spPr bwMode="auto">
          <a:xfrm flipV="1">
            <a:off x="957263" y="3752850"/>
            <a:ext cx="0" cy="612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7438" name="Line 34"/>
          <p:cNvSpPr>
            <a:spLocks noChangeShapeType="1"/>
          </p:cNvSpPr>
          <p:nvPr/>
        </p:nvSpPr>
        <p:spPr bwMode="auto">
          <a:xfrm>
            <a:off x="957263" y="3752850"/>
            <a:ext cx="12239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7439" name="Line 35"/>
          <p:cNvSpPr>
            <a:spLocks noChangeShapeType="1"/>
          </p:cNvSpPr>
          <p:nvPr/>
        </p:nvSpPr>
        <p:spPr bwMode="auto">
          <a:xfrm>
            <a:off x="2613025" y="3933825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7440" name="Line 36"/>
          <p:cNvSpPr>
            <a:spLocks noChangeShapeType="1"/>
          </p:cNvSpPr>
          <p:nvPr/>
        </p:nvSpPr>
        <p:spPr bwMode="auto">
          <a:xfrm>
            <a:off x="3081338" y="3717925"/>
            <a:ext cx="11160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7441" name="Line 37"/>
          <p:cNvSpPr>
            <a:spLocks noChangeShapeType="1"/>
          </p:cNvSpPr>
          <p:nvPr/>
        </p:nvSpPr>
        <p:spPr bwMode="auto">
          <a:xfrm>
            <a:off x="4197350" y="3717925"/>
            <a:ext cx="0" cy="647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7442" name="Line 38"/>
          <p:cNvSpPr>
            <a:spLocks noChangeShapeType="1"/>
          </p:cNvSpPr>
          <p:nvPr/>
        </p:nvSpPr>
        <p:spPr bwMode="auto">
          <a:xfrm flipV="1">
            <a:off x="2613025" y="2636838"/>
            <a:ext cx="0" cy="612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7443" name="Rectangle 25"/>
          <p:cNvSpPr>
            <a:spLocks noChangeArrowheads="1"/>
          </p:cNvSpPr>
          <p:nvPr/>
        </p:nvSpPr>
        <p:spPr bwMode="auto">
          <a:xfrm>
            <a:off x="2036763" y="4222750"/>
            <a:ext cx="1223962" cy="1079500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Tx/>
              <a:buNone/>
            </a:pP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案例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3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问题简介：一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个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RS485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多机通信系统的可靠性评估</a:t>
            </a:r>
            <a:endParaRPr kumimoji="1" lang="zh-CN" altLang="en-GB" sz="2400" dirty="0">
              <a:solidFill>
                <a:srgbClr val="FFFF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6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E9BB330-117E-41B1-9158-2520DF3D8723}" type="slidenum">
              <a:rPr lang="en-US" altLang="zh-CN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Text Box 39"/>
          <p:cNvSpPr txBox="1">
            <a:spLocks noChangeArrowheads="1"/>
          </p:cNvSpPr>
          <p:nvPr/>
        </p:nvSpPr>
        <p:spPr bwMode="auto">
          <a:xfrm>
            <a:off x="5024438" y="1341438"/>
            <a:ext cx="468153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通信机控制电路</a:t>
            </a:r>
          </a:p>
          <a:p>
            <a:pPr algn="l"/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兼有</a:t>
            </a:r>
            <a:r>
              <a:rPr lang="zh-CN" altLang="en-US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软件故障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硬件故障</a:t>
            </a:r>
          </a:p>
          <a:p>
            <a:pPr algn="l"/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通信从机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控制电路故障仅使其本身失效</a:t>
            </a:r>
            <a:endParaRPr lang="en-US" altLang="zh-CN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通信主机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控制电路故障使网络瘫痪</a:t>
            </a:r>
          </a:p>
        </p:txBody>
      </p:sp>
      <p:sp>
        <p:nvSpPr>
          <p:cNvPr id="19461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24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被研究系统的各类故障</a:t>
            </a:r>
          </a:p>
        </p:txBody>
      </p:sp>
      <p:sp>
        <p:nvSpPr>
          <p:cNvPr id="8217" name="Text Box 48"/>
          <p:cNvSpPr txBox="1">
            <a:spLocks noChangeArrowheads="1"/>
          </p:cNvSpPr>
          <p:nvPr/>
        </p:nvSpPr>
        <p:spPr bwMode="auto">
          <a:xfrm>
            <a:off x="5024438" y="2813050"/>
            <a:ext cx="46815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通信机接口电路</a:t>
            </a:r>
          </a:p>
          <a:p>
            <a:pPr algn="l"/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硬件故障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，可能阻塞通信总线</a:t>
            </a:r>
          </a:p>
        </p:txBody>
      </p:sp>
      <p:sp>
        <p:nvSpPr>
          <p:cNvPr id="8219" name="Text Box 50"/>
          <p:cNvSpPr txBox="1">
            <a:spLocks noChangeArrowheads="1"/>
          </p:cNvSpPr>
          <p:nvPr/>
        </p:nvSpPr>
        <p:spPr bwMode="auto">
          <a:xfrm>
            <a:off x="5024438" y="3646488"/>
            <a:ext cx="468153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集线器故障</a:t>
            </a:r>
          </a:p>
          <a:p>
            <a:pPr algn="l"/>
            <a:r>
              <a:rPr lang="zh-CN" altLang="en-US" sz="1800" smtClean="0">
                <a:solidFill>
                  <a:srgbClr val="D60093"/>
                </a:solidFill>
              </a:rPr>
              <a:t>    </a:t>
            </a:r>
            <a:r>
              <a:rPr lang="zh-CN" altLang="en-US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硬件故障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，网络瘫痪</a:t>
            </a:r>
          </a:p>
        </p:txBody>
      </p:sp>
      <p:grpSp>
        <p:nvGrpSpPr>
          <p:cNvPr id="19464" name="Group 3"/>
          <p:cNvGrpSpPr>
            <a:grpSpLocks/>
          </p:cNvGrpSpPr>
          <p:nvPr/>
        </p:nvGrpSpPr>
        <p:grpSpPr bwMode="auto">
          <a:xfrm>
            <a:off x="273050" y="4148138"/>
            <a:ext cx="1331913" cy="1349375"/>
            <a:chOff x="398" y="2591"/>
            <a:chExt cx="839" cy="850"/>
          </a:xfrm>
        </p:grpSpPr>
        <p:sp>
          <p:nvSpPr>
            <p:cNvPr id="19491" name="Rectangle 4"/>
            <p:cNvSpPr>
              <a:spLocks noChangeArrowheads="1"/>
            </p:cNvSpPr>
            <p:nvPr/>
          </p:nvSpPr>
          <p:spPr bwMode="auto">
            <a:xfrm>
              <a:off x="466" y="2591"/>
              <a:ext cx="771" cy="680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/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9492" name="Text Box 5"/>
            <p:cNvSpPr txBox="1">
              <a:spLocks noChangeArrowheads="1"/>
            </p:cNvSpPr>
            <p:nvPr/>
          </p:nvSpPr>
          <p:spPr bwMode="auto">
            <a:xfrm>
              <a:off x="557" y="2999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19493" name="Text Box 6"/>
            <p:cNvSpPr txBox="1">
              <a:spLocks noChangeArrowheads="1"/>
            </p:cNvSpPr>
            <p:nvPr/>
          </p:nvSpPr>
          <p:spPr bwMode="auto">
            <a:xfrm>
              <a:off x="557" y="2682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19494" name="Text Box 7"/>
            <p:cNvSpPr txBox="1">
              <a:spLocks noChangeArrowheads="1"/>
            </p:cNvSpPr>
            <p:nvPr/>
          </p:nvSpPr>
          <p:spPr bwMode="auto">
            <a:xfrm>
              <a:off x="398" y="3249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663300"/>
                  </a:solidFill>
                </a:rPr>
                <a:t>通信从机</a:t>
              </a:r>
              <a:r>
                <a:rPr lang="en-US" altLang="zh-CN" sz="1400" smtClean="0">
                  <a:solidFill>
                    <a:srgbClr val="663300"/>
                  </a:solidFill>
                </a:rPr>
                <a:t>1</a:t>
              </a:r>
              <a:endParaRPr lang="zh-CN" altLang="en-US" sz="1400" smtClean="0">
                <a:solidFill>
                  <a:srgbClr val="663300"/>
                </a:solidFill>
              </a:endParaRPr>
            </a:p>
          </p:txBody>
        </p:sp>
        <p:sp>
          <p:nvSpPr>
            <p:cNvPr id="19495" name="Line 8"/>
            <p:cNvSpPr>
              <a:spLocks noChangeShapeType="1"/>
            </p:cNvSpPr>
            <p:nvPr/>
          </p:nvSpPr>
          <p:spPr bwMode="auto">
            <a:xfrm flipV="1">
              <a:off x="739" y="2886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9496" name="Line 9"/>
            <p:cNvSpPr>
              <a:spLocks noChangeShapeType="1"/>
            </p:cNvSpPr>
            <p:nvPr/>
          </p:nvSpPr>
          <p:spPr bwMode="auto">
            <a:xfrm>
              <a:off x="965" y="2886"/>
              <a:ext cx="0" cy="9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2073275" y="1592263"/>
            <a:ext cx="1223963" cy="1079500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2217738" y="1700213"/>
            <a:ext cx="936625" cy="323850"/>
          </a:xfrm>
          <a:prstGeom prst="rect">
            <a:avLst/>
          </a:prstGeom>
          <a:solidFill>
            <a:srgbClr val="D60093"/>
          </a:solidFill>
          <a:ln w="19050" algn="ctr">
            <a:solidFill>
              <a:srgbClr val="660033"/>
            </a:solidFill>
            <a:miter lim="800000"/>
            <a:headEnd/>
            <a:tailEnd/>
          </a:ln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FFFFFF"/>
                </a:solidFill>
              </a:rPr>
              <a:t>控制电路</a:t>
            </a:r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2217738" y="2239963"/>
            <a:ext cx="936625" cy="323850"/>
          </a:xfrm>
          <a:prstGeom prst="rect">
            <a:avLst/>
          </a:prstGeom>
          <a:solidFill>
            <a:srgbClr val="CC6600"/>
          </a:solidFill>
          <a:ln w="19050" algn="ctr">
            <a:solidFill>
              <a:srgbClr val="660033"/>
            </a:solidFill>
            <a:miter lim="800000"/>
            <a:headEnd/>
            <a:tailEnd/>
          </a:ln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FFFFFF"/>
                </a:solidFill>
              </a:rPr>
              <a:t>接口电路</a:t>
            </a:r>
          </a:p>
        </p:txBody>
      </p: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1965325" y="1268413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663300"/>
                </a:solidFill>
              </a:rPr>
              <a:t>通信主机</a:t>
            </a:r>
          </a:p>
        </p:txBody>
      </p:sp>
      <p:sp>
        <p:nvSpPr>
          <p:cNvPr id="19469" name="Line 15"/>
          <p:cNvSpPr>
            <a:spLocks noChangeShapeType="1"/>
          </p:cNvSpPr>
          <p:nvPr/>
        </p:nvSpPr>
        <p:spPr bwMode="auto">
          <a:xfrm flipV="1">
            <a:off x="2541588" y="2025650"/>
            <a:ext cx="0" cy="179388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9470" name="Line 16"/>
          <p:cNvSpPr>
            <a:spLocks noChangeShapeType="1"/>
          </p:cNvSpPr>
          <p:nvPr/>
        </p:nvSpPr>
        <p:spPr bwMode="auto">
          <a:xfrm>
            <a:off x="2828925" y="2025650"/>
            <a:ext cx="0" cy="215900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9471" name="Text Box 19"/>
          <p:cNvSpPr txBox="1">
            <a:spLocks noChangeArrowheads="1"/>
          </p:cNvSpPr>
          <p:nvPr/>
        </p:nvSpPr>
        <p:spPr bwMode="auto">
          <a:xfrm>
            <a:off x="2217738" y="4814888"/>
            <a:ext cx="936625" cy="323850"/>
          </a:xfrm>
          <a:prstGeom prst="rect">
            <a:avLst/>
          </a:prstGeom>
          <a:solidFill>
            <a:srgbClr val="D60093"/>
          </a:solidFill>
          <a:ln w="19050" algn="ctr">
            <a:solidFill>
              <a:srgbClr val="660033"/>
            </a:solidFill>
            <a:miter lim="800000"/>
            <a:headEnd/>
            <a:tailEnd/>
          </a:ln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FFFFFF"/>
                </a:solidFill>
              </a:rPr>
              <a:t>控制电路</a:t>
            </a:r>
          </a:p>
        </p:txBody>
      </p:sp>
      <p:sp>
        <p:nvSpPr>
          <p:cNvPr id="19472" name="Text Box 20"/>
          <p:cNvSpPr txBox="1">
            <a:spLocks noChangeArrowheads="1"/>
          </p:cNvSpPr>
          <p:nvPr/>
        </p:nvSpPr>
        <p:spPr bwMode="auto">
          <a:xfrm>
            <a:off x="2217738" y="4311650"/>
            <a:ext cx="936625" cy="323850"/>
          </a:xfrm>
          <a:prstGeom prst="rect">
            <a:avLst/>
          </a:prstGeom>
          <a:solidFill>
            <a:srgbClr val="CC6600"/>
          </a:solidFill>
          <a:ln w="19050" algn="ctr">
            <a:solidFill>
              <a:srgbClr val="660033"/>
            </a:solidFill>
            <a:miter lim="800000"/>
            <a:headEnd/>
            <a:tailEnd/>
          </a:ln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FFFFFF"/>
                </a:solidFill>
              </a:rPr>
              <a:t>接口电路</a:t>
            </a:r>
          </a:p>
        </p:txBody>
      </p:sp>
      <p:sp>
        <p:nvSpPr>
          <p:cNvPr id="19473" name="Text Box 21"/>
          <p:cNvSpPr txBox="1">
            <a:spLocks noChangeArrowheads="1"/>
          </p:cNvSpPr>
          <p:nvPr/>
        </p:nvSpPr>
        <p:spPr bwMode="auto">
          <a:xfrm>
            <a:off x="1965325" y="5211763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663300"/>
                </a:solidFill>
              </a:rPr>
              <a:t>通信从机</a:t>
            </a:r>
            <a:r>
              <a:rPr lang="en-US" altLang="zh-CN" sz="1400" smtClean="0">
                <a:solidFill>
                  <a:srgbClr val="663300"/>
                </a:solidFill>
              </a:rPr>
              <a:t>2</a:t>
            </a:r>
            <a:endParaRPr lang="zh-CN" altLang="en-US" sz="1400" smtClean="0">
              <a:solidFill>
                <a:srgbClr val="663300"/>
              </a:solidFill>
            </a:endParaRPr>
          </a:p>
        </p:txBody>
      </p:sp>
      <p:sp>
        <p:nvSpPr>
          <p:cNvPr id="19474" name="Line 22"/>
          <p:cNvSpPr>
            <a:spLocks noChangeShapeType="1"/>
          </p:cNvSpPr>
          <p:nvPr/>
        </p:nvSpPr>
        <p:spPr bwMode="auto">
          <a:xfrm flipV="1">
            <a:off x="2506663" y="4635500"/>
            <a:ext cx="0" cy="179388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9475" name="Line 23"/>
          <p:cNvSpPr>
            <a:spLocks noChangeShapeType="1"/>
          </p:cNvSpPr>
          <p:nvPr/>
        </p:nvSpPr>
        <p:spPr bwMode="auto">
          <a:xfrm>
            <a:off x="2865438" y="4635500"/>
            <a:ext cx="0" cy="142875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9476" name="Rectangle 25"/>
          <p:cNvSpPr>
            <a:spLocks noChangeArrowheads="1"/>
          </p:cNvSpPr>
          <p:nvPr/>
        </p:nvSpPr>
        <p:spPr bwMode="auto">
          <a:xfrm>
            <a:off x="3657600" y="4149725"/>
            <a:ext cx="1223963" cy="1079500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9477" name="Text Box 26"/>
          <p:cNvSpPr txBox="1">
            <a:spLocks noChangeArrowheads="1"/>
          </p:cNvSpPr>
          <p:nvPr/>
        </p:nvSpPr>
        <p:spPr bwMode="auto">
          <a:xfrm>
            <a:off x="3802063" y="4814888"/>
            <a:ext cx="936625" cy="323850"/>
          </a:xfrm>
          <a:prstGeom prst="rect">
            <a:avLst/>
          </a:prstGeom>
          <a:solidFill>
            <a:srgbClr val="D60093"/>
          </a:solidFill>
          <a:ln w="19050" algn="ctr">
            <a:solidFill>
              <a:srgbClr val="660033"/>
            </a:solidFill>
            <a:miter lim="800000"/>
            <a:headEnd/>
            <a:tailEnd/>
          </a:ln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FFFFFF"/>
                </a:solidFill>
              </a:rPr>
              <a:t>控制电路</a:t>
            </a:r>
          </a:p>
        </p:txBody>
      </p:sp>
      <p:sp>
        <p:nvSpPr>
          <p:cNvPr id="19478" name="Text Box 27"/>
          <p:cNvSpPr txBox="1">
            <a:spLocks noChangeArrowheads="1"/>
          </p:cNvSpPr>
          <p:nvPr/>
        </p:nvSpPr>
        <p:spPr bwMode="auto">
          <a:xfrm>
            <a:off x="3802063" y="4311650"/>
            <a:ext cx="936625" cy="323850"/>
          </a:xfrm>
          <a:prstGeom prst="rect">
            <a:avLst/>
          </a:prstGeom>
          <a:solidFill>
            <a:srgbClr val="CC6600"/>
          </a:solidFill>
          <a:ln w="19050" algn="ctr">
            <a:solidFill>
              <a:srgbClr val="660033"/>
            </a:solidFill>
            <a:miter lim="800000"/>
            <a:headEnd/>
            <a:tailEnd/>
          </a:ln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FFFFFF"/>
                </a:solidFill>
              </a:rPr>
              <a:t>接口电路</a:t>
            </a:r>
          </a:p>
        </p:txBody>
      </p:sp>
      <p:sp>
        <p:nvSpPr>
          <p:cNvPr id="19479" name="Text Box 28"/>
          <p:cNvSpPr txBox="1">
            <a:spLocks noChangeArrowheads="1"/>
          </p:cNvSpPr>
          <p:nvPr/>
        </p:nvSpPr>
        <p:spPr bwMode="auto">
          <a:xfrm>
            <a:off x="3549650" y="5211763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smtClean="0">
                <a:solidFill>
                  <a:srgbClr val="663300"/>
                </a:solidFill>
              </a:rPr>
              <a:t>通信从机</a:t>
            </a:r>
            <a:r>
              <a:rPr lang="en-US" altLang="zh-CN" sz="1400" smtClean="0">
                <a:solidFill>
                  <a:srgbClr val="663300"/>
                </a:solidFill>
              </a:rPr>
              <a:t>3</a:t>
            </a:r>
            <a:endParaRPr lang="zh-CN" altLang="en-US" sz="1400" smtClean="0">
              <a:solidFill>
                <a:srgbClr val="663300"/>
              </a:solidFill>
            </a:endParaRPr>
          </a:p>
        </p:txBody>
      </p:sp>
      <p:sp>
        <p:nvSpPr>
          <p:cNvPr id="19480" name="Line 29"/>
          <p:cNvSpPr>
            <a:spLocks noChangeShapeType="1"/>
          </p:cNvSpPr>
          <p:nvPr/>
        </p:nvSpPr>
        <p:spPr bwMode="auto">
          <a:xfrm flipV="1">
            <a:off x="4090988" y="4635500"/>
            <a:ext cx="0" cy="179388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9481" name="Line 30"/>
          <p:cNvSpPr>
            <a:spLocks noChangeShapeType="1"/>
          </p:cNvSpPr>
          <p:nvPr/>
        </p:nvSpPr>
        <p:spPr bwMode="auto">
          <a:xfrm>
            <a:off x="4449763" y="4635500"/>
            <a:ext cx="0" cy="142875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9482" name="Rectangle 31"/>
          <p:cNvSpPr>
            <a:spLocks noChangeArrowheads="1"/>
          </p:cNvSpPr>
          <p:nvPr/>
        </p:nvSpPr>
        <p:spPr bwMode="auto">
          <a:xfrm>
            <a:off x="2217738" y="3176588"/>
            <a:ext cx="900112" cy="684212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9483" name="Text Box 32"/>
          <p:cNvSpPr txBox="1">
            <a:spLocks noChangeArrowheads="1"/>
          </p:cNvSpPr>
          <p:nvPr/>
        </p:nvSpPr>
        <p:spPr bwMode="auto">
          <a:xfrm>
            <a:off x="2325688" y="3355975"/>
            <a:ext cx="684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663300"/>
                </a:solidFill>
              </a:rPr>
              <a:t>集线器</a:t>
            </a:r>
          </a:p>
        </p:txBody>
      </p:sp>
      <p:sp>
        <p:nvSpPr>
          <p:cNvPr id="19484" name="Line 33"/>
          <p:cNvSpPr>
            <a:spLocks noChangeShapeType="1"/>
          </p:cNvSpPr>
          <p:nvPr/>
        </p:nvSpPr>
        <p:spPr bwMode="auto">
          <a:xfrm flipV="1">
            <a:off x="993775" y="3679825"/>
            <a:ext cx="0" cy="612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9485" name="Line 34"/>
          <p:cNvSpPr>
            <a:spLocks noChangeShapeType="1"/>
          </p:cNvSpPr>
          <p:nvPr/>
        </p:nvSpPr>
        <p:spPr bwMode="auto">
          <a:xfrm>
            <a:off x="993775" y="3679825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9486" name="Line 35"/>
          <p:cNvSpPr>
            <a:spLocks noChangeShapeType="1"/>
          </p:cNvSpPr>
          <p:nvPr/>
        </p:nvSpPr>
        <p:spPr bwMode="auto">
          <a:xfrm>
            <a:off x="2649538" y="3860800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9487" name="Line 36"/>
          <p:cNvSpPr>
            <a:spLocks noChangeShapeType="1"/>
          </p:cNvSpPr>
          <p:nvPr/>
        </p:nvSpPr>
        <p:spPr bwMode="auto">
          <a:xfrm>
            <a:off x="3117850" y="3644900"/>
            <a:ext cx="11160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9488" name="Line 37"/>
          <p:cNvSpPr>
            <a:spLocks noChangeShapeType="1"/>
          </p:cNvSpPr>
          <p:nvPr/>
        </p:nvSpPr>
        <p:spPr bwMode="auto">
          <a:xfrm>
            <a:off x="4233863" y="3644900"/>
            <a:ext cx="0" cy="647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9489" name="Line 38"/>
          <p:cNvSpPr>
            <a:spLocks noChangeShapeType="1"/>
          </p:cNvSpPr>
          <p:nvPr/>
        </p:nvSpPr>
        <p:spPr bwMode="auto">
          <a:xfrm flipV="1">
            <a:off x="2649538" y="2563813"/>
            <a:ext cx="0" cy="612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9490" name="Rectangle 25"/>
          <p:cNvSpPr>
            <a:spLocks noChangeArrowheads="1"/>
          </p:cNvSpPr>
          <p:nvPr/>
        </p:nvSpPr>
        <p:spPr bwMode="auto">
          <a:xfrm>
            <a:off x="2073275" y="4149725"/>
            <a:ext cx="1223963" cy="1079500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Tx/>
              <a:buNone/>
            </a:pP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案例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3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问题简介：一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个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RS485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多机通信系统的可靠性评估</a:t>
            </a:r>
            <a:endParaRPr kumimoji="1" lang="zh-CN" altLang="en-GB" sz="2400" dirty="0">
              <a:solidFill>
                <a:srgbClr val="FFFF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43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/>
      <p:bldP spid="82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24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故障的分类定义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884238" y="1304925"/>
            <a:ext cx="8605837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AU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系统故障</a:t>
            </a:r>
          </a:p>
          <a:p>
            <a:pPr algn="l"/>
            <a:r>
              <a:rPr lang="zh-CN" altLang="en-AU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系统内若存有处于失效状态的</a:t>
            </a:r>
            <a:r>
              <a:rPr lang="zh-CN" altLang="en-AU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部件</a:t>
            </a:r>
            <a:r>
              <a:rPr lang="zh-CN" altLang="en-AU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，则认为有</a:t>
            </a:r>
            <a:r>
              <a:rPr lang="zh-CN" altLang="en-AU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系统故障</a:t>
            </a:r>
            <a:r>
              <a:rPr lang="zh-CN" altLang="en-AU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l"/>
            <a:endParaRPr lang="zh-CN" altLang="en-AU" dirty="0" smtClean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Wingdings" pitchFamily="2" charset="2"/>
              <a:buChar char="Ø"/>
            </a:pPr>
            <a:r>
              <a:rPr lang="zh-CN" altLang="en-AU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系统重大故障</a:t>
            </a:r>
          </a:p>
          <a:p>
            <a:pPr algn="l"/>
            <a:r>
              <a:rPr lang="zh-CN" altLang="en-AU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系统运行中的下述情形，列为</a:t>
            </a:r>
            <a:r>
              <a:rPr lang="zh-CN" altLang="en-AU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系统重大故障</a:t>
            </a:r>
            <a:r>
              <a:rPr lang="zh-CN" altLang="en-AU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。这些情形可能同时并存。</a:t>
            </a:r>
          </a:p>
          <a:p>
            <a:pPr lvl="1" algn="l">
              <a:buFont typeface="Wingdings" pitchFamily="2" charset="2"/>
              <a:buChar char="ü"/>
            </a:pPr>
            <a:r>
              <a:rPr lang="zh-CN" altLang="en-AU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通信主机子系统失效或无法通信（双机热备时，双机同时失效或同时无法通信）。</a:t>
            </a:r>
          </a:p>
          <a:p>
            <a:pPr lvl="1" algn="l">
              <a:buFont typeface="Wingdings" pitchFamily="2" charset="2"/>
              <a:buChar char="ü"/>
            </a:pPr>
            <a:r>
              <a:rPr lang="zh-CN" altLang="en-AU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集线器发生故障。</a:t>
            </a:r>
          </a:p>
          <a:p>
            <a:pPr lvl="1" algn="l">
              <a:buFont typeface="Wingdings" pitchFamily="2" charset="2"/>
              <a:buChar char="ü"/>
            </a:pPr>
            <a:r>
              <a:rPr lang="zh-CN" altLang="en-AU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因某个通信从机的某类特定故障，引发</a:t>
            </a:r>
            <a:r>
              <a:rPr lang="zh-CN" altLang="en-AU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通信总线阻塞</a:t>
            </a:r>
            <a:r>
              <a:rPr lang="zh-CN" altLang="en-AU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，整个通信网络瘫痪。</a:t>
            </a:r>
          </a:p>
          <a:p>
            <a:pPr lvl="1" algn="l">
              <a:buFont typeface="Wingdings" pitchFamily="2" charset="2"/>
              <a:buChar char="ü"/>
            </a:pPr>
            <a:r>
              <a:rPr lang="zh-CN" altLang="en-AU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三个通信从机子系统中，有两个或两个以上同时失效或无法通信。</a:t>
            </a:r>
          </a:p>
          <a:p>
            <a:pPr lvl="1" algn="l">
              <a:buFont typeface="Wingdings" pitchFamily="2" charset="2"/>
              <a:buChar char="ü"/>
            </a:pPr>
            <a:endParaRPr lang="zh-CN" altLang="en-AU" dirty="0" smtClean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Wingdings" pitchFamily="2" charset="2"/>
              <a:buChar char="Ø"/>
            </a:pPr>
            <a:r>
              <a:rPr lang="zh-CN" altLang="en-AU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系统一般故障</a:t>
            </a:r>
          </a:p>
          <a:p>
            <a:pPr algn="l"/>
            <a:r>
              <a:rPr lang="zh-CN" altLang="en-AU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除列为系统重大故障之外的其他系统故障。</a:t>
            </a:r>
          </a:p>
          <a:p>
            <a:pPr algn="l"/>
            <a:endParaRPr lang="zh-CN" altLang="en-AU" dirty="0" smtClean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Wingdings" pitchFamily="2" charset="2"/>
              <a:buChar char="Ø"/>
            </a:pPr>
            <a:r>
              <a:rPr lang="zh-CN" altLang="en-AU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（通信）总线阻塞</a:t>
            </a:r>
          </a:p>
          <a:p>
            <a:pPr algn="l"/>
            <a:r>
              <a:rPr lang="zh-CN" altLang="en-AU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系统中的通信总线是各通信机间的共享信道。在同一时刻，只能有一台通信机的接口电路工作于发送信息状态，即占用信道。当某台通信机出现特定故障，使其通信接口电路无法退出发送状态，会造成通信总线阻塞。此时，因信道被占用，其他处于正常状态的通信机间也无法进行通信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Tx/>
              <a:buNone/>
            </a:pP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案例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3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问题简介：一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个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RS485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多机通信系统的可靠性评估</a:t>
            </a:r>
            <a:endParaRPr kumimoji="1" lang="zh-CN" altLang="en-GB" sz="2400" dirty="0">
              <a:solidFill>
                <a:srgbClr val="FFFF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8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0E5B9AB-ED45-48B5-A1E3-8E90AC419D80}" type="slidenum">
              <a:rPr lang="en-US" altLang="zh-CN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555" name="Group 234"/>
          <p:cNvGrpSpPr>
            <a:grpSpLocks/>
          </p:cNvGrpSpPr>
          <p:nvPr/>
        </p:nvGrpSpPr>
        <p:grpSpPr bwMode="auto">
          <a:xfrm>
            <a:off x="236538" y="4256088"/>
            <a:ext cx="1331912" cy="1349375"/>
            <a:chOff x="398" y="2591"/>
            <a:chExt cx="839" cy="850"/>
          </a:xfrm>
        </p:grpSpPr>
        <p:sp>
          <p:nvSpPr>
            <p:cNvPr id="23590" name="Rectangle 226"/>
            <p:cNvSpPr>
              <a:spLocks noChangeArrowheads="1"/>
            </p:cNvSpPr>
            <p:nvPr/>
          </p:nvSpPr>
          <p:spPr bwMode="auto">
            <a:xfrm>
              <a:off x="466" y="2591"/>
              <a:ext cx="771" cy="680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3591" name="Text Box 227"/>
            <p:cNvSpPr txBox="1">
              <a:spLocks noChangeArrowheads="1"/>
            </p:cNvSpPr>
            <p:nvPr/>
          </p:nvSpPr>
          <p:spPr bwMode="auto">
            <a:xfrm>
              <a:off x="557" y="2999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23592" name="Text Box 228"/>
            <p:cNvSpPr txBox="1">
              <a:spLocks noChangeArrowheads="1"/>
            </p:cNvSpPr>
            <p:nvPr/>
          </p:nvSpPr>
          <p:spPr bwMode="auto">
            <a:xfrm>
              <a:off x="557" y="2682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23593" name="Text Box 229"/>
            <p:cNvSpPr txBox="1">
              <a:spLocks noChangeArrowheads="1"/>
            </p:cNvSpPr>
            <p:nvPr/>
          </p:nvSpPr>
          <p:spPr bwMode="auto">
            <a:xfrm>
              <a:off x="398" y="3249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663300"/>
                  </a:solidFill>
                </a:rPr>
                <a:t>通信从机</a:t>
              </a:r>
            </a:p>
          </p:txBody>
        </p:sp>
        <p:sp>
          <p:nvSpPr>
            <p:cNvPr id="23594" name="Line 230"/>
            <p:cNvSpPr>
              <a:spLocks noChangeShapeType="1"/>
            </p:cNvSpPr>
            <p:nvPr/>
          </p:nvSpPr>
          <p:spPr bwMode="auto">
            <a:xfrm flipV="1">
              <a:off x="739" y="2886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3595" name="Line 231"/>
            <p:cNvSpPr>
              <a:spLocks noChangeShapeType="1"/>
            </p:cNvSpPr>
            <p:nvPr/>
          </p:nvSpPr>
          <p:spPr bwMode="auto">
            <a:xfrm>
              <a:off x="965" y="2886"/>
              <a:ext cx="0" cy="9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3556" name="Group 249"/>
          <p:cNvGrpSpPr>
            <a:grpSpLocks/>
          </p:cNvGrpSpPr>
          <p:nvPr/>
        </p:nvGrpSpPr>
        <p:grpSpPr bwMode="auto">
          <a:xfrm>
            <a:off x="1928813" y="1376363"/>
            <a:ext cx="1331912" cy="1403350"/>
            <a:chOff x="2190" y="1003"/>
            <a:chExt cx="839" cy="884"/>
          </a:xfrm>
        </p:grpSpPr>
        <p:sp>
          <p:nvSpPr>
            <p:cNvPr id="23584" name="Rectangle 222"/>
            <p:cNvSpPr>
              <a:spLocks noChangeArrowheads="1"/>
            </p:cNvSpPr>
            <p:nvPr/>
          </p:nvSpPr>
          <p:spPr bwMode="auto">
            <a:xfrm>
              <a:off x="2258" y="1207"/>
              <a:ext cx="771" cy="680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3585" name="Text Box 223"/>
            <p:cNvSpPr txBox="1">
              <a:spLocks noChangeArrowheads="1"/>
            </p:cNvSpPr>
            <p:nvPr/>
          </p:nvSpPr>
          <p:spPr bwMode="auto">
            <a:xfrm>
              <a:off x="2349" y="1275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23586" name="Text Box 224"/>
            <p:cNvSpPr txBox="1">
              <a:spLocks noChangeArrowheads="1"/>
            </p:cNvSpPr>
            <p:nvPr/>
          </p:nvSpPr>
          <p:spPr bwMode="auto">
            <a:xfrm>
              <a:off x="2349" y="1615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23587" name="Text Box 225"/>
            <p:cNvSpPr txBox="1">
              <a:spLocks noChangeArrowheads="1"/>
            </p:cNvSpPr>
            <p:nvPr/>
          </p:nvSpPr>
          <p:spPr bwMode="auto">
            <a:xfrm>
              <a:off x="2190" y="1003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663300"/>
                  </a:solidFill>
                </a:rPr>
                <a:t>通信主机</a:t>
              </a:r>
            </a:p>
          </p:txBody>
        </p:sp>
        <p:sp>
          <p:nvSpPr>
            <p:cNvPr id="23588" name="Line 232"/>
            <p:cNvSpPr>
              <a:spLocks noChangeShapeType="1"/>
            </p:cNvSpPr>
            <p:nvPr/>
          </p:nvSpPr>
          <p:spPr bwMode="auto">
            <a:xfrm flipV="1">
              <a:off x="2553" y="1480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3589" name="Line 233"/>
            <p:cNvSpPr>
              <a:spLocks noChangeShapeType="1"/>
            </p:cNvSpPr>
            <p:nvPr/>
          </p:nvSpPr>
          <p:spPr bwMode="auto">
            <a:xfrm>
              <a:off x="2734" y="1480"/>
              <a:ext cx="0" cy="136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3557" name="Group 235"/>
          <p:cNvGrpSpPr>
            <a:grpSpLocks/>
          </p:cNvGrpSpPr>
          <p:nvPr/>
        </p:nvGrpSpPr>
        <p:grpSpPr bwMode="auto">
          <a:xfrm>
            <a:off x="1857375" y="4976813"/>
            <a:ext cx="1331913" cy="1349375"/>
            <a:chOff x="398" y="2591"/>
            <a:chExt cx="839" cy="850"/>
          </a:xfrm>
        </p:grpSpPr>
        <p:sp>
          <p:nvSpPr>
            <p:cNvPr id="23578" name="Rectangle 236"/>
            <p:cNvSpPr>
              <a:spLocks noChangeArrowheads="1"/>
            </p:cNvSpPr>
            <p:nvPr/>
          </p:nvSpPr>
          <p:spPr bwMode="auto">
            <a:xfrm>
              <a:off x="466" y="2591"/>
              <a:ext cx="771" cy="680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3579" name="Text Box 237"/>
            <p:cNvSpPr txBox="1">
              <a:spLocks noChangeArrowheads="1"/>
            </p:cNvSpPr>
            <p:nvPr/>
          </p:nvSpPr>
          <p:spPr bwMode="auto">
            <a:xfrm>
              <a:off x="557" y="2999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23580" name="Text Box 238"/>
            <p:cNvSpPr txBox="1">
              <a:spLocks noChangeArrowheads="1"/>
            </p:cNvSpPr>
            <p:nvPr/>
          </p:nvSpPr>
          <p:spPr bwMode="auto">
            <a:xfrm>
              <a:off x="557" y="2682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23581" name="Text Box 239"/>
            <p:cNvSpPr txBox="1">
              <a:spLocks noChangeArrowheads="1"/>
            </p:cNvSpPr>
            <p:nvPr/>
          </p:nvSpPr>
          <p:spPr bwMode="auto">
            <a:xfrm>
              <a:off x="398" y="3249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663300"/>
                  </a:solidFill>
                </a:rPr>
                <a:t>通信从机</a:t>
              </a:r>
            </a:p>
          </p:txBody>
        </p:sp>
        <p:sp>
          <p:nvSpPr>
            <p:cNvPr id="23582" name="Line 240"/>
            <p:cNvSpPr>
              <a:spLocks noChangeShapeType="1"/>
            </p:cNvSpPr>
            <p:nvPr/>
          </p:nvSpPr>
          <p:spPr bwMode="auto">
            <a:xfrm flipV="1">
              <a:off x="739" y="2886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3583" name="Line 241"/>
            <p:cNvSpPr>
              <a:spLocks noChangeShapeType="1"/>
            </p:cNvSpPr>
            <p:nvPr/>
          </p:nvSpPr>
          <p:spPr bwMode="auto">
            <a:xfrm>
              <a:off x="965" y="2886"/>
              <a:ext cx="0" cy="9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3558" name="Group 242"/>
          <p:cNvGrpSpPr>
            <a:grpSpLocks/>
          </p:cNvGrpSpPr>
          <p:nvPr/>
        </p:nvGrpSpPr>
        <p:grpSpPr bwMode="auto">
          <a:xfrm>
            <a:off x="3513138" y="4221163"/>
            <a:ext cx="1331912" cy="1349375"/>
            <a:chOff x="398" y="2591"/>
            <a:chExt cx="839" cy="850"/>
          </a:xfrm>
        </p:grpSpPr>
        <p:sp>
          <p:nvSpPr>
            <p:cNvPr id="23572" name="Rectangle 243"/>
            <p:cNvSpPr>
              <a:spLocks noChangeArrowheads="1"/>
            </p:cNvSpPr>
            <p:nvPr/>
          </p:nvSpPr>
          <p:spPr bwMode="auto">
            <a:xfrm>
              <a:off x="466" y="2591"/>
              <a:ext cx="771" cy="680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3573" name="Text Box 244"/>
            <p:cNvSpPr txBox="1">
              <a:spLocks noChangeArrowheads="1"/>
            </p:cNvSpPr>
            <p:nvPr/>
          </p:nvSpPr>
          <p:spPr bwMode="auto">
            <a:xfrm>
              <a:off x="557" y="2999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23574" name="Text Box 245"/>
            <p:cNvSpPr txBox="1">
              <a:spLocks noChangeArrowheads="1"/>
            </p:cNvSpPr>
            <p:nvPr/>
          </p:nvSpPr>
          <p:spPr bwMode="auto">
            <a:xfrm>
              <a:off x="557" y="2682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23575" name="Text Box 246"/>
            <p:cNvSpPr txBox="1">
              <a:spLocks noChangeArrowheads="1"/>
            </p:cNvSpPr>
            <p:nvPr/>
          </p:nvSpPr>
          <p:spPr bwMode="auto">
            <a:xfrm>
              <a:off x="398" y="3249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663300"/>
                  </a:solidFill>
                </a:rPr>
                <a:t>通信从机</a:t>
              </a:r>
            </a:p>
          </p:txBody>
        </p:sp>
        <p:sp>
          <p:nvSpPr>
            <p:cNvPr id="23576" name="Line 247"/>
            <p:cNvSpPr>
              <a:spLocks noChangeShapeType="1"/>
            </p:cNvSpPr>
            <p:nvPr/>
          </p:nvSpPr>
          <p:spPr bwMode="auto">
            <a:xfrm flipV="1">
              <a:off x="739" y="2886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3577" name="Line 248"/>
            <p:cNvSpPr>
              <a:spLocks noChangeShapeType="1"/>
            </p:cNvSpPr>
            <p:nvPr/>
          </p:nvSpPr>
          <p:spPr bwMode="auto">
            <a:xfrm>
              <a:off x="965" y="2886"/>
              <a:ext cx="0" cy="9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3559" name="Rectangle 250"/>
          <p:cNvSpPr>
            <a:spLocks noChangeArrowheads="1"/>
          </p:cNvSpPr>
          <p:nvPr/>
        </p:nvSpPr>
        <p:spPr bwMode="auto">
          <a:xfrm>
            <a:off x="2181225" y="3284538"/>
            <a:ext cx="900113" cy="684212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3560" name="Text Box 251"/>
          <p:cNvSpPr txBox="1">
            <a:spLocks noChangeArrowheads="1"/>
          </p:cNvSpPr>
          <p:nvPr/>
        </p:nvSpPr>
        <p:spPr bwMode="auto">
          <a:xfrm>
            <a:off x="2289175" y="3463925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663300"/>
                </a:solidFill>
              </a:rPr>
              <a:t>集线板</a:t>
            </a:r>
          </a:p>
        </p:txBody>
      </p:sp>
      <p:sp>
        <p:nvSpPr>
          <p:cNvPr id="23561" name="Line 252"/>
          <p:cNvSpPr>
            <a:spLocks noChangeShapeType="1"/>
          </p:cNvSpPr>
          <p:nvPr/>
        </p:nvSpPr>
        <p:spPr bwMode="auto">
          <a:xfrm flipV="1">
            <a:off x="957263" y="3787775"/>
            <a:ext cx="0" cy="612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3562" name="Line 253"/>
          <p:cNvSpPr>
            <a:spLocks noChangeShapeType="1"/>
          </p:cNvSpPr>
          <p:nvPr/>
        </p:nvSpPr>
        <p:spPr bwMode="auto">
          <a:xfrm>
            <a:off x="957263" y="3787775"/>
            <a:ext cx="12239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3563" name="Line 254"/>
          <p:cNvSpPr>
            <a:spLocks noChangeShapeType="1"/>
          </p:cNvSpPr>
          <p:nvPr/>
        </p:nvSpPr>
        <p:spPr bwMode="auto">
          <a:xfrm>
            <a:off x="2613025" y="3968750"/>
            <a:ext cx="0" cy="1152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3564" name="Line 255"/>
          <p:cNvSpPr>
            <a:spLocks noChangeShapeType="1"/>
          </p:cNvSpPr>
          <p:nvPr/>
        </p:nvSpPr>
        <p:spPr bwMode="auto">
          <a:xfrm>
            <a:off x="3081338" y="3752850"/>
            <a:ext cx="11160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3565" name="Line 256"/>
          <p:cNvSpPr>
            <a:spLocks noChangeShapeType="1"/>
          </p:cNvSpPr>
          <p:nvPr/>
        </p:nvSpPr>
        <p:spPr bwMode="auto">
          <a:xfrm>
            <a:off x="4197350" y="3752850"/>
            <a:ext cx="0" cy="6111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3566" name="Line 257"/>
          <p:cNvSpPr>
            <a:spLocks noChangeShapeType="1"/>
          </p:cNvSpPr>
          <p:nvPr/>
        </p:nvSpPr>
        <p:spPr bwMode="auto">
          <a:xfrm flipV="1">
            <a:off x="2613025" y="2671763"/>
            <a:ext cx="0" cy="612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3567" name="Text Box 258"/>
          <p:cNvSpPr txBox="1">
            <a:spLocks noChangeArrowheads="1"/>
          </p:cNvSpPr>
          <p:nvPr/>
        </p:nvSpPr>
        <p:spPr bwMode="auto">
          <a:xfrm>
            <a:off x="5205413" y="1844675"/>
            <a:ext cx="4140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通信机的处理器都加</a:t>
            </a: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WATCHDOG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180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大部分软件故障（占一定比例或概率）可经</a:t>
            </a: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WATCHDOG</a:t>
            </a:r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机制重启，恢复系统功能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180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另外一小部分软件故障无法通过</a:t>
            </a: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WATCHDOG</a:t>
            </a:r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机制重启，系统会死机，需人工修复</a:t>
            </a:r>
          </a:p>
        </p:txBody>
      </p:sp>
      <p:sp>
        <p:nvSpPr>
          <p:cNvPr id="23568" name="Text Box 259"/>
          <p:cNvSpPr txBox="1">
            <a:spLocks noChangeArrowheads="1"/>
          </p:cNvSpPr>
          <p:nvPr/>
        </p:nvSpPr>
        <p:spPr bwMode="auto">
          <a:xfrm>
            <a:off x="4448175" y="944563"/>
            <a:ext cx="5149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措施</a:t>
            </a: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80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处理器的</a:t>
            </a:r>
            <a:r>
              <a:rPr lang="en-US" altLang="zh-CN" sz="180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WATCHDOG</a:t>
            </a:r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，减少因软件死机造成的严重故障</a:t>
            </a:r>
          </a:p>
        </p:txBody>
      </p:sp>
      <p:sp>
        <p:nvSpPr>
          <p:cNvPr id="1537294" name="AutoShape 270"/>
          <p:cNvSpPr>
            <a:spLocks/>
          </p:cNvSpPr>
          <p:nvPr/>
        </p:nvSpPr>
        <p:spPr bwMode="auto">
          <a:xfrm>
            <a:off x="415925" y="1449388"/>
            <a:ext cx="801688" cy="582612"/>
          </a:xfrm>
          <a:prstGeom prst="borderCallout1">
            <a:avLst>
              <a:gd name="adj1" fmla="val 19620"/>
              <a:gd name="adj2" fmla="val 109505"/>
              <a:gd name="adj3" fmla="val 81472"/>
              <a:gd name="adj4" fmla="val 216042"/>
            </a:avLst>
          </a:prstGeom>
          <a:solidFill>
            <a:schemeClr val="bg1"/>
          </a:solidFill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</a:rPr>
              <a:t>看门狗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机制</a:t>
            </a:r>
          </a:p>
        </p:txBody>
      </p:sp>
      <p:sp>
        <p:nvSpPr>
          <p:cNvPr id="1537295" name="AutoShape 271"/>
          <p:cNvSpPr>
            <a:spLocks/>
          </p:cNvSpPr>
          <p:nvPr/>
        </p:nvSpPr>
        <p:spPr bwMode="auto">
          <a:xfrm>
            <a:off x="307975" y="5768975"/>
            <a:ext cx="801688" cy="582613"/>
          </a:xfrm>
          <a:prstGeom prst="borderCallout1">
            <a:avLst>
              <a:gd name="adj1" fmla="val 19620"/>
              <a:gd name="adj2" fmla="val 109505"/>
              <a:gd name="adj3" fmla="val -93731"/>
              <a:gd name="adj4" fmla="val 130694"/>
            </a:avLst>
          </a:prstGeom>
          <a:solidFill>
            <a:schemeClr val="bg1"/>
          </a:solidFill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</a:rPr>
              <a:t>看门狗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机制</a:t>
            </a: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Tx/>
              <a:buNone/>
            </a:pP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案例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3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问题简介：一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个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RS485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多机通信系统的可靠性评估</a:t>
            </a:r>
            <a:endParaRPr kumimoji="1" lang="zh-CN" altLang="en-GB" sz="2400" dirty="0">
              <a:solidFill>
                <a:srgbClr val="FFFF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3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294" grpId="0" animBg="1"/>
      <p:bldP spid="153729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7BF3C27-70C3-47D1-A559-F4453647A382}" type="slidenum">
              <a:rPr lang="en-US" altLang="zh-CN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236538" y="4256088"/>
            <a:ext cx="1331912" cy="1349375"/>
            <a:chOff x="398" y="2591"/>
            <a:chExt cx="839" cy="850"/>
          </a:xfrm>
        </p:grpSpPr>
        <p:sp>
          <p:nvSpPr>
            <p:cNvPr id="25640" name="Rectangle 4"/>
            <p:cNvSpPr>
              <a:spLocks noChangeArrowheads="1"/>
            </p:cNvSpPr>
            <p:nvPr/>
          </p:nvSpPr>
          <p:spPr bwMode="auto">
            <a:xfrm>
              <a:off x="466" y="2591"/>
              <a:ext cx="771" cy="680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5641" name="Text Box 5"/>
            <p:cNvSpPr txBox="1">
              <a:spLocks noChangeArrowheads="1"/>
            </p:cNvSpPr>
            <p:nvPr/>
          </p:nvSpPr>
          <p:spPr bwMode="auto">
            <a:xfrm>
              <a:off x="557" y="2999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25642" name="Text Box 6"/>
            <p:cNvSpPr txBox="1">
              <a:spLocks noChangeArrowheads="1"/>
            </p:cNvSpPr>
            <p:nvPr/>
          </p:nvSpPr>
          <p:spPr bwMode="auto">
            <a:xfrm>
              <a:off x="557" y="2682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25643" name="Text Box 7"/>
            <p:cNvSpPr txBox="1">
              <a:spLocks noChangeArrowheads="1"/>
            </p:cNvSpPr>
            <p:nvPr/>
          </p:nvSpPr>
          <p:spPr bwMode="auto">
            <a:xfrm>
              <a:off x="398" y="3249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663300"/>
                  </a:solidFill>
                </a:rPr>
                <a:t>通信从机</a:t>
              </a:r>
            </a:p>
          </p:txBody>
        </p:sp>
        <p:sp>
          <p:nvSpPr>
            <p:cNvPr id="25644" name="Line 8"/>
            <p:cNvSpPr>
              <a:spLocks noChangeShapeType="1"/>
            </p:cNvSpPr>
            <p:nvPr/>
          </p:nvSpPr>
          <p:spPr bwMode="auto">
            <a:xfrm flipV="1">
              <a:off x="739" y="2886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5645" name="Line 9"/>
            <p:cNvSpPr>
              <a:spLocks noChangeShapeType="1"/>
            </p:cNvSpPr>
            <p:nvPr/>
          </p:nvSpPr>
          <p:spPr bwMode="auto">
            <a:xfrm>
              <a:off x="965" y="2886"/>
              <a:ext cx="0" cy="9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5604" name="Group 10"/>
          <p:cNvGrpSpPr>
            <a:grpSpLocks/>
          </p:cNvGrpSpPr>
          <p:nvPr/>
        </p:nvGrpSpPr>
        <p:grpSpPr bwMode="auto">
          <a:xfrm>
            <a:off x="1928813" y="1376363"/>
            <a:ext cx="1331912" cy="1403350"/>
            <a:chOff x="2190" y="1003"/>
            <a:chExt cx="839" cy="884"/>
          </a:xfrm>
        </p:grpSpPr>
        <p:sp>
          <p:nvSpPr>
            <p:cNvPr id="25634" name="Rectangle 11"/>
            <p:cNvSpPr>
              <a:spLocks noChangeArrowheads="1"/>
            </p:cNvSpPr>
            <p:nvPr/>
          </p:nvSpPr>
          <p:spPr bwMode="auto">
            <a:xfrm>
              <a:off x="2258" y="1207"/>
              <a:ext cx="771" cy="680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5635" name="Text Box 12"/>
            <p:cNvSpPr txBox="1">
              <a:spLocks noChangeArrowheads="1"/>
            </p:cNvSpPr>
            <p:nvPr/>
          </p:nvSpPr>
          <p:spPr bwMode="auto">
            <a:xfrm>
              <a:off x="2349" y="1275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25636" name="Text Box 13"/>
            <p:cNvSpPr txBox="1">
              <a:spLocks noChangeArrowheads="1"/>
            </p:cNvSpPr>
            <p:nvPr/>
          </p:nvSpPr>
          <p:spPr bwMode="auto">
            <a:xfrm>
              <a:off x="2349" y="1615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25637" name="Text Box 14"/>
            <p:cNvSpPr txBox="1">
              <a:spLocks noChangeArrowheads="1"/>
            </p:cNvSpPr>
            <p:nvPr/>
          </p:nvSpPr>
          <p:spPr bwMode="auto">
            <a:xfrm>
              <a:off x="2190" y="1003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663300"/>
                  </a:solidFill>
                </a:rPr>
                <a:t>通信主机</a:t>
              </a:r>
            </a:p>
          </p:txBody>
        </p:sp>
        <p:sp>
          <p:nvSpPr>
            <p:cNvPr id="25638" name="Line 15"/>
            <p:cNvSpPr>
              <a:spLocks noChangeShapeType="1"/>
            </p:cNvSpPr>
            <p:nvPr/>
          </p:nvSpPr>
          <p:spPr bwMode="auto">
            <a:xfrm flipV="1">
              <a:off x="2553" y="1480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5639" name="Line 16"/>
            <p:cNvSpPr>
              <a:spLocks noChangeShapeType="1"/>
            </p:cNvSpPr>
            <p:nvPr/>
          </p:nvSpPr>
          <p:spPr bwMode="auto">
            <a:xfrm>
              <a:off x="2734" y="1480"/>
              <a:ext cx="0" cy="136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5605" name="Group 17"/>
          <p:cNvGrpSpPr>
            <a:grpSpLocks/>
          </p:cNvGrpSpPr>
          <p:nvPr/>
        </p:nvGrpSpPr>
        <p:grpSpPr bwMode="auto">
          <a:xfrm>
            <a:off x="1857375" y="4976813"/>
            <a:ext cx="1331913" cy="1349375"/>
            <a:chOff x="398" y="2591"/>
            <a:chExt cx="839" cy="850"/>
          </a:xfrm>
        </p:grpSpPr>
        <p:sp>
          <p:nvSpPr>
            <p:cNvPr id="25628" name="Rectangle 18"/>
            <p:cNvSpPr>
              <a:spLocks noChangeArrowheads="1"/>
            </p:cNvSpPr>
            <p:nvPr/>
          </p:nvSpPr>
          <p:spPr bwMode="auto">
            <a:xfrm>
              <a:off x="466" y="2591"/>
              <a:ext cx="771" cy="680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5629" name="Text Box 19"/>
            <p:cNvSpPr txBox="1">
              <a:spLocks noChangeArrowheads="1"/>
            </p:cNvSpPr>
            <p:nvPr/>
          </p:nvSpPr>
          <p:spPr bwMode="auto">
            <a:xfrm>
              <a:off x="557" y="2999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25630" name="Text Box 20"/>
            <p:cNvSpPr txBox="1">
              <a:spLocks noChangeArrowheads="1"/>
            </p:cNvSpPr>
            <p:nvPr/>
          </p:nvSpPr>
          <p:spPr bwMode="auto">
            <a:xfrm>
              <a:off x="557" y="2682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25631" name="Text Box 21"/>
            <p:cNvSpPr txBox="1">
              <a:spLocks noChangeArrowheads="1"/>
            </p:cNvSpPr>
            <p:nvPr/>
          </p:nvSpPr>
          <p:spPr bwMode="auto">
            <a:xfrm>
              <a:off x="398" y="3249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663300"/>
                  </a:solidFill>
                </a:rPr>
                <a:t>通信从机</a:t>
              </a:r>
            </a:p>
          </p:txBody>
        </p:sp>
        <p:sp>
          <p:nvSpPr>
            <p:cNvPr id="25632" name="Line 22"/>
            <p:cNvSpPr>
              <a:spLocks noChangeShapeType="1"/>
            </p:cNvSpPr>
            <p:nvPr/>
          </p:nvSpPr>
          <p:spPr bwMode="auto">
            <a:xfrm flipV="1">
              <a:off x="739" y="2886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5633" name="Line 23"/>
            <p:cNvSpPr>
              <a:spLocks noChangeShapeType="1"/>
            </p:cNvSpPr>
            <p:nvPr/>
          </p:nvSpPr>
          <p:spPr bwMode="auto">
            <a:xfrm>
              <a:off x="965" y="2886"/>
              <a:ext cx="0" cy="9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5606" name="Group 24"/>
          <p:cNvGrpSpPr>
            <a:grpSpLocks/>
          </p:cNvGrpSpPr>
          <p:nvPr/>
        </p:nvGrpSpPr>
        <p:grpSpPr bwMode="auto">
          <a:xfrm>
            <a:off x="3513138" y="4221163"/>
            <a:ext cx="1331912" cy="1349375"/>
            <a:chOff x="398" y="2591"/>
            <a:chExt cx="839" cy="850"/>
          </a:xfrm>
        </p:grpSpPr>
        <p:sp>
          <p:nvSpPr>
            <p:cNvPr id="25622" name="Rectangle 25"/>
            <p:cNvSpPr>
              <a:spLocks noChangeArrowheads="1"/>
            </p:cNvSpPr>
            <p:nvPr/>
          </p:nvSpPr>
          <p:spPr bwMode="auto">
            <a:xfrm>
              <a:off x="466" y="2591"/>
              <a:ext cx="771" cy="680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5623" name="Text Box 26"/>
            <p:cNvSpPr txBox="1">
              <a:spLocks noChangeArrowheads="1"/>
            </p:cNvSpPr>
            <p:nvPr/>
          </p:nvSpPr>
          <p:spPr bwMode="auto">
            <a:xfrm>
              <a:off x="557" y="2999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25624" name="Text Box 27"/>
            <p:cNvSpPr txBox="1">
              <a:spLocks noChangeArrowheads="1"/>
            </p:cNvSpPr>
            <p:nvPr/>
          </p:nvSpPr>
          <p:spPr bwMode="auto">
            <a:xfrm>
              <a:off x="557" y="2682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25625" name="Text Box 28"/>
            <p:cNvSpPr txBox="1">
              <a:spLocks noChangeArrowheads="1"/>
            </p:cNvSpPr>
            <p:nvPr/>
          </p:nvSpPr>
          <p:spPr bwMode="auto">
            <a:xfrm>
              <a:off x="398" y="3249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663300"/>
                  </a:solidFill>
                </a:rPr>
                <a:t>通信从机</a:t>
              </a:r>
            </a:p>
          </p:txBody>
        </p:sp>
        <p:sp>
          <p:nvSpPr>
            <p:cNvPr id="25626" name="Line 29"/>
            <p:cNvSpPr>
              <a:spLocks noChangeShapeType="1"/>
            </p:cNvSpPr>
            <p:nvPr/>
          </p:nvSpPr>
          <p:spPr bwMode="auto">
            <a:xfrm flipV="1">
              <a:off x="739" y="2886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5627" name="Line 30"/>
            <p:cNvSpPr>
              <a:spLocks noChangeShapeType="1"/>
            </p:cNvSpPr>
            <p:nvPr/>
          </p:nvSpPr>
          <p:spPr bwMode="auto">
            <a:xfrm>
              <a:off x="965" y="2886"/>
              <a:ext cx="0" cy="9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5607" name="Rectangle 31"/>
          <p:cNvSpPr>
            <a:spLocks noChangeArrowheads="1"/>
          </p:cNvSpPr>
          <p:nvPr/>
        </p:nvSpPr>
        <p:spPr bwMode="auto">
          <a:xfrm>
            <a:off x="2181225" y="3284538"/>
            <a:ext cx="900113" cy="684212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5608" name="Text Box 32"/>
          <p:cNvSpPr txBox="1">
            <a:spLocks noChangeArrowheads="1"/>
          </p:cNvSpPr>
          <p:nvPr/>
        </p:nvSpPr>
        <p:spPr bwMode="auto">
          <a:xfrm>
            <a:off x="2289175" y="3463925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663300"/>
                </a:solidFill>
              </a:rPr>
              <a:t>集线板</a:t>
            </a:r>
          </a:p>
        </p:txBody>
      </p:sp>
      <p:sp>
        <p:nvSpPr>
          <p:cNvPr id="25609" name="Line 33"/>
          <p:cNvSpPr>
            <a:spLocks noChangeShapeType="1"/>
          </p:cNvSpPr>
          <p:nvPr/>
        </p:nvSpPr>
        <p:spPr bwMode="auto">
          <a:xfrm flipV="1">
            <a:off x="957263" y="3787775"/>
            <a:ext cx="0" cy="612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5610" name="Line 34"/>
          <p:cNvSpPr>
            <a:spLocks noChangeShapeType="1"/>
          </p:cNvSpPr>
          <p:nvPr/>
        </p:nvSpPr>
        <p:spPr bwMode="auto">
          <a:xfrm>
            <a:off x="957263" y="3787775"/>
            <a:ext cx="12239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5611" name="Line 35"/>
          <p:cNvSpPr>
            <a:spLocks noChangeShapeType="1"/>
          </p:cNvSpPr>
          <p:nvPr/>
        </p:nvSpPr>
        <p:spPr bwMode="auto">
          <a:xfrm>
            <a:off x="2613025" y="3968750"/>
            <a:ext cx="0" cy="1152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5612" name="Line 36"/>
          <p:cNvSpPr>
            <a:spLocks noChangeShapeType="1"/>
          </p:cNvSpPr>
          <p:nvPr/>
        </p:nvSpPr>
        <p:spPr bwMode="auto">
          <a:xfrm>
            <a:off x="3081338" y="3752850"/>
            <a:ext cx="11160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5613" name="Line 37"/>
          <p:cNvSpPr>
            <a:spLocks noChangeShapeType="1"/>
          </p:cNvSpPr>
          <p:nvPr/>
        </p:nvSpPr>
        <p:spPr bwMode="auto">
          <a:xfrm>
            <a:off x="4197350" y="3752850"/>
            <a:ext cx="0" cy="6111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5614" name="Line 38"/>
          <p:cNvSpPr>
            <a:spLocks noChangeShapeType="1"/>
          </p:cNvSpPr>
          <p:nvPr/>
        </p:nvSpPr>
        <p:spPr bwMode="auto">
          <a:xfrm flipV="1">
            <a:off x="2613025" y="2671763"/>
            <a:ext cx="0" cy="612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5615" name="Text Box 40"/>
          <p:cNvSpPr txBox="1">
            <a:spLocks noChangeArrowheads="1"/>
          </p:cNvSpPr>
          <p:nvPr/>
        </p:nvSpPr>
        <p:spPr bwMode="auto">
          <a:xfrm>
            <a:off x="4448175" y="944563"/>
            <a:ext cx="514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措施</a:t>
            </a: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80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通信接口加装防阻塞电路</a:t>
            </a:r>
          </a:p>
        </p:txBody>
      </p:sp>
      <p:sp>
        <p:nvSpPr>
          <p:cNvPr id="1610795" name="AutoShape 43"/>
          <p:cNvSpPr>
            <a:spLocks/>
          </p:cNvSpPr>
          <p:nvPr/>
        </p:nvSpPr>
        <p:spPr bwMode="auto">
          <a:xfrm>
            <a:off x="2936875" y="2889250"/>
            <a:ext cx="1052513" cy="582613"/>
          </a:xfrm>
          <a:prstGeom prst="borderCallout1">
            <a:avLst>
              <a:gd name="adj1" fmla="val 19620"/>
              <a:gd name="adj2" fmla="val 107241"/>
              <a:gd name="adj3" fmla="val 246593"/>
              <a:gd name="adj4" fmla="val 116741"/>
            </a:avLst>
          </a:prstGeom>
          <a:solidFill>
            <a:schemeClr val="bg1"/>
          </a:solidFill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</a:rPr>
              <a:t>防</a:t>
            </a:r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</a:rPr>
              <a:t>“</a:t>
            </a:r>
            <a:r>
              <a:rPr lang="zh-CN" altLang="en-US" smtClean="0">
                <a:solidFill>
                  <a:srgbClr val="FF0000"/>
                </a:solidFill>
              </a:rPr>
              <a:t>挂起</a:t>
            </a:r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</a:rPr>
              <a:t>”</a:t>
            </a:r>
            <a:endParaRPr lang="zh-CN" altLang="en-US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电路</a:t>
            </a:r>
          </a:p>
        </p:txBody>
      </p:sp>
      <p:pic>
        <p:nvPicPr>
          <p:cNvPr id="25617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1881188"/>
            <a:ext cx="4697412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8" name="Text Box 45"/>
          <p:cNvSpPr txBox="1">
            <a:spLocks noChangeArrowheads="1"/>
          </p:cNvSpPr>
          <p:nvPr/>
        </p:nvSpPr>
        <p:spPr bwMode="auto">
          <a:xfrm>
            <a:off x="5600700" y="4905375"/>
            <a:ext cx="3816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1400" smtClean="0">
                <a:solidFill>
                  <a:srgbClr val="000000"/>
                </a:solidFill>
              </a:rPr>
              <a:t>注： 图示电路兼有光电隔离，研究本课题无须充分理解此电路原理</a:t>
            </a:r>
          </a:p>
        </p:txBody>
      </p:sp>
      <p:sp>
        <p:nvSpPr>
          <p:cNvPr id="25619" name="Text Box 46"/>
          <p:cNvSpPr txBox="1">
            <a:spLocks noChangeArrowheads="1"/>
          </p:cNvSpPr>
          <p:nvPr/>
        </p:nvSpPr>
        <p:spPr bwMode="auto">
          <a:xfrm>
            <a:off x="4700588" y="2168525"/>
            <a:ext cx="503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1400" smtClean="0"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25620" name="Text Box 47"/>
          <p:cNvSpPr txBox="1">
            <a:spLocks noChangeArrowheads="1"/>
          </p:cNvSpPr>
          <p:nvPr/>
        </p:nvSpPr>
        <p:spPr bwMode="auto">
          <a:xfrm>
            <a:off x="5240338" y="5445125"/>
            <a:ext cx="4140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00"/>
                </a:solidFill>
              </a:rPr>
              <a:t>可杜绝原本因软件或硬件的原因造成</a:t>
            </a:r>
            <a:r>
              <a:rPr lang="zh-CN" altLang="en-US" sz="1800" dirty="0" smtClean="0">
                <a:solidFill>
                  <a:srgbClr val="000000"/>
                </a:solidFill>
                <a:latin typeface="华文楷体" panose="02010600040101010101" pitchFamily="2" charset="-122"/>
              </a:rPr>
              <a:t>“</a:t>
            </a:r>
            <a:r>
              <a:rPr lang="zh-CN" altLang="en-US" sz="1800" dirty="0" smtClean="0">
                <a:solidFill>
                  <a:srgbClr val="000000"/>
                </a:solidFill>
              </a:rPr>
              <a:t>挂起</a:t>
            </a:r>
            <a:r>
              <a:rPr lang="zh-CN" altLang="en-US" sz="1800" dirty="0" smtClean="0">
                <a:solidFill>
                  <a:srgbClr val="000000"/>
                </a:solidFill>
                <a:latin typeface="华文楷体" panose="02010600040101010101" pitchFamily="2" charset="-122"/>
              </a:rPr>
              <a:t>”</a:t>
            </a:r>
            <a:r>
              <a:rPr lang="zh-CN" altLang="en-US" sz="1800" dirty="0" smtClean="0">
                <a:solidFill>
                  <a:srgbClr val="000000"/>
                </a:solidFill>
              </a:rPr>
              <a:t>现象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00"/>
                </a:solidFill>
              </a:rPr>
              <a:t>接口电路增加</a:t>
            </a:r>
            <a:r>
              <a:rPr lang="zh-CN" altLang="en-US" sz="1800" dirty="0" smtClean="0">
                <a:solidFill>
                  <a:srgbClr val="D60093"/>
                </a:solidFill>
              </a:rPr>
              <a:t>若干</a:t>
            </a:r>
            <a:r>
              <a:rPr lang="zh-CN" altLang="en-US" sz="1800" dirty="0" smtClean="0">
                <a:solidFill>
                  <a:srgbClr val="000000"/>
                </a:solidFill>
              </a:rPr>
              <a:t>元件</a:t>
            </a: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Tx/>
              <a:buNone/>
            </a:pP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案例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3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问题简介：一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个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RS485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多机通信系统的可靠性评估</a:t>
            </a:r>
            <a:endParaRPr kumimoji="1" lang="zh-CN" altLang="en-GB" sz="2400" dirty="0">
              <a:solidFill>
                <a:srgbClr val="FFFF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6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079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399417F-F1FB-4BB8-957F-29F42DD0C6F8}" type="slidenum">
              <a:rPr lang="en-US" altLang="zh-CN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236538" y="4256088"/>
            <a:ext cx="1331912" cy="1349375"/>
            <a:chOff x="398" y="2591"/>
            <a:chExt cx="839" cy="850"/>
          </a:xfrm>
        </p:grpSpPr>
        <p:sp>
          <p:nvSpPr>
            <p:cNvPr id="27698" name="Rectangle 4"/>
            <p:cNvSpPr>
              <a:spLocks noChangeArrowheads="1"/>
            </p:cNvSpPr>
            <p:nvPr/>
          </p:nvSpPr>
          <p:spPr bwMode="auto">
            <a:xfrm>
              <a:off x="466" y="2591"/>
              <a:ext cx="771" cy="680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7699" name="Text Box 5"/>
            <p:cNvSpPr txBox="1">
              <a:spLocks noChangeArrowheads="1"/>
            </p:cNvSpPr>
            <p:nvPr/>
          </p:nvSpPr>
          <p:spPr bwMode="auto">
            <a:xfrm>
              <a:off x="557" y="2999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27700" name="Text Box 6"/>
            <p:cNvSpPr txBox="1">
              <a:spLocks noChangeArrowheads="1"/>
            </p:cNvSpPr>
            <p:nvPr/>
          </p:nvSpPr>
          <p:spPr bwMode="auto">
            <a:xfrm>
              <a:off x="557" y="2682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27701" name="Text Box 7"/>
            <p:cNvSpPr txBox="1">
              <a:spLocks noChangeArrowheads="1"/>
            </p:cNvSpPr>
            <p:nvPr/>
          </p:nvSpPr>
          <p:spPr bwMode="auto">
            <a:xfrm>
              <a:off x="398" y="3249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663300"/>
                  </a:solidFill>
                </a:rPr>
                <a:t>通信从机</a:t>
              </a:r>
            </a:p>
          </p:txBody>
        </p:sp>
        <p:sp>
          <p:nvSpPr>
            <p:cNvPr id="27702" name="Line 8"/>
            <p:cNvSpPr>
              <a:spLocks noChangeShapeType="1"/>
            </p:cNvSpPr>
            <p:nvPr/>
          </p:nvSpPr>
          <p:spPr bwMode="auto">
            <a:xfrm flipV="1">
              <a:off x="739" y="2886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7703" name="Line 9"/>
            <p:cNvSpPr>
              <a:spLocks noChangeShapeType="1"/>
            </p:cNvSpPr>
            <p:nvPr/>
          </p:nvSpPr>
          <p:spPr bwMode="auto">
            <a:xfrm>
              <a:off x="965" y="2886"/>
              <a:ext cx="0" cy="9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7652" name="Group 10"/>
          <p:cNvGrpSpPr>
            <a:grpSpLocks/>
          </p:cNvGrpSpPr>
          <p:nvPr/>
        </p:nvGrpSpPr>
        <p:grpSpPr bwMode="auto">
          <a:xfrm>
            <a:off x="1928813" y="1376363"/>
            <a:ext cx="1331912" cy="1403350"/>
            <a:chOff x="2190" y="1003"/>
            <a:chExt cx="839" cy="884"/>
          </a:xfrm>
        </p:grpSpPr>
        <p:sp>
          <p:nvSpPr>
            <p:cNvPr id="27692" name="Rectangle 11"/>
            <p:cNvSpPr>
              <a:spLocks noChangeArrowheads="1"/>
            </p:cNvSpPr>
            <p:nvPr/>
          </p:nvSpPr>
          <p:spPr bwMode="auto">
            <a:xfrm>
              <a:off x="2258" y="1207"/>
              <a:ext cx="771" cy="680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7693" name="Text Box 12"/>
            <p:cNvSpPr txBox="1">
              <a:spLocks noChangeArrowheads="1"/>
            </p:cNvSpPr>
            <p:nvPr/>
          </p:nvSpPr>
          <p:spPr bwMode="auto">
            <a:xfrm>
              <a:off x="2349" y="1275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27694" name="Text Box 13"/>
            <p:cNvSpPr txBox="1">
              <a:spLocks noChangeArrowheads="1"/>
            </p:cNvSpPr>
            <p:nvPr/>
          </p:nvSpPr>
          <p:spPr bwMode="auto">
            <a:xfrm>
              <a:off x="2349" y="1615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27695" name="Text Box 14"/>
            <p:cNvSpPr txBox="1">
              <a:spLocks noChangeArrowheads="1"/>
            </p:cNvSpPr>
            <p:nvPr/>
          </p:nvSpPr>
          <p:spPr bwMode="auto">
            <a:xfrm>
              <a:off x="2190" y="1003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663300"/>
                  </a:solidFill>
                </a:rPr>
                <a:t>通信主机</a:t>
              </a:r>
            </a:p>
          </p:txBody>
        </p:sp>
        <p:sp>
          <p:nvSpPr>
            <p:cNvPr id="27696" name="Line 15"/>
            <p:cNvSpPr>
              <a:spLocks noChangeShapeType="1"/>
            </p:cNvSpPr>
            <p:nvPr/>
          </p:nvSpPr>
          <p:spPr bwMode="auto">
            <a:xfrm flipV="1">
              <a:off x="2553" y="1480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7697" name="Line 16"/>
            <p:cNvSpPr>
              <a:spLocks noChangeShapeType="1"/>
            </p:cNvSpPr>
            <p:nvPr/>
          </p:nvSpPr>
          <p:spPr bwMode="auto">
            <a:xfrm>
              <a:off x="2734" y="1480"/>
              <a:ext cx="0" cy="136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7653" name="Group 17"/>
          <p:cNvGrpSpPr>
            <a:grpSpLocks/>
          </p:cNvGrpSpPr>
          <p:nvPr/>
        </p:nvGrpSpPr>
        <p:grpSpPr bwMode="auto">
          <a:xfrm>
            <a:off x="1857375" y="4976813"/>
            <a:ext cx="1331913" cy="1349375"/>
            <a:chOff x="398" y="2591"/>
            <a:chExt cx="839" cy="850"/>
          </a:xfrm>
        </p:grpSpPr>
        <p:sp>
          <p:nvSpPr>
            <p:cNvPr id="27686" name="Rectangle 18"/>
            <p:cNvSpPr>
              <a:spLocks noChangeArrowheads="1"/>
            </p:cNvSpPr>
            <p:nvPr/>
          </p:nvSpPr>
          <p:spPr bwMode="auto">
            <a:xfrm>
              <a:off x="466" y="2591"/>
              <a:ext cx="771" cy="680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7687" name="Text Box 19"/>
            <p:cNvSpPr txBox="1">
              <a:spLocks noChangeArrowheads="1"/>
            </p:cNvSpPr>
            <p:nvPr/>
          </p:nvSpPr>
          <p:spPr bwMode="auto">
            <a:xfrm>
              <a:off x="557" y="2999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27688" name="Text Box 20"/>
            <p:cNvSpPr txBox="1">
              <a:spLocks noChangeArrowheads="1"/>
            </p:cNvSpPr>
            <p:nvPr/>
          </p:nvSpPr>
          <p:spPr bwMode="auto">
            <a:xfrm>
              <a:off x="557" y="2682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27689" name="Text Box 21"/>
            <p:cNvSpPr txBox="1">
              <a:spLocks noChangeArrowheads="1"/>
            </p:cNvSpPr>
            <p:nvPr/>
          </p:nvSpPr>
          <p:spPr bwMode="auto">
            <a:xfrm>
              <a:off x="398" y="3249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663300"/>
                  </a:solidFill>
                </a:rPr>
                <a:t>通信从机</a:t>
              </a:r>
            </a:p>
          </p:txBody>
        </p:sp>
        <p:sp>
          <p:nvSpPr>
            <p:cNvPr id="27690" name="Line 22"/>
            <p:cNvSpPr>
              <a:spLocks noChangeShapeType="1"/>
            </p:cNvSpPr>
            <p:nvPr/>
          </p:nvSpPr>
          <p:spPr bwMode="auto">
            <a:xfrm flipV="1">
              <a:off x="739" y="2886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7691" name="Line 23"/>
            <p:cNvSpPr>
              <a:spLocks noChangeShapeType="1"/>
            </p:cNvSpPr>
            <p:nvPr/>
          </p:nvSpPr>
          <p:spPr bwMode="auto">
            <a:xfrm>
              <a:off x="965" y="2886"/>
              <a:ext cx="0" cy="9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7654" name="Group 24"/>
          <p:cNvGrpSpPr>
            <a:grpSpLocks/>
          </p:cNvGrpSpPr>
          <p:nvPr/>
        </p:nvGrpSpPr>
        <p:grpSpPr bwMode="auto">
          <a:xfrm>
            <a:off x="3513138" y="4221163"/>
            <a:ext cx="1331912" cy="1349375"/>
            <a:chOff x="398" y="2591"/>
            <a:chExt cx="839" cy="850"/>
          </a:xfrm>
        </p:grpSpPr>
        <p:sp>
          <p:nvSpPr>
            <p:cNvPr id="27680" name="Rectangle 25"/>
            <p:cNvSpPr>
              <a:spLocks noChangeArrowheads="1"/>
            </p:cNvSpPr>
            <p:nvPr/>
          </p:nvSpPr>
          <p:spPr bwMode="auto">
            <a:xfrm>
              <a:off x="466" y="2591"/>
              <a:ext cx="771" cy="680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7681" name="Text Box 26"/>
            <p:cNvSpPr txBox="1">
              <a:spLocks noChangeArrowheads="1"/>
            </p:cNvSpPr>
            <p:nvPr/>
          </p:nvSpPr>
          <p:spPr bwMode="auto">
            <a:xfrm>
              <a:off x="557" y="2999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27682" name="Text Box 27"/>
            <p:cNvSpPr txBox="1">
              <a:spLocks noChangeArrowheads="1"/>
            </p:cNvSpPr>
            <p:nvPr/>
          </p:nvSpPr>
          <p:spPr bwMode="auto">
            <a:xfrm>
              <a:off x="557" y="2682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27683" name="Text Box 28"/>
            <p:cNvSpPr txBox="1">
              <a:spLocks noChangeArrowheads="1"/>
            </p:cNvSpPr>
            <p:nvPr/>
          </p:nvSpPr>
          <p:spPr bwMode="auto">
            <a:xfrm>
              <a:off x="398" y="3249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663300"/>
                  </a:solidFill>
                </a:rPr>
                <a:t>通信从机</a:t>
              </a:r>
            </a:p>
          </p:txBody>
        </p:sp>
        <p:sp>
          <p:nvSpPr>
            <p:cNvPr id="27684" name="Line 29"/>
            <p:cNvSpPr>
              <a:spLocks noChangeShapeType="1"/>
            </p:cNvSpPr>
            <p:nvPr/>
          </p:nvSpPr>
          <p:spPr bwMode="auto">
            <a:xfrm flipV="1">
              <a:off x="739" y="2886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7685" name="Line 30"/>
            <p:cNvSpPr>
              <a:spLocks noChangeShapeType="1"/>
            </p:cNvSpPr>
            <p:nvPr/>
          </p:nvSpPr>
          <p:spPr bwMode="auto">
            <a:xfrm>
              <a:off x="965" y="2886"/>
              <a:ext cx="0" cy="9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7655" name="Rectangle 31"/>
          <p:cNvSpPr>
            <a:spLocks noChangeArrowheads="1"/>
          </p:cNvSpPr>
          <p:nvPr/>
        </p:nvSpPr>
        <p:spPr bwMode="auto">
          <a:xfrm>
            <a:off x="2181225" y="3284538"/>
            <a:ext cx="900113" cy="684212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7656" name="Text Box 32"/>
          <p:cNvSpPr txBox="1">
            <a:spLocks noChangeArrowheads="1"/>
          </p:cNvSpPr>
          <p:nvPr/>
        </p:nvSpPr>
        <p:spPr bwMode="auto">
          <a:xfrm>
            <a:off x="2289175" y="3463925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663300"/>
                </a:solidFill>
              </a:rPr>
              <a:t>集线板</a:t>
            </a:r>
          </a:p>
        </p:txBody>
      </p:sp>
      <p:sp>
        <p:nvSpPr>
          <p:cNvPr id="27657" name="Line 33"/>
          <p:cNvSpPr>
            <a:spLocks noChangeShapeType="1"/>
          </p:cNvSpPr>
          <p:nvPr/>
        </p:nvSpPr>
        <p:spPr bwMode="auto">
          <a:xfrm flipV="1">
            <a:off x="957263" y="3787775"/>
            <a:ext cx="0" cy="612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7658" name="Line 34"/>
          <p:cNvSpPr>
            <a:spLocks noChangeShapeType="1"/>
          </p:cNvSpPr>
          <p:nvPr/>
        </p:nvSpPr>
        <p:spPr bwMode="auto">
          <a:xfrm>
            <a:off x="957263" y="3787775"/>
            <a:ext cx="12239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7659" name="Line 35"/>
          <p:cNvSpPr>
            <a:spLocks noChangeShapeType="1"/>
          </p:cNvSpPr>
          <p:nvPr/>
        </p:nvSpPr>
        <p:spPr bwMode="auto">
          <a:xfrm>
            <a:off x="2613025" y="3968750"/>
            <a:ext cx="0" cy="1152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7660" name="Line 36"/>
          <p:cNvSpPr>
            <a:spLocks noChangeShapeType="1"/>
          </p:cNvSpPr>
          <p:nvPr/>
        </p:nvSpPr>
        <p:spPr bwMode="auto">
          <a:xfrm>
            <a:off x="3081338" y="3752850"/>
            <a:ext cx="11160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7661" name="Line 37"/>
          <p:cNvSpPr>
            <a:spLocks noChangeShapeType="1"/>
          </p:cNvSpPr>
          <p:nvPr/>
        </p:nvSpPr>
        <p:spPr bwMode="auto">
          <a:xfrm>
            <a:off x="4197350" y="3752850"/>
            <a:ext cx="0" cy="6111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7662" name="Line 38"/>
          <p:cNvSpPr>
            <a:spLocks noChangeShapeType="1"/>
          </p:cNvSpPr>
          <p:nvPr/>
        </p:nvSpPr>
        <p:spPr bwMode="auto">
          <a:xfrm flipV="1">
            <a:off x="2613025" y="2671763"/>
            <a:ext cx="0" cy="612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7663" name="Text Box 39"/>
          <p:cNvSpPr txBox="1">
            <a:spLocks noChangeArrowheads="1"/>
          </p:cNvSpPr>
          <p:nvPr/>
        </p:nvSpPr>
        <p:spPr bwMode="auto">
          <a:xfrm>
            <a:off x="4448175" y="944563"/>
            <a:ext cx="514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措施</a:t>
            </a: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：主机的</a:t>
            </a:r>
            <a:r>
              <a:rPr lang="zh-CN" altLang="en-US" sz="180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双机热备</a:t>
            </a:r>
          </a:p>
        </p:txBody>
      </p:sp>
      <p:sp>
        <p:nvSpPr>
          <p:cNvPr id="27664" name="Text Box 40"/>
          <p:cNvSpPr txBox="1">
            <a:spLocks noChangeArrowheads="1"/>
          </p:cNvSpPr>
          <p:nvPr/>
        </p:nvSpPr>
        <p:spPr bwMode="auto">
          <a:xfrm>
            <a:off x="5205413" y="1773238"/>
            <a:ext cx="414020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rgbClr val="000000"/>
                </a:solidFill>
              </a:rPr>
              <a:t>热备分：备用主机平时加电运行，但不承担数据收发处理；主用机故障时，在控制机构的作用下，双机倒换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1800" smtClean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rgbClr val="000000"/>
                </a:solidFill>
              </a:rPr>
              <a:t>倒换控制机构的故障概率忽略不计</a:t>
            </a:r>
            <a:r>
              <a:rPr lang="zh-CN" altLang="en-US" sz="1800" smtClean="0">
                <a:solidFill>
                  <a:srgbClr val="D60093"/>
                </a:solidFill>
              </a:rPr>
              <a:t>★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1800" smtClean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rgbClr val="000000"/>
                </a:solidFill>
              </a:rPr>
              <a:t>提示：当接口电路未加装防阻塞电路时，双机中一个主机的接口电路硬件故障，可能会造成总线失效</a:t>
            </a:r>
          </a:p>
        </p:txBody>
      </p:sp>
      <p:sp>
        <p:nvSpPr>
          <p:cNvPr id="1614890" name="AutoShape 42"/>
          <p:cNvSpPr>
            <a:spLocks/>
          </p:cNvSpPr>
          <p:nvPr/>
        </p:nvSpPr>
        <p:spPr bwMode="auto">
          <a:xfrm>
            <a:off x="4160838" y="2816225"/>
            <a:ext cx="715962" cy="582613"/>
          </a:xfrm>
          <a:prstGeom prst="borderCallout1">
            <a:avLst>
              <a:gd name="adj1" fmla="val 19620"/>
              <a:gd name="adj2" fmla="val -10644"/>
              <a:gd name="adj3" fmla="val -3542"/>
              <a:gd name="adj4" fmla="val -104435"/>
            </a:avLst>
          </a:prstGeom>
          <a:solidFill>
            <a:schemeClr val="bg1"/>
          </a:solidFill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lIns="0" rIns="0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</a:rPr>
              <a:t>主机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备份</a:t>
            </a:r>
          </a:p>
        </p:txBody>
      </p:sp>
      <p:grpSp>
        <p:nvGrpSpPr>
          <p:cNvPr id="27666" name="Group 43"/>
          <p:cNvGrpSpPr>
            <a:grpSpLocks/>
          </p:cNvGrpSpPr>
          <p:nvPr/>
        </p:nvGrpSpPr>
        <p:grpSpPr bwMode="auto">
          <a:xfrm>
            <a:off x="488950" y="1376363"/>
            <a:ext cx="1331913" cy="1403350"/>
            <a:chOff x="2190" y="1003"/>
            <a:chExt cx="839" cy="884"/>
          </a:xfrm>
        </p:grpSpPr>
        <p:sp>
          <p:nvSpPr>
            <p:cNvPr id="27674" name="Rectangle 44"/>
            <p:cNvSpPr>
              <a:spLocks noChangeArrowheads="1"/>
            </p:cNvSpPr>
            <p:nvPr/>
          </p:nvSpPr>
          <p:spPr bwMode="auto">
            <a:xfrm>
              <a:off x="2258" y="1207"/>
              <a:ext cx="771" cy="680"/>
            </a:xfrm>
            <a:prstGeom prst="rect">
              <a:avLst/>
            </a:prstGeom>
            <a:noFill/>
            <a:ln w="28575" algn="ctr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7675" name="Text Box 45"/>
            <p:cNvSpPr txBox="1">
              <a:spLocks noChangeArrowheads="1"/>
            </p:cNvSpPr>
            <p:nvPr/>
          </p:nvSpPr>
          <p:spPr bwMode="auto">
            <a:xfrm>
              <a:off x="2349" y="1275"/>
              <a:ext cx="590" cy="204"/>
            </a:xfrm>
            <a:prstGeom prst="rect">
              <a:avLst/>
            </a:prstGeom>
            <a:solidFill>
              <a:srgbClr val="D60093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控制电路</a:t>
              </a:r>
            </a:p>
          </p:txBody>
        </p:sp>
        <p:sp>
          <p:nvSpPr>
            <p:cNvPr id="27676" name="Text Box 46"/>
            <p:cNvSpPr txBox="1">
              <a:spLocks noChangeArrowheads="1"/>
            </p:cNvSpPr>
            <p:nvPr/>
          </p:nvSpPr>
          <p:spPr bwMode="auto">
            <a:xfrm>
              <a:off x="2349" y="1615"/>
              <a:ext cx="590" cy="204"/>
            </a:xfrm>
            <a:prstGeom prst="rect">
              <a:avLst/>
            </a:prstGeom>
            <a:solidFill>
              <a:srgbClr val="CC6600"/>
            </a:solidFill>
            <a:ln w="19050" algn="ctr">
              <a:solidFill>
                <a:srgbClr val="660033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FFFFFF"/>
                  </a:solidFill>
                </a:rPr>
                <a:t>接口电路</a:t>
              </a:r>
            </a:p>
          </p:txBody>
        </p:sp>
        <p:sp>
          <p:nvSpPr>
            <p:cNvPr id="27677" name="Text Box 47"/>
            <p:cNvSpPr txBox="1">
              <a:spLocks noChangeArrowheads="1"/>
            </p:cNvSpPr>
            <p:nvPr/>
          </p:nvSpPr>
          <p:spPr bwMode="auto">
            <a:xfrm>
              <a:off x="2190" y="1003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smtClean="0">
                  <a:solidFill>
                    <a:srgbClr val="663300"/>
                  </a:solidFill>
                </a:rPr>
                <a:t>通信主机</a:t>
              </a:r>
            </a:p>
          </p:txBody>
        </p:sp>
        <p:sp>
          <p:nvSpPr>
            <p:cNvPr id="27678" name="Line 48"/>
            <p:cNvSpPr>
              <a:spLocks noChangeShapeType="1"/>
            </p:cNvSpPr>
            <p:nvPr/>
          </p:nvSpPr>
          <p:spPr bwMode="auto">
            <a:xfrm flipV="1">
              <a:off x="2553" y="1480"/>
              <a:ext cx="0" cy="113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7679" name="Line 49"/>
            <p:cNvSpPr>
              <a:spLocks noChangeShapeType="1"/>
            </p:cNvSpPr>
            <p:nvPr/>
          </p:nvSpPr>
          <p:spPr bwMode="auto">
            <a:xfrm>
              <a:off x="2734" y="1480"/>
              <a:ext cx="0" cy="136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7667" name="Line 50"/>
          <p:cNvSpPr>
            <a:spLocks noChangeShapeType="1"/>
          </p:cNvSpPr>
          <p:nvPr/>
        </p:nvSpPr>
        <p:spPr bwMode="auto">
          <a:xfrm flipV="1">
            <a:off x="1208088" y="2636838"/>
            <a:ext cx="0" cy="7921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7668" name="Line 51"/>
          <p:cNvSpPr>
            <a:spLocks noChangeShapeType="1"/>
          </p:cNvSpPr>
          <p:nvPr/>
        </p:nvSpPr>
        <p:spPr bwMode="auto">
          <a:xfrm>
            <a:off x="1208088" y="3429000"/>
            <a:ext cx="9366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7669" name="Rectangle 52"/>
          <p:cNvSpPr>
            <a:spLocks noChangeArrowheads="1"/>
          </p:cNvSpPr>
          <p:nvPr/>
        </p:nvSpPr>
        <p:spPr bwMode="auto">
          <a:xfrm>
            <a:off x="1100138" y="692150"/>
            <a:ext cx="2197100" cy="433388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7670" name="Text Box 53"/>
          <p:cNvSpPr txBox="1">
            <a:spLocks noChangeArrowheads="1"/>
          </p:cNvSpPr>
          <p:nvPr/>
        </p:nvSpPr>
        <p:spPr bwMode="auto">
          <a:xfrm>
            <a:off x="1208088" y="728663"/>
            <a:ext cx="197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663300"/>
                </a:solidFill>
              </a:rPr>
              <a:t>主备倒换控制机构</a:t>
            </a:r>
          </a:p>
        </p:txBody>
      </p:sp>
      <p:sp>
        <p:nvSpPr>
          <p:cNvPr id="27671" name="Line 54"/>
          <p:cNvSpPr>
            <a:spLocks noChangeShapeType="1"/>
          </p:cNvSpPr>
          <p:nvPr/>
        </p:nvSpPr>
        <p:spPr bwMode="auto">
          <a:xfrm>
            <a:off x="1568450" y="1125538"/>
            <a:ext cx="0" cy="466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7672" name="Line 55"/>
          <p:cNvSpPr>
            <a:spLocks noChangeShapeType="1"/>
          </p:cNvSpPr>
          <p:nvPr/>
        </p:nvSpPr>
        <p:spPr bwMode="auto">
          <a:xfrm>
            <a:off x="3044825" y="1125538"/>
            <a:ext cx="0" cy="466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Tx/>
              <a:buNone/>
            </a:pP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案例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3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问题简介：一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个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RS485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多机通信系统的可靠性评估</a:t>
            </a:r>
            <a:endParaRPr kumimoji="1" lang="zh-CN" altLang="en-GB" sz="2400" dirty="0">
              <a:solidFill>
                <a:srgbClr val="FFFF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7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9F7F569-58C3-4E13-8401-3526A7ED80F5}" type="slidenum">
              <a:rPr lang="en-US" altLang="zh-CN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381000" y="728663"/>
            <a:ext cx="9251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24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按给定的基本条件，完善仿真模型，设计和运行计算机程序，编写实验研究报告</a:t>
            </a:r>
            <a:endParaRPr lang="en-US" altLang="zh-CN" sz="240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15875" name="Text Box 3"/>
          <p:cNvSpPr txBox="1">
            <a:spLocks noChangeArrowheads="1"/>
          </p:cNvSpPr>
          <p:nvPr/>
        </p:nvSpPr>
        <p:spPr bwMode="auto">
          <a:xfrm>
            <a:off x="739775" y="1736725"/>
            <a:ext cx="8605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z="2000" smtClean="0">
                <a:solidFill>
                  <a:srgbClr val="3333CC"/>
                </a:solidFill>
              </a:rPr>
              <a:t>给定元件（含软件）的期望使用（运行）寿命等概率参数</a:t>
            </a:r>
          </a:p>
        </p:txBody>
      </p:sp>
      <p:sp>
        <p:nvSpPr>
          <p:cNvPr id="1615878" name="Text Box 6"/>
          <p:cNvSpPr txBox="1">
            <a:spLocks noChangeArrowheads="1"/>
          </p:cNvSpPr>
          <p:nvPr/>
        </p:nvSpPr>
        <p:spPr bwMode="auto">
          <a:xfrm>
            <a:off x="739775" y="2276475"/>
            <a:ext cx="896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z="2000" smtClean="0">
                <a:solidFill>
                  <a:srgbClr val="3333CC"/>
                </a:solidFill>
              </a:rPr>
              <a:t>给定通信机接口电路故障阻塞通信总线的概率参数</a:t>
            </a:r>
            <a:endParaRPr lang="en-US" altLang="zh-CN" sz="2000" smtClean="0">
              <a:solidFill>
                <a:srgbClr val="3333CC"/>
              </a:solidFill>
            </a:endParaRPr>
          </a:p>
        </p:txBody>
      </p:sp>
      <p:sp>
        <p:nvSpPr>
          <p:cNvPr id="1615879" name="Text Box 7"/>
          <p:cNvSpPr txBox="1">
            <a:spLocks noChangeArrowheads="1"/>
          </p:cNvSpPr>
          <p:nvPr/>
        </p:nvSpPr>
        <p:spPr bwMode="auto">
          <a:xfrm>
            <a:off x="739775" y="2779713"/>
            <a:ext cx="896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z="2000" smtClean="0">
                <a:solidFill>
                  <a:srgbClr val="3333CC"/>
                </a:solidFill>
              </a:rPr>
              <a:t>人工排除故障的修复时间：随机事件，负指数分布</a:t>
            </a:r>
            <a:r>
              <a:rPr lang="en-US" altLang="zh-CN" sz="2000" smtClean="0">
                <a:solidFill>
                  <a:srgbClr val="3333CC"/>
                </a:solidFill>
              </a:rPr>
              <a:t>,</a:t>
            </a:r>
            <a:r>
              <a:rPr lang="zh-CN" altLang="en-US" sz="2000" smtClean="0">
                <a:solidFill>
                  <a:srgbClr val="3333CC"/>
                </a:solidFill>
              </a:rPr>
              <a:t>给定概率参数</a:t>
            </a:r>
          </a:p>
        </p:txBody>
      </p:sp>
      <p:sp>
        <p:nvSpPr>
          <p:cNvPr id="1615880" name="Text Box 8"/>
          <p:cNvSpPr txBox="1">
            <a:spLocks noChangeArrowheads="1"/>
          </p:cNvSpPr>
          <p:nvPr/>
        </p:nvSpPr>
        <p:spPr bwMode="auto">
          <a:xfrm>
            <a:off x="741363" y="3284538"/>
            <a:ext cx="8748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z="2000" smtClean="0">
                <a:solidFill>
                  <a:srgbClr val="3333CC"/>
                </a:solidFill>
              </a:rPr>
              <a:t>要求仿真试验的颗粒精细度不大于“</a:t>
            </a:r>
            <a:r>
              <a:rPr lang="en-US" altLang="zh-CN" sz="2000" smtClean="0">
                <a:solidFill>
                  <a:srgbClr val="3333CC"/>
                </a:solidFill>
              </a:rPr>
              <a:t>1</a:t>
            </a:r>
            <a:r>
              <a:rPr lang="zh-CN" altLang="en-US" sz="2000" smtClean="0">
                <a:solidFill>
                  <a:srgbClr val="3333CC"/>
                </a:solidFill>
              </a:rPr>
              <a:t>小时”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81038" y="4760913"/>
            <a:ext cx="89662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各项要求详见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工程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问题建模与仿真之案例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：一个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RS485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多机通信系统的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可靠性评估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</a:p>
          <a:p>
            <a:pPr algn="l">
              <a:buFont typeface="Wingdings" pitchFamily="2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按惯例，给定的模型参数与往年教学有差异，参阅往届作业时应加以鉴别</a:t>
            </a:r>
          </a:p>
          <a:p>
            <a:pPr algn="l">
              <a:buFont typeface="Wingdings" pitchFamily="2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写作研究报告（小论文，有格式模板供参考）时，应将被参考的往届小论文列入参考资料列表，在正文中要有适当引文注解</a:t>
            </a:r>
          </a:p>
          <a:p>
            <a:pPr algn="l"/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776288" y="3787775"/>
            <a:ext cx="8748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z="2000" smtClean="0">
                <a:solidFill>
                  <a:srgbClr val="3333CC"/>
                </a:solidFill>
              </a:rPr>
              <a:t>要求随机试验样本数达到</a:t>
            </a:r>
            <a:r>
              <a:rPr lang="en-US" altLang="zh-CN" sz="2000" smtClean="0">
                <a:solidFill>
                  <a:srgbClr val="3333CC"/>
                </a:solidFill>
              </a:rPr>
              <a:t>1000</a:t>
            </a:r>
            <a:r>
              <a:rPr lang="zh-CN" altLang="en-US" sz="2000" smtClean="0">
                <a:solidFill>
                  <a:srgbClr val="3333CC"/>
                </a:solidFill>
              </a:rPr>
              <a:t>（或更多）</a:t>
            </a:r>
            <a:endParaRPr lang="en-US" altLang="zh-CN" sz="2000" smtClean="0">
              <a:solidFill>
                <a:srgbClr val="3333CC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Tx/>
              <a:buNone/>
            </a:pP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案例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3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问题简介：一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个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RS485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多机通信系统的可靠性评估</a:t>
            </a:r>
            <a:endParaRPr kumimoji="1" lang="zh-CN" altLang="en-GB" sz="2400" dirty="0">
              <a:solidFill>
                <a:srgbClr val="FFFF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43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552C4BF-C255-416B-A9C3-5A2FDEA3904B}" type="slidenum">
              <a:rPr lang="en-US" altLang="zh-CN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1000" y="728663"/>
            <a:ext cx="802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案例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仿真研究的特点和挑战</a:t>
            </a:r>
            <a:endParaRPr lang="en-US" altLang="zh-CN" sz="24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849313" y="2384425"/>
            <a:ext cx="8099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）主要的概率分布仍假定为负指数分布，可使用</a:t>
            </a: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FSM</a:t>
            </a:r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描述状态转移特性</a:t>
            </a:r>
          </a:p>
        </p:txBody>
      </p:sp>
      <p:sp>
        <p:nvSpPr>
          <p:cNvPr id="33797" name="Oval 10"/>
          <p:cNvSpPr>
            <a:spLocks noChangeArrowheads="1"/>
          </p:cNvSpPr>
          <p:nvPr/>
        </p:nvSpPr>
        <p:spPr bwMode="auto">
          <a:xfrm>
            <a:off x="2684463" y="1304925"/>
            <a:ext cx="1320800" cy="9398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000" smtClean="0">
                <a:solidFill>
                  <a:srgbClr val="000000"/>
                </a:solidFill>
              </a:rPr>
              <a:t>1</a:t>
            </a:r>
          </a:p>
          <a:p>
            <a:r>
              <a:rPr lang="zh-CN" altLang="en-US" sz="1800" smtClean="0">
                <a:solidFill>
                  <a:srgbClr val="000000"/>
                </a:solidFill>
              </a:rPr>
              <a:t>无故障</a:t>
            </a:r>
          </a:p>
        </p:txBody>
      </p:sp>
      <p:sp>
        <p:nvSpPr>
          <p:cNvPr id="33798" name="Oval 11"/>
          <p:cNvSpPr>
            <a:spLocks noChangeArrowheads="1"/>
          </p:cNvSpPr>
          <p:nvPr/>
        </p:nvSpPr>
        <p:spPr bwMode="auto">
          <a:xfrm>
            <a:off x="5157788" y="1304925"/>
            <a:ext cx="1308100" cy="9398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000" smtClean="0">
                <a:solidFill>
                  <a:srgbClr val="000000"/>
                </a:solidFill>
              </a:rPr>
              <a:t>2</a:t>
            </a:r>
          </a:p>
          <a:p>
            <a:r>
              <a:rPr lang="zh-CN" altLang="en-US" sz="1800" smtClean="0">
                <a:solidFill>
                  <a:srgbClr val="000000"/>
                </a:solidFill>
              </a:rPr>
              <a:t>有故障</a:t>
            </a:r>
          </a:p>
        </p:txBody>
      </p:sp>
      <p:sp>
        <p:nvSpPr>
          <p:cNvPr id="33799" name="Freeform 12"/>
          <p:cNvSpPr>
            <a:spLocks/>
          </p:cNvSpPr>
          <p:nvPr/>
        </p:nvSpPr>
        <p:spPr bwMode="auto">
          <a:xfrm>
            <a:off x="3952875" y="1357313"/>
            <a:ext cx="1223963" cy="142875"/>
          </a:xfrm>
          <a:custGeom>
            <a:avLst/>
            <a:gdLst>
              <a:gd name="T0" fmla="*/ 0 w 771"/>
              <a:gd name="T1" fmla="*/ 2147483646 h 90"/>
              <a:gd name="T2" fmla="*/ 2147483646 w 771"/>
              <a:gd name="T3" fmla="*/ 0 h 90"/>
              <a:gd name="T4" fmla="*/ 2147483646 w 771"/>
              <a:gd name="T5" fmla="*/ 2147483646 h 90"/>
              <a:gd name="T6" fmla="*/ 0 60000 65536"/>
              <a:gd name="T7" fmla="*/ 0 60000 65536"/>
              <a:gd name="T8" fmla="*/ 0 60000 65536"/>
              <a:gd name="T9" fmla="*/ 0 w 771"/>
              <a:gd name="T10" fmla="*/ 0 h 90"/>
              <a:gd name="T11" fmla="*/ 771 w 771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90">
                <a:moveTo>
                  <a:pt x="0" y="90"/>
                </a:moveTo>
                <a:cubicBezTo>
                  <a:pt x="106" y="45"/>
                  <a:pt x="212" y="0"/>
                  <a:pt x="340" y="0"/>
                </a:cubicBezTo>
                <a:cubicBezTo>
                  <a:pt x="468" y="0"/>
                  <a:pt x="699" y="75"/>
                  <a:pt x="771" y="9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33800" name="Freeform 14"/>
          <p:cNvSpPr>
            <a:spLocks/>
          </p:cNvSpPr>
          <p:nvPr/>
        </p:nvSpPr>
        <p:spPr bwMode="auto">
          <a:xfrm>
            <a:off x="3987800" y="2005013"/>
            <a:ext cx="1189038" cy="222250"/>
          </a:xfrm>
          <a:custGeom>
            <a:avLst/>
            <a:gdLst>
              <a:gd name="T0" fmla="*/ 2147483646 w 749"/>
              <a:gd name="T1" fmla="*/ 0 h 140"/>
              <a:gd name="T2" fmla="*/ 2147483646 w 749"/>
              <a:gd name="T3" fmla="*/ 2147483646 h 140"/>
              <a:gd name="T4" fmla="*/ 0 w 749"/>
              <a:gd name="T5" fmla="*/ 2147483646 h 140"/>
              <a:gd name="T6" fmla="*/ 0 60000 65536"/>
              <a:gd name="T7" fmla="*/ 0 60000 65536"/>
              <a:gd name="T8" fmla="*/ 0 60000 65536"/>
              <a:gd name="T9" fmla="*/ 0 w 749"/>
              <a:gd name="T10" fmla="*/ 0 h 140"/>
              <a:gd name="T11" fmla="*/ 749 w 749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9" h="140">
                <a:moveTo>
                  <a:pt x="749" y="0"/>
                </a:moveTo>
                <a:cubicBezTo>
                  <a:pt x="618" y="66"/>
                  <a:pt x="488" y="132"/>
                  <a:pt x="363" y="136"/>
                </a:cubicBezTo>
                <a:cubicBezTo>
                  <a:pt x="238" y="140"/>
                  <a:pt x="119" y="81"/>
                  <a:pt x="0" y="23"/>
                </a:cubicBez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33801" name="Freeform 15"/>
          <p:cNvSpPr>
            <a:spLocks/>
          </p:cNvSpPr>
          <p:nvPr/>
        </p:nvSpPr>
        <p:spPr bwMode="auto">
          <a:xfrm>
            <a:off x="2324100" y="1433513"/>
            <a:ext cx="407988" cy="560387"/>
          </a:xfrm>
          <a:custGeom>
            <a:avLst/>
            <a:gdLst>
              <a:gd name="T0" fmla="*/ 2147483646 w 257"/>
              <a:gd name="T1" fmla="*/ 2147483646 h 353"/>
              <a:gd name="T2" fmla="*/ 2147483646 w 257"/>
              <a:gd name="T3" fmla="*/ 2147483646 h 353"/>
              <a:gd name="T4" fmla="*/ 2147483646 w 257"/>
              <a:gd name="T5" fmla="*/ 2147483646 h 353"/>
              <a:gd name="T6" fmla="*/ 2147483646 w 257"/>
              <a:gd name="T7" fmla="*/ 2147483646 h 353"/>
              <a:gd name="T8" fmla="*/ 0 60000 65536"/>
              <a:gd name="T9" fmla="*/ 0 60000 65536"/>
              <a:gd name="T10" fmla="*/ 0 60000 65536"/>
              <a:gd name="T11" fmla="*/ 0 60000 65536"/>
              <a:gd name="T12" fmla="*/ 0 w 257"/>
              <a:gd name="T13" fmla="*/ 0 h 353"/>
              <a:gd name="T14" fmla="*/ 257 w 257"/>
              <a:gd name="T15" fmla="*/ 353 h 3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7" h="353">
                <a:moveTo>
                  <a:pt x="257" y="65"/>
                </a:moveTo>
                <a:cubicBezTo>
                  <a:pt x="174" y="32"/>
                  <a:pt x="91" y="0"/>
                  <a:pt x="53" y="42"/>
                </a:cubicBezTo>
                <a:cubicBezTo>
                  <a:pt x="15" y="84"/>
                  <a:pt x="0" y="277"/>
                  <a:pt x="30" y="315"/>
                </a:cubicBezTo>
                <a:cubicBezTo>
                  <a:pt x="60" y="353"/>
                  <a:pt x="147" y="311"/>
                  <a:pt x="234" y="269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33802" name="Freeform 16"/>
          <p:cNvSpPr>
            <a:spLocks/>
          </p:cNvSpPr>
          <p:nvPr/>
        </p:nvSpPr>
        <p:spPr bwMode="auto">
          <a:xfrm>
            <a:off x="6340475" y="1366838"/>
            <a:ext cx="449263" cy="814387"/>
          </a:xfrm>
          <a:custGeom>
            <a:avLst/>
            <a:gdLst>
              <a:gd name="T0" fmla="*/ 0 w 283"/>
              <a:gd name="T1" fmla="*/ 2147483646 h 447"/>
              <a:gd name="T2" fmla="*/ 2147483646 w 283"/>
              <a:gd name="T3" fmla="*/ 2147483646 h 447"/>
              <a:gd name="T4" fmla="*/ 2147483646 w 283"/>
              <a:gd name="T5" fmla="*/ 2147483646 h 447"/>
              <a:gd name="T6" fmla="*/ 0 w 283"/>
              <a:gd name="T7" fmla="*/ 2147483646 h 447"/>
              <a:gd name="T8" fmla="*/ 0 60000 65536"/>
              <a:gd name="T9" fmla="*/ 0 60000 65536"/>
              <a:gd name="T10" fmla="*/ 0 60000 65536"/>
              <a:gd name="T11" fmla="*/ 0 60000 65536"/>
              <a:gd name="T12" fmla="*/ 0 w 283"/>
              <a:gd name="T13" fmla="*/ 0 h 447"/>
              <a:gd name="T14" fmla="*/ 283 w 283"/>
              <a:gd name="T15" fmla="*/ 447 h 4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" h="447">
                <a:moveTo>
                  <a:pt x="0" y="371"/>
                </a:moveTo>
                <a:cubicBezTo>
                  <a:pt x="81" y="409"/>
                  <a:pt x="163" y="447"/>
                  <a:pt x="204" y="394"/>
                </a:cubicBezTo>
                <a:cubicBezTo>
                  <a:pt x="245" y="341"/>
                  <a:pt x="283" y="106"/>
                  <a:pt x="249" y="53"/>
                </a:cubicBezTo>
                <a:cubicBezTo>
                  <a:pt x="215" y="0"/>
                  <a:pt x="107" y="38"/>
                  <a:pt x="0" y="76"/>
                </a:cubicBez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4350" name="Text Box 9"/>
          <p:cNvSpPr txBox="1">
            <a:spLocks noChangeArrowheads="1"/>
          </p:cNvSpPr>
          <p:nvPr/>
        </p:nvSpPr>
        <p:spPr bwMode="auto">
          <a:xfrm>
            <a:off x="849313" y="2824163"/>
            <a:ext cx="8243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）案例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为可修复系统，在运行过程中不可靠元件的状态转移可能有不止一次（注：案例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为不可修复系统，不可靠性元件的状态至多只发生一次变化）</a:t>
            </a:r>
          </a:p>
        </p:txBody>
      </p:sp>
      <p:sp>
        <p:nvSpPr>
          <p:cNvPr id="14351" name="Text Box 9"/>
          <p:cNvSpPr txBox="1">
            <a:spLocks noChangeArrowheads="1"/>
          </p:cNvSpPr>
          <p:nvPr/>
        </p:nvSpPr>
        <p:spPr bwMode="auto">
          <a:xfrm>
            <a:off x="849313" y="3435350"/>
            <a:ext cx="8243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）统计指标多且相互关联，当采取一项优化系统的措施时，有些指标向好但另一些则变差</a:t>
            </a:r>
          </a:p>
        </p:txBody>
      </p:sp>
      <p:sp>
        <p:nvSpPr>
          <p:cNvPr id="14352" name="Text Box 9"/>
          <p:cNvSpPr txBox="1">
            <a:spLocks noChangeArrowheads="1"/>
          </p:cNvSpPr>
          <p:nvPr/>
        </p:nvSpPr>
        <p:spPr bwMode="auto">
          <a:xfrm>
            <a:off x="849313" y="4192588"/>
            <a:ext cx="8496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）如果用“固定步长法”仿真，运算时间相当长；如果用“可变步长法”，由于随机事件多逻辑复杂，对代码设计有较大挑战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Tx/>
              <a:buNone/>
            </a:pP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案例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3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问题简介：一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个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RS485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多机通信系统的可靠性评估</a:t>
            </a:r>
            <a:endParaRPr kumimoji="1" lang="zh-CN" altLang="en-GB" sz="2400" dirty="0">
              <a:solidFill>
                <a:srgbClr val="FFFF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2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50" grpId="0"/>
      <p:bldP spid="14351" grpId="0"/>
      <p:bldP spid="143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9AC2C9B-6C5E-4004-982E-324F1D400B95}" type="slidenum">
              <a:rPr kumimoji="1" lang="en-US" altLang="zh-CN" sz="10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FontTx/>
                <a:buNone/>
              </a:pPr>
              <a:t>29</a:t>
            </a:fld>
            <a:endParaRPr kumimoji="1" lang="en-US" altLang="zh-CN" sz="10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Text Box 40"/>
          <p:cNvSpPr txBox="1">
            <a:spLocks noChangeArrowheads="1"/>
          </p:cNvSpPr>
          <p:nvPr/>
        </p:nvSpPr>
        <p:spPr bwMode="auto">
          <a:xfrm>
            <a:off x="596900" y="765175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24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两个概念的差异</a:t>
            </a:r>
          </a:p>
        </p:txBody>
      </p:sp>
      <p:sp>
        <p:nvSpPr>
          <p:cNvPr id="35845" name="Text Box 39"/>
          <p:cNvSpPr txBox="1">
            <a:spLocks noChangeArrowheads="1"/>
          </p:cNvSpPr>
          <p:nvPr/>
        </p:nvSpPr>
        <p:spPr bwMode="auto">
          <a:xfrm>
            <a:off x="741363" y="1844675"/>
            <a:ext cx="7380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可用性 </a:t>
            </a: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AVAILABILITY</a:t>
            </a:r>
          </a:p>
        </p:txBody>
      </p:sp>
      <p:sp>
        <p:nvSpPr>
          <p:cNvPr id="35846" name="Text Box 39"/>
          <p:cNvSpPr txBox="1">
            <a:spLocks noChangeArrowheads="1"/>
          </p:cNvSpPr>
          <p:nvPr/>
        </p:nvSpPr>
        <p:spPr bwMode="auto">
          <a:xfrm>
            <a:off x="739775" y="1160463"/>
            <a:ext cx="4356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可靠性 </a:t>
            </a: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RELIABILITY</a:t>
            </a:r>
          </a:p>
        </p:txBody>
      </p:sp>
      <p:sp>
        <p:nvSpPr>
          <p:cNvPr id="58380" name="Text Box 39"/>
          <p:cNvSpPr txBox="1">
            <a:spLocks noChangeArrowheads="1"/>
          </p:cNvSpPr>
          <p:nvPr/>
        </p:nvSpPr>
        <p:spPr bwMode="auto">
          <a:xfrm>
            <a:off x="1317625" y="2203450"/>
            <a:ext cx="77390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只考察开机运行后一个瞬间时刻</a:t>
            </a:r>
            <a:r>
              <a:rPr lang="en-US" altLang="zh-CN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的系统状态。</a:t>
            </a:r>
          </a:p>
          <a:p>
            <a:pPr algn="l"/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两者相比较，可用性更易用概率理论推算求解。</a:t>
            </a:r>
          </a:p>
        </p:txBody>
      </p:sp>
      <p:sp>
        <p:nvSpPr>
          <p:cNvPr id="58381" name="Text Box 39"/>
          <p:cNvSpPr txBox="1">
            <a:spLocks noChangeArrowheads="1"/>
          </p:cNvSpPr>
          <p:nvPr/>
        </p:nvSpPr>
        <p:spPr bwMode="auto">
          <a:xfrm>
            <a:off x="1281113" y="1514475"/>
            <a:ext cx="4968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要考察从开机运行到时刻</a:t>
            </a:r>
            <a:r>
              <a:rPr lang="en-US" altLang="zh-CN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的整个过程的系统状态。</a:t>
            </a:r>
          </a:p>
        </p:txBody>
      </p:sp>
      <p:sp>
        <p:nvSpPr>
          <p:cNvPr id="1615878" name="Text Box 6"/>
          <p:cNvSpPr txBox="1">
            <a:spLocks noChangeArrowheads="1"/>
          </p:cNvSpPr>
          <p:nvPr/>
        </p:nvSpPr>
        <p:spPr bwMode="auto">
          <a:xfrm>
            <a:off x="668338" y="3068638"/>
            <a:ext cx="896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24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系统可用性：仿真实验数值统计结果 </a:t>
            </a:r>
            <a:r>
              <a:rPr lang="en-US" altLang="zh-CN" sz="24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vs </a:t>
            </a:r>
            <a:r>
              <a:rPr lang="zh-CN" altLang="en-US" sz="24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概率理论求解结果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739775" y="3536950"/>
            <a:ext cx="896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仿真实验统计开机运行后若干时点的系统可用性</a:t>
            </a:r>
            <a:endParaRPr lang="en-US" altLang="zh-CN" sz="180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384" name="Text Box 39"/>
          <p:cNvSpPr txBox="1">
            <a:spLocks noChangeArrowheads="1"/>
          </p:cNvSpPr>
          <p:nvPr/>
        </p:nvSpPr>
        <p:spPr bwMode="auto">
          <a:xfrm>
            <a:off x="1173163" y="3932238"/>
            <a:ext cx="7739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比如，开机后 </a:t>
            </a:r>
            <a:r>
              <a:rPr lang="en-US" altLang="zh-CN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小时、</a:t>
            </a:r>
            <a:r>
              <a:rPr lang="en-US" altLang="zh-CN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小时、</a:t>
            </a:r>
            <a:r>
              <a:rPr lang="en-US" altLang="zh-CN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小时、</a:t>
            </a:r>
            <a:r>
              <a:rPr lang="en-US" altLang="zh-CN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小时、</a:t>
            </a:r>
            <a:r>
              <a:rPr lang="en-US" altLang="zh-CN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年、</a:t>
            </a:r>
            <a:r>
              <a:rPr lang="en-US" altLang="zh-CN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年、</a:t>
            </a:r>
            <a:r>
              <a:rPr lang="en-US" altLang="zh-CN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39775" y="4502448"/>
            <a:ext cx="896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老师给出概率理论求解方法的提示，供大家参考</a:t>
            </a:r>
            <a:endParaRPr lang="en-US" altLang="zh-CN" sz="18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74700" y="5119688"/>
            <a:ext cx="896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系统可用性还可以与以下计算值比对</a:t>
            </a:r>
            <a:endParaRPr lang="en-US" altLang="zh-CN" sz="180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388" name="Text Box 39"/>
          <p:cNvSpPr txBox="1">
            <a:spLocks noChangeArrowheads="1"/>
          </p:cNvSpPr>
          <p:nvPr/>
        </p:nvSpPr>
        <p:spPr bwMode="auto">
          <a:xfrm>
            <a:off x="1136650" y="5480050"/>
            <a:ext cx="7739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 = </a:t>
            </a:r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平均无故障运行时间 </a:t>
            </a:r>
            <a:r>
              <a:rPr lang="en-US" altLang="zh-CN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总运行时间（即</a:t>
            </a:r>
            <a:r>
              <a:rPr lang="en-US" altLang="zh-CN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年）</a:t>
            </a:r>
          </a:p>
        </p:txBody>
      </p:sp>
      <p:sp>
        <p:nvSpPr>
          <p:cNvPr id="58389" name="Text Box 39"/>
          <p:cNvSpPr txBox="1">
            <a:spLocks noChangeArrowheads="1"/>
          </p:cNvSpPr>
          <p:nvPr/>
        </p:nvSpPr>
        <p:spPr bwMode="auto">
          <a:xfrm>
            <a:off x="1028700" y="5913438"/>
            <a:ext cx="7739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注：“系统可用性”是一项统计平均值，而</a:t>
            </a:r>
            <a:r>
              <a:rPr lang="en-US" altLang="zh-CN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是一项时间平均值！</a:t>
            </a:r>
          </a:p>
        </p:txBody>
      </p:sp>
      <p:sp>
        <p:nvSpPr>
          <p:cNvPr id="58390" name="Text Box 39"/>
          <p:cNvSpPr txBox="1">
            <a:spLocks noChangeArrowheads="1"/>
          </p:cNvSpPr>
          <p:nvPr/>
        </p:nvSpPr>
        <p:spPr bwMode="auto">
          <a:xfrm>
            <a:off x="1028700" y="6237288"/>
            <a:ext cx="7739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当二者相等时，称系统具有“平稳性” </a:t>
            </a:r>
            <a:r>
              <a:rPr lang="en-US" altLang="zh-CN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(time-homogeneous)</a:t>
            </a:r>
            <a:endParaRPr lang="zh-CN" altLang="en-US" smtClean="0">
              <a:solidFill>
                <a:srgbClr val="6600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buFontTx/>
              <a:buNone/>
            </a:pP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案例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3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问题简介：一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个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RS485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多机通信系统的可靠性评估</a:t>
            </a:r>
            <a:endParaRPr kumimoji="1" lang="zh-CN" altLang="en-GB" sz="2400" dirty="0">
              <a:solidFill>
                <a:srgbClr val="FFFF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4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algn="ctr" defTabSz="669925">
              <a:spcBef>
                <a:spcPct val="50000"/>
              </a:spcBef>
              <a:buFontTx/>
              <a:buNone/>
              <a:defRPr/>
            </a:pPr>
            <a:fld id="{57ED0FE8-2B3F-46F4-B452-1D2D6B536277}" type="slidenum">
              <a:rPr kumimoji="1" lang="en-US" altLang="zh-CN" sz="1000" b="0">
                <a:latin typeface="+mn-lt"/>
              </a:rPr>
              <a:pPr algn="ctr" defTabSz="669925">
                <a:spcBef>
                  <a:spcPct val="50000"/>
                </a:spcBef>
                <a:buFontTx/>
                <a:buNone/>
                <a:defRPr/>
              </a:pPr>
              <a:t>3</a:t>
            </a:fld>
            <a:endParaRPr kumimoji="1" lang="en-US" altLang="zh-CN" sz="1000" b="0">
              <a:latin typeface="+mn-lt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上一讲回顾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4100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defPPr>
              <a:defRPr lang="en-AU"/>
            </a:defPPr>
            <a:lvl1pPr algn="just" eaLnBrk="1" hangingPunct="1">
              <a:buClr>
                <a:srgbClr val="800080"/>
              </a:buClr>
              <a:buChar char="p"/>
              <a:defRPr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</a:lvl9pPr>
          </a:lstStyle>
          <a:p>
            <a:r>
              <a:rPr lang="zh-CN" altLang="en-US" dirty="0"/>
              <a:t>分布式部署的某多节点声纳系统</a:t>
            </a:r>
          </a:p>
        </p:txBody>
      </p:sp>
      <p:sp>
        <p:nvSpPr>
          <p:cNvPr id="4101" name="Text Box 27"/>
          <p:cNvSpPr txBox="1">
            <a:spLocks noChangeArrowheads="1"/>
          </p:cNvSpPr>
          <p:nvPr/>
        </p:nvSpPr>
        <p:spPr bwMode="auto">
          <a:xfrm>
            <a:off x="884238" y="206533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节点</a:t>
            </a:r>
            <a:r>
              <a:rPr lang="en-US" altLang="zh-CN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06" name="Text Box 28"/>
          <p:cNvSpPr txBox="1">
            <a:spLocks noChangeArrowheads="1"/>
          </p:cNvSpPr>
          <p:nvPr/>
        </p:nvSpPr>
        <p:spPr bwMode="auto">
          <a:xfrm>
            <a:off x="3116263" y="2097088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chemeClr val="tx2"/>
                </a:solidFill>
              </a:rPr>
              <a:t>… …</a:t>
            </a:r>
          </a:p>
        </p:txBody>
      </p:sp>
      <p:sp>
        <p:nvSpPr>
          <p:cNvPr id="4107" name="Text Box 27"/>
          <p:cNvSpPr txBox="1">
            <a:spLocks noChangeArrowheads="1"/>
          </p:cNvSpPr>
          <p:nvPr/>
        </p:nvSpPr>
        <p:spPr bwMode="auto">
          <a:xfrm>
            <a:off x="2144713" y="206533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节点</a:t>
            </a:r>
            <a:r>
              <a:rPr lang="en-US" altLang="zh-CN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10" name="Text Box 27"/>
          <p:cNvSpPr txBox="1">
            <a:spLocks noChangeArrowheads="1"/>
          </p:cNvSpPr>
          <p:nvPr/>
        </p:nvSpPr>
        <p:spPr bwMode="auto">
          <a:xfrm>
            <a:off x="4664075" y="206533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节点</a:t>
            </a:r>
            <a:r>
              <a:rPr lang="en-US" altLang="zh-CN">
                <a:solidFill>
                  <a:schemeClr val="tx2"/>
                </a:solidFill>
              </a:rPr>
              <a:t>i</a:t>
            </a:r>
          </a:p>
        </p:txBody>
      </p:sp>
      <p:sp>
        <p:nvSpPr>
          <p:cNvPr id="4113" name="Text Box 27"/>
          <p:cNvSpPr txBox="1">
            <a:spLocks noChangeArrowheads="1"/>
          </p:cNvSpPr>
          <p:nvPr/>
        </p:nvSpPr>
        <p:spPr bwMode="auto">
          <a:xfrm>
            <a:off x="6969125" y="206533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节点</a:t>
            </a:r>
            <a:r>
              <a:rPr lang="en-US" altLang="zh-CN">
                <a:solidFill>
                  <a:schemeClr val="tx2"/>
                </a:solidFill>
              </a:rPr>
              <a:t>n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5100" y="1304925"/>
            <a:ext cx="9504363" cy="757238"/>
            <a:chOff x="165100" y="1304925"/>
            <a:chExt cx="9504363" cy="757238"/>
          </a:xfrm>
        </p:grpSpPr>
        <p:sp>
          <p:nvSpPr>
            <p:cNvPr id="4102" name="Line 44"/>
            <p:cNvSpPr>
              <a:spLocks noChangeShapeType="1"/>
            </p:cNvSpPr>
            <p:nvPr/>
          </p:nvSpPr>
          <p:spPr bwMode="auto">
            <a:xfrm flipH="1" flipV="1">
              <a:off x="1136650" y="1592263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3" name="Line 52"/>
            <p:cNvSpPr>
              <a:spLocks noChangeShapeType="1"/>
            </p:cNvSpPr>
            <p:nvPr/>
          </p:nvSpPr>
          <p:spPr bwMode="auto">
            <a:xfrm flipV="1">
              <a:off x="1497013" y="1592263"/>
              <a:ext cx="0" cy="4683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4" name="AutoShape 53"/>
            <p:cNvSpPr>
              <a:spLocks noChangeArrowheads="1"/>
            </p:cNvSpPr>
            <p:nvPr/>
          </p:nvSpPr>
          <p:spPr bwMode="auto">
            <a:xfrm>
              <a:off x="165100" y="1341438"/>
              <a:ext cx="9504363" cy="250825"/>
            </a:xfrm>
            <a:prstGeom prst="leftRightArrow">
              <a:avLst>
                <a:gd name="adj1" fmla="val 100000"/>
                <a:gd name="adj2" fmla="val 140518"/>
              </a:avLst>
            </a:prstGeom>
            <a:solidFill>
              <a:srgbClr val="FFFFFF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5" name="Text Box 28"/>
            <p:cNvSpPr txBox="1">
              <a:spLocks noChangeArrowheads="1"/>
            </p:cNvSpPr>
            <p:nvPr/>
          </p:nvSpPr>
          <p:spPr bwMode="auto">
            <a:xfrm>
              <a:off x="3440113" y="1304925"/>
              <a:ext cx="11874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 sz="1400">
                  <a:solidFill>
                    <a:schemeClr val="tx2"/>
                  </a:solidFill>
                </a:rPr>
                <a:t>时钟总线</a:t>
              </a:r>
            </a:p>
          </p:txBody>
        </p:sp>
        <p:sp>
          <p:nvSpPr>
            <p:cNvPr id="4108" name="Line 67"/>
            <p:cNvSpPr>
              <a:spLocks noChangeShapeType="1"/>
            </p:cNvSpPr>
            <p:nvPr/>
          </p:nvSpPr>
          <p:spPr bwMode="auto">
            <a:xfrm flipV="1">
              <a:off x="2397125" y="1592263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9" name="Line 68"/>
            <p:cNvSpPr>
              <a:spLocks noChangeShapeType="1"/>
            </p:cNvSpPr>
            <p:nvPr/>
          </p:nvSpPr>
          <p:spPr bwMode="auto">
            <a:xfrm flipV="1">
              <a:off x="2757488" y="1592263"/>
              <a:ext cx="0" cy="4683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1" name="Line 70"/>
            <p:cNvSpPr>
              <a:spLocks noChangeShapeType="1"/>
            </p:cNvSpPr>
            <p:nvPr/>
          </p:nvSpPr>
          <p:spPr bwMode="auto">
            <a:xfrm flipV="1">
              <a:off x="4916488" y="1592263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2" name="Line 71"/>
            <p:cNvSpPr>
              <a:spLocks noChangeShapeType="1"/>
            </p:cNvSpPr>
            <p:nvPr/>
          </p:nvSpPr>
          <p:spPr bwMode="auto">
            <a:xfrm flipV="1">
              <a:off x="5276850" y="1592263"/>
              <a:ext cx="0" cy="4683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4" name="Line 73"/>
            <p:cNvSpPr>
              <a:spLocks noChangeShapeType="1"/>
            </p:cNvSpPr>
            <p:nvPr/>
          </p:nvSpPr>
          <p:spPr bwMode="auto">
            <a:xfrm flipV="1">
              <a:off x="7221538" y="1592263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5" name="Line 74"/>
            <p:cNvSpPr>
              <a:spLocks noChangeShapeType="1"/>
            </p:cNvSpPr>
            <p:nvPr/>
          </p:nvSpPr>
          <p:spPr bwMode="auto">
            <a:xfrm flipV="1">
              <a:off x="7581900" y="1592263"/>
              <a:ext cx="0" cy="4683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16" name="Text Box 28"/>
          <p:cNvSpPr txBox="1">
            <a:spLocks noChangeArrowheads="1"/>
          </p:cNvSpPr>
          <p:nvPr/>
        </p:nvSpPr>
        <p:spPr bwMode="auto">
          <a:xfrm>
            <a:off x="5529263" y="2097088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chemeClr val="tx2"/>
                </a:solidFill>
              </a:rPr>
              <a:t>… …</a:t>
            </a: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668338" y="2636838"/>
            <a:ext cx="8893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分布式部署，共有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个节点，各节点的物理构成均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相同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电子元件一旦失效，无法实施人工维修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668337" y="3180436"/>
            <a:ext cx="7740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各节点必须保持严格的时钟同步，经由时钟总线传递系统时钟信号</a:t>
            </a:r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668337" y="5406786"/>
            <a:ext cx="88931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冗余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设计，在时钟同步正常的前提下，只需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个节点正常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工作就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能使整个系统正常发挥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作用，总节点数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可大于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当正常工作的节点数量少于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个时，系统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失效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课题任务：量化评估该系统的可靠性指标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，求解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取值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668338" y="3500438"/>
            <a:ext cx="8785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同一时刻，只能有一个节点工作于主时钟模式（简称主模式，输出时钟信号到时钟总线），其余节点须工作于从时钟模式（简称从模式，自时钟总线输入时钟信号）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668338" y="4089400"/>
            <a:ext cx="8785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当主模式节点时钟电路发生故障时，可自动退出主模式，由其余节点按一定机制，随机选出一个节点接替工作于主模式</a:t>
            </a: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668338" y="4737100"/>
            <a:ext cx="8785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虽然尽可能提高了电路可靠性设计，但节点电路仍可能发生阻塞时钟总线的故障，引起系统失效</a:t>
            </a:r>
          </a:p>
        </p:txBody>
      </p:sp>
    </p:spTree>
    <p:extLst>
      <p:ext uri="{BB962C8B-B14F-4D97-AF65-F5344CB8AC3E}">
        <p14:creationId xmlns:p14="http://schemas.microsoft.com/office/powerpoint/2010/main" val="27910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6B67BD54-072E-41EF-961D-477FFC168C82}" type="slidenum">
              <a:rPr kumimoji="1" lang="en-US" altLang="zh-CN" sz="10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FontTx/>
                <a:buNone/>
              </a:pPr>
              <a:t>30</a:t>
            </a:fld>
            <a:endParaRPr kumimoji="1" lang="en-US" altLang="zh-CN" sz="10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Text Box 8"/>
          <p:cNvSpPr txBox="1">
            <a:spLocks noChangeArrowheads="1"/>
          </p:cNvSpPr>
          <p:nvPr/>
        </p:nvSpPr>
        <p:spPr bwMode="auto">
          <a:xfrm>
            <a:off x="681038" y="1233488"/>
            <a:ext cx="8966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endParaRPr lang="zh-CN" altLang="en-US" sz="18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Wingdings" pitchFamily="2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提交案例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和案例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正式报告的时间，以相关正式通知为准。</a:t>
            </a:r>
            <a:endParaRPr lang="en-US" altLang="zh-CN" sz="18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8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Wingdings" pitchFamily="2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（一个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RS485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多机通信系统的可靠性评估）作为自愿</a:t>
            </a:r>
            <a:r>
              <a:rPr lang="zh-CN" altLang="en-US" sz="18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可选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任务，按课程要求并完成案例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的任务可以获得合格成绩，进一步完成案例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任务可能获得良好以上的成绩。</a:t>
            </a:r>
          </a:p>
          <a:p>
            <a:pPr algn="l">
              <a:buFont typeface="Wingdings" pitchFamily="2" charset="2"/>
              <a:buChar char="Ø"/>
            </a:pPr>
            <a:endParaRPr lang="zh-CN" altLang="en-US" sz="18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Wingdings" pitchFamily="2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预计第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周（案例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）和第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周（案例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）提交所完成的正式报告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具体安排以届时发布的通知为准</a:t>
            </a:r>
          </a:p>
        </p:txBody>
      </p:sp>
      <p:pic>
        <p:nvPicPr>
          <p:cNvPr id="5" name="Picture 3" descr="j03012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6" y="4906273"/>
            <a:ext cx="1830387" cy="15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8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57ED0FE8-2B3F-46F4-B452-1D2D6B536277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4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4101" name="Text Box 27"/>
          <p:cNvSpPr txBox="1">
            <a:spLocks noChangeArrowheads="1"/>
          </p:cNvSpPr>
          <p:nvPr/>
        </p:nvSpPr>
        <p:spPr bwMode="auto">
          <a:xfrm>
            <a:off x="878062" y="1484784"/>
            <a:ext cx="936625" cy="338554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从模式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102" name="Line 44"/>
          <p:cNvSpPr>
            <a:spLocks noChangeShapeType="1"/>
          </p:cNvSpPr>
          <p:nvPr/>
        </p:nvSpPr>
        <p:spPr bwMode="auto">
          <a:xfrm flipH="1" flipV="1">
            <a:off x="1136650" y="1016038"/>
            <a:ext cx="0" cy="4699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4" name="AutoShape 53"/>
          <p:cNvSpPr>
            <a:spLocks noChangeArrowheads="1"/>
          </p:cNvSpPr>
          <p:nvPr/>
        </p:nvSpPr>
        <p:spPr bwMode="auto">
          <a:xfrm>
            <a:off x="165101" y="765213"/>
            <a:ext cx="8676332" cy="268287"/>
          </a:xfrm>
          <a:prstGeom prst="leftRightArrow">
            <a:avLst>
              <a:gd name="adj1" fmla="val 100000"/>
              <a:gd name="adj2" fmla="val 140518"/>
            </a:avLst>
          </a:prstGeom>
          <a:solidFill>
            <a:srgbClr val="FFFFFF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5" name="Text Box 28"/>
          <p:cNvSpPr txBox="1">
            <a:spLocks noChangeArrowheads="1"/>
          </p:cNvSpPr>
          <p:nvPr/>
        </p:nvSpPr>
        <p:spPr bwMode="auto">
          <a:xfrm>
            <a:off x="3440113" y="72870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时钟总线</a:t>
            </a:r>
          </a:p>
        </p:txBody>
      </p:sp>
      <p:sp>
        <p:nvSpPr>
          <p:cNvPr id="4107" name="Text Box 27"/>
          <p:cNvSpPr txBox="1">
            <a:spLocks noChangeArrowheads="1"/>
          </p:cNvSpPr>
          <p:nvPr/>
        </p:nvSpPr>
        <p:spPr bwMode="auto">
          <a:xfrm>
            <a:off x="2144713" y="1489113"/>
            <a:ext cx="93662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主模式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109" name="Line 68"/>
          <p:cNvSpPr>
            <a:spLocks noChangeShapeType="1"/>
          </p:cNvSpPr>
          <p:nvPr/>
        </p:nvSpPr>
        <p:spPr bwMode="auto">
          <a:xfrm flipV="1">
            <a:off x="2757488" y="1016038"/>
            <a:ext cx="0" cy="4683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10" name="Text Box 27"/>
          <p:cNvSpPr txBox="1">
            <a:spLocks noChangeArrowheads="1"/>
          </p:cNvSpPr>
          <p:nvPr/>
        </p:nvSpPr>
        <p:spPr bwMode="auto">
          <a:xfrm>
            <a:off x="3764868" y="1489113"/>
            <a:ext cx="936625" cy="338554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从模式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111" name="Line 70"/>
          <p:cNvSpPr>
            <a:spLocks noChangeShapeType="1"/>
          </p:cNvSpPr>
          <p:nvPr/>
        </p:nvSpPr>
        <p:spPr bwMode="auto">
          <a:xfrm flipV="1">
            <a:off x="4017281" y="1016038"/>
            <a:ext cx="0" cy="4699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13" name="Text Box 27"/>
          <p:cNvSpPr txBox="1">
            <a:spLocks noChangeArrowheads="1"/>
          </p:cNvSpPr>
          <p:nvPr/>
        </p:nvSpPr>
        <p:spPr bwMode="auto">
          <a:xfrm>
            <a:off x="6969125" y="1489113"/>
            <a:ext cx="936625" cy="338554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从模式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114" name="Line 73"/>
          <p:cNvSpPr>
            <a:spLocks noChangeShapeType="1"/>
          </p:cNvSpPr>
          <p:nvPr/>
        </p:nvSpPr>
        <p:spPr bwMode="auto">
          <a:xfrm flipV="1">
            <a:off x="7221538" y="1016038"/>
            <a:ext cx="0" cy="4699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519" name="Text Box 39"/>
          <p:cNvSpPr txBox="1">
            <a:spLocks noChangeArrowheads="1"/>
          </p:cNvSpPr>
          <p:nvPr/>
        </p:nvSpPr>
        <p:spPr bwMode="auto">
          <a:xfrm>
            <a:off x="668338" y="1952675"/>
            <a:ext cx="8785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</a:rPr>
              <a:t>时钟同步机制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zh-CN" dirty="0" smtClean="0">
                <a:solidFill>
                  <a:srgbClr val="000000"/>
                </a:solidFill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</a:rPr>
              <a:t>同</a:t>
            </a:r>
            <a:r>
              <a:rPr lang="zh-CN" altLang="en-US" dirty="0">
                <a:solidFill>
                  <a:srgbClr val="000000"/>
                </a:solidFill>
              </a:rPr>
              <a:t>一时刻，只能有一个节点工作于主时钟模式（简称主模式，输出时钟信号到时钟总线），其余节点须工作于从时钟模式（简称从模式，自时钟总线输入时钟信号）</a:t>
            </a:r>
          </a:p>
        </p:txBody>
      </p:sp>
      <p:sp>
        <p:nvSpPr>
          <p:cNvPr id="61520" name="Text Box 39"/>
          <p:cNvSpPr txBox="1">
            <a:spLocks noChangeArrowheads="1"/>
          </p:cNvSpPr>
          <p:nvPr/>
        </p:nvSpPr>
        <p:spPr bwMode="auto">
          <a:xfrm>
            <a:off x="631702" y="4288135"/>
            <a:ext cx="8785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当主模式节点时钟电路发生故障时</a:t>
            </a:r>
            <a:r>
              <a:rPr lang="zh-CN" altLang="en-US" dirty="0" smtClean="0">
                <a:solidFill>
                  <a:srgbClr val="000000"/>
                </a:solidFill>
              </a:rPr>
              <a:t>，一般会自动</a:t>
            </a:r>
            <a:r>
              <a:rPr lang="zh-CN" altLang="en-US" dirty="0">
                <a:solidFill>
                  <a:srgbClr val="000000"/>
                </a:solidFill>
              </a:rPr>
              <a:t>退出主模式，由其余节点按一定机制，随机选出一个节点接替工作于主模式</a:t>
            </a:r>
          </a:p>
        </p:txBody>
      </p:sp>
      <p:sp>
        <p:nvSpPr>
          <p:cNvPr id="61521" name="Text Box 39"/>
          <p:cNvSpPr txBox="1">
            <a:spLocks noChangeArrowheads="1"/>
          </p:cNvSpPr>
          <p:nvPr/>
        </p:nvSpPr>
        <p:spPr bwMode="auto">
          <a:xfrm>
            <a:off x="668338" y="6012577"/>
            <a:ext cx="92376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</a:rPr>
              <a:t>总线阻塞</a:t>
            </a:r>
            <a:r>
              <a:rPr lang="en-US" altLang="zh-CN" dirty="0" smtClean="0">
                <a:solidFill>
                  <a:srgbClr val="000000"/>
                </a:solidFill>
              </a:rPr>
              <a:t>——</a:t>
            </a:r>
            <a:r>
              <a:rPr lang="zh-CN" altLang="en-US" dirty="0" smtClean="0">
                <a:solidFill>
                  <a:srgbClr val="000000"/>
                </a:solidFill>
              </a:rPr>
              <a:t>致命故障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</a:rPr>
              <a:t>  故障节点电路可能阻塞</a:t>
            </a:r>
            <a:r>
              <a:rPr lang="zh-CN" altLang="en-US" dirty="0">
                <a:solidFill>
                  <a:srgbClr val="000000"/>
                </a:solidFill>
              </a:rPr>
              <a:t>时钟</a:t>
            </a:r>
            <a:r>
              <a:rPr lang="zh-CN" altLang="en-US" dirty="0" smtClean="0">
                <a:solidFill>
                  <a:srgbClr val="000000"/>
                </a:solidFill>
              </a:rPr>
              <a:t>总线，造成引起</a:t>
            </a:r>
            <a:r>
              <a:rPr lang="zh-CN" altLang="en-US" dirty="0">
                <a:solidFill>
                  <a:srgbClr val="000000"/>
                </a:solidFill>
              </a:rPr>
              <a:t>系统失效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5240511" y="1489807"/>
            <a:ext cx="936625" cy="338554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从模式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1" name="Line 70"/>
          <p:cNvSpPr>
            <a:spLocks noChangeShapeType="1"/>
          </p:cNvSpPr>
          <p:nvPr/>
        </p:nvSpPr>
        <p:spPr bwMode="auto">
          <a:xfrm flipV="1">
            <a:off x="5492924" y="1016732"/>
            <a:ext cx="0" cy="4699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4468" y="2883979"/>
            <a:ext cx="8676332" cy="1397648"/>
            <a:chOff x="164468" y="2883979"/>
            <a:chExt cx="8676332" cy="1397648"/>
          </a:xfrm>
        </p:grpSpPr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883605" y="3644392"/>
              <a:ext cx="936625" cy="338554"/>
            </a:xfrm>
            <a:prstGeom prst="rect">
              <a:avLst/>
            </a:prstGeom>
            <a:noFill/>
            <a:ln w="1905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6600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从模式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H="1" flipV="1">
              <a:off x="1136017" y="3171317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" name="AutoShape 53"/>
            <p:cNvSpPr>
              <a:spLocks noChangeArrowheads="1"/>
            </p:cNvSpPr>
            <p:nvPr/>
          </p:nvSpPr>
          <p:spPr bwMode="auto">
            <a:xfrm>
              <a:off x="164468" y="2920492"/>
              <a:ext cx="8676332" cy="268287"/>
            </a:xfrm>
            <a:prstGeom prst="leftRightArrow">
              <a:avLst>
                <a:gd name="adj1" fmla="val 100000"/>
                <a:gd name="adj2" fmla="val 140518"/>
              </a:avLst>
            </a:prstGeom>
            <a:solidFill>
              <a:srgbClr val="FFFFFF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3439480" y="2883979"/>
              <a:ext cx="11874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>
                  <a:solidFill>
                    <a:srgbClr val="000000"/>
                  </a:solidFill>
                </a:rPr>
                <a:t>时钟总线</a:t>
              </a:r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2144080" y="3644392"/>
              <a:ext cx="936625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从模式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47" name="Line 68"/>
            <p:cNvSpPr>
              <a:spLocks noChangeShapeType="1"/>
            </p:cNvSpPr>
            <p:nvPr/>
          </p:nvSpPr>
          <p:spPr bwMode="auto">
            <a:xfrm flipV="1">
              <a:off x="7616664" y="3171317"/>
              <a:ext cx="0" cy="4683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3764235" y="3644392"/>
              <a:ext cx="936625" cy="338554"/>
            </a:xfrm>
            <a:prstGeom prst="rect">
              <a:avLst/>
            </a:prstGeom>
            <a:noFill/>
            <a:ln w="1905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6600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从模式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49" name="Line 70"/>
            <p:cNvSpPr>
              <a:spLocks noChangeShapeType="1"/>
            </p:cNvSpPr>
            <p:nvPr/>
          </p:nvSpPr>
          <p:spPr bwMode="auto">
            <a:xfrm flipV="1">
              <a:off x="4016648" y="3171317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6968492" y="3644392"/>
              <a:ext cx="936625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主模式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52" name="Line 73"/>
            <p:cNvSpPr>
              <a:spLocks noChangeShapeType="1"/>
            </p:cNvSpPr>
            <p:nvPr/>
          </p:nvSpPr>
          <p:spPr bwMode="auto">
            <a:xfrm flipV="1">
              <a:off x="2432447" y="3188779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5239878" y="3645086"/>
              <a:ext cx="936625" cy="338554"/>
            </a:xfrm>
            <a:prstGeom prst="rect">
              <a:avLst/>
            </a:prstGeom>
            <a:noFill/>
            <a:ln w="1905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6600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从模式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54" name="Line 70"/>
            <p:cNvSpPr>
              <a:spLocks noChangeShapeType="1"/>
            </p:cNvSpPr>
            <p:nvPr/>
          </p:nvSpPr>
          <p:spPr bwMode="auto">
            <a:xfrm flipV="1">
              <a:off x="5492291" y="3172011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" name="Text Box 28"/>
            <p:cNvSpPr txBox="1">
              <a:spLocks noChangeArrowheads="1"/>
            </p:cNvSpPr>
            <p:nvPr/>
          </p:nvSpPr>
          <p:spPr bwMode="auto">
            <a:xfrm>
              <a:off x="1676004" y="3976827"/>
              <a:ext cx="15128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dirty="0" smtClean="0">
                  <a:solidFill>
                    <a:srgbClr val="000000"/>
                  </a:solidFill>
                </a:rPr>
                <a:t>故障</a:t>
              </a:r>
              <a:endParaRPr lang="zh-CN" altLang="en-US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1104" y="4839664"/>
            <a:ext cx="9182249" cy="1157348"/>
            <a:chOff x="201104" y="4839664"/>
            <a:chExt cx="9182249" cy="1157348"/>
          </a:xfrm>
        </p:grpSpPr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920241" y="5600077"/>
              <a:ext cx="936625" cy="338554"/>
            </a:xfrm>
            <a:prstGeom prst="rect">
              <a:avLst/>
            </a:prstGeom>
            <a:noFill/>
            <a:ln w="1905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6600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从模式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 flipH="1" flipV="1">
              <a:off x="1172653" y="5127002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8" name="AutoShape 53"/>
            <p:cNvSpPr>
              <a:spLocks noChangeArrowheads="1"/>
            </p:cNvSpPr>
            <p:nvPr/>
          </p:nvSpPr>
          <p:spPr bwMode="auto">
            <a:xfrm>
              <a:off x="201104" y="4876177"/>
              <a:ext cx="8676332" cy="268287"/>
            </a:xfrm>
            <a:prstGeom prst="leftRightArrow">
              <a:avLst>
                <a:gd name="adj1" fmla="val 100000"/>
                <a:gd name="adj2" fmla="val 140518"/>
              </a:avLst>
            </a:prstGeom>
            <a:solidFill>
              <a:srgbClr val="FF0000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3476116" y="4839664"/>
              <a:ext cx="11874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>
                  <a:solidFill>
                    <a:srgbClr val="000000"/>
                  </a:solidFill>
                </a:rPr>
                <a:t>时钟总线</a:t>
              </a: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180716" y="5600077"/>
              <a:ext cx="936625" cy="33855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从模式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61" name="Line 68"/>
            <p:cNvSpPr>
              <a:spLocks noChangeShapeType="1"/>
            </p:cNvSpPr>
            <p:nvPr/>
          </p:nvSpPr>
          <p:spPr bwMode="auto">
            <a:xfrm flipV="1">
              <a:off x="7653300" y="5127002"/>
              <a:ext cx="0" cy="4683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7005128" y="5600077"/>
              <a:ext cx="936625" cy="338554"/>
            </a:xfrm>
            <a:prstGeom prst="rect">
              <a:avLst/>
            </a:prstGeom>
            <a:solidFill>
              <a:srgbClr val="FF0066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主模式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65" name="Line 73"/>
            <p:cNvSpPr>
              <a:spLocks noChangeShapeType="1"/>
            </p:cNvSpPr>
            <p:nvPr/>
          </p:nvSpPr>
          <p:spPr bwMode="auto">
            <a:xfrm flipV="1">
              <a:off x="2469083" y="5144464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5276514" y="5600771"/>
              <a:ext cx="936625" cy="338554"/>
            </a:xfrm>
            <a:prstGeom prst="rect">
              <a:avLst/>
            </a:prstGeom>
            <a:noFill/>
            <a:ln w="1905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6600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从模式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67" name="Line 70"/>
            <p:cNvSpPr>
              <a:spLocks noChangeShapeType="1"/>
            </p:cNvSpPr>
            <p:nvPr/>
          </p:nvSpPr>
          <p:spPr bwMode="auto">
            <a:xfrm flipV="1">
              <a:off x="5528927" y="5127696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8002947" y="5473792"/>
              <a:ext cx="138040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400" dirty="0" smtClean="0">
                  <a:solidFill>
                    <a:srgbClr val="000000"/>
                  </a:solidFill>
                </a:rPr>
                <a:t>故障，且无法退出主模式</a:t>
              </a:r>
              <a:endParaRPr lang="zh-CN" alt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2" name="Text Box 27"/>
            <p:cNvSpPr txBox="1">
              <a:spLocks noChangeArrowheads="1"/>
            </p:cNvSpPr>
            <p:nvPr/>
          </p:nvSpPr>
          <p:spPr bwMode="auto">
            <a:xfrm>
              <a:off x="3548323" y="5610726"/>
              <a:ext cx="936625" cy="33855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从模式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 flipV="1">
              <a:off x="3836690" y="5155113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63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上一讲回顾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3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2C5366C6-A75B-4258-9AC8-A6C180B0ED98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5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5124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任意节点</a:t>
            </a:r>
            <a:r>
              <a:rPr lang="en-US" altLang="zh-CN" sz="2400" dirty="0" err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的内部逻辑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框图</a:t>
            </a:r>
            <a:endParaRPr lang="zh-CN" altLang="en-US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4051300" y="2816225"/>
            <a:ext cx="935038" cy="681038"/>
            <a:chOff x="1601" y="2184"/>
            <a:chExt cx="589" cy="429"/>
          </a:xfrm>
        </p:grpSpPr>
        <p:sp>
          <p:nvSpPr>
            <p:cNvPr id="5175" name="Oval 6"/>
            <p:cNvSpPr>
              <a:spLocks noChangeArrowheads="1"/>
            </p:cNvSpPr>
            <p:nvPr/>
          </p:nvSpPr>
          <p:spPr bwMode="auto">
            <a:xfrm>
              <a:off x="1737" y="2296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76" name="Line 7"/>
            <p:cNvSpPr>
              <a:spLocks noChangeShapeType="1"/>
            </p:cNvSpPr>
            <p:nvPr/>
          </p:nvSpPr>
          <p:spPr bwMode="auto">
            <a:xfrm>
              <a:off x="1782" y="2318"/>
              <a:ext cx="250" cy="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177" name="Oval 8"/>
            <p:cNvSpPr>
              <a:spLocks noChangeArrowheads="1"/>
            </p:cNvSpPr>
            <p:nvPr/>
          </p:nvSpPr>
          <p:spPr bwMode="auto">
            <a:xfrm>
              <a:off x="2009" y="2386"/>
              <a:ext cx="45" cy="45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78" name="Oval 9"/>
            <p:cNvSpPr>
              <a:spLocks noChangeArrowheads="1"/>
            </p:cNvSpPr>
            <p:nvPr/>
          </p:nvSpPr>
          <p:spPr bwMode="auto">
            <a:xfrm>
              <a:off x="1737" y="2478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79" name="Line 10"/>
            <p:cNvSpPr>
              <a:spLocks noChangeShapeType="1"/>
            </p:cNvSpPr>
            <p:nvPr/>
          </p:nvSpPr>
          <p:spPr bwMode="auto">
            <a:xfrm>
              <a:off x="2054" y="2409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180" name="Line 11"/>
            <p:cNvSpPr>
              <a:spLocks noChangeShapeType="1"/>
            </p:cNvSpPr>
            <p:nvPr/>
          </p:nvSpPr>
          <p:spPr bwMode="auto">
            <a:xfrm>
              <a:off x="1601" y="2318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181" name="Line 12"/>
            <p:cNvSpPr>
              <a:spLocks noChangeShapeType="1"/>
            </p:cNvSpPr>
            <p:nvPr/>
          </p:nvSpPr>
          <p:spPr bwMode="auto">
            <a:xfrm>
              <a:off x="1601" y="2500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182" name="Text Box 13"/>
            <p:cNvSpPr txBox="1">
              <a:spLocks noChangeArrowheads="1"/>
            </p:cNvSpPr>
            <p:nvPr/>
          </p:nvSpPr>
          <p:spPr bwMode="auto">
            <a:xfrm>
              <a:off x="1623" y="2184"/>
              <a:ext cx="3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5183" name="Text Box 14"/>
            <p:cNvSpPr txBox="1">
              <a:spLocks noChangeArrowheads="1"/>
            </p:cNvSpPr>
            <p:nvPr/>
          </p:nvSpPr>
          <p:spPr bwMode="auto">
            <a:xfrm>
              <a:off x="1623" y="2479"/>
              <a:ext cx="3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5126" name="Group 15"/>
          <p:cNvGrpSpPr>
            <a:grpSpLocks/>
          </p:cNvGrpSpPr>
          <p:nvPr/>
        </p:nvGrpSpPr>
        <p:grpSpPr bwMode="auto">
          <a:xfrm>
            <a:off x="5421313" y="3028950"/>
            <a:ext cx="935037" cy="184150"/>
            <a:chOff x="2871" y="1795"/>
            <a:chExt cx="589" cy="116"/>
          </a:xfrm>
        </p:grpSpPr>
        <p:sp>
          <p:nvSpPr>
            <p:cNvPr id="5170" name="Oval 16"/>
            <p:cNvSpPr>
              <a:spLocks noChangeArrowheads="1"/>
            </p:cNvSpPr>
            <p:nvPr/>
          </p:nvSpPr>
          <p:spPr bwMode="auto">
            <a:xfrm>
              <a:off x="3007" y="1866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71" name="Line 17"/>
            <p:cNvSpPr>
              <a:spLocks noChangeShapeType="1"/>
            </p:cNvSpPr>
            <p:nvPr/>
          </p:nvSpPr>
          <p:spPr bwMode="auto">
            <a:xfrm>
              <a:off x="3052" y="1795"/>
              <a:ext cx="250" cy="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172" name="Oval 18"/>
            <p:cNvSpPr>
              <a:spLocks noChangeArrowheads="1"/>
            </p:cNvSpPr>
            <p:nvPr/>
          </p:nvSpPr>
          <p:spPr bwMode="auto">
            <a:xfrm>
              <a:off x="3279" y="1863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73" name="Line 19"/>
            <p:cNvSpPr>
              <a:spLocks noChangeShapeType="1"/>
            </p:cNvSpPr>
            <p:nvPr/>
          </p:nvSpPr>
          <p:spPr bwMode="auto">
            <a:xfrm>
              <a:off x="3324" y="1886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174" name="Line 20"/>
            <p:cNvSpPr>
              <a:spLocks noChangeShapeType="1"/>
            </p:cNvSpPr>
            <p:nvPr/>
          </p:nvSpPr>
          <p:spPr bwMode="auto">
            <a:xfrm>
              <a:off x="2871" y="1888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5127" name="Rectangle 21"/>
          <p:cNvSpPr>
            <a:spLocks noChangeArrowheads="1"/>
          </p:cNvSpPr>
          <p:nvPr/>
        </p:nvSpPr>
        <p:spPr bwMode="auto">
          <a:xfrm>
            <a:off x="4160838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8" name="Rectangle 22"/>
          <p:cNvSpPr>
            <a:spLocks noChangeArrowheads="1"/>
          </p:cNvSpPr>
          <p:nvPr/>
        </p:nvSpPr>
        <p:spPr bwMode="auto">
          <a:xfrm>
            <a:off x="5529263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9" name="Text Box 27"/>
          <p:cNvSpPr txBox="1">
            <a:spLocks noChangeArrowheads="1"/>
          </p:cNvSpPr>
          <p:nvPr/>
        </p:nvSpPr>
        <p:spPr bwMode="auto">
          <a:xfrm>
            <a:off x="2863850" y="282098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PLL</a:t>
            </a:r>
          </a:p>
        </p:txBody>
      </p:sp>
      <p:sp>
        <p:nvSpPr>
          <p:cNvPr id="5130" name="Oval 24"/>
          <p:cNvSpPr>
            <a:spLocks noChangeArrowheads="1"/>
          </p:cNvSpPr>
          <p:nvPr/>
        </p:nvSpPr>
        <p:spPr bwMode="auto">
          <a:xfrm>
            <a:off x="957263" y="3033713"/>
            <a:ext cx="649287" cy="612775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31" name="Line 25"/>
          <p:cNvSpPr>
            <a:spLocks noChangeShapeType="1"/>
          </p:cNvSpPr>
          <p:nvPr/>
        </p:nvSpPr>
        <p:spPr bwMode="auto">
          <a:xfrm flipV="1">
            <a:off x="10668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32" name="Line 26"/>
          <p:cNvSpPr>
            <a:spLocks noChangeShapeType="1"/>
          </p:cNvSpPr>
          <p:nvPr/>
        </p:nvSpPr>
        <p:spPr bwMode="auto">
          <a:xfrm>
            <a:off x="1066800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33" name="Line 27"/>
          <p:cNvSpPr>
            <a:spLocks noChangeShapeType="1"/>
          </p:cNvSpPr>
          <p:nvPr/>
        </p:nvSpPr>
        <p:spPr bwMode="auto">
          <a:xfrm>
            <a:off x="120967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34" name="Line 28"/>
          <p:cNvSpPr>
            <a:spLocks noChangeShapeType="1"/>
          </p:cNvSpPr>
          <p:nvPr/>
        </p:nvSpPr>
        <p:spPr bwMode="auto">
          <a:xfrm flipV="1">
            <a:off x="135572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35" name="Line 29"/>
          <p:cNvSpPr>
            <a:spLocks noChangeShapeType="1"/>
          </p:cNvSpPr>
          <p:nvPr/>
        </p:nvSpPr>
        <p:spPr bwMode="auto">
          <a:xfrm>
            <a:off x="1355725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36" name="Line 30"/>
          <p:cNvSpPr>
            <a:spLocks noChangeShapeType="1"/>
          </p:cNvSpPr>
          <p:nvPr/>
        </p:nvSpPr>
        <p:spPr bwMode="auto">
          <a:xfrm>
            <a:off x="14986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37" name="Line 31"/>
          <p:cNvSpPr>
            <a:spLocks noChangeShapeType="1"/>
          </p:cNvSpPr>
          <p:nvPr/>
        </p:nvSpPr>
        <p:spPr bwMode="auto">
          <a:xfrm>
            <a:off x="1209675" y="3467100"/>
            <a:ext cx="1444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38" name="Text Box 28"/>
          <p:cNvSpPr txBox="1">
            <a:spLocks noChangeArrowheads="1"/>
          </p:cNvSpPr>
          <p:nvPr/>
        </p:nvSpPr>
        <p:spPr bwMode="auto">
          <a:xfrm>
            <a:off x="741363" y="3681413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本地时钟源</a:t>
            </a:r>
          </a:p>
        </p:txBody>
      </p:sp>
      <p:sp>
        <p:nvSpPr>
          <p:cNvPr id="5139" name="Text Box 28"/>
          <p:cNvSpPr txBox="1">
            <a:spLocks noChangeArrowheads="1"/>
          </p:cNvSpPr>
          <p:nvPr/>
        </p:nvSpPr>
        <p:spPr bwMode="auto">
          <a:xfrm>
            <a:off x="2755900" y="25336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锁相环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5140" name="Text Box 27"/>
          <p:cNvSpPr txBox="1">
            <a:spLocks noChangeArrowheads="1"/>
          </p:cNvSpPr>
          <p:nvPr/>
        </p:nvSpPr>
        <p:spPr bwMode="auto">
          <a:xfrm>
            <a:off x="2073275" y="4292600"/>
            <a:ext cx="936625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时钟信号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检测电路</a:t>
            </a:r>
          </a:p>
        </p:txBody>
      </p:sp>
      <p:sp>
        <p:nvSpPr>
          <p:cNvPr id="5141" name="Text Box 27"/>
          <p:cNvSpPr txBox="1">
            <a:spLocks noChangeArrowheads="1"/>
          </p:cNvSpPr>
          <p:nvPr/>
        </p:nvSpPr>
        <p:spPr bwMode="auto">
          <a:xfrm>
            <a:off x="4197350" y="4292600"/>
            <a:ext cx="2087563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组合控制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电路</a:t>
            </a:r>
          </a:p>
        </p:txBody>
      </p:sp>
      <p:sp>
        <p:nvSpPr>
          <p:cNvPr id="5142" name="Line 36"/>
          <p:cNvSpPr>
            <a:spLocks noChangeShapeType="1"/>
          </p:cNvSpPr>
          <p:nvPr/>
        </p:nvSpPr>
        <p:spPr bwMode="auto">
          <a:xfrm flipV="1">
            <a:off x="4521200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43" name="Line 37"/>
          <p:cNvSpPr>
            <a:spLocks noChangeShapeType="1"/>
          </p:cNvSpPr>
          <p:nvPr/>
        </p:nvSpPr>
        <p:spPr bwMode="auto">
          <a:xfrm flipV="1">
            <a:off x="5889625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44" name="Text Box 28"/>
          <p:cNvSpPr txBox="1">
            <a:spLocks noChangeArrowheads="1"/>
          </p:cNvSpPr>
          <p:nvPr/>
        </p:nvSpPr>
        <p:spPr bwMode="auto">
          <a:xfrm>
            <a:off x="39449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5145" name="Text Box 28"/>
          <p:cNvSpPr txBox="1">
            <a:spLocks noChangeArrowheads="1"/>
          </p:cNvSpPr>
          <p:nvPr/>
        </p:nvSpPr>
        <p:spPr bwMode="auto">
          <a:xfrm>
            <a:off x="52784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146" name="Line 40"/>
          <p:cNvSpPr>
            <a:spLocks noChangeShapeType="1"/>
          </p:cNvSpPr>
          <p:nvPr/>
        </p:nvSpPr>
        <p:spPr bwMode="auto">
          <a:xfrm flipH="1">
            <a:off x="1604963" y="3321050"/>
            <a:ext cx="24479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47" name="Line 41"/>
          <p:cNvSpPr>
            <a:spLocks noChangeShapeType="1"/>
          </p:cNvSpPr>
          <p:nvPr/>
        </p:nvSpPr>
        <p:spPr bwMode="auto">
          <a:xfrm flipH="1">
            <a:off x="380047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48" name="Line 42"/>
          <p:cNvSpPr>
            <a:spLocks noChangeShapeType="1"/>
          </p:cNvSpPr>
          <p:nvPr/>
        </p:nvSpPr>
        <p:spPr bwMode="auto">
          <a:xfrm>
            <a:off x="4989513" y="3176588"/>
            <a:ext cx="431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49" name="Line 43"/>
          <p:cNvSpPr>
            <a:spLocks noChangeShapeType="1"/>
          </p:cNvSpPr>
          <p:nvPr/>
        </p:nvSpPr>
        <p:spPr bwMode="auto">
          <a:xfrm flipH="1">
            <a:off x="261302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0" name="Line 44"/>
          <p:cNvSpPr>
            <a:spLocks noChangeShapeType="1"/>
          </p:cNvSpPr>
          <p:nvPr/>
        </p:nvSpPr>
        <p:spPr bwMode="auto">
          <a:xfrm flipV="1">
            <a:off x="2613025" y="1592263"/>
            <a:ext cx="0" cy="1441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1" name="Line 45"/>
          <p:cNvSpPr>
            <a:spLocks noChangeShapeType="1"/>
          </p:cNvSpPr>
          <p:nvPr/>
        </p:nvSpPr>
        <p:spPr bwMode="auto">
          <a:xfrm>
            <a:off x="2613025" y="3033713"/>
            <a:ext cx="0" cy="3587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2" name="Line 46"/>
          <p:cNvSpPr>
            <a:spLocks noChangeShapeType="1"/>
          </p:cNvSpPr>
          <p:nvPr/>
        </p:nvSpPr>
        <p:spPr bwMode="auto">
          <a:xfrm>
            <a:off x="2613025" y="3392488"/>
            <a:ext cx="0" cy="9001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3" name="Line 47"/>
          <p:cNvSpPr>
            <a:spLocks noChangeShapeType="1"/>
          </p:cNvSpPr>
          <p:nvPr/>
        </p:nvSpPr>
        <p:spPr bwMode="auto">
          <a:xfrm>
            <a:off x="2324100" y="3321050"/>
            <a:ext cx="0" cy="9715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4" name="Line 48"/>
          <p:cNvSpPr>
            <a:spLocks noChangeShapeType="1"/>
          </p:cNvSpPr>
          <p:nvPr/>
        </p:nvSpPr>
        <p:spPr bwMode="auto">
          <a:xfrm>
            <a:off x="3008313" y="4581525"/>
            <a:ext cx="11890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5" name="Line 49"/>
          <p:cNvSpPr>
            <a:spLocks noChangeShapeType="1"/>
          </p:cNvSpPr>
          <p:nvPr/>
        </p:nvSpPr>
        <p:spPr bwMode="auto">
          <a:xfrm>
            <a:off x="6357938" y="3176588"/>
            <a:ext cx="1793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6" name="Line 50"/>
          <p:cNvSpPr>
            <a:spLocks noChangeShapeType="1"/>
          </p:cNvSpPr>
          <p:nvPr/>
        </p:nvSpPr>
        <p:spPr bwMode="auto">
          <a:xfrm flipV="1">
            <a:off x="6537325" y="2241550"/>
            <a:ext cx="0" cy="9350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7" name="Line 51"/>
          <p:cNvSpPr>
            <a:spLocks noChangeShapeType="1"/>
          </p:cNvSpPr>
          <p:nvPr/>
        </p:nvSpPr>
        <p:spPr bwMode="auto">
          <a:xfrm flipH="1">
            <a:off x="5384800" y="2241550"/>
            <a:ext cx="1152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8" name="Line 52"/>
          <p:cNvSpPr>
            <a:spLocks noChangeShapeType="1"/>
          </p:cNvSpPr>
          <p:nvPr/>
        </p:nvSpPr>
        <p:spPr bwMode="auto">
          <a:xfrm flipV="1">
            <a:off x="5384800" y="1592263"/>
            <a:ext cx="0" cy="6492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9" name="AutoShape 53"/>
          <p:cNvSpPr>
            <a:spLocks noChangeArrowheads="1"/>
          </p:cNvSpPr>
          <p:nvPr/>
        </p:nvSpPr>
        <p:spPr bwMode="auto">
          <a:xfrm>
            <a:off x="165100" y="1341438"/>
            <a:ext cx="9504363" cy="250825"/>
          </a:xfrm>
          <a:prstGeom prst="leftRightArrow">
            <a:avLst>
              <a:gd name="adj1" fmla="val 100000"/>
              <a:gd name="adj2" fmla="val 140518"/>
            </a:avLst>
          </a:prstGeom>
          <a:solidFill>
            <a:srgbClr val="FFFFFF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60" name="Text Box 28"/>
          <p:cNvSpPr txBox="1">
            <a:spLocks noChangeArrowheads="1"/>
          </p:cNvSpPr>
          <p:nvPr/>
        </p:nvSpPr>
        <p:spPr bwMode="auto">
          <a:xfrm>
            <a:off x="3440113" y="1304925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时钟总线</a:t>
            </a:r>
          </a:p>
        </p:txBody>
      </p:sp>
      <p:sp>
        <p:nvSpPr>
          <p:cNvPr id="5161" name="Oval 55"/>
          <p:cNvSpPr>
            <a:spLocks noChangeArrowheads="1"/>
          </p:cNvSpPr>
          <p:nvPr/>
        </p:nvSpPr>
        <p:spPr bwMode="auto">
          <a:xfrm>
            <a:off x="2289175" y="3284538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62" name="Oval 56"/>
          <p:cNvSpPr>
            <a:spLocks noChangeArrowheads="1"/>
          </p:cNvSpPr>
          <p:nvPr/>
        </p:nvSpPr>
        <p:spPr bwMode="auto">
          <a:xfrm>
            <a:off x="2576513" y="2995613"/>
            <a:ext cx="71437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63" name="Oval 57"/>
          <p:cNvSpPr>
            <a:spLocks noChangeArrowheads="1"/>
          </p:cNvSpPr>
          <p:nvPr/>
        </p:nvSpPr>
        <p:spPr bwMode="auto">
          <a:xfrm>
            <a:off x="5168900" y="3141663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64" name="Line 58"/>
          <p:cNvSpPr>
            <a:spLocks noChangeShapeType="1"/>
          </p:cNvSpPr>
          <p:nvPr/>
        </p:nvSpPr>
        <p:spPr bwMode="auto">
          <a:xfrm>
            <a:off x="5205413" y="3176588"/>
            <a:ext cx="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65" name="Line 59"/>
          <p:cNvSpPr>
            <a:spLocks noChangeShapeType="1"/>
          </p:cNvSpPr>
          <p:nvPr/>
        </p:nvSpPr>
        <p:spPr bwMode="auto">
          <a:xfrm>
            <a:off x="5205413" y="3716338"/>
            <a:ext cx="20526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66" name="Text Box 28"/>
          <p:cNvSpPr txBox="1">
            <a:spLocks noChangeArrowheads="1"/>
          </p:cNvSpPr>
          <p:nvPr/>
        </p:nvSpPr>
        <p:spPr bwMode="auto">
          <a:xfrm>
            <a:off x="7258050" y="3536950"/>
            <a:ext cx="16192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本地工作时钟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往内部其他电路</a:t>
            </a:r>
          </a:p>
        </p:txBody>
      </p:sp>
      <p:sp>
        <p:nvSpPr>
          <p:cNvPr id="5167" name="Rectangle 61"/>
          <p:cNvSpPr>
            <a:spLocks noChangeArrowheads="1"/>
          </p:cNvSpPr>
          <p:nvPr/>
        </p:nvSpPr>
        <p:spPr bwMode="auto">
          <a:xfrm>
            <a:off x="704850" y="1881188"/>
            <a:ext cx="8677275" cy="3527425"/>
          </a:xfrm>
          <a:prstGeom prst="rect">
            <a:avLst/>
          </a:prstGeom>
          <a:noFill/>
          <a:ln w="381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68" name="Text Box 28"/>
          <p:cNvSpPr txBox="1">
            <a:spLocks noChangeArrowheads="1"/>
          </p:cNvSpPr>
          <p:nvPr/>
        </p:nvSpPr>
        <p:spPr bwMode="auto">
          <a:xfrm>
            <a:off x="560388" y="5445125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</a:rPr>
              <a:t>某节点</a:t>
            </a:r>
            <a:r>
              <a:rPr lang="en-US" altLang="zh-CN" sz="1400" dirty="0" err="1">
                <a:solidFill>
                  <a:srgbClr val="000000"/>
                </a:solidFill>
              </a:rPr>
              <a:t>i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上一讲回顾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给定不可靠器件使用寿命的概率分布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173163" y="1304925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 使用寿命的概率分布假设</a:t>
            </a:r>
            <a:r>
              <a:rPr lang="en-US" altLang="zh-CN">
                <a:solidFill>
                  <a:srgbClr val="000000"/>
                </a:solidFill>
                <a:latin typeface="Arial" charset="0"/>
              </a:rPr>
              <a:t>——</a:t>
            </a:r>
            <a:r>
              <a:rPr lang="zh-CN" altLang="en-US">
                <a:solidFill>
                  <a:srgbClr val="000000"/>
                </a:solidFill>
              </a:rPr>
              <a:t>负指数分布假设</a:t>
            </a:r>
          </a:p>
        </p:txBody>
      </p:sp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2073275" y="1700213"/>
          <a:ext cx="17637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公式" r:id="rId4" imgW="749300" imgH="228600" progId="Equation.3">
                  <p:embed/>
                </p:oleObj>
              </mc:Choice>
              <mc:Fallback>
                <p:oleObj name="公式" r:id="rId4" imgW="74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1700213"/>
                        <a:ext cx="176371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2" name="Text Box 11"/>
          <p:cNvSpPr txBox="1">
            <a:spLocks noChangeArrowheads="1"/>
          </p:cNvSpPr>
          <p:nvPr/>
        </p:nvSpPr>
        <p:spPr bwMode="auto">
          <a:xfrm>
            <a:off x="631825" y="2960688"/>
            <a:ext cx="802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给定不可靠器件各种故障的</a:t>
            </a:r>
            <a:r>
              <a:rPr lang="zh-CN" altLang="en-US" sz="2400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条件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概率</a:t>
            </a:r>
            <a:endParaRPr lang="zh-CN" altLang="en-US" sz="2000" dirty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73" name="Text Box 3"/>
          <p:cNvSpPr txBox="1">
            <a:spLocks noChangeArrowheads="1"/>
          </p:cNvSpPr>
          <p:nvPr/>
        </p:nvSpPr>
        <p:spPr bwMode="auto">
          <a:xfrm>
            <a:off x="1173163" y="2205038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 切换器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zh-CN" altLang="en-US">
                <a:solidFill>
                  <a:srgbClr val="000000"/>
                </a:solidFill>
              </a:rPr>
              <a:t>的期望使用寿命：</a:t>
            </a:r>
            <a:r>
              <a:rPr lang="en-US" altLang="zh-CN">
                <a:solidFill>
                  <a:srgbClr val="000000"/>
                </a:solidFill>
              </a:rPr>
              <a:t>5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1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en-US" altLang="zh-CN" baseline="30000">
                <a:solidFill>
                  <a:srgbClr val="000000"/>
                </a:solidFill>
              </a:rPr>
              <a:t>4</a:t>
            </a:r>
            <a:r>
              <a:rPr lang="zh-CN" altLang="en-US">
                <a:solidFill>
                  <a:srgbClr val="000000"/>
                </a:solidFill>
              </a:rPr>
              <a:t>小时</a:t>
            </a:r>
            <a:r>
              <a:rPr lang="zh-CN" altLang="en-US">
                <a:solidFill>
                  <a:srgbClr val="3333CC"/>
                </a:solidFill>
              </a:rPr>
              <a:t>（数据可能调整，以正式文件为准）</a:t>
            </a:r>
          </a:p>
        </p:txBody>
      </p:sp>
      <p:sp>
        <p:nvSpPr>
          <p:cNvPr id="9274" name="Text Box 3"/>
          <p:cNvSpPr txBox="1">
            <a:spLocks noChangeArrowheads="1"/>
          </p:cNvSpPr>
          <p:nvPr/>
        </p:nvSpPr>
        <p:spPr bwMode="auto">
          <a:xfrm>
            <a:off x="1173163" y="2528888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 切换器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zh-CN" altLang="en-US">
                <a:solidFill>
                  <a:srgbClr val="000000"/>
                </a:solidFill>
              </a:rPr>
              <a:t>的期望使用寿命：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1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en-US" altLang="zh-CN" baseline="30000">
                <a:solidFill>
                  <a:srgbClr val="000000"/>
                </a:solidFill>
              </a:rPr>
              <a:t>5</a:t>
            </a:r>
            <a:r>
              <a:rPr lang="zh-CN" altLang="en-US">
                <a:solidFill>
                  <a:srgbClr val="000000"/>
                </a:solidFill>
              </a:rPr>
              <a:t>小时</a:t>
            </a:r>
            <a:r>
              <a:rPr lang="zh-CN" altLang="en-US">
                <a:solidFill>
                  <a:srgbClr val="3333CC"/>
                </a:solidFill>
              </a:rPr>
              <a:t>（数据可能调整，以正式文件为准）</a:t>
            </a:r>
          </a:p>
        </p:txBody>
      </p:sp>
      <p:sp>
        <p:nvSpPr>
          <p:cNvPr id="9275" name="Text Box 3"/>
          <p:cNvSpPr txBox="1">
            <a:spLocks noChangeArrowheads="1"/>
          </p:cNvSpPr>
          <p:nvPr/>
        </p:nvSpPr>
        <p:spPr bwMode="auto">
          <a:xfrm>
            <a:off x="1173163" y="3513138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 当切换器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发生故障时，</a:t>
            </a:r>
            <a:r>
              <a:rPr lang="en-US" altLang="zh-CN" dirty="0">
                <a:solidFill>
                  <a:srgbClr val="000000"/>
                </a:solidFill>
              </a:rPr>
              <a:t>A1</a:t>
            </a:r>
            <a:r>
              <a:rPr lang="zh-CN" altLang="en-US" dirty="0">
                <a:solidFill>
                  <a:srgbClr val="000000"/>
                </a:solidFill>
              </a:rPr>
              <a:t>的出现概率：</a:t>
            </a:r>
            <a:r>
              <a:rPr lang="en-US" altLang="zh-CN" dirty="0" smtClean="0">
                <a:solidFill>
                  <a:srgbClr val="000000"/>
                </a:solidFill>
              </a:rPr>
              <a:t>0.2 </a:t>
            </a:r>
            <a:r>
              <a:rPr lang="zh-CN" altLang="en-US" dirty="0">
                <a:solidFill>
                  <a:srgbClr val="3333CC"/>
                </a:solidFill>
              </a:rPr>
              <a:t>（数据可能调整，以正式文件为准）</a:t>
            </a:r>
            <a:endParaRPr lang="en-US" altLang="zh-CN" dirty="0">
              <a:solidFill>
                <a:srgbClr val="3333CC"/>
              </a:solidFill>
            </a:endParaRPr>
          </a:p>
        </p:txBody>
      </p:sp>
      <p:sp>
        <p:nvSpPr>
          <p:cNvPr id="9276" name="Text Box 3"/>
          <p:cNvSpPr txBox="1">
            <a:spLocks noChangeArrowheads="1"/>
          </p:cNvSpPr>
          <p:nvPr/>
        </p:nvSpPr>
        <p:spPr bwMode="auto">
          <a:xfrm>
            <a:off x="1173163" y="3813175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 当切换器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zh-CN" altLang="en-US">
                <a:solidFill>
                  <a:srgbClr val="000000"/>
                </a:solidFill>
              </a:rPr>
              <a:t>发生故障时，</a:t>
            </a:r>
            <a:r>
              <a:rPr lang="en-US" altLang="zh-CN">
                <a:solidFill>
                  <a:srgbClr val="000000"/>
                </a:solidFill>
              </a:rPr>
              <a:t>A2</a:t>
            </a:r>
            <a:r>
              <a:rPr lang="zh-CN" altLang="en-US">
                <a:solidFill>
                  <a:srgbClr val="000000"/>
                </a:solidFill>
              </a:rPr>
              <a:t>的出现概率：</a:t>
            </a:r>
            <a:r>
              <a:rPr lang="en-US" altLang="zh-CN">
                <a:solidFill>
                  <a:srgbClr val="000000"/>
                </a:solidFill>
              </a:rPr>
              <a:t>0.2 </a:t>
            </a:r>
            <a:r>
              <a:rPr lang="zh-CN" altLang="en-US">
                <a:solidFill>
                  <a:srgbClr val="3333CC"/>
                </a:solidFill>
              </a:rPr>
              <a:t>（数据可能调整，以正式文件为准）</a:t>
            </a:r>
            <a:endParaRPr lang="en-US" altLang="zh-CN">
              <a:solidFill>
                <a:srgbClr val="3333CC"/>
              </a:solidFill>
            </a:endParaRPr>
          </a:p>
        </p:txBody>
      </p:sp>
      <p:sp>
        <p:nvSpPr>
          <p:cNvPr id="9277" name="Text Box 3"/>
          <p:cNvSpPr txBox="1">
            <a:spLocks noChangeArrowheads="1"/>
          </p:cNvSpPr>
          <p:nvPr/>
        </p:nvSpPr>
        <p:spPr bwMode="auto">
          <a:xfrm>
            <a:off x="1173163" y="4089400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 当切换器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发生故障时，</a:t>
            </a:r>
            <a:r>
              <a:rPr lang="en-US" altLang="zh-CN" dirty="0">
                <a:solidFill>
                  <a:srgbClr val="000000"/>
                </a:solidFill>
              </a:rPr>
              <a:t>A3</a:t>
            </a:r>
            <a:r>
              <a:rPr lang="zh-CN" altLang="en-US" dirty="0">
                <a:solidFill>
                  <a:srgbClr val="000000"/>
                </a:solidFill>
              </a:rPr>
              <a:t>的出现概率：</a:t>
            </a:r>
            <a:r>
              <a:rPr lang="en-US" altLang="zh-CN" dirty="0" smtClean="0">
                <a:solidFill>
                  <a:srgbClr val="000000"/>
                </a:solidFill>
              </a:rPr>
              <a:t>0.6 </a:t>
            </a:r>
            <a:r>
              <a:rPr lang="zh-CN" altLang="en-US" dirty="0">
                <a:solidFill>
                  <a:srgbClr val="3333CC"/>
                </a:solidFill>
              </a:rPr>
              <a:t>（数据可能调整，以正式文件为准）</a:t>
            </a:r>
            <a:endParaRPr lang="en-US" altLang="zh-CN" dirty="0">
              <a:solidFill>
                <a:srgbClr val="3333CC"/>
              </a:solidFill>
            </a:endParaRPr>
          </a:p>
        </p:txBody>
      </p:sp>
      <p:sp>
        <p:nvSpPr>
          <p:cNvPr id="9278" name="Text Box 3"/>
          <p:cNvSpPr txBox="1">
            <a:spLocks noChangeArrowheads="1"/>
          </p:cNvSpPr>
          <p:nvPr/>
        </p:nvSpPr>
        <p:spPr bwMode="auto">
          <a:xfrm>
            <a:off x="1173163" y="4592638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 当切换器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发生故障时，</a:t>
            </a:r>
            <a:r>
              <a:rPr lang="en-US" altLang="zh-CN" dirty="0">
                <a:solidFill>
                  <a:srgbClr val="000000"/>
                </a:solidFill>
              </a:rPr>
              <a:t>B1</a:t>
            </a:r>
            <a:r>
              <a:rPr lang="zh-CN" altLang="en-US" dirty="0">
                <a:solidFill>
                  <a:srgbClr val="000000"/>
                </a:solidFill>
              </a:rPr>
              <a:t>的出现概率：</a:t>
            </a:r>
            <a:r>
              <a:rPr lang="en-US" altLang="zh-CN" dirty="0" smtClean="0">
                <a:solidFill>
                  <a:srgbClr val="000000"/>
                </a:solidFill>
              </a:rPr>
              <a:t>0.6 </a:t>
            </a:r>
            <a:r>
              <a:rPr lang="zh-CN" altLang="en-US" dirty="0">
                <a:solidFill>
                  <a:srgbClr val="3333CC"/>
                </a:solidFill>
              </a:rPr>
              <a:t>（数据可能调整，以正式文件为准）</a:t>
            </a:r>
            <a:endParaRPr lang="en-US" altLang="zh-CN" dirty="0">
              <a:solidFill>
                <a:srgbClr val="3333CC"/>
              </a:solidFill>
            </a:endParaRPr>
          </a:p>
        </p:txBody>
      </p:sp>
      <p:sp>
        <p:nvSpPr>
          <p:cNvPr id="9279" name="Text Box 3"/>
          <p:cNvSpPr txBox="1">
            <a:spLocks noChangeArrowheads="1"/>
          </p:cNvSpPr>
          <p:nvPr/>
        </p:nvSpPr>
        <p:spPr bwMode="auto">
          <a:xfrm>
            <a:off x="1173163" y="4821238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 当切换器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发生故障时，</a:t>
            </a:r>
            <a:r>
              <a:rPr lang="en-US" altLang="zh-CN" dirty="0">
                <a:solidFill>
                  <a:srgbClr val="000000"/>
                </a:solidFill>
              </a:rPr>
              <a:t>B2</a:t>
            </a:r>
            <a:r>
              <a:rPr lang="zh-CN" altLang="en-US" dirty="0">
                <a:solidFill>
                  <a:srgbClr val="000000"/>
                </a:solidFill>
              </a:rPr>
              <a:t>的出现概率：</a:t>
            </a:r>
            <a:r>
              <a:rPr lang="en-US" altLang="zh-CN" dirty="0" smtClean="0">
                <a:solidFill>
                  <a:srgbClr val="000000"/>
                </a:solidFill>
              </a:rPr>
              <a:t>0.4 </a:t>
            </a:r>
            <a:r>
              <a:rPr lang="zh-CN" altLang="en-US" dirty="0">
                <a:solidFill>
                  <a:srgbClr val="3333CC"/>
                </a:solidFill>
              </a:rPr>
              <a:t>（数据可能调整，以正式文件为准）</a:t>
            </a:r>
            <a:endParaRPr lang="en-US" altLang="zh-CN" dirty="0">
              <a:solidFill>
                <a:srgbClr val="3333CC"/>
              </a:solidFill>
            </a:endParaRPr>
          </a:p>
        </p:txBody>
      </p:sp>
      <p:sp>
        <p:nvSpPr>
          <p:cNvPr id="9280" name="Text Box 3"/>
          <p:cNvSpPr txBox="1">
            <a:spLocks noChangeArrowheads="1"/>
          </p:cNvSpPr>
          <p:nvPr/>
        </p:nvSpPr>
        <p:spPr bwMode="auto">
          <a:xfrm>
            <a:off x="1173163" y="5241925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 器件发生故障后，故障种类即确定，之后不会改变</a:t>
            </a:r>
          </a:p>
        </p:txBody>
      </p:sp>
      <p:sp>
        <p:nvSpPr>
          <p:cNvPr id="9281" name="Text Box 11"/>
          <p:cNvSpPr txBox="1">
            <a:spLocks noChangeArrowheads="1"/>
          </p:cNvSpPr>
          <p:nvPr/>
        </p:nvSpPr>
        <p:spPr bwMode="auto">
          <a:xfrm>
            <a:off x="631825" y="5635625"/>
            <a:ext cx="802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其他条件</a:t>
            </a:r>
            <a:endParaRPr lang="zh-CN" altLang="en-US" sz="200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82" name="Text Box 3"/>
          <p:cNvSpPr txBox="1">
            <a:spLocks noChangeArrowheads="1"/>
          </p:cNvSpPr>
          <p:nvPr/>
        </p:nvSpPr>
        <p:spPr bwMode="auto">
          <a:xfrm>
            <a:off x="1173163" y="6045200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k=4 </a:t>
            </a:r>
            <a:r>
              <a:rPr lang="zh-CN" altLang="en-US">
                <a:solidFill>
                  <a:srgbClr val="3333CC"/>
                </a:solidFill>
              </a:rPr>
              <a:t>（数据可能调整，以正式文件为准）</a:t>
            </a:r>
            <a:endParaRPr lang="en-US" altLang="zh-CN">
              <a:solidFill>
                <a:srgbClr val="3333CC"/>
              </a:solidFill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上一讲回顾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3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84D6BE-F027-4B8E-9595-353EE8C8BF31}" type="slidenum">
              <a:rPr lang="en-US" altLang="zh-CN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b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en-GB" altLang="zh-CN" sz="240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Agenda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80999" y="2521242"/>
            <a:ext cx="802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运用概率统计理论推算的方法思路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81000" y="1039813"/>
            <a:ext cx="831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案例</a:t>
            </a:r>
            <a:r>
              <a:rPr lang="en-US" altLang="zh-CN" dirty="0"/>
              <a:t>2</a:t>
            </a:r>
            <a:r>
              <a:rPr lang="zh-CN" altLang="en-US" dirty="0"/>
              <a:t>中需要求解的问题</a:t>
            </a:r>
            <a:endParaRPr lang="en-US" altLang="zh-CN" dirty="0"/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80999" y="3257856"/>
            <a:ext cx="952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问题简介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80999" y="1769859"/>
            <a:ext cx="9525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蒙特卡洛方法程序设计的两种思路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1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系统可靠性最大</a:t>
            </a:r>
            <a:endParaRPr lang="zh-CN" altLang="en-US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173163" y="1304925"/>
            <a:ext cx="80279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系统可靠性：系统工作寿命超过某一定值</a:t>
            </a:r>
            <a:r>
              <a:rPr lang="en-US" altLang="zh-CN" dirty="0" smtClean="0">
                <a:solidFill>
                  <a:srgbClr val="000000"/>
                </a:solidFill>
              </a:rPr>
              <a:t>w</a:t>
            </a:r>
            <a:r>
              <a:rPr lang="zh-CN" altLang="en-US" dirty="0" smtClean="0">
                <a:solidFill>
                  <a:srgbClr val="000000"/>
                </a:solidFill>
              </a:rPr>
              <a:t>的概率，系统在</a:t>
            </a:r>
            <a:r>
              <a:rPr lang="en-US" altLang="zh-CN" dirty="0" smtClean="0">
                <a:solidFill>
                  <a:srgbClr val="000000"/>
                </a:solidFill>
              </a:rPr>
              <a:t>0&lt;</a:t>
            </a:r>
            <a:r>
              <a:rPr lang="en-US" altLang="zh-CN" dirty="0" err="1" smtClean="0">
                <a:solidFill>
                  <a:srgbClr val="000000"/>
                </a:solidFill>
              </a:rPr>
              <a:t>t≤w</a:t>
            </a:r>
            <a:r>
              <a:rPr lang="zh-CN" altLang="en-US" dirty="0" smtClean="0">
                <a:solidFill>
                  <a:srgbClr val="000000"/>
                </a:solidFill>
              </a:rPr>
              <a:t>期间一直有效工作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74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333245"/>
              </p:ext>
            </p:extLst>
          </p:nvPr>
        </p:nvGraphicFramePr>
        <p:xfrm>
          <a:off x="1804988" y="1730375"/>
          <a:ext cx="23018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" name="Equation" r:id="rId4" imgW="977760" imgH="203040" progId="Equation.DSMT4">
                  <p:embed/>
                </p:oleObj>
              </mc:Choice>
              <mc:Fallback>
                <p:oleObj name="Equation" r:id="rId4" imgW="977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1730375"/>
                        <a:ext cx="23018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3" name="Text Box 3"/>
          <p:cNvSpPr txBox="1">
            <a:spLocks noChangeArrowheads="1"/>
          </p:cNvSpPr>
          <p:nvPr/>
        </p:nvSpPr>
        <p:spPr bwMode="auto">
          <a:xfrm>
            <a:off x="1173163" y="2205038"/>
            <a:ext cx="16195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优化目标函数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案例</a:t>
            </a:r>
            <a:r>
              <a:rPr kumimoji="1" lang="en-US" altLang="zh-CN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2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中需要求解的问题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104711"/>
              </p:ext>
            </p:extLst>
          </p:nvPr>
        </p:nvGraphicFramePr>
        <p:xfrm>
          <a:off x="2792760" y="2306639"/>
          <a:ext cx="24209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" name="Equation" r:id="rId6" imgW="1028520" imgH="190440" progId="Equation.DSMT4">
                  <p:embed/>
                </p:oleObj>
              </mc:Choice>
              <mc:Fallback>
                <p:oleObj name="Equation" r:id="rId6" imgW="1028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760" y="2306639"/>
                        <a:ext cx="24209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693179"/>
              </p:ext>
            </p:extLst>
          </p:nvPr>
        </p:nvGraphicFramePr>
        <p:xfrm>
          <a:off x="2054598" y="2751298"/>
          <a:ext cx="21209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5" name="Equation" r:id="rId8" imgW="901440" imgH="190440" progId="Equation.DSMT4">
                  <p:embed/>
                </p:oleObj>
              </mc:Choice>
              <mc:Fallback>
                <p:oleObj name="Equation" r:id="rId8" imgW="9014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598" y="2751298"/>
                        <a:ext cx="21209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56480"/>
              </p:ext>
            </p:extLst>
          </p:nvPr>
        </p:nvGraphicFramePr>
        <p:xfrm>
          <a:off x="2054598" y="3120865"/>
          <a:ext cx="23891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" name="Equation" r:id="rId10" imgW="1015920" imgH="203040" progId="Equation.DSMT4">
                  <p:embed/>
                </p:oleObj>
              </mc:Choice>
              <mc:Fallback>
                <p:oleObj name="Equation" r:id="rId10" imgW="1015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598" y="3120865"/>
                        <a:ext cx="23891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596900" y="3935227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系统平均工作寿命最大</a:t>
            </a:r>
            <a:endParaRPr lang="zh-CN" altLang="en-US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173163" y="4461955"/>
            <a:ext cx="16195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优化目标函数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756200"/>
              </p:ext>
            </p:extLst>
          </p:nvPr>
        </p:nvGraphicFramePr>
        <p:xfrm>
          <a:off x="2817813" y="4548188"/>
          <a:ext cx="14922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Equation" r:id="rId12" imgW="634680" imgH="203040" progId="Equation.DSMT4">
                  <p:embed/>
                </p:oleObj>
              </mc:Choice>
              <mc:Fallback>
                <p:oleObj name="Equation" r:id="rId12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4548188"/>
                        <a:ext cx="14922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584059"/>
              </p:ext>
            </p:extLst>
          </p:nvPr>
        </p:nvGraphicFramePr>
        <p:xfrm>
          <a:off x="2054598" y="5008215"/>
          <a:ext cx="21209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Equation" r:id="rId14" imgW="901440" imgH="190440" progId="Equation.DSMT4">
                  <p:embed/>
                </p:oleObj>
              </mc:Choice>
              <mc:Fallback>
                <p:oleObj name="Equation" r:id="rId14" imgW="9014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598" y="5008215"/>
                        <a:ext cx="21209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054510"/>
              </p:ext>
            </p:extLst>
          </p:nvPr>
        </p:nvGraphicFramePr>
        <p:xfrm>
          <a:off x="2054598" y="5392560"/>
          <a:ext cx="161131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Equation" r:id="rId16" imgW="685800" imgH="215640" progId="Equation.DSMT4">
                  <p:embed/>
                </p:oleObj>
              </mc:Choice>
              <mc:Fallback>
                <p:oleObj name="Equation" r:id="rId16" imgW="685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598" y="5392560"/>
                        <a:ext cx="161131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1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84D6BE-F027-4B8E-9595-353EE8C8BF31}" type="slidenum">
              <a:rPr lang="en-US" altLang="zh-CN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b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en-GB" altLang="zh-CN" sz="240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Agenda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80999" y="2521242"/>
            <a:ext cx="802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运用概率统计理论推算的方法思路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81000" y="1039813"/>
            <a:ext cx="831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案例</a:t>
            </a:r>
            <a:r>
              <a:rPr lang="en-US" altLang="zh-CN" dirty="0"/>
              <a:t>2</a:t>
            </a:r>
            <a:r>
              <a:rPr lang="zh-CN" altLang="en-US" dirty="0"/>
              <a:t>中需要求解的问题</a:t>
            </a:r>
            <a:endParaRPr lang="en-US" altLang="zh-CN" dirty="0"/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80999" y="3257856"/>
            <a:ext cx="952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问题简介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80999" y="1769859"/>
            <a:ext cx="9525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案例</a:t>
            </a:r>
            <a:r>
              <a:rPr lang="en-US" altLang="zh-CN" dirty="0"/>
              <a:t>2</a:t>
            </a:r>
            <a:r>
              <a:rPr lang="zh-CN" altLang="en-US" dirty="0"/>
              <a:t>蒙特卡洛方法程序设计的两种思路</a:t>
            </a:r>
          </a:p>
        </p:txBody>
      </p:sp>
    </p:spTree>
    <p:extLst>
      <p:ext uri="{BB962C8B-B14F-4D97-AF65-F5344CB8AC3E}">
        <p14:creationId xmlns:p14="http://schemas.microsoft.com/office/powerpoint/2010/main" val="9258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10800" rIns="91440" bIns="1080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accent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0800" rIns="91440" bIns="10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28575" algn="ctr">
              <a:solidFill>
                <a:srgbClr val="663300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 marL="342900" indent="-342900" algn="l" eaLnBrk="1" hangingPunct="1">
          <a:spcBef>
            <a:spcPct val="50000"/>
          </a:spcBef>
          <a:buFont typeface="Wingdings" panose="05000000000000000000" pitchFamily="2" charset="2"/>
          <a:buChar char="Ø"/>
          <a:defRPr sz="2400" dirty="0">
            <a:solidFill>
              <a:srgbClr val="C00000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6600"/>
          </a:solidFill>
          <a:prstDash val="solid"/>
          <a:round/>
          <a:headEnd type="none" w="med" len="med"/>
          <a:tailEnd type="triangle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rgbClr val="FF660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17425</TotalTime>
  <Words>2960</Words>
  <Application>Microsoft Office PowerPoint</Application>
  <PresentationFormat>A4 纸张(210x297 毫米)</PresentationFormat>
  <Paragraphs>465</Paragraphs>
  <Slides>30</Slides>
  <Notes>30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空演示文稿</vt:lpstr>
      <vt:lpstr>1_空演示文稿</vt:lpstr>
      <vt:lpstr>2_空演示文稿</vt:lpstr>
      <vt:lpstr>4_空演示文稿</vt:lpstr>
      <vt:lpstr>5_空演示文稿</vt:lpstr>
      <vt:lpstr>6_空演示文稿</vt:lpstr>
      <vt:lpstr>位图图像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袁焱</dc:creator>
  <cp:lastModifiedBy>ltjiang</cp:lastModifiedBy>
  <cp:revision>2786</cp:revision>
  <cp:lastPrinted>2016-10-19T04:00:39Z</cp:lastPrinted>
  <dcterms:created xsi:type="dcterms:W3CDTF">2002-01-06T03:16:25Z</dcterms:created>
  <dcterms:modified xsi:type="dcterms:W3CDTF">2018-10-23T04:26:06Z</dcterms:modified>
</cp:coreProperties>
</file>