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9" r:id="rId2"/>
    <p:sldId id="434" r:id="rId3"/>
    <p:sldId id="401" r:id="rId4"/>
    <p:sldId id="444" r:id="rId5"/>
    <p:sldId id="446" r:id="rId6"/>
    <p:sldId id="453" r:id="rId7"/>
    <p:sldId id="455" r:id="rId8"/>
    <p:sldId id="457" r:id="rId9"/>
    <p:sldId id="456" r:id="rId10"/>
    <p:sldId id="458" r:id="rId11"/>
    <p:sldId id="454" r:id="rId12"/>
    <p:sldId id="459" r:id="rId13"/>
    <p:sldId id="460" r:id="rId14"/>
    <p:sldId id="461" r:id="rId15"/>
    <p:sldId id="462" r:id="rId16"/>
    <p:sldId id="447" r:id="rId17"/>
    <p:sldId id="463" r:id="rId18"/>
  </p:sldIdLst>
  <p:sldSz cx="9906000" cy="6858000" type="A4"/>
  <p:notesSz cx="6669088" cy="9926638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99FF"/>
    <a:srgbClr val="FF6600"/>
    <a:srgbClr val="990000"/>
    <a:srgbClr val="FF0000"/>
    <a:srgbClr val="336699"/>
    <a:srgbClr val="6666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521" autoAdjust="0"/>
  </p:normalViewPr>
  <p:slideViewPr>
    <p:cSldViewPr>
      <p:cViewPr>
        <p:scale>
          <a:sx n="62" d="100"/>
          <a:sy n="62" d="100"/>
        </p:scale>
        <p:origin x="-1614" y="-186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3" d="100"/>
          <a:sy n="53" d="100"/>
        </p:scale>
        <p:origin x="-1920" y="-108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fld id="{F022C260-3039-41BF-BA97-C710A3BDBC8E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384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2950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3" y="4714417"/>
            <a:ext cx="5334963" cy="44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fld id="{F5FDA230-2674-49E9-9C4C-0C7278390159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0965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B4FA45A-5E57-4514-A5B4-17AA3CDFAC5A}" type="slidenum">
              <a:rPr lang="zh-CN" altLang="en-AU" sz="1200" b="0" i="0" smtClean="0">
                <a:ea typeface="宋体" pitchFamily="2" charset="-122"/>
              </a:rPr>
              <a:pPr eaLnBrk="1" hangingPunct="1"/>
              <a:t>1</a:t>
            </a:fld>
            <a:endParaRPr lang="en-AU" altLang="zh-CN" sz="1200" b="0" i="0" smtClean="0"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378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>
              <a:defRPr/>
            </a:pPr>
            <a:fld id="{DE93FE9F-C557-4518-B77A-A4032B29C763}" type="datetime1">
              <a:rPr lang="zh-CN" altLang="en-US" sz="700" b="0" i="0" smtClean="0">
                <a:solidFill>
                  <a:srgbClr val="B2B2B2"/>
                </a:solidFill>
                <a:ea typeface="宋体" pitchFamily="2" charset="-122"/>
              </a:rPr>
              <a:pPr algn="r">
                <a:defRPr/>
              </a:pPr>
              <a:t>2018/9/19</a:t>
            </a:fld>
            <a:r>
              <a:rPr lang="en-US" altLang="en-US" sz="700" b="0" i="0" smtClean="0">
                <a:solidFill>
                  <a:srgbClr val="B2B2B2"/>
                </a:solidFill>
              </a:rPr>
              <a:t>  </a:t>
            </a:r>
            <a:fld id="{12CF5995-1E34-4E08-A4B7-F7953E8EA2AF}" type="slidenum">
              <a:rPr lang="en-US" altLang="en-US" sz="700" b="0" i="0" smtClean="0">
                <a:solidFill>
                  <a:srgbClr val="B2B2B2"/>
                </a:solidFill>
              </a:rPr>
              <a:pPr algn="r">
                <a:defRPr/>
              </a:pPr>
              <a:t>‹#›</a:t>
            </a:fld>
            <a:r>
              <a:rPr lang="en-US" altLang="en-US" sz="700" b="0" i="0" smtClean="0">
                <a:solidFill>
                  <a:srgbClr val="B2B2B2"/>
                </a:solidFill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5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D491-8581-433A-91D5-8659C9241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501DA-CF3A-4DE6-9F46-BA3260659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97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7353B-D3D2-42BE-804F-938137F25E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18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EC86B-0D02-4A87-8FAD-BFBF89B97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7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5654C-05BA-462E-A6B5-600D36DFB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70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574B3-E5C8-40E2-B08E-756213475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3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9BB9-A608-43B9-8062-38E8C59C1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72753-3ABA-46BE-926F-CC3544776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4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918-90AD-4EF2-857B-1F8CF03FD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3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EB8E8-54E1-4710-9C0D-C47991169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62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1A777-1872-419C-960C-7A735F3CA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6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95452-627C-4D0F-B76F-46E4138B0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92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defRPr kumimoji="1" sz="1000" b="0" i="0">
                <a:ea typeface="宋体" pitchFamily="2" charset="-122"/>
              </a:defRPr>
            </a:lvl1pPr>
          </a:lstStyle>
          <a:p>
            <a:pPr>
              <a:defRPr/>
            </a:pPr>
            <a:fld id="{47DF5C26-F8D8-4DCE-BF36-951FBBD0E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669925">
              <a:spcBef>
                <a:spcPct val="0"/>
              </a:spcBef>
            </a:pPr>
            <a:endParaRPr kumimoji="1" lang="en-AU" altLang="zh-CN" sz="2400" i="0">
              <a:solidFill>
                <a:schemeClr val="tx2"/>
              </a:solidFill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/>
          <a:p>
            <a:pPr algn="l" defTabSz="669925">
              <a:spcBef>
                <a:spcPct val="0"/>
              </a:spcBef>
            </a:pPr>
            <a:endParaRPr kumimoji="1" lang="zh-CN" altLang="en-US" sz="2400" i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/>
        </p:nvSpPr>
        <p:spPr bwMode="auto">
          <a:xfrm>
            <a:off x="3944938" y="1808163"/>
            <a:ext cx="5757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 sz="4000" i="0" dirty="0" smtClean="0">
                <a:latin typeface="华文楷体" pitchFamily="2" charset="-122"/>
                <a:ea typeface="隶书" pitchFamily="49" charset="-122"/>
              </a:rPr>
              <a:t>工程问题建模和仿真</a:t>
            </a:r>
            <a:endParaRPr kumimoji="1" lang="zh-CN" altLang="en-AU" sz="4000" i="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AU" altLang="zh-CN" sz="28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AU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AU" altLang="zh-CN" sz="28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kumimoji="1" lang="en-AU" altLang="zh-CN" sz="2800" i="0" dirty="0" err="1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Matlab</a:t>
            </a:r>
            <a:r>
              <a:rPr kumimoji="1" lang="zh-CN" altLang="en-US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应用及数独实现</a:t>
            </a: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kumimoji="1" lang="en-AU" altLang="zh-CN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上海交通大学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18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i="0" dirty="0">
                <a:latin typeface="华文行楷" pitchFamily="2" charset="-122"/>
                <a:ea typeface="华文行楷" pitchFamily="2" charset="-122"/>
              </a:rPr>
              <a:t>9</a:t>
            </a: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月</a:t>
            </a:r>
          </a:p>
        </p:txBody>
      </p:sp>
      <p:pic>
        <p:nvPicPr>
          <p:cNvPr id="3075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" name="位图图像" r:id="rId5" imgW="3772427" imgH="2343477" progId="Paint.Picture">
                    <p:embed/>
                  </p:oleObj>
                </mc:Choice>
                <mc:Fallback>
                  <p:oleObj name="位图图像" r:id="rId5" imgW="3772427" imgH="2343477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" name="位图图像" r:id="rId7" imgW="2200582" imgH="4600000" progId="Paint.Picture">
                    <p:embed/>
                  </p:oleObj>
                </mc:Choice>
                <mc:Fallback>
                  <p:oleObj name="位图图像" r:id="rId7" imgW="2200582" imgH="460000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" name="位图图像" r:id="rId9" imgW="3780952" imgH="2476190" progId="Paint.Picture">
                    <p:embed/>
                  </p:oleObj>
                </mc:Choice>
                <mc:Fallback>
                  <p:oleObj name="位图图像" r:id="rId9" imgW="3780952" imgH="247619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" name="位图图像" r:id="rId11" imgW="2343477" imgH="1467055" progId="Paint.Picture">
                    <p:embed/>
                  </p:oleObj>
                </mc:Choice>
                <mc:Fallback>
                  <p:oleObj name="位图图像" r:id="rId11" imgW="2343477" imgH="146705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735317"/>
            <a:ext cx="5905500" cy="541972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180"/>
          <p:cNvSpPr txBox="1">
            <a:spLocks noChangeArrowheads="1"/>
          </p:cNvSpPr>
          <p:nvPr/>
        </p:nvSpPr>
        <p:spPr bwMode="auto">
          <a:xfrm>
            <a:off x="6969224" y="2708920"/>
            <a:ext cx="2376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zh-CN" sz="1800" dirty="0" smtClean="0"/>
              <a:t>第</a:t>
            </a:r>
            <a:r>
              <a:rPr lang="en-US" altLang="zh-CN" sz="1800" dirty="0" smtClean="0"/>
              <a:t>16</a:t>
            </a:r>
            <a:r>
              <a:rPr lang="zh-CN" altLang="zh-CN" sz="1800" dirty="0" smtClean="0"/>
              <a:t>格</a:t>
            </a:r>
            <a:r>
              <a:rPr lang="zh-CN" altLang="en-US" sz="1800" dirty="0" smtClean="0"/>
              <a:t>的处理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六阶数独游戏程序设计实现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740532" y="1196752"/>
            <a:ext cx="8172908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设计过程：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流程设计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2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、数据结构设计；程序设计；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3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代码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实现；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六阶数独游戏程序设计实现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740532" y="1196752"/>
            <a:ext cx="8172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流程设计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800708"/>
            <a:ext cx="3505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六阶数独游戏程序设计实现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740532" y="1196752"/>
            <a:ext cx="8172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数据结构设计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9" y="1671636"/>
            <a:ext cx="8680514" cy="37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六阶数独游戏程序设计实现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740532" y="1196752"/>
            <a:ext cx="8172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程序结构设计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0" y="1952836"/>
            <a:ext cx="9273480" cy="33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六阶数独游戏程序设计实现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740532" y="1196752"/>
            <a:ext cx="8172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求解结果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880828"/>
            <a:ext cx="945659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D6D7BE07-C1C6-4916-8BF7-E2BA8691D5B4}" type="slidenum">
              <a:rPr lang="en-US" altLang="zh-CN" sz="1000" b="0" i="0" smtClean="0">
                <a:ea typeface="宋体" pitchFamily="2" charset="-122"/>
              </a:rPr>
              <a:pPr eaLnBrk="1" hangingPunct="1"/>
              <a:t>16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课后编程作业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433992" y="823982"/>
            <a:ext cx="7416800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练习题（下次课堂检查）</a:t>
            </a:r>
            <a:endParaRPr lang="zh-CN" altLang="en-US" sz="2000" i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6" y="3045540"/>
            <a:ext cx="3660872" cy="3680501"/>
          </a:xfrm>
          <a:prstGeom prst="rect">
            <a:avLst/>
          </a:prstGeom>
        </p:spPr>
      </p:pic>
      <p:sp>
        <p:nvSpPr>
          <p:cNvPr id="10" name="Text Box 180"/>
          <p:cNvSpPr txBox="1">
            <a:spLocks noChangeArrowheads="1"/>
          </p:cNvSpPr>
          <p:nvPr/>
        </p:nvSpPr>
        <p:spPr bwMode="auto">
          <a:xfrm>
            <a:off x="632520" y="1216674"/>
            <a:ext cx="88670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>
              <a:spcBef>
                <a:spcPts val="600"/>
              </a:spcBef>
            </a:pPr>
            <a:r>
              <a:rPr lang="zh-CN" altLang="en-US" sz="1800" i="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以上讨论了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阶数独问题的枚举法搜索求解算法及其</a:t>
            </a: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编程实现</a:t>
            </a:r>
            <a:r>
              <a:rPr lang="zh-CN" altLang="en-US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i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请考虑如何将该算法扩展为可以求解更高阶数独问题，比如形如图</a:t>
            </a: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的数独问题？</a:t>
            </a:r>
            <a:endParaRPr lang="en-US" altLang="zh-CN" sz="1800" i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如何优化算法，提高求解效率</a:t>
            </a:r>
            <a:r>
              <a:rPr lang="zh-CN" altLang="en-US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800" i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zh-CN" sz="1800" i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请开展编程实验，用实验结果验证你的设计</a:t>
            </a:r>
            <a:r>
              <a:rPr lang="zh-CN" altLang="zh-CN" sz="1800" i="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800" i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66" y="3045539"/>
            <a:ext cx="3714637" cy="37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32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>
                <a:solidFill>
                  <a:schemeClr val="bg1"/>
                </a:solidFill>
                <a:ea typeface="隶书" pitchFamily="49" charset="-122"/>
              </a:rPr>
              <a:t>下一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次课程内容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3992" y="1153570"/>
            <a:ext cx="7416800" cy="248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检查课后编程作业</a:t>
            </a:r>
            <a:endParaRPr lang="en-US" altLang="zh-CN" sz="3200" i="0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遗传算法</a:t>
            </a:r>
            <a:endParaRPr lang="en-US" altLang="zh-CN" sz="3200" i="0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请了解遗传算法的相关背景知识</a:t>
            </a:r>
            <a:endParaRPr lang="en-US" altLang="zh-CN" sz="3200" i="0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i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en-US" altLang="zh-CN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讲解</a:t>
            </a:r>
            <a:endParaRPr lang="en-US" altLang="zh-CN" sz="3200" i="0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3200" i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请提前阅读案例</a:t>
            </a:r>
            <a:r>
              <a:rPr lang="en-US" altLang="zh-CN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i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文档材料</a:t>
            </a:r>
            <a:endParaRPr lang="zh-CN" altLang="en-US" sz="3200" i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8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0379FF00-7BA3-4B89-AB86-3E23545E478E}" type="slidenum">
              <a:rPr lang="en-US" altLang="zh-CN" sz="1000" b="0" i="0" smtClean="0">
                <a:ea typeface="宋体" pitchFamily="2" charset="-122"/>
              </a:rPr>
              <a:pPr eaLnBrk="1" hangingPunct="1"/>
              <a:t>2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992560" y="1124744"/>
            <a:ext cx="752475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7325" indent="-187325"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zh-CN" sz="2200" i="0" dirty="0" err="1" smtClean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kumimoji="1" lang="zh-CN" altLang="en-US" sz="2200" i="0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endParaRPr kumimoji="1" lang="en-US" altLang="zh-CN" sz="2200" i="0" dirty="0" smtClean="0">
              <a:latin typeface="楷体_GB2312" pitchFamily="49" charset="-122"/>
              <a:ea typeface="楷体_GB2312" pitchFamily="49" charset="-122"/>
            </a:endParaRPr>
          </a:p>
          <a:p>
            <a:pPr marL="187325" indent="-187325"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zh-CN" sz="2200" i="0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200" i="0" dirty="0" smtClean="0">
                <a:latin typeface="楷体_GB2312" pitchFamily="49" charset="-122"/>
                <a:ea typeface="楷体_GB2312" pitchFamily="49" charset="-122"/>
              </a:rPr>
              <a:t>阶数</a:t>
            </a:r>
            <a:r>
              <a:rPr kumimoji="1" lang="zh-CN" altLang="en-US" sz="2200" i="0" dirty="0">
                <a:latin typeface="楷体_GB2312" pitchFamily="49" charset="-122"/>
                <a:ea typeface="楷体_GB2312" pitchFamily="49" charset="-122"/>
              </a:rPr>
              <a:t>独</a:t>
            </a:r>
            <a:r>
              <a:rPr kumimoji="1" lang="zh-CN" altLang="en-US" sz="2200" i="0" dirty="0" smtClean="0">
                <a:latin typeface="楷体_GB2312" pitchFamily="49" charset="-122"/>
                <a:ea typeface="楷体_GB2312" pitchFamily="49" charset="-122"/>
              </a:rPr>
              <a:t>游戏算法设计</a:t>
            </a:r>
            <a:endParaRPr kumimoji="1" lang="en-US" altLang="zh-CN" sz="2200" i="0" dirty="0" smtClean="0">
              <a:latin typeface="楷体_GB2312" pitchFamily="49" charset="-122"/>
              <a:ea typeface="楷体_GB2312" pitchFamily="49" charset="-122"/>
            </a:endParaRPr>
          </a:p>
          <a:p>
            <a:pPr marL="187325" indent="-187325"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zh-CN" sz="2200" i="0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200" i="0" dirty="0" smtClean="0">
                <a:latin typeface="楷体_GB2312" pitchFamily="49" charset="-122"/>
                <a:ea typeface="楷体_GB2312" pitchFamily="49" charset="-122"/>
              </a:rPr>
              <a:t>阶数独游戏程序实现</a:t>
            </a:r>
            <a:endParaRPr kumimoji="1"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zh-CN" altLang="en-US" sz="2000" i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87325" indent="-187325" algn="l">
              <a:spcBef>
                <a:spcPct val="20000"/>
              </a:spcBef>
              <a:buClr>
                <a:schemeClr val="tx1"/>
              </a:buClr>
            </a:pPr>
            <a:endParaRPr kumimoji="1" lang="zh-CN" altLang="en-US" sz="2200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4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0379FF00-7BA3-4B89-AB86-3E23545E478E}" type="slidenum">
              <a:rPr lang="en-US" altLang="zh-CN" sz="1000" b="0" i="0" smtClean="0">
                <a:ea typeface="宋体" pitchFamily="2" charset="-122"/>
              </a:rPr>
              <a:pPr eaLnBrk="1" hangingPunct="1"/>
              <a:t>3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en-US" altLang="zh-CN" sz="2400" i="0" dirty="0" err="1" smtClean="0">
                <a:solidFill>
                  <a:schemeClr val="bg1"/>
                </a:solidFill>
                <a:ea typeface="隶书" pitchFamily="49" charset="-122"/>
              </a:rPr>
              <a:t>Matlab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应用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992560" y="1232756"/>
            <a:ext cx="752475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2200" i="0" dirty="0" err="1" smtClean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kumimoji="1" lang="zh-CN" altLang="en-US" sz="2200" i="0" dirty="0" smtClean="0">
                <a:latin typeface="楷体_GB2312" pitchFamily="49" charset="-122"/>
                <a:ea typeface="楷体_GB2312" pitchFamily="49" charset="-122"/>
              </a:rPr>
              <a:t>使用介绍</a:t>
            </a:r>
            <a:endParaRPr kumimoji="1" lang="zh-CN" altLang="en-US" sz="2200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D6D7BE07-C1C6-4916-8BF7-E2BA8691D5B4}" type="slidenum">
              <a:rPr lang="en-US" altLang="zh-CN" sz="1000" b="0" i="0" smtClean="0">
                <a:ea typeface="宋体" pitchFamily="2" charset="-122"/>
              </a:rPr>
              <a:pPr eaLnBrk="1" hangingPunct="1"/>
              <a:t>4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数独游戏简介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433992" y="823982"/>
            <a:ext cx="7416800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i="0" dirty="0" smtClean="0">
                <a:latin typeface="楷体_GB2312" pitchFamily="49" charset="-122"/>
                <a:ea typeface="楷体_GB2312" pitchFamily="49" charset="-122"/>
              </a:rPr>
              <a:t>组合优化问题</a:t>
            </a:r>
            <a:endParaRPr lang="zh-CN" altLang="en-US" sz="20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" name="Text Box 180"/>
          <p:cNvSpPr txBox="1">
            <a:spLocks noChangeArrowheads="1"/>
          </p:cNvSpPr>
          <p:nvPr/>
        </p:nvSpPr>
        <p:spPr bwMode="auto">
          <a:xfrm>
            <a:off x="992561" y="1238462"/>
            <a:ext cx="483012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990000"/>
                </a:solidFill>
                <a:ea typeface="宋体" pitchFamily="2" charset="-122"/>
              </a:rPr>
              <a:t>算法讨论</a:t>
            </a:r>
            <a:r>
              <a:rPr lang="en-US" altLang="zh-CN" sz="1800" i="0" dirty="0" smtClean="0">
                <a:solidFill>
                  <a:srgbClr val="990000"/>
                </a:solidFill>
                <a:ea typeface="宋体" pitchFamily="2" charset="-122"/>
              </a:rPr>
              <a:t>1</a:t>
            </a:r>
            <a:r>
              <a:rPr lang="zh-CN" altLang="en-US" sz="1800" i="0" dirty="0" smtClean="0">
                <a:solidFill>
                  <a:srgbClr val="990000"/>
                </a:solidFill>
                <a:ea typeface="宋体" pitchFamily="2" charset="-122"/>
              </a:rPr>
              <a:t>： 穷举（枚举）搜索</a:t>
            </a:r>
            <a:endParaRPr lang="en-US" altLang="zh-CN" sz="1800" i="0" dirty="0" smtClean="0">
              <a:solidFill>
                <a:srgbClr val="990000"/>
              </a:solidFill>
              <a:ea typeface="宋体" pitchFamily="2" charset="-122"/>
            </a:endParaRPr>
          </a:p>
          <a:p>
            <a:pPr algn="l" eaLnBrk="1" hangingPunct="1"/>
            <a:r>
              <a:rPr lang="zh-CN" altLang="en-US" sz="1800" i="0" dirty="0" smtClean="0">
                <a:solidFill>
                  <a:srgbClr val="990000"/>
                </a:solidFill>
                <a:ea typeface="宋体" pitchFamily="2" charset="-122"/>
              </a:rPr>
              <a:t>问题举例：数独游戏求解</a:t>
            </a:r>
            <a:endParaRPr lang="en-US" altLang="zh-CN" sz="1800" i="0" dirty="0">
              <a:solidFill>
                <a:srgbClr val="990000"/>
              </a:solidFill>
              <a:ea typeface="宋体" pitchFamily="2" charset="-122"/>
            </a:endParaRPr>
          </a:p>
        </p:txBody>
      </p:sp>
      <p:sp>
        <p:nvSpPr>
          <p:cNvPr id="41" name="Text Box 180"/>
          <p:cNvSpPr txBox="1">
            <a:spLocks noChangeArrowheads="1"/>
          </p:cNvSpPr>
          <p:nvPr/>
        </p:nvSpPr>
        <p:spPr bwMode="auto">
          <a:xfrm>
            <a:off x="907662" y="2449449"/>
            <a:ext cx="3640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算法</a:t>
            </a:r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2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：优化组合后的穷举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925108" y="888492"/>
            <a:ext cx="2272640" cy="2000123"/>
            <a:chOff x="5925108" y="888492"/>
            <a:chExt cx="2272640" cy="2000123"/>
          </a:xfrm>
        </p:grpSpPr>
        <p:cxnSp>
          <p:nvCxnSpPr>
            <p:cNvPr id="59" name="直接连接符 58"/>
            <p:cNvCxnSpPr/>
            <p:nvPr/>
          </p:nvCxnSpPr>
          <p:spPr bwMode="auto">
            <a:xfrm flipV="1">
              <a:off x="5929957" y="888492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5929957" y="1382926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925108" y="1885251"/>
              <a:ext cx="2272640" cy="173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5925108" y="2382121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5925108" y="2883803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5925108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192899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009616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469556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7585680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文本框 68"/>
          <p:cNvSpPr txBox="1"/>
          <p:nvPr/>
        </p:nvSpPr>
        <p:spPr>
          <a:xfrm>
            <a:off x="5942470" y="96633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059003" y="19567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637262" y="1432551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492477" y="2436181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右箭头 148"/>
          <p:cNvSpPr/>
          <p:nvPr/>
        </p:nvSpPr>
        <p:spPr bwMode="auto">
          <a:xfrm>
            <a:off x="285534" y="4163585"/>
            <a:ext cx="324036" cy="672525"/>
          </a:xfrm>
          <a:prstGeom prst="rightArrow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50" name="Text Box 180"/>
          <p:cNvSpPr txBox="1">
            <a:spLocks noChangeArrowheads="1"/>
          </p:cNvSpPr>
          <p:nvPr/>
        </p:nvSpPr>
        <p:spPr bwMode="auto">
          <a:xfrm>
            <a:off x="1404497" y="3100555"/>
            <a:ext cx="798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【3】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732245" y="3516204"/>
            <a:ext cx="2272640" cy="2000123"/>
            <a:chOff x="5925108" y="888492"/>
            <a:chExt cx="2272640" cy="2000123"/>
          </a:xfrm>
        </p:grpSpPr>
        <p:cxnSp>
          <p:nvCxnSpPr>
            <p:cNvPr id="152" name="直接连接符 151"/>
            <p:cNvCxnSpPr/>
            <p:nvPr/>
          </p:nvCxnSpPr>
          <p:spPr bwMode="auto">
            <a:xfrm flipV="1">
              <a:off x="5929957" y="888492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5929957" y="1382926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925108" y="1885251"/>
              <a:ext cx="2272640" cy="173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5925108" y="2382121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5925108" y="2883803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5925108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8192899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7009616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469556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7585680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文本框 161"/>
          <p:cNvSpPr txBox="1"/>
          <p:nvPr/>
        </p:nvSpPr>
        <p:spPr>
          <a:xfrm>
            <a:off x="749607" y="3594045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1866140" y="4584462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444399" y="406026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299614" y="506389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524333" y="4040623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971774" y="4030642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1865681" y="4042590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392817" y="453534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960619" y="5012511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1855129" y="5011097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1256801" y="4554809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2388429" y="501259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13959" y="523768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852132" y="5228535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703872" y="4759995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62498" y="4261585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2698951" y="4778084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265274" y="3587194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852757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428820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" name="右箭头 137"/>
          <p:cNvSpPr/>
          <p:nvPr/>
        </p:nvSpPr>
        <p:spPr bwMode="auto">
          <a:xfrm>
            <a:off x="3092924" y="4163585"/>
            <a:ext cx="324036" cy="672525"/>
          </a:xfrm>
          <a:prstGeom prst="rightArrow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41" name="Text Box 180"/>
          <p:cNvSpPr txBox="1">
            <a:spLocks noChangeArrowheads="1"/>
          </p:cNvSpPr>
          <p:nvPr/>
        </p:nvSpPr>
        <p:spPr bwMode="auto">
          <a:xfrm>
            <a:off x="4211887" y="3100555"/>
            <a:ext cx="798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【4】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3539635" y="3516204"/>
            <a:ext cx="2272640" cy="2000123"/>
            <a:chOff x="5925108" y="888492"/>
            <a:chExt cx="2272640" cy="2000123"/>
          </a:xfrm>
        </p:grpSpPr>
        <p:cxnSp>
          <p:nvCxnSpPr>
            <p:cNvPr id="179" name="直接连接符 178"/>
            <p:cNvCxnSpPr/>
            <p:nvPr/>
          </p:nvCxnSpPr>
          <p:spPr bwMode="auto">
            <a:xfrm flipV="1">
              <a:off x="5929957" y="888492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5929957" y="1382926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5925108" y="1885251"/>
              <a:ext cx="2272640" cy="173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5925108" y="2382121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直接连接符 186"/>
            <p:cNvCxnSpPr/>
            <p:nvPr/>
          </p:nvCxnSpPr>
          <p:spPr bwMode="auto">
            <a:xfrm flipV="1">
              <a:off x="5925108" y="2883803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5925108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192899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7009616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6469556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585680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3" name="文本框 192"/>
          <p:cNvSpPr txBox="1"/>
          <p:nvPr/>
        </p:nvSpPr>
        <p:spPr>
          <a:xfrm>
            <a:off x="3556997" y="3594045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673530" y="4584462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5251789" y="406026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107004" y="506389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673071" y="4042590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200207" y="453534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662519" y="5011097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064191" y="4554809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5195819" y="501259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521349" y="5237686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659522" y="5228535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3511262" y="4759995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506341" y="4778084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072664" y="3587194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4660147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5236210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3568009" y="4062572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815537" y="5045490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324692" y="4056828"/>
            <a:ext cx="252028" cy="267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400" i="0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i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右箭头 87"/>
          <p:cNvSpPr/>
          <p:nvPr/>
        </p:nvSpPr>
        <p:spPr bwMode="auto">
          <a:xfrm>
            <a:off x="5912405" y="4163585"/>
            <a:ext cx="324036" cy="672525"/>
          </a:xfrm>
          <a:prstGeom prst="rightArrow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162618" y="4225060"/>
            <a:ext cx="833915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6800035" y="4163585"/>
            <a:ext cx="324036" cy="672525"/>
          </a:xfrm>
          <a:prstGeom prst="rightArrow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1" name="Text Box 180"/>
          <p:cNvSpPr txBox="1">
            <a:spLocks noChangeArrowheads="1"/>
          </p:cNvSpPr>
          <p:nvPr/>
        </p:nvSpPr>
        <p:spPr bwMode="auto">
          <a:xfrm>
            <a:off x="7918998" y="3100555"/>
            <a:ext cx="798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【12】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246746" y="3516204"/>
            <a:ext cx="2272640" cy="2000123"/>
            <a:chOff x="5925108" y="888492"/>
            <a:chExt cx="2272640" cy="2000123"/>
          </a:xfrm>
        </p:grpSpPr>
        <p:cxnSp>
          <p:nvCxnSpPr>
            <p:cNvPr id="93" name="直接连接符 92"/>
            <p:cNvCxnSpPr/>
            <p:nvPr/>
          </p:nvCxnSpPr>
          <p:spPr bwMode="auto">
            <a:xfrm flipV="1">
              <a:off x="5929957" y="888492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5929957" y="1382926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925108" y="1885251"/>
              <a:ext cx="2272640" cy="173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5925108" y="2382121"/>
              <a:ext cx="2267791" cy="4812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925108" y="2883803"/>
              <a:ext cx="2267791" cy="4812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925108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92899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7009616" y="888492"/>
              <a:ext cx="0" cy="1995311"/>
            </a:xfrm>
            <a:prstGeom prst="line">
              <a:avLst/>
            </a:prstGeom>
            <a:noFill/>
            <a:ln w="285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6469556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585680" y="888492"/>
              <a:ext cx="0" cy="1995311"/>
            </a:xfrm>
            <a:prstGeom prst="line">
              <a:avLst/>
            </a:prstGeom>
            <a:noFill/>
            <a:ln w="635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3" name="文本框 102"/>
          <p:cNvSpPr txBox="1"/>
          <p:nvPr/>
        </p:nvSpPr>
        <p:spPr>
          <a:xfrm>
            <a:off x="7264108" y="3594045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380641" y="4584462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958900" y="406026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4115" y="506389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779775" y="3587194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367258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43321" y="357665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275120" y="4062572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783564" y="4064936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364887" y="4063927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271543" y="4583953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786610" y="4573344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7264650" y="507168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380641" y="5060504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958900" y="5048959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941034" y="4562060"/>
            <a:ext cx="5040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i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i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D6D7BE07-C1C6-4916-8BF7-E2BA8691D5B4}" type="slidenum">
              <a:rPr lang="en-US" altLang="zh-CN" sz="1000" b="0" i="0" smtClean="0">
                <a:ea typeface="宋体" pitchFamily="2" charset="-122"/>
              </a:rPr>
              <a:pPr eaLnBrk="1" hangingPunct="1"/>
              <a:t>5</a:t>
            </a:fld>
            <a:endParaRPr lang="en-US" altLang="zh-CN" sz="1000" b="0" i="0" smtClean="0"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196752"/>
            <a:ext cx="4051508" cy="4019757"/>
          </a:xfrm>
          <a:prstGeom prst="rect">
            <a:avLst/>
          </a:prstGeom>
        </p:spPr>
      </p:pic>
      <p:sp>
        <p:nvSpPr>
          <p:cNvPr id="88" name="Text Box 180"/>
          <p:cNvSpPr txBox="1">
            <a:spLocks noChangeArrowheads="1"/>
          </p:cNvSpPr>
          <p:nvPr/>
        </p:nvSpPr>
        <p:spPr bwMode="auto">
          <a:xfrm>
            <a:off x="1172580" y="5517232"/>
            <a:ext cx="1669075" cy="3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六阶（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示例）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9" name="Text Box 180"/>
          <p:cNvSpPr txBox="1">
            <a:spLocks noChangeArrowheads="1"/>
          </p:cNvSpPr>
          <p:nvPr/>
        </p:nvSpPr>
        <p:spPr bwMode="auto">
          <a:xfrm>
            <a:off x="4819067" y="3278097"/>
            <a:ext cx="468052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规则：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</a:t>
            </a:r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1~6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每个数字在每一行中都出现及仅出现一次；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2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</a:t>
            </a:r>
            <a:r>
              <a:rPr lang="en-US" altLang="zh-CN" sz="1800" i="0" dirty="0">
                <a:solidFill>
                  <a:srgbClr val="0070C0"/>
                </a:solidFill>
                <a:ea typeface="宋体" pitchFamily="2" charset="-122"/>
              </a:rPr>
              <a:t> 1~6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每个数字在每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一列中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都出现及仅出现一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次；</a:t>
            </a:r>
            <a:endParaRPr lang="en-US" altLang="zh-CN" sz="1800" i="0" dirty="0" smtClean="0">
              <a:solidFill>
                <a:srgbClr val="0070C0"/>
              </a:solidFill>
              <a:ea typeface="宋体" pitchFamily="2" charset="-122"/>
            </a:endParaRPr>
          </a:p>
          <a:p>
            <a:pPr algn="l" eaLnBrk="1" hangingPunct="1"/>
            <a:r>
              <a:rPr lang="en-US" altLang="zh-CN" sz="1800" i="0" dirty="0" smtClean="0">
                <a:solidFill>
                  <a:srgbClr val="0070C0"/>
                </a:solidFill>
                <a:ea typeface="宋体" pitchFamily="2" charset="-122"/>
              </a:rPr>
              <a:t>3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、</a:t>
            </a:r>
            <a:r>
              <a:rPr lang="en-US" altLang="zh-CN" sz="1800" i="0" dirty="0">
                <a:solidFill>
                  <a:srgbClr val="0070C0"/>
                </a:solidFill>
                <a:ea typeface="宋体" pitchFamily="2" charset="-122"/>
              </a:rPr>
              <a:t> 1~6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每个数字在每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一宫中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都出现及仅出现一次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0" name="Text Box 180"/>
          <p:cNvSpPr txBox="1">
            <a:spLocks noChangeArrowheads="1"/>
          </p:cNvSpPr>
          <p:nvPr/>
        </p:nvSpPr>
        <p:spPr bwMode="auto">
          <a:xfrm>
            <a:off x="4819067" y="1216674"/>
            <a:ext cx="46805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在</a:t>
            </a:r>
            <a:r>
              <a:rPr lang="en-US" altLang="zh-CN" sz="1800" i="0" dirty="0">
                <a:solidFill>
                  <a:srgbClr val="0070C0"/>
                </a:solidFill>
                <a:ea typeface="宋体" pitchFamily="2" charset="-122"/>
              </a:rPr>
              <a:t>6x6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的方格阵列中已有若干预填已知数字。图中，每块被粗实线围在一起的六格，称为一宫。玩家需要通过逻辑推理，在空白格内正确填上</a:t>
            </a:r>
            <a:r>
              <a:rPr lang="en-US" altLang="zh-CN" sz="1800" i="0" dirty="0">
                <a:solidFill>
                  <a:srgbClr val="0070C0"/>
                </a:solidFill>
                <a:ea typeface="宋体" pitchFamily="2" charset="-122"/>
              </a:rPr>
              <a:t>1-6</a:t>
            </a:r>
            <a:r>
              <a:rPr lang="zh-CN" altLang="en-US" sz="1800" i="0" dirty="0">
                <a:solidFill>
                  <a:srgbClr val="0070C0"/>
                </a:solidFill>
                <a:ea typeface="宋体" pitchFamily="2" charset="-122"/>
              </a:rPr>
              <a:t>的</a:t>
            </a:r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数字。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28" y="944724"/>
            <a:ext cx="5770065" cy="4776378"/>
          </a:xfrm>
          <a:prstGeom prst="rect">
            <a:avLst/>
          </a:prstGeom>
        </p:spPr>
      </p:pic>
      <p:sp>
        <p:nvSpPr>
          <p:cNvPr id="9" name="Text Box 180"/>
          <p:cNvSpPr txBox="1">
            <a:spLocks noChangeArrowheads="1"/>
          </p:cNvSpPr>
          <p:nvPr/>
        </p:nvSpPr>
        <p:spPr bwMode="auto">
          <a:xfrm>
            <a:off x="5095282" y="5898095"/>
            <a:ext cx="1669075" cy="3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1800" i="0" dirty="0" smtClean="0">
                <a:solidFill>
                  <a:srgbClr val="0070C0"/>
                </a:solidFill>
                <a:ea typeface="宋体" pitchFamily="2" charset="-122"/>
              </a:rPr>
              <a:t>标注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0" name="Text Box 180"/>
          <p:cNvSpPr txBox="1">
            <a:spLocks noChangeArrowheads="1"/>
          </p:cNvSpPr>
          <p:nvPr/>
        </p:nvSpPr>
        <p:spPr bwMode="auto">
          <a:xfrm>
            <a:off x="442080" y="1484784"/>
            <a:ext cx="2484276" cy="378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i="0" dirty="0" smtClean="0"/>
              <a:t>用</a:t>
            </a:r>
            <a:r>
              <a:rPr lang="zh-CN" altLang="en-US" sz="1800" i="0" dirty="0"/>
              <a:t>形如</a:t>
            </a:r>
            <a:r>
              <a:rPr lang="en-US" altLang="zh-CN" sz="1800" i="0" dirty="0"/>
              <a:t>(1,4)</a:t>
            </a:r>
            <a:r>
              <a:rPr lang="zh-CN" altLang="en-US" sz="1800" i="0" dirty="0"/>
              <a:t>的表示方式代表第</a:t>
            </a:r>
            <a:r>
              <a:rPr lang="en-US" altLang="zh-CN" sz="1800" i="0" dirty="0"/>
              <a:t>1</a:t>
            </a:r>
            <a:r>
              <a:rPr lang="zh-CN" altLang="en-US" sz="1800" i="0" dirty="0"/>
              <a:t>行第</a:t>
            </a:r>
            <a:r>
              <a:rPr lang="en-US" altLang="zh-CN" sz="1800" i="0" dirty="0"/>
              <a:t>4</a:t>
            </a:r>
            <a:r>
              <a:rPr lang="zh-CN" altLang="en-US" sz="1800" i="0" dirty="0"/>
              <a:t>列的格子；并对该数独图形的全部</a:t>
            </a:r>
            <a:r>
              <a:rPr lang="en-US" altLang="zh-CN" sz="1800" i="0" dirty="0"/>
              <a:t>36</a:t>
            </a:r>
            <a:r>
              <a:rPr lang="zh-CN" altLang="en-US" sz="1800" i="0" dirty="0"/>
              <a:t>格进行顺序编号，</a:t>
            </a:r>
            <a:r>
              <a:rPr lang="en-US" altLang="zh-CN" sz="1800" i="0" dirty="0"/>
              <a:t>(1,1)</a:t>
            </a:r>
            <a:r>
              <a:rPr lang="zh-CN" altLang="en-US" sz="1800" i="0" dirty="0"/>
              <a:t>编为第</a:t>
            </a:r>
            <a:r>
              <a:rPr lang="en-US" altLang="zh-CN" sz="1800" i="0" dirty="0"/>
              <a:t>1</a:t>
            </a:r>
            <a:r>
              <a:rPr lang="zh-CN" altLang="en-US" sz="1800" i="0" dirty="0"/>
              <a:t>格，</a:t>
            </a:r>
            <a:r>
              <a:rPr lang="en-US" altLang="zh-CN" sz="1800" i="0" dirty="0"/>
              <a:t>(1,2)</a:t>
            </a:r>
            <a:r>
              <a:rPr lang="zh-CN" altLang="en-US" sz="1800" i="0" dirty="0"/>
              <a:t>编为第</a:t>
            </a:r>
            <a:r>
              <a:rPr lang="en-US" altLang="zh-CN" sz="1800" i="0" dirty="0"/>
              <a:t>2</a:t>
            </a:r>
            <a:r>
              <a:rPr lang="zh-CN" altLang="en-US" sz="1800" i="0" dirty="0"/>
              <a:t>格，</a:t>
            </a:r>
            <a:r>
              <a:rPr lang="en-US" altLang="zh-CN" sz="1800" i="0" dirty="0"/>
              <a:t>(1,3)</a:t>
            </a:r>
            <a:r>
              <a:rPr lang="zh-CN" altLang="en-US" sz="1800" i="0" dirty="0"/>
              <a:t>编为第</a:t>
            </a:r>
            <a:r>
              <a:rPr lang="en-US" altLang="zh-CN" sz="1800" i="0" dirty="0"/>
              <a:t>3</a:t>
            </a:r>
            <a:r>
              <a:rPr lang="zh-CN" altLang="en-US" sz="1800" i="0" dirty="0"/>
              <a:t>格，</a:t>
            </a:r>
            <a:r>
              <a:rPr lang="en-US" altLang="zh-CN" sz="1800" i="0" dirty="0"/>
              <a:t>...</a:t>
            </a:r>
            <a:r>
              <a:rPr lang="zh-CN" altLang="en-US" sz="1800" i="0" dirty="0"/>
              <a:t>，</a:t>
            </a:r>
            <a:r>
              <a:rPr lang="en-US" altLang="zh-CN" sz="1800" i="0" dirty="0"/>
              <a:t>(2,1)</a:t>
            </a:r>
            <a:r>
              <a:rPr lang="zh-CN" altLang="en-US" sz="1800" i="0" dirty="0"/>
              <a:t>编为第</a:t>
            </a:r>
            <a:r>
              <a:rPr lang="en-US" altLang="zh-CN" sz="1800" i="0" dirty="0"/>
              <a:t>7</a:t>
            </a:r>
            <a:r>
              <a:rPr lang="zh-CN" altLang="en-US" sz="1800" i="0" dirty="0"/>
              <a:t>格，以此类推，直到</a:t>
            </a:r>
            <a:r>
              <a:rPr lang="en-US" altLang="zh-CN" sz="1800" i="0" dirty="0"/>
              <a:t>(6,6)</a:t>
            </a:r>
            <a:r>
              <a:rPr lang="zh-CN" altLang="en-US" sz="1800" i="0" dirty="0"/>
              <a:t>编为第</a:t>
            </a:r>
            <a:r>
              <a:rPr lang="en-US" altLang="zh-CN" sz="1800" i="0" dirty="0"/>
              <a:t>36</a:t>
            </a:r>
            <a:r>
              <a:rPr lang="zh-CN" altLang="en-US" sz="1800" i="0" dirty="0"/>
              <a:t>格。</a:t>
            </a:r>
            <a:endParaRPr lang="zh-CN" altLang="en-US" sz="1800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0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6" y="1088740"/>
            <a:ext cx="4694334" cy="39244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180"/>
          <p:cNvSpPr txBox="1">
            <a:spLocks noChangeArrowheads="1"/>
          </p:cNvSpPr>
          <p:nvPr/>
        </p:nvSpPr>
        <p:spPr bwMode="auto">
          <a:xfrm>
            <a:off x="281556" y="5553236"/>
            <a:ext cx="3771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zh-CN" sz="1800" dirty="0"/>
              <a:t>关于</a:t>
            </a:r>
            <a:r>
              <a:rPr lang="en-US" altLang="zh-CN" sz="1800" dirty="0"/>
              <a:t>(1,1)</a:t>
            </a:r>
            <a:r>
              <a:rPr lang="zh-CN" altLang="zh-CN" sz="1800" dirty="0"/>
              <a:t>已知数字</a:t>
            </a:r>
            <a:r>
              <a:rPr lang="en-US" altLang="zh-CN" sz="1800" dirty="0"/>
              <a:t>4</a:t>
            </a:r>
            <a:r>
              <a:rPr lang="zh-CN" altLang="zh-CN" sz="1800" dirty="0"/>
              <a:t>的标注结果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36" y="1134909"/>
            <a:ext cx="4351049" cy="3868355"/>
          </a:xfrm>
          <a:prstGeom prst="rect">
            <a:avLst/>
          </a:prstGeom>
        </p:spPr>
      </p:pic>
      <p:sp>
        <p:nvSpPr>
          <p:cNvPr id="8" name="Text Box 180"/>
          <p:cNvSpPr txBox="1">
            <a:spLocks noChangeArrowheads="1"/>
          </p:cNvSpPr>
          <p:nvPr/>
        </p:nvSpPr>
        <p:spPr bwMode="auto">
          <a:xfrm>
            <a:off x="5505109" y="5499938"/>
            <a:ext cx="3771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zh-CN" sz="1800" dirty="0" smtClean="0"/>
              <a:t>关于</a:t>
            </a:r>
            <a:r>
              <a:rPr lang="zh-CN" altLang="en-US" sz="1800" dirty="0"/>
              <a:t>所有</a:t>
            </a:r>
            <a:r>
              <a:rPr lang="zh-CN" altLang="zh-CN" sz="1800" dirty="0" smtClean="0"/>
              <a:t>已知数</a:t>
            </a:r>
            <a:r>
              <a:rPr lang="zh-CN" altLang="en-US" sz="1800" dirty="0" smtClean="0"/>
              <a:t>字</a:t>
            </a:r>
            <a:r>
              <a:rPr lang="zh-CN" altLang="zh-CN" sz="1800" dirty="0" smtClean="0"/>
              <a:t>标注</a:t>
            </a:r>
            <a:r>
              <a:rPr lang="zh-CN" altLang="en-US" sz="1800" dirty="0" smtClean="0"/>
              <a:t>后的</a:t>
            </a:r>
            <a:r>
              <a:rPr lang="zh-CN" altLang="zh-CN" sz="1800" dirty="0" smtClean="0"/>
              <a:t>结果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4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6" y="863940"/>
            <a:ext cx="5972175" cy="541972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180"/>
          <p:cNvSpPr txBox="1">
            <a:spLocks noChangeArrowheads="1"/>
          </p:cNvSpPr>
          <p:nvPr/>
        </p:nvSpPr>
        <p:spPr bwMode="auto">
          <a:xfrm>
            <a:off x="6711632" y="1448780"/>
            <a:ext cx="2988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zh-CN" sz="1800" dirty="0"/>
              <a:t>第</a:t>
            </a:r>
            <a:r>
              <a:rPr lang="en-US" altLang="zh-CN" sz="1800" dirty="0"/>
              <a:t>14</a:t>
            </a:r>
            <a:r>
              <a:rPr lang="zh-CN" altLang="zh-CN" sz="1800" dirty="0"/>
              <a:t>格处理后第</a:t>
            </a:r>
            <a:r>
              <a:rPr lang="en-US" altLang="zh-CN" sz="1800" dirty="0"/>
              <a:t>15</a:t>
            </a:r>
            <a:r>
              <a:rPr lang="zh-CN" altLang="zh-CN" sz="1800" dirty="0"/>
              <a:t>格处理前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1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07353B-D3D2-42BE-804F-938137F25E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687851"/>
            <a:ext cx="58197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六阶数独游戏算法设计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180"/>
          <p:cNvSpPr txBox="1">
            <a:spLocks noChangeArrowheads="1"/>
          </p:cNvSpPr>
          <p:nvPr/>
        </p:nvSpPr>
        <p:spPr bwMode="auto">
          <a:xfrm>
            <a:off x="6537176" y="1412776"/>
            <a:ext cx="3108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zh-CN" sz="1800" dirty="0"/>
              <a:t>第</a:t>
            </a:r>
            <a:r>
              <a:rPr lang="en-US" altLang="zh-CN" sz="1800" dirty="0"/>
              <a:t>15</a:t>
            </a:r>
            <a:r>
              <a:rPr lang="zh-CN" altLang="zh-CN" sz="1800" dirty="0"/>
              <a:t>格尝试取</a:t>
            </a:r>
            <a:r>
              <a:rPr lang="en-US" altLang="zh-CN" sz="1800" dirty="0"/>
              <a:t>1</a:t>
            </a:r>
            <a:r>
              <a:rPr lang="zh-CN" altLang="zh-CN" sz="1800" dirty="0"/>
              <a:t>进入第</a:t>
            </a:r>
            <a:r>
              <a:rPr lang="en-US" altLang="zh-CN" sz="1800" dirty="0"/>
              <a:t>16</a:t>
            </a:r>
            <a:r>
              <a:rPr lang="zh-CN" altLang="zh-CN" sz="1800" dirty="0"/>
              <a:t>格</a:t>
            </a:r>
            <a:endParaRPr lang="en-US" altLang="zh-CN" sz="1800" i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C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rgbClr val="CC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20250</TotalTime>
  <Words>589</Words>
  <Application>Microsoft Office PowerPoint</Application>
  <PresentationFormat>A4 纸张(210x297 毫米)</PresentationFormat>
  <Paragraphs>143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空演示文稿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袁焱</dc:creator>
  <cp:lastModifiedBy>ltjiang</cp:lastModifiedBy>
  <cp:revision>2730</cp:revision>
  <cp:lastPrinted>2016-09-10T08:45:35Z</cp:lastPrinted>
  <dcterms:created xsi:type="dcterms:W3CDTF">2002-01-06T03:16:25Z</dcterms:created>
  <dcterms:modified xsi:type="dcterms:W3CDTF">2018-09-19T03:09:56Z</dcterms:modified>
</cp:coreProperties>
</file>