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59" r:id="rId2"/>
    <p:sldId id="458" r:id="rId3"/>
    <p:sldId id="481" r:id="rId4"/>
    <p:sldId id="480" r:id="rId5"/>
    <p:sldId id="482" r:id="rId6"/>
    <p:sldId id="483" r:id="rId7"/>
    <p:sldId id="484" r:id="rId8"/>
    <p:sldId id="485" r:id="rId9"/>
    <p:sldId id="486" r:id="rId10"/>
    <p:sldId id="487" r:id="rId11"/>
    <p:sldId id="488" r:id="rId12"/>
    <p:sldId id="489" r:id="rId13"/>
    <p:sldId id="496" r:id="rId14"/>
    <p:sldId id="491" r:id="rId15"/>
    <p:sldId id="492" r:id="rId16"/>
    <p:sldId id="493" r:id="rId17"/>
    <p:sldId id="494" r:id="rId18"/>
    <p:sldId id="495" r:id="rId19"/>
    <p:sldId id="497" r:id="rId20"/>
    <p:sldId id="498" r:id="rId21"/>
    <p:sldId id="500" r:id="rId22"/>
    <p:sldId id="501" r:id="rId23"/>
    <p:sldId id="499" r:id="rId24"/>
    <p:sldId id="504" r:id="rId25"/>
    <p:sldId id="503" r:id="rId26"/>
    <p:sldId id="505" r:id="rId27"/>
    <p:sldId id="431" r:id="rId28"/>
  </p:sldIdLst>
  <p:sldSz cx="9906000" cy="6858000" type="A4"/>
  <p:notesSz cx="6669088" cy="9926638"/>
  <p:defaultTextStyle>
    <a:defPPr>
      <a:defRPr lang="en-AU"/>
    </a:defPPr>
    <a:lvl1pPr algn="ctr" rtl="0" fontAlgn="base">
      <a:spcBef>
        <a:spcPct val="50000"/>
      </a:spcBef>
      <a:spcAft>
        <a:spcPct val="0"/>
      </a:spcAft>
      <a:defRPr sz="1600" b="1" i="1" kern="1200">
        <a:solidFill>
          <a:schemeClr val="tx1"/>
        </a:solidFill>
        <a:latin typeface="Arial" charset="0"/>
        <a:ea typeface="华文楷体" pitchFamily="2" charset="-122"/>
        <a:cs typeface="+mn-cs"/>
      </a:defRPr>
    </a:lvl1pPr>
    <a:lvl2pPr marL="457200" algn="ctr" rtl="0" fontAlgn="base">
      <a:spcBef>
        <a:spcPct val="50000"/>
      </a:spcBef>
      <a:spcAft>
        <a:spcPct val="0"/>
      </a:spcAft>
      <a:defRPr sz="1600" b="1" i="1" kern="1200">
        <a:solidFill>
          <a:schemeClr val="tx1"/>
        </a:solidFill>
        <a:latin typeface="Arial" charset="0"/>
        <a:ea typeface="华文楷体" pitchFamily="2" charset="-122"/>
        <a:cs typeface="+mn-cs"/>
      </a:defRPr>
    </a:lvl2pPr>
    <a:lvl3pPr marL="914400" algn="ctr" rtl="0" fontAlgn="base">
      <a:spcBef>
        <a:spcPct val="50000"/>
      </a:spcBef>
      <a:spcAft>
        <a:spcPct val="0"/>
      </a:spcAft>
      <a:defRPr sz="1600" b="1" i="1" kern="1200">
        <a:solidFill>
          <a:schemeClr val="tx1"/>
        </a:solidFill>
        <a:latin typeface="Arial" charset="0"/>
        <a:ea typeface="华文楷体" pitchFamily="2" charset="-122"/>
        <a:cs typeface="+mn-cs"/>
      </a:defRPr>
    </a:lvl3pPr>
    <a:lvl4pPr marL="1371600" algn="ctr" rtl="0" fontAlgn="base">
      <a:spcBef>
        <a:spcPct val="50000"/>
      </a:spcBef>
      <a:spcAft>
        <a:spcPct val="0"/>
      </a:spcAft>
      <a:defRPr sz="1600" b="1" i="1" kern="1200">
        <a:solidFill>
          <a:schemeClr val="tx1"/>
        </a:solidFill>
        <a:latin typeface="Arial" charset="0"/>
        <a:ea typeface="华文楷体" pitchFamily="2" charset="-122"/>
        <a:cs typeface="+mn-cs"/>
      </a:defRPr>
    </a:lvl4pPr>
    <a:lvl5pPr marL="1828800" algn="ctr" rtl="0" fontAlgn="base">
      <a:spcBef>
        <a:spcPct val="50000"/>
      </a:spcBef>
      <a:spcAft>
        <a:spcPct val="0"/>
      </a:spcAft>
      <a:defRPr sz="1600" b="1" i="1" kern="1200">
        <a:solidFill>
          <a:schemeClr val="tx1"/>
        </a:solidFill>
        <a:latin typeface="Arial" charset="0"/>
        <a:ea typeface="华文楷体" pitchFamily="2" charset="-122"/>
        <a:cs typeface="+mn-cs"/>
      </a:defRPr>
    </a:lvl5pPr>
    <a:lvl6pPr marL="2286000" algn="l" defTabSz="914400" rtl="0" eaLnBrk="1" latinLnBrk="0" hangingPunct="1">
      <a:defRPr sz="1600" b="1" i="1" kern="1200">
        <a:solidFill>
          <a:schemeClr val="tx1"/>
        </a:solidFill>
        <a:latin typeface="Arial" charset="0"/>
        <a:ea typeface="华文楷体" pitchFamily="2" charset="-122"/>
        <a:cs typeface="+mn-cs"/>
      </a:defRPr>
    </a:lvl6pPr>
    <a:lvl7pPr marL="2743200" algn="l" defTabSz="914400" rtl="0" eaLnBrk="1" latinLnBrk="0" hangingPunct="1">
      <a:defRPr sz="1600" b="1" i="1" kern="1200">
        <a:solidFill>
          <a:schemeClr val="tx1"/>
        </a:solidFill>
        <a:latin typeface="Arial" charset="0"/>
        <a:ea typeface="华文楷体" pitchFamily="2" charset="-122"/>
        <a:cs typeface="+mn-cs"/>
      </a:defRPr>
    </a:lvl7pPr>
    <a:lvl8pPr marL="3200400" algn="l" defTabSz="914400" rtl="0" eaLnBrk="1" latinLnBrk="0" hangingPunct="1">
      <a:defRPr sz="1600" b="1" i="1" kern="1200">
        <a:solidFill>
          <a:schemeClr val="tx1"/>
        </a:solidFill>
        <a:latin typeface="Arial" charset="0"/>
        <a:ea typeface="华文楷体" pitchFamily="2" charset="-122"/>
        <a:cs typeface="+mn-cs"/>
      </a:defRPr>
    </a:lvl8pPr>
    <a:lvl9pPr marL="3657600" algn="l" defTabSz="914400" rtl="0" eaLnBrk="1" latinLnBrk="0" hangingPunct="1">
      <a:defRPr sz="1600" b="1" i="1" kern="1200">
        <a:solidFill>
          <a:schemeClr val="tx1"/>
        </a:solidFill>
        <a:latin typeface="Arial" charset="0"/>
        <a:ea typeface="华文楷体" pitchFamily="2" charset="-122"/>
        <a:cs typeface="+mn-cs"/>
      </a:defRPr>
    </a:lvl9pPr>
  </p:defaultTextStyle>
  <p:extLst>
    <p:ext uri="{EFAFB233-063F-42B5-8137-9DF3F51BA10A}">
      <p15:sldGuideLst xmlns:p15="http://schemas.microsoft.com/office/powerpoint/2012/main" xmlns="">
        <p15:guide id="1" orient="horz" pos="4319">
          <p15:clr>
            <a:srgbClr val="A4A3A4"/>
          </p15:clr>
        </p15:guide>
        <p15:guide id="2" pos="864">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FF"/>
    <a:srgbClr val="FF6600"/>
    <a:srgbClr val="666633"/>
    <a:srgbClr val="336699"/>
    <a:srgbClr val="990000"/>
    <a:srgbClr val="333333"/>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8" autoAdjust="0"/>
    <p:restoredTop sz="85219" autoAdjust="0"/>
  </p:normalViewPr>
  <p:slideViewPr>
    <p:cSldViewPr>
      <p:cViewPr varScale="1">
        <p:scale>
          <a:sx n="60" d="100"/>
          <a:sy n="60" d="100"/>
        </p:scale>
        <p:origin x="-1680" y="-84"/>
      </p:cViewPr>
      <p:guideLst>
        <p:guide orient="horz" pos="4319"/>
        <p:guide pos="8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4"/>
    </p:cViewPr>
  </p:sorterViewPr>
  <p:notesViewPr>
    <p:cSldViewPr>
      <p:cViewPr varScale="1">
        <p:scale>
          <a:sx n="53" d="100"/>
          <a:sy n="53" d="100"/>
        </p:scale>
        <p:origin x="-1920" y="-108"/>
      </p:cViewPr>
      <p:guideLst>
        <p:guide orient="horz" pos="3127"/>
        <p:guide pos="210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
            <a:ext cx="2891026"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l">
              <a:spcBef>
                <a:spcPct val="0"/>
              </a:spcBef>
              <a:defRPr sz="1200" b="0" i="0" smtClean="0">
                <a:ea typeface="+mn-ea"/>
              </a:defRPr>
            </a:lvl1pPr>
          </a:lstStyle>
          <a:p>
            <a:pPr>
              <a:defRPr/>
            </a:pPr>
            <a:endParaRPr lang="zh-CN" altLang="en-AU"/>
          </a:p>
        </p:txBody>
      </p:sp>
      <p:sp>
        <p:nvSpPr>
          <p:cNvPr id="22531" name="Rectangle 3"/>
          <p:cNvSpPr>
            <a:spLocks noGrp="1" noChangeArrowheads="1"/>
          </p:cNvSpPr>
          <p:nvPr>
            <p:ph type="dt" sz="quarter" idx="1"/>
          </p:nvPr>
        </p:nvSpPr>
        <p:spPr bwMode="auto">
          <a:xfrm>
            <a:off x="3776510" y="1"/>
            <a:ext cx="2891025"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a:spcBef>
                <a:spcPct val="0"/>
              </a:spcBef>
              <a:defRPr sz="1200" b="0" i="0" smtClean="0">
                <a:ea typeface="+mn-ea"/>
              </a:defRPr>
            </a:lvl1pPr>
          </a:lstStyle>
          <a:p>
            <a:pPr>
              <a:defRPr/>
            </a:pPr>
            <a:endParaRPr lang="en-AU" altLang="zh-CN"/>
          </a:p>
        </p:txBody>
      </p:sp>
      <p:sp>
        <p:nvSpPr>
          <p:cNvPr id="22532" name="Rectangle 4"/>
          <p:cNvSpPr>
            <a:spLocks noGrp="1" noChangeArrowheads="1"/>
          </p:cNvSpPr>
          <p:nvPr>
            <p:ph type="ftr" sz="quarter" idx="2"/>
          </p:nvPr>
        </p:nvSpPr>
        <p:spPr bwMode="auto">
          <a:xfrm>
            <a:off x="0" y="9427374"/>
            <a:ext cx="2891026"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l">
              <a:spcBef>
                <a:spcPct val="0"/>
              </a:spcBef>
              <a:defRPr sz="1200" b="0" i="0" smtClean="0">
                <a:ea typeface="+mn-ea"/>
              </a:defRPr>
            </a:lvl1pPr>
          </a:lstStyle>
          <a:p>
            <a:pPr>
              <a:defRPr/>
            </a:pPr>
            <a:endParaRPr lang="en-AU" altLang="zh-CN"/>
          </a:p>
        </p:txBody>
      </p:sp>
      <p:sp>
        <p:nvSpPr>
          <p:cNvPr id="22533" name="Rectangle 5"/>
          <p:cNvSpPr>
            <a:spLocks noGrp="1" noChangeArrowheads="1"/>
          </p:cNvSpPr>
          <p:nvPr>
            <p:ph type="sldNum" sz="quarter" idx="3"/>
          </p:nvPr>
        </p:nvSpPr>
        <p:spPr bwMode="auto">
          <a:xfrm>
            <a:off x="3776510" y="9427374"/>
            <a:ext cx="2891025"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a:spcBef>
                <a:spcPct val="0"/>
              </a:spcBef>
              <a:defRPr sz="1200" b="0" i="0" smtClean="0">
                <a:ea typeface="+mn-ea"/>
              </a:defRPr>
            </a:lvl1pPr>
          </a:lstStyle>
          <a:p>
            <a:pPr>
              <a:defRPr/>
            </a:pPr>
            <a:fld id="{033FA0E9-21A3-47AE-8AD1-D5DA3F5CE4FA}" type="slidenum">
              <a:rPr lang="zh-CN" altLang="en-AU"/>
              <a:pPr>
                <a:defRPr/>
              </a:pPr>
              <a:t>‹#›</a:t>
            </a:fld>
            <a:endParaRPr lang="en-AU" altLang="zh-CN"/>
          </a:p>
        </p:txBody>
      </p:sp>
    </p:spTree>
    <p:extLst>
      <p:ext uri="{BB962C8B-B14F-4D97-AF65-F5344CB8AC3E}">
        <p14:creationId xmlns:p14="http://schemas.microsoft.com/office/powerpoint/2010/main" val="1240513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2891026"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l">
              <a:spcBef>
                <a:spcPct val="0"/>
              </a:spcBef>
              <a:defRPr sz="1200" b="0" i="0" smtClean="0">
                <a:ea typeface="+mn-ea"/>
              </a:defRPr>
            </a:lvl1pPr>
          </a:lstStyle>
          <a:p>
            <a:pPr>
              <a:defRPr/>
            </a:pPr>
            <a:endParaRPr lang="zh-CN" altLang="en-AU"/>
          </a:p>
        </p:txBody>
      </p:sp>
      <p:sp>
        <p:nvSpPr>
          <p:cNvPr id="23555" name="Rectangle 3"/>
          <p:cNvSpPr>
            <a:spLocks noGrp="1" noChangeArrowheads="1"/>
          </p:cNvSpPr>
          <p:nvPr>
            <p:ph type="dt" idx="1"/>
          </p:nvPr>
        </p:nvSpPr>
        <p:spPr bwMode="auto">
          <a:xfrm>
            <a:off x="3776510" y="1"/>
            <a:ext cx="2891025"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a:spcBef>
                <a:spcPct val="0"/>
              </a:spcBef>
              <a:defRPr sz="1200" b="0" i="0" smtClean="0">
                <a:ea typeface="+mn-ea"/>
              </a:defRPr>
            </a:lvl1pPr>
          </a:lstStyle>
          <a:p>
            <a:pPr>
              <a:defRPr/>
            </a:pPr>
            <a:endParaRPr lang="en-AU" altLang="zh-CN"/>
          </a:p>
        </p:txBody>
      </p:sp>
      <p:sp>
        <p:nvSpPr>
          <p:cNvPr id="27652" name="Rectangle 4"/>
          <p:cNvSpPr>
            <a:spLocks noGrp="1" noRot="1" noChangeAspect="1" noChangeArrowheads="1" noTextEdit="1"/>
          </p:cNvSpPr>
          <p:nvPr>
            <p:ph type="sldImg" idx="2"/>
          </p:nvPr>
        </p:nvSpPr>
        <p:spPr bwMode="auto">
          <a:xfrm>
            <a:off x="649288" y="744538"/>
            <a:ext cx="5372100"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666443" y="4712102"/>
            <a:ext cx="5336202" cy="446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p>
            <a:pPr lvl="0"/>
            <a:r>
              <a:rPr lang="en-AU" altLang="zh-CN" noProof="0" smtClean="0"/>
              <a:t>Click to edit Master text styles</a:t>
            </a:r>
          </a:p>
          <a:p>
            <a:pPr lvl="1"/>
            <a:r>
              <a:rPr lang="en-AU" altLang="zh-CN" noProof="0" smtClean="0"/>
              <a:t>Second level</a:t>
            </a:r>
          </a:p>
          <a:p>
            <a:pPr lvl="2"/>
            <a:r>
              <a:rPr lang="en-AU" altLang="zh-CN" noProof="0" smtClean="0"/>
              <a:t>Third level</a:t>
            </a:r>
          </a:p>
          <a:p>
            <a:pPr lvl="3"/>
            <a:r>
              <a:rPr lang="en-AU" altLang="zh-CN" noProof="0" smtClean="0"/>
              <a:t>Fourth level</a:t>
            </a:r>
          </a:p>
          <a:p>
            <a:pPr lvl="4"/>
            <a:r>
              <a:rPr lang="en-AU" altLang="zh-CN" noProof="0" smtClean="0"/>
              <a:t>Fifth level</a:t>
            </a:r>
          </a:p>
        </p:txBody>
      </p:sp>
      <p:sp>
        <p:nvSpPr>
          <p:cNvPr id="23558" name="Rectangle 6"/>
          <p:cNvSpPr>
            <a:spLocks noGrp="1" noChangeArrowheads="1"/>
          </p:cNvSpPr>
          <p:nvPr>
            <p:ph type="ftr" sz="quarter" idx="4"/>
          </p:nvPr>
        </p:nvSpPr>
        <p:spPr bwMode="auto">
          <a:xfrm>
            <a:off x="0" y="9427374"/>
            <a:ext cx="2891026"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l">
              <a:spcBef>
                <a:spcPct val="0"/>
              </a:spcBef>
              <a:defRPr sz="1200" b="0" i="0" smtClean="0">
                <a:ea typeface="+mn-ea"/>
              </a:defRPr>
            </a:lvl1pPr>
          </a:lstStyle>
          <a:p>
            <a:pPr>
              <a:defRPr/>
            </a:pPr>
            <a:endParaRPr lang="en-AU" altLang="zh-CN"/>
          </a:p>
        </p:txBody>
      </p:sp>
      <p:sp>
        <p:nvSpPr>
          <p:cNvPr id="23559" name="Rectangle 7"/>
          <p:cNvSpPr>
            <a:spLocks noGrp="1" noChangeArrowheads="1"/>
          </p:cNvSpPr>
          <p:nvPr>
            <p:ph type="sldNum" sz="quarter" idx="5"/>
          </p:nvPr>
        </p:nvSpPr>
        <p:spPr bwMode="auto">
          <a:xfrm>
            <a:off x="3776510" y="9427374"/>
            <a:ext cx="2891025" cy="4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a:spcBef>
                <a:spcPct val="0"/>
              </a:spcBef>
              <a:defRPr sz="1200" b="0" i="0" smtClean="0">
                <a:ea typeface="+mn-ea"/>
              </a:defRPr>
            </a:lvl1pPr>
          </a:lstStyle>
          <a:p>
            <a:pPr>
              <a:defRPr/>
            </a:pPr>
            <a:fld id="{64D49359-3590-4435-ADD6-1784ACFBC397}" type="slidenum">
              <a:rPr lang="zh-CN" altLang="en-AU"/>
              <a:pPr>
                <a:defRPr/>
              </a:pPr>
              <a:t>‹#›</a:t>
            </a:fld>
            <a:endParaRPr lang="en-AU" altLang="zh-CN"/>
          </a:p>
        </p:txBody>
      </p:sp>
    </p:spTree>
    <p:extLst>
      <p:ext uri="{BB962C8B-B14F-4D97-AF65-F5344CB8AC3E}">
        <p14:creationId xmlns:p14="http://schemas.microsoft.com/office/powerpoint/2010/main" val="9990715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1600" b="1" i="1">
                <a:solidFill>
                  <a:schemeClr val="tx1"/>
                </a:solidFill>
                <a:latin typeface="Arial" charset="0"/>
                <a:ea typeface="华文楷体" pitchFamily="2" charset="-122"/>
              </a:defRPr>
            </a:lvl1pPr>
            <a:lvl2pPr marL="735743" indent="-282978" eaLnBrk="0" hangingPunct="0">
              <a:defRPr sz="1600" b="1" i="1">
                <a:solidFill>
                  <a:schemeClr val="tx1"/>
                </a:solidFill>
                <a:latin typeface="Arial" charset="0"/>
                <a:ea typeface="华文楷体" pitchFamily="2" charset="-122"/>
              </a:defRPr>
            </a:lvl2pPr>
            <a:lvl3pPr marL="1131913" indent="-226383" eaLnBrk="0" hangingPunct="0">
              <a:defRPr sz="1600" b="1" i="1">
                <a:solidFill>
                  <a:schemeClr val="tx1"/>
                </a:solidFill>
                <a:latin typeface="Arial" charset="0"/>
                <a:ea typeface="华文楷体" pitchFamily="2" charset="-122"/>
              </a:defRPr>
            </a:lvl3pPr>
            <a:lvl4pPr marL="1584678" indent="-226383" eaLnBrk="0" hangingPunct="0">
              <a:defRPr sz="1600" b="1" i="1">
                <a:solidFill>
                  <a:schemeClr val="tx1"/>
                </a:solidFill>
                <a:latin typeface="Arial" charset="0"/>
                <a:ea typeface="华文楷体" pitchFamily="2" charset="-122"/>
              </a:defRPr>
            </a:lvl4pPr>
            <a:lvl5pPr marL="2037443" indent="-226383" eaLnBrk="0" hangingPunct="0">
              <a:defRPr sz="1600" b="1" i="1">
                <a:solidFill>
                  <a:schemeClr val="tx1"/>
                </a:solidFill>
                <a:latin typeface="Arial" charset="0"/>
                <a:ea typeface="华文楷体" pitchFamily="2" charset="-122"/>
              </a:defRPr>
            </a:lvl5pPr>
            <a:lvl6pPr marL="2490208" indent="-226383" algn="ctr" eaLnBrk="0" fontAlgn="base" hangingPunct="0">
              <a:spcBef>
                <a:spcPct val="50000"/>
              </a:spcBef>
              <a:spcAft>
                <a:spcPct val="0"/>
              </a:spcAft>
              <a:defRPr sz="1600" b="1" i="1">
                <a:solidFill>
                  <a:schemeClr val="tx1"/>
                </a:solidFill>
                <a:latin typeface="Arial" charset="0"/>
                <a:ea typeface="华文楷体" pitchFamily="2" charset="-122"/>
              </a:defRPr>
            </a:lvl6pPr>
            <a:lvl7pPr marL="2942974" indent="-226383" algn="ctr" eaLnBrk="0" fontAlgn="base" hangingPunct="0">
              <a:spcBef>
                <a:spcPct val="50000"/>
              </a:spcBef>
              <a:spcAft>
                <a:spcPct val="0"/>
              </a:spcAft>
              <a:defRPr sz="1600" b="1" i="1">
                <a:solidFill>
                  <a:schemeClr val="tx1"/>
                </a:solidFill>
                <a:latin typeface="Arial" charset="0"/>
                <a:ea typeface="华文楷体" pitchFamily="2" charset="-122"/>
              </a:defRPr>
            </a:lvl7pPr>
            <a:lvl8pPr marL="3395739" indent="-226383" algn="ctr" eaLnBrk="0" fontAlgn="base" hangingPunct="0">
              <a:spcBef>
                <a:spcPct val="50000"/>
              </a:spcBef>
              <a:spcAft>
                <a:spcPct val="0"/>
              </a:spcAft>
              <a:defRPr sz="1600" b="1" i="1">
                <a:solidFill>
                  <a:schemeClr val="tx1"/>
                </a:solidFill>
                <a:latin typeface="Arial" charset="0"/>
                <a:ea typeface="华文楷体" pitchFamily="2" charset="-122"/>
              </a:defRPr>
            </a:lvl8pPr>
            <a:lvl9pPr marL="3848504" indent="-226383"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4CD343D9-A327-4627-B112-576B3572987F}" type="slidenum">
              <a:rPr lang="zh-CN" altLang="en-AU" sz="1200" b="0" i="0">
                <a:ea typeface="宋体" pitchFamily="2" charset="-122"/>
              </a:rPr>
              <a:pPr eaLnBrk="1" hangingPunct="1"/>
              <a:t>1</a:t>
            </a:fld>
            <a:endParaRPr lang="en-AU" altLang="zh-CN" sz="1200" b="0" i="0">
              <a:ea typeface="宋体"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310355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D49359-3590-4435-ADD6-1784ACFBC397}" type="slidenum">
              <a:rPr lang="zh-CN" altLang="en-AU" smtClean="0"/>
              <a:pPr>
                <a:defRPr/>
              </a:pPr>
              <a:t>2</a:t>
            </a:fld>
            <a:endParaRPr lang="en-AU" altLang="zh-CN"/>
          </a:p>
        </p:txBody>
      </p:sp>
    </p:spTree>
    <p:extLst>
      <p:ext uri="{BB962C8B-B14F-4D97-AF65-F5344CB8AC3E}">
        <p14:creationId xmlns:p14="http://schemas.microsoft.com/office/powerpoint/2010/main" val="357887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答案，迭代轮数，记录改进效果最好的</a:t>
            </a:r>
            <a:r>
              <a:rPr lang="en-US" altLang="zh-CN" dirty="0" smtClean="0"/>
              <a:t>3~5</a:t>
            </a:r>
            <a:r>
              <a:rPr lang="zh-CN" altLang="en-US" dirty="0" smtClean="0"/>
              <a:t>个组</a:t>
            </a:r>
            <a:endParaRPr lang="zh-CN" altLang="en-US" dirty="0"/>
          </a:p>
        </p:txBody>
      </p:sp>
      <p:sp>
        <p:nvSpPr>
          <p:cNvPr id="4" name="灯片编号占位符 3"/>
          <p:cNvSpPr>
            <a:spLocks noGrp="1"/>
          </p:cNvSpPr>
          <p:nvPr>
            <p:ph type="sldNum" sz="quarter" idx="10"/>
          </p:nvPr>
        </p:nvSpPr>
        <p:spPr/>
        <p:txBody>
          <a:bodyPr/>
          <a:lstStyle/>
          <a:p>
            <a:pPr>
              <a:defRPr/>
            </a:pPr>
            <a:fld id="{64D49359-3590-4435-ADD6-1784ACFBC397}" type="slidenum">
              <a:rPr lang="zh-CN" altLang="en-AU" smtClean="0"/>
              <a:pPr>
                <a:defRPr/>
              </a:pPr>
              <a:t>3</a:t>
            </a:fld>
            <a:endParaRPr lang="en-AU" altLang="zh-CN"/>
          </a:p>
        </p:txBody>
      </p:sp>
    </p:spTree>
    <p:extLst>
      <p:ext uri="{BB962C8B-B14F-4D97-AF65-F5344CB8AC3E}">
        <p14:creationId xmlns:p14="http://schemas.microsoft.com/office/powerpoint/2010/main" val="19806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答案，迭代轮数</a:t>
            </a:r>
            <a:endParaRPr lang="en-US" altLang="zh-CN" smtClean="0"/>
          </a:p>
          <a:p>
            <a:r>
              <a:rPr lang="zh-CN" altLang="en-US" smtClean="0"/>
              <a:t>记录最快求出答案（或算法改进效果）的</a:t>
            </a:r>
            <a:r>
              <a:rPr lang="en-US" altLang="zh-CN" dirty="0" smtClean="0"/>
              <a:t>3~5</a:t>
            </a:r>
            <a:r>
              <a:rPr lang="zh-CN" altLang="en-US" dirty="0" smtClean="0"/>
              <a:t>个组</a:t>
            </a:r>
            <a:endParaRPr lang="zh-CN" altLang="en-US" dirty="0"/>
          </a:p>
        </p:txBody>
      </p:sp>
      <p:sp>
        <p:nvSpPr>
          <p:cNvPr id="4" name="灯片编号占位符 3"/>
          <p:cNvSpPr>
            <a:spLocks noGrp="1"/>
          </p:cNvSpPr>
          <p:nvPr>
            <p:ph type="sldNum" sz="quarter" idx="10"/>
          </p:nvPr>
        </p:nvSpPr>
        <p:spPr/>
        <p:txBody>
          <a:bodyPr/>
          <a:lstStyle/>
          <a:p>
            <a:pPr>
              <a:defRPr/>
            </a:pPr>
            <a:fld id="{64D49359-3590-4435-ADD6-1784ACFBC397}" type="slidenum">
              <a:rPr lang="zh-CN" altLang="en-AU" smtClean="0"/>
              <a:pPr>
                <a:defRPr/>
              </a:pPr>
              <a:t>4</a:t>
            </a:fld>
            <a:endParaRPr lang="en-AU" altLang="zh-CN"/>
          </a:p>
        </p:txBody>
      </p:sp>
    </p:spTree>
    <p:extLst>
      <p:ext uri="{BB962C8B-B14F-4D97-AF65-F5344CB8AC3E}">
        <p14:creationId xmlns:p14="http://schemas.microsoft.com/office/powerpoint/2010/main" val="586066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3" descr="Sellers-TitleMaster2"/>
          <p:cNvPicPr>
            <a:picLocks noChangeAspect="1" noChangeArrowheads="1"/>
          </p:cNvPicPr>
          <p:nvPr userDrawn="1"/>
        </p:nvPicPr>
        <p:blipFill>
          <a:blip r:embed="rId2">
            <a:extLst>
              <a:ext uri="{28A0092B-C50C-407E-A947-70E740481C1C}">
                <a14:useLocalDpi xmlns:a14="http://schemas.microsoft.com/office/drawing/2010/main" val="0"/>
              </a:ext>
            </a:extLst>
          </a:blip>
          <a:srcRect t="4614"/>
          <a:stretch>
            <a:fillRect/>
          </a:stretch>
        </p:blipFill>
        <p:spPr bwMode="gray">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4"/>
          <p:cNvSpPr txBox="1">
            <a:spLocks noChangeArrowheads="1"/>
          </p:cNvSpPr>
          <p:nvPr userDrawn="1"/>
        </p:nvSpPr>
        <p:spPr bwMode="auto">
          <a:xfrm>
            <a:off x="6988175" y="7938"/>
            <a:ext cx="2266950" cy="198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r"/>
            <a:fld id="{B00AE2CF-06A7-4CA8-AA29-C80D93F4554D}" type="datetime1">
              <a:rPr lang="zh-CN" altLang="en-US" sz="700" b="0" i="0">
                <a:solidFill>
                  <a:srgbClr val="B2B2B2"/>
                </a:solidFill>
                <a:ea typeface="宋体" pitchFamily="2" charset="-122"/>
              </a:rPr>
              <a:pPr algn="r"/>
              <a:t>2018/9/25</a:t>
            </a:fld>
            <a:r>
              <a:rPr lang="en-US" altLang="en-US" sz="700" b="0" i="0">
                <a:solidFill>
                  <a:srgbClr val="B2B2B2"/>
                </a:solidFill>
              </a:rPr>
              <a:t>  </a:t>
            </a:r>
            <a:fld id="{06AA3437-A0F3-40E2-8011-0E237FFF4843}" type="slidenum">
              <a:rPr lang="en-US" altLang="en-US" sz="700" b="0" i="0">
                <a:solidFill>
                  <a:srgbClr val="B2B2B2"/>
                </a:solidFill>
              </a:rPr>
              <a:pPr algn="r"/>
              <a:t>‹#›</a:t>
            </a:fld>
            <a:r>
              <a:rPr lang="en-US" altLang="en-US" sz="700" b="0" i="0">
                <a:solidFill>
                  <a:srgbClr val="B2B2B2"/>
                </a:solidFill>
              </a:rPr>
              <a:t> DAL 00-1647</a:t>
            </a:r>
          </a:p>
        </p:txBody>
      </p:sp>
      <p:sp>
        <p:nvSpPr>
          <p:cNvPr id="6169" name="Rectangle 25"/>
          <p:cNvSpPr>
            <a:spLocks noGrp="1" noChangeArrowheads="1"/>
          </p:cNvSpPr>
          <p:nvPr>
            <p:ph type="ctrTitle"/>
          </p:nvPr>
        </p:nvSpPr>
        <p:spPr bwMode="auto">
          <a:xfrm>
            <a:off x="1498600" y="2979738"/>
            <a:ext cx="7786688"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0" tIns="0" rIns="0" bIns="0" numCol="1" anchor="ctr" anchorCtr="0" compatLnSpc="1">
            <a:prstTxWarp prst="textNoShape">
              <a:avLst/>
            </a:prstTxWarp>
            <a:spAutoFit/>
          </a:bodyPr>
          <a:lstStyle>
            <a:lvl1pPr>
              <a:defRPr/>
            </a:lvl1pPr>
          </a:lstStyle>
          <a:p>
            <a:pPr lvl="0"/>
            <a:r>
              <a:rPr lang="en-US" altLang="zh-CN" noProof="0" smtClean="0"/>
              <a:t>Click to edit Master title style</a:t>
            </a:r>
          </a:p>
        </p:txBody>
      </p:sp>
    </p:spTree>
    <p:extLst>
      <p:ext uri="{BB962C8B-B14F-4D97-AF65-F5344CB8AC3E}">
        <p14:creationId xmlns:p14="http://schemas.microsoft.com/office/powerpoint/2010/main" val="123799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1600200"/>
            <a:ext cx="89154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D4691B42-5C8C-4A6F-84E8-200D7C639C6F}" type="slidenum">
              <a:rPr lang="en-US" altLang="zh-CN"/>
              <a:pPr>
                <a:defRPr/>
              </a:pPr>
              <a:t>‹#›</a:t>
            </a:fld>
            <a:endParaRPr lang="en-US" altLang="zh-CN"/>
          </a:p>
        </p:txBody>
      </p:sp>
    </p:spTree>
    <p:extLst>
      <p:ext uri="{BB962C8B-B14F-4D97-AF65-F5344CB8AC3E}">
        <p14:creationId xmlns:p14="http://schemas.microsoft.com/office/powerpoint/2010/main" val="307085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6AC99124-5CF8-4514-8E64-5EC58FCA0553}" type="slidenum">
              <a:rPr lang="en-US" altLang="zh-CN"/>
              <a:pPr>
                <a:defRPr/>
              </a:pPr>
              <a:t>‹#›</a:t>
            </a:fld>
            <a:endParaRPr lang="en-US" altLang="zh-CN"/>
          </a:p>
        </p:txBody>
      </p:sp>
    </p:spTree>
    <p:extLst>
      <p:ext uri="{BB962C8B-B14F-4D97-AF65-F5344CB8AC3E}">
        <p14:creationId xmlns:p14="http://schemas.microsoft.com/office/powerpoint/2010/main" val="76588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95300" y="274638"/>
            <a:ext cx="89154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fld id="{019DE6A6-E505-4309-B0F8-07A05477B4E5}" type="slidenum">
              <a:rPr lang="en-US" altLang="zh-CN"/>
              <a:pPr>
                <a:defRPr/>
              </a:pPr>
              <a:t>‹#›</a:t>
            </a:fld>
            <a:endParaRPr lang="en-US" altLang="zh-CN"/>
          </a:p>
        </p:txBody>
      </p:sp>
    </p:spTree>
    <p:extLst>
      <p:ext uri="{BB962C8B-B14F-4D97-AF65-F5344CB8AC3E}">
        <p14:creationId xmlns:p14="http://schemas.microsoft.com/office/powerpoint/2010/main" val="394523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95300" y="1600200"/>
            <a:ext cx="43815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600200"/>
            <a:ext cx="43815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5300" y="3938588"/>
            <a:ext cx="43815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029200" y="3938588"/>
            <a:ext cx="43815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fld id="{C9FDFC46-E452-4084-BDB4-ED721366F054}" type="slidenum">
              <a:rPr lang="en-US" altLang="zh-CN"/>
              <a:pPr>
                <a:defRPr/>
              </a:pPr>
              <a:t>‹#›</a:t>
            </a:fld>
            <a:endParaRPr lang="en-US" altLang="zh-CN"/>
          </a:p>
        </p:txBody>
      </p:sp>
    </p:spTree>
    <p:extLst>
      <p:ext uri="{BB962C8B-B14F-4D97-AF65-F5344CB8AC3E}">
        <p14:creationId xmlns:p14="http://schemas.microsoft.com/office/powerpoint/2010/main" val="116540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1600200"/>
            <a:ext cx="89154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fld id="{DFCC3CAF-808B-475D-8E20-B28647661F96}" type="slidenum">
              <a:rPr lang="en-US" altLang="zh-CN"/>
              <a:pPr>
                <a:defRPr/>
              </a:pPr>
              <a:t>‹#›</a:t>
            </a:fld>
            <a:endParaRPr lang="en-US" altLang="zh-CN"/>
          </a:p>
        </p:txBody>
      </p:sp>
    </p:spTree>
    <p:extLst>
      <p:ext uri="{BB962C8B-B14F-4D97-AF65-F5344CB8AC3E}">
        <p14:creationId xmlns:p14="http://schemas.microsoft.com/office/powerpoint/2010/main" val="2534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fld id="{75F3D3C8-F068-46C1-95AB-E3E4DF9B4D3B}" type="slidenum">
              <a:rPr lang="en-US" altLang="zh-CN"/>
              <a:pPr>
                <a:defRPr/>
              </a:pPr>
              <a:t>‹#›</a:t>
            </a:fld>
            <a:endParaRPr lang="en-US" altLang="zh-CN"/>
          </a:p>
        </p:txBody>
      </p:sp>
    </p:spTree>
    <p:extLst>
      <p:ext uri="{BB962C8B-B14F-4D97-AF65-F5344CB8AC3E}">
        <p14:creationId xmlns:p14="http://schemas.microsoft.com/office/powerpoint/2010/main" val="219591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fld id="{4EA634A2-C2F0-48A0-AD05-5F9C5A887FAF}" type="slidenum">
              <a:rPr lang="en-US" altLang="zh-CN"/>
              <a:pPr>
                <a:defRPr/>
              </a:pPr>
              <a:t>‹#›</a:t>
            </a:fld>
            <a:endParaRPr lang="en-US" altLang="zh-CN"/>
          </a:p>
        </p:txBody>
      </p:sp>
    </p:spTree>
    <p:extLst>
      <p:ext uri="{BB962C8B-B14F-4D97-AF65-F5344CB8AC3E}">
        <p14:creationId xmlns:p14="http://schemas.microsoft.com/office/powerpoint/2010/main" val="301723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fld id="{1B20E034-F13D-4418-8280-2E07253FDE13}" type="slidenum">
              <a:rPr lang="en-US" altLang="zh-CN"/>
              <a:pPr>
                <a:defRPr/>
              </a:pPr>
              <a:t>‹#›</a:t>
            </a:fld>
            <a:endParaRPr lang="en-US" altLang="zh-CN"/>
          </a:p>
        </p:txBody>
      </p:sp>
    </p:spTree>
    <p:extLst>
      <p:ext uri="{BB962C8B-B14F-4D97-AF65-F5344CB8AC3E}">
        <p14:creationId xmlns:p14="http://schemas.microsoft.com/office/powerpoint/2010/main" val="64328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fld id="{9184DF54-07A9-400E-80B6-D645D643B0C8}" type="slidenum">
              <a:rPr lang="en-US" altLang="zh-CN"/>
              <a:pPr>
                <a:defRPr/>
              </a:pPr>
              <a:t>‹#›</a:t>
            </a:fld>
            <a:endParaRPr lang="en-US" altLang="zh-CN"/>
          </a:p>
        </p:txBody>
      </p:sp>
    </p:spTree>
    <p:extLst>
      <p:ext uri="{BB962C8B-B14F-4D97-AF65-F5344CB8AC3E}">
        <p14:creationId xmlns:p14="http://schemas.microsoft.com/office/powerpoint/2010/main" val="189642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97D08381-B4A6-42D8-A97E-E803C9A03865}" type="slidenum">
              <a:rPr lang="en-US" altLang="zh-CN"/>
              <a:pPr>
                <a:defRPr/>
              </a:pPr>
              <a:t>‹#›</a:t>
            </a:fld>
            <a:endParaRPr lang="en-US" altLang="zh-CN"/>
          </a:p>
        </p:txBody>
      </p:sp>
    </p:spTree>
    <p:extLst>
      <p:ext uri="{BB962C8B-B14F-4D97-AF65-F5344CB8AC3E}">
        <p14:creationId xmlns:p14="http://schemas.microsoft.com/office/powerpoint/2010/main" val="216950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fld id="{9716EAAC-3869-4F16-B852-B7608F9B65B8}" type="slidenum">
              <a:rPr lang="en-US" altLang="zh-CN"/>
              <a:pPr>
                <a:defRPr/>
              </a:pPr>
              <a:t>‹#›</a:t>
            </a:fld>
            <a:endParaRPr lang="en-US" altLang="zh-CN"/>
          </a:p>
        </p:txBody>
      </p:sp>
    </p:spTree>
    <p:extLst>
      <p:ext uri="{BB962C8B-B14F-4D97-AF65-F5344CB8AC3E}">
        <p14:creationId xmlns:p14="http://schemas.microsoft.com/office/powerpoint/2010/main" val="257749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fld id="{844AC3D6-227C-4165-9044-1E1BE55B1118}" type="slidenum">
              <a:rPr lang="en-US" altLang="zh-CN"/>
              <a:pPr>
                <a:defRPr/>
              </a:pPr>
              <a:t>‹#›</a:t>
            </a:fld>
            <a:endParaRPr lang="en-US" altLang="zh-CN"/>
          </a:p>
        </p:txBody>
      </p:sp>
    </p:spTree>
    <p:extLst>
      <p:ext uri="{BB962C8B-B14F-4D97-AF65-F5344CB8AC3E}">
        <p14:creationId xmlns:p14="http://schemas.microsoft.com/office/powerpoint/2010/main" val="42391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ftr" sz="quarter" idx="3"/>
          </p:nvPr>
        </p:nvSpPr>
        <p:spPr bwMode="auto">
          <a:xfrm>
            <a:off x="3384550" y="6629400"/>
            <a:ext cx="31369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7053" tIns="33526" rIns="67053" bIns="33526" numCol="1" anchor="t" anchorCtr="0" compatLnSpc="1">
            <a:prstTxWarp prst="textNoShape">
              <a:avLst/>
            </a:prstTxWarp>
          </a:bodyPr>
          <a:lstStyle>
            <a:lvl1pPr defTabSz="669925">
              <a:defRPr kumimoji="1" sz="1000" b="0" i="0" smtClean="0">
                <a:ea typeface="宋体" pitchFamily="2" charset="-122"/>
              </a:defRPr>
            </a:lvl1pPr>
          </a:lstStyle>
          <a:p>
            <a:pPr>
              <a:defRPr/>
            </a:pPr>
            <a:fld id="{26941D3C-DEE9-464C-BB56-97FDA5D2A8C8}" type="slidenum">
              <a:rPr lang="en-US" altLang="zh-CN"/>
              <a:pPr>
                <a:defRPr/>
              </a:pPr>
              <a:t>‹#›</a:t>
            </a:fld>
            <a:endParaRPr lang="en-US" altLang="zh-CN"/>
          </a:p>
        </p:txBody>
      </p:sp>
      <p:sp>
        <p:nvSpPr>
          <p:cNvPr id="1027" name="Line 7"/>
          <p:cNvSpPr>
            <a:spLocks noChangeShapeType="1"/>
          </p:cNvSpPr>
          <p:nvPr userDrawn="1"/>
        </p:nvSpPr>
        <p:spPr bwMode="auto">
          <a:xfrm>
            <a:off x="228600" y="609600"/>
            <a:ext cx="929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28" name="Picture 24" descr="blueglobebann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9060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25" descr="sjtulogo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204325" y="36513"/>
            <a:ext cx="644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8"/>
          <p:cNvSpPr>
            <a:spLocks noChangeArrowheads="1"/>
          </p:cNvSpPr>
          <p:nvPr/>
        </p:nvSpPr>
        <p:spPr bwMode="auto">
          <a:xfrm>
            <a:off x="273050" y="13335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spcBef>
                <a:spcPct val="0"/>
              </a:spcBef>
            </a:pPr>
            <a:endParaRPr kumimoji="1" lang="en-AU" altLang="zh-CN" sz="2400" i="0">
              <a:solidFill>
                <a:schemeClr val="tx2"/>
              </a:solidFill>
            </a:endParaRPr>
          </a:p>
        </p:txBody>
      </p:sp>
      <p:sp>
        <p:nvSpPr>
          <p:cNvPr id="1031" name="Rectangle 29"/>
          <p:cNvSpPr>
            <a:spLocks noChangeArrowheads="1"/>
          </p:cNvSpPr>
          <p:nvPr/>
        </p:nvSpPr>
        <p:spPr bwMode="auto">
          <a:xfrm>
            <a:off x="128588" y="144463"/>
            <a:ext cx="91440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67053" tIns="33526" rIns="67053" bIns="33526"/>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spcBef>
                <a:spcPct val="0"/>
              </a:spcBef>
            </a:pPr>
            <a:endParaRPr kumimoji="1" lang="zh-CN" altLang="en-US" sz="2400" i="0">
              <a:solidFill>
                <a:schemeClr val="tx2"/>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dt="0"/>
  <p:txStyles>
    <p:titleStyle>
      <a:lvl1pPr algn="l" defTabSz="669925" rtl="0" eaLnBrk="0" fontAlgn="base" hangingPunct="0">
        <a:spcBef>
          <a:spcPct val="0"/>
        </a:spcBef>
        <a:spcAft>
          <a:spcPct val="0"/>
        </a:spcAft>
        <a:defRPr kumimoji="1" sz="2400" b="1">
          <a:solidFill>
            <a:schemeClr val="tx2"/>
          </a:solidFill>
          <a:latin typeface="+mj-lt"/>
          <a:ea typeface="+mj-ea"/>
          <a:cs typeface="+mj-cs"/>
        </a:defRPr>
      </a:lvl1pPr>
      <a:lvl2pPr algn="l" defTabSz="669925" rtl="0" eaLnBrk="0" fontAlgn="base" hangingPunct="0">
        <a:spcBef>
          <a:spcPct val="0"/>
        </a:spcBef>
        <a:spcAft>
          <a:spcPct val="0"/>
        </a:spcAft>
        <a:defRPr kumimoji="1" sz="2400" b="1">
          <a:solidFill>
            <a:schemeClr val="tx2"/>
          </a:solidFill>
          <a:latin typeface="Arial" charset="0"/>
          <a:ea typeface="华文楷体" pitchFamily="2" charset="-122"/>
        </a:defRPr>
      </a:lvl2pPr>
      <a:lvl3pPr algn="l" defTabSz="669925" rtl="0" eaLnBrk="0" fontAlgn="base" hangingPunct="0">
        <a:spcBef>
          <a:spcPct val="0"/>
        </a:spcBef>
        <a:spcAft>
          <a:spcPct val="0"/>
        </a:spcAft>
        <a:defRPr kumimoji="1" sz="2400" b="1">
          <a:solidFill>
            <a:schemeClr val="tx2"/>
          </a:solidFill>
          <a:latin typeface="Arial" charset="0"/>
          <a:ea typeface="华文楷体" pitchFamily="2" charset="-122"/>
        </a:defRPr>
      </a:lvl3pPr>
      <a:lvl4pPr algn="l" defTabSz="669925" rtl="0" eaLnBrk="0" fontAlgn="base" hangingPunct="0">
        <a:spcBef>
          <a:spcPct val="0"/>
        </a:spcBef>
        <a:spcAft>
          <a:spcPct val="0"/>
        </a:spcAft>
        <a:defRPr kumimoji="1" sz="2400" b="1">
          <a:solidFill>
            <a:schemeClr val="tx2"/>
          </a:solidFill>
          <a:latin typeface="Arial" charset="0"/>
          <a:ea typeface="华文楷体" pitchFamily="2" charset="-122"/>
        </a:defRPr>
      </a:lvl4pPr>
      <a:lvl5pPr algn="l" defTabSz="669925" rtl="0" eaLnBrk="0" fontAlgn="base" hangingPunct="0">
        <a:spcBef>
          <a:spcPct val="0"/>
        </a:spcBef>
        <a:spcAft>
          <a:spcPct val="0"/>
        </a:spcAft>
        <a:defRPr kumimoji="1" sz="2400" b="1">
          <a:solidFill>
            <a:schemeClr val="tx2"/>
          </a:solidFill>
          <a:latin typeface="Arial" charset="0"/>
          <a:ea typeface="华文楷体" pitchFamily="2" charset="-122"/>
        </a:defRPr>
      </a:lvl5pPr>
      <a:lvl6pPr marL="457200" algn="l" defTabSz="669925" rtl="0" fontAlgn="base">
        <a:spcBef>
          <a:spcPct val="0"/>
        </a:spcBef>
        <a:spcAft>
          <a:spcPct val="0"/>
        </a:spcAft>
        <a:defRPr kumimoji="1" sz="2400" b="1">
          <a:solidFill>
            <a:schemeClr val="tx2"/>
          </a:solidFill>
          <a:latin typeface="Arial" charset="0"/>
          <a:ea typeface="华文楷体" pitchFamily="2" charset="-122"/>
        </a:defRPr>
      </a:lvl6pPr>
      <a:lvl7pPr marL="914400" algn="l" defTabSz="669925" rtl="0" fontAlgn="base">
        <a:spcBef>
          <a:spcPct val="0"/>
        </a:spcBef>
        <a:spcAft>
          <a:spcPct val="0"/>
        </a:spcAft>
        <a:defRPr kumimoji="1" sz="2400" b="1">
          <a:solidFill>
            <a:schemeClr val="tx2"/>
          </a:solidFill>
          <a:latin typeface="Arial" charset="0"/>
          <a:ea typeface="华文楷体" pitchFamily="2" charset="-122"/>
        </a:defRPr>
      </a:lvl7pPr>
      <a:lvl8pPr marL="1371600" algn="l" defTabSz="669925" rtl="0" fontAlgn="base">
        <a:spcBef>
          <a:spcPct val="0"/>
        </a:spcBef>
        <a:spcAft>
          <a:spcPct val="0"/>
        </a:spcAft>
        <a:defRPr kumimoji="1" sz="2400" b="1">
          <a:solidFill>
            <a:schemeClr val="tx2"/>
          </a:solidFill>
          <a:latin typeface="Arial" charset="0"/>
          <a:ea typeface="华文楷体" pitchFamily="2" charset="-122"/>
        </a:defRPr>
      </a:lvl8pPr>
      <a:lvl9pPr marL="1828800" algn="l" defTabSz="669925" rtl="0" fontAlgn="base">
        <a:spcBef>
          <a:spcPct val="0"/>
        </a:spcBef>
        <a:spcAft>
          <a:spcPct val="0"/>
        </a:spcAft>
        <a:defRPr kumimoji="1" sz="2400" b="1">
          <a:solidFill>
            <a:schemeClr val="tx2"/>
          </a:solidFill>
          <a:latin typeface="Arial" charset="0"/>
          <a:ea typeface="华文楷体" pitchFamily="2" charset="-122"/>
        </a:defRPr>
      </a:lvl9pPr>
    </p:titleStyle>
    <p:bodyStyle>
      <a:lvl1pPr marL="250825" indent="-250825" algn="l" defTabSz="669925" rtl="0" eaLnBrk="0" fontAlgn="base" hangingPunct="0">
        <a:spcBef>
          <a:spcPct val="20000"/>
        </a:spcBef>
        <a:spcAft>
          <a:spcPct val="0"/>
        </a:spcAft>
        <a:buChar char="•"/>
        <a:defRPr kumimoji="1" sz="2200" b="1">
          <a:solidFill>
            <a:schemeClr val="tx1"/>
          </a:solidFill>
          <a:latin typeface="+mn-lt"/>
          <a:ea typeface="+mn-ea"/>
          <a:cs typeface="+mn-cs"/>
        </a:defRPr>
      </a:lvl1pPr>
      <a:lvl2pPr marL="544513" indent="-209550" algn="l" defTabSz="669925" rtl="0" eaLnBrk="0" fontAlgn="base" hangingPunct="0">
        <a:spcBef>
          <a:spcPct val="20000"/>
        </a:spcBef>
        <a:spcAft>
          <a:spcPct val="0"/>
        </a:spcAft>
        <a:buChar char="–"/>
        <a:defRPr kumimoji="1" sz="2000" b="1">
          <a:solidFill>
            <a:schemeClr val="tx1"/>
          </a:solidFill>
          <a:latin typeface="+mn-lt"/>
          <a:ea typeface="+mn-ea"/>
        </a:defRPr>
      </a:lvl2pPr>
      <a:lvl3pPr marL="838200" indent="-168275" algn="l" defTabSz="669925" rtl="0" eaLnBrk="0" fontAlgn="base" hangingPunct="0">
        <a:spcBef>
          <a:spcPct val="20000"/>
        </a:spcBef>
        <a:spcAft>
          <a:spcPct val="0"/>
        </a:spcAft>
        <a:buChar char="•"/>
        <a:defRPr kumimoji="1" b="1">
          <a:solidFill>
            <a:schemeClr val="tx1"/>
          </a:solidFill>
          <a:latin typeface="+mn-lt"/>
          <a:ea typeface="+mn-ea"/>
        </a:defRPr>
      </a:lvl3pPr>
      <a:lvl4pPr marL="1173163" indent="-166688" algn="l" defTabSz="669925" rtl="0" eaLnBrk="0" fontAlgn="base" hangingPunct="0">
        <a:spcBef>
          <a:spcPct val="20000"/>
        </a:spcBef>
        <a:spcAft>
          <a:spcPct val="0"/>
        </a:spcAft>
        <a:buChar char="–"/>
        <a:defRPr kumimoji="1" sz="1600" b="1">
          <a:solidFill>
            <a:schemeClr val="tx1"/>
          </a:solidFill>
          <a:latin typeface="+mn-lt"/>
          <a:ea typeface="+mn-ea"/>
        </a:defRPr>
      </a:lvl4pPr>
      <a:lvl5pPr marL="1508125" indent="-166688" algn="l" defTabSz="669925" rtl="0" eaLnBrk="0" fontAlgn="base" hangingPunct="0">
        <a:spcBef>
          <a:spcPct val="20000"/>
        </a:spcBef>
        <a:spcAft>
          <a:spcPct val="0"/>
        </a:spcAft>
        <a:buChar char="»"/>
        <a:defRPr kumimoji="1" sz="1400" b="1">
          <a:solidFill>
            <a:schemeClr val="tx1"/>
          </a:solidFill>
          <a:latin typeface="+mn-lt"/>
          <a:ea typeface="+mn-ea"/>
        </a:defRPr>
      </a:lvl5pPr>
      <a:lvl6pPr marL="1965325" indent="-166688" algn="l" defTabSz="669925" rtl="0" fontAlgn="base">
        <a:spcBef>
          <a:spcPct val="20000"/>
        </a:spcBef>
        <a:spcAft>
          <a:spcPct val="0"/>
        </a:spcAft>
        <a:buChar char="»"/>
        <a:defRPr kumimoji="1" sz="1400" b="1">
          <a:solidFill>
            <a:schemeClr val="tx1"/>
          </a:solidFill>
          <a:latin typeface="+mn-lt"/>
          <a:ea typeface="+mn-ea"/>
        </a:defRPr>
      </a:lvl6pPr>
      <a:lvl7pPr marL="2422525" indent="-166688" algn="l" defTabSz="669925" rtl="0" fontAlgn="base">
        <a:spcBef>
          <a:spcPct val="20000"/>
        </a:spcBef>
        <a:spcAft>
          <a:spcPct val="0"/>
        </a:spcAft>
        <a:buChar char="»"/>
        <a:defRPr kumimoji="1" sz="1400" b="1">
          <a:solidFill>
            <a:schemeClr val="tx1"/>
          </a:solidFill>
          <a:latin typeface="+mn-lt"/>
          <a:ea typeface="+mn-ea"/>
        </a:defRPr>
      </a:lvl7pPr>
      <a:lvl8pPr marL="2879725" indent="-166688" algn="l" defTabSz="669925" rtl="0" fontAlgn="base">
        <a:spcBef>
          <a:spcPct val="20000"/>
        </a:spcBef>
        <a:spcAft>
          <a:spcPct val="0"/>
        </a:spcAft>
        <a:buChar char="»"/>
        <a:defRPr kumimoji="1" sz="1400" b="1">
          <a:solidFill>
            <a:schemeClr val="tx1"/>
          </a:solidFill>
          <a:latin typeface="+mn-lt"/>
          <a:ea typeface="+mn-ea"/>
        </a:defRPr>
      </a:lvl8pPr>
      <a:lvl9pPr marL="3336925" indent="-166688" algn="l" defTabSz="669925" rtl="0" fontAlgn="base">
        <a:spcBef>
          <a:spcPct val="20000"/>
        </a:spcBef>
        <a:spcAft>
          <a:spcPct val="0"/>
        </a:spcAft>
        <a:buChar char="»"/>
        <a:defRPr kumimoji="1"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oleObject" Target="../embeddings/Microsoft_Excel_97-2003_Worksheet1.xls"/></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oleObject" Target="../embeddings/Microsoft_Excel_97-2003_Worksheet2.xls"/></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2.x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 Id="rId9" Type="http://schemas.openxmlformats.org/officeDocument/2006/relationships/image" Target="../media/image15.jpg"/></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9"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8"/>
          <p:cNvSpPr txBox="1">
            <a:spLocks noChangeArrowheads="1"/>
          </p:cNvSpPr>
          <p:nvPr/>
        </p:nvSpPr>
        <p:spPr bwMode="auto">
          <a:xfrm>
            <a:off x="3944938" y="1808163"/>
            <a:ext cx="57578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14300" indent="-114300"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spcBef>
                <a:spcPct val="40000"/>
              </a:spcBef>
            </a:pPr>
            <a:r>
              <a:rPr kumimoji="1" lang="zh-CN" altLang="en-US" sz="4000" i="0" dirty="0" smtClean="0">
                <a:latin typeface="华文楷体" pitchFamily="2" charset="-122"/>
                <a:ea typeface="隶书" pitchFamily="49" charset="-122"/>
              </a:rPr>
              <a:t>工程问题建模与仿真</a:t>
            </a:r>
            <a:endParaRPr kumimoji="1" lang="en-US" altLang="zh-CN" sz="4000" i="0" dirty="0" smtClean="0">
              <a:latin typeface="华文楷体" pitchFamily="2" charset="-122"/>
              <a:ea typeface="隶书" pitchFamily="49" charset="-122"/>
            </a:endParaRPr>
          </a:p>
          <a:p>
            <a:pPr algn="l" eaLnBrk="1" hangingPunct="1">
              <a:spcBef>
                <a:spcPct val="40000"/>
              </a:spcBef>
            </a:pPr>
            <a:r>
              <a:rPr kumimoji="1" lang="zh-CN" altLang="en-AU" sz="2600" i="0" dirty="0" smtClean="0">
                <a:solidFill>
                  <a:schemeClr val="accent2"/>
                </a:solidFill>
                <a:latin typeface="隶书" pitchFamily="49" charset="-122"/>
                <a:ea typeface="隶书" pitchFamily="49" charset="-122"/>
              </a:rPr>
              <a:t>第</a:t>
            </a:r>
            <a:r>
              <a:rPr kumimoji="1" lang="en-US" altLang="zh-CN" sz="2600" i="0" dirty="0" smtClean="0">
                <a:solidFill>
                  <a:schemeClr val="accent2"/>
                </a:solidFill>
                <a:latin typeface="隶书" pitchFamily="49" charset="-122"/>
                <a:ea typeface="隶书" pitchFamily="49" charset="-122"/>
              </a:rPr>
              <a:t>3</a:t>
            </a:r>
            <a:r>
              <a:rPr kumimoji="1" lang="zh-CN" altLang="en-AU" sz="2600" i="0" dirty="0" smtClean="0">
                <a:solidFill>
                  <a:schemeClr val="accent2"/>
                </a:solidFill>
                <a:latin typeface="隶书" pitchFamily="49" charset="-122"/>
                <a:ea typeface="隶书" pitchFamily="49" charset="-122"/>
              </a:rPr>
              <a:t>讲</a:t>
            </a:r>
            <a:r>
              <a:rPr kumimoji="1" lang="en-AU" altLang="zh-CN" sz="2600" i="0" dirty="0">
                <a:solidFill>
                  <a:schemeClr val="accent2"/>
                </a:solidFill>
                <a:latin typeface="隶书" pitchFamily="49" charset="-122"/>
                <a:ea typeface="隶书" pitchFamily="49" charset="-122"/>
              </a:rPr>
              <a:t>: </a:t>
            </a:r>
            <a:r>
              <a:rPr kumimoji="1" lang="zh-CN" altLang="en-US" sz="2600" i="0" dirty="0" smtClean="0">
                <a:solidFill>
                  <a:schemeClr val="accent2"/>
                </a:solidFill>
                <a:latin typeface="隶书" pitchFamily="49" charset="-122"/>
                <a:ea typeface="隶书" pitchFamily="49" charset="-122"/>
              </a:rPr>
              <a:t>案例</a:t>
            </a:r>
            <a:r>
              <a:rPr kumimoji="1" lang="en-US" altLang="zh-CN" sz="2600" i="0" dirty="0" smtClean="0">
                <a:solidFill>
                  <a:schemeClr val="accent2"/>
                </a:solidFill>
                <a:latin typeface="隶书" pitchFamily="49" charset="-122"/>
                <a:ea typeface="隶书" pitchFamily="49" charset="-122"/>
              </a:rPr>
              <a:t>1</a:t>
            </a:r>
            <a:r>
              <a:rPr kumimoji="1" lang="zh-CN" altLang="en-US" sz="2600" i="0" dirty="0" smtClean="0">
                <a:solidFill>
                  <a:schemeClr val="accent2"/>
                </a:solidFill>
                <a:latin typeface="隶书" pitchFamily="49" charset="-122"/>
                <a:ea typeface="隶书" pitchFamily="49" charset="-122"/>
              </a:rPr>
              <a:t>问题和基本数学方法</a:t>
            </a:r>
            <a:endParaRPr kumimoji="1" lang="zh-CN" altLang="en-AU" sz="2600" i="0" dirty="0">
              <a:solidFill>
                <a:schemeClr val="accent2"/>
              </a:solidFill>
              <a:latin typeface="隶书" pitchFamily="49" charset="-122"/>
              <a:ea typeface="隶书" pitchFamily="49" charset="-122"/>
            </a:endParaRPr>
          </a:p>
          <a:p>
            <a:pPr eaLnBrk="1" hangingPunct="1">
              <a:spcBef>
                <a:spcPct val="0"/>
              </a:spcBef>
            </a:pPr>
            <a:endParaRPr kumimoji="1" lang="en-AU" altLang="zh-CN" sz="2800" i="0" dirty="0">
              <a:solidFill>
                <a:schemeClr val="accent2"/>
              </a:solidFill>
              <a:latin typeface="隶书" pitchFamily="49" charset="-122"/>
              <a:ea typeface="隶书" pitchFamily="49" charset="-122"/>
            </a:endParaRPr>
          </a:p>
          <a:p>
            <a:pPr eaLnBrk="1" hangingPunct="1">
              <a:spcBef>
                <a:spcPct val="40000"/>
              </a:spcBef>
            </a:pPr>
            <a:endParaRPr kumimoji="1" lang="zh-CN" altLang="en-AU" sz="2800" i="0" dirty="0">
              <a:solidFill>
                <a:schemeClr val="accent2"/>
              </a:solidFill>
              <a:latin typeface="隶书" pitchFamily="49" charset="-122"/>
              <a:ea typeface="隶书" pitchFamily="49" charset="-122"/>
            </a:endParaRPr>
          </a:p>
          <a:p>
            <a:pPr eaLnBrk="1" hangingPunct="1">
              <a:spcBef>
                <a:spcPct val="40000"/>
              </a:spcBef>
            </a:pPr>
            <a:endParaRPr kumimoji="1" lang="zh-CN" altLang="en-AU" sz="2800" i="0" dirty="0">
              <a:solidFill>
                <a:schemeClr val="accent2"/>
              </a:solidFill>
              <a:latin typeface="隶书" pitchFamily="49" charset="-122"/>
              <a:ea typeface="隶书" pitchFamily="49" charset="-122"/>
            </a:endParaRPr>
          </a:p>
          <a:p>
            <a:pPr eaLnBrk="1" hangingPunct="1">
              <a:spcBef>
                <a:spcPct val="40000"/>
              </a:spcBef>
            </a:pPr>
            <a:r>
              <a:rPr kumimoji="1" lang="zh-CN" altLang="en-AU" sz="2000" i="0" dirty="0">
                <a:latin typeface="华文行楷" pitchFamily="2" charset="-122"/>
                <a:ea typeface="华文行楷" pitchFamily="2" charset="-122"/>
              </a:rPr>
              <a:t>上海交通大学</a:t>
            </a:r>
          </a:p>
          <a:p>
            <a:pPr eaLnBrk="1" hangingPunct="1">
              <a:spcBef>
                <a:spcPct val="40000"/>
              </a:spcBef>
            </a:pPr>
            <a:r>
              <a:rPr kumimoji="1" lang="zh-CN" altLang="en-AU" sz="2000" i="0" dirty="0">
                <a:latin typeface="华文行楷" pitchFamily="2" charset="-122"/>
                <a:ea typeface="华文行楷" pitchFamily="2" charset="-122"/>
              </a:rPr>
              <a:t>电子工程系</a:t>
            </a:r>
          </a:p>
          <a:p>
            <a:pPr eaLnBrk="1" hangingPunct="1">
              <a:spcBef>
                <a:spcPct val="40000"/>
              </a:spcBef>
            </a:pPr>
            <a:r>
              <a:rPr kumimoji="1" lang="zh-CN" altLang="en-US" sz="2000" b="0" i="0" dirty="0">
                <a:latin typeface="华文行楷" pitchFamily="2" charset="-122"/>
                <a:ea typeface="华文行楷" pitchFamily="2" charset="-122"/>
              </a:rPr>
              <a:t>20</a:t>
            </a:r>
            <a:r>
              <a:rPr kumimoji="1" lang="en-US" altLang="zh-CN" sz="2000" b="0" i="0" dirty="0" smtClean="0">
                <a:latin typeface="华文行楷" pitchFamily="2" charset="-122"/>
                <a:ea typeface="华文行楷" pitchFamily="2" charset="-122"/>
              </a:rPr>
              <a:t>18</a:t>
            </a:r>
            <a:r>
              <a:rPr kumimoji="1" lang="zh-CN" altLang="en-US" sz="2000" b="0" i="0" dirty="0" smtClean="0">
                <a:latin typeface="华文行楷" pitchFamily="2" charset="-122"/>
                <a:ea typeface="华文行楷" pitchFamily="2" charset="-122"/>
              </a:rPr>
              <a:t>年</a:t>
            </a:r>
            <a:r>
              <a:rPr kumimoji="1" lang="en-US" altLang="zh-CN" sz="2000" b="0" i="0" dirty="0">
                <a:latin typeface="华文行楷" pitchFamily="2" charset="-122"/>
                <a:ea typeface="华文行楷" pitchFamily="2" charset="-122"/>
              </a:rPr>
              <a:t>9</a:t>
            </a:r>
            <a:r>
              <a:rPr kumimoji="1" lang="zh-CN" altLang="en-US" sz="2000" b="0" i="0" dirty="0">
                <a:latin typeface="华文行楷" pitchFamily="2" charset="-122"/>
                <a:ea typeface="华文行楷" pitchFamily="2" charset="-122"/>
              </a:rPr>
              <a:t>月</a:t>
            </a:r>
          </a:p>
        </p:txBody>
      </p:sp>
      <p:pic>
        <p:nvPicPr>
          <p:cNvPr id="3075" name="Picture 13" descr="sjtulog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10263"/>
            <a:ext cx="10287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6" name="Group 20"/>
          <p:cNvGrpSpPr>
            <a:grpSpLocks/>
          </p:cNvGrpSpPr>
          <p:nvPr/>
        </p:nvGrpSpPr>
        <p:grpSpPr bwMode="auto">
          <a:xfrm>
            <a:off x="0" y="2924175"/>
            <a:ext cx="4232275" cy="3933825"/>
            <a:chOff x="0" y="0"/>
            <a:chExt cx="3758" cy="3923"/>
          </a:xfrm>
        </p:grpSpPr>
        <p:graphicFrame>
          <p:nvGraphicFramePr>
            <p:cNvPr id="3077" name="Object 16"/>
            <p:cNvGraphicFramePr>
              <a:graphicFrameLocks noChangeAspect="1"/>
            </p:cNvGraphicFramePr>
            <p:nvPr/>
          </p:nvGraphicFramePr>
          <p:xfrm>
            <a:off x="0" y="0"/>
            <a:ext cx="2376" cy="1476"/>
          </p:xfrm>
          <a:graphic>
            <a:graphicData uri="http://schemas.openxmlformats.org/presentationml/2006/ole">
              <mc:AlternateContent xmlns:mc="http://schemas.openxmlformats.org/markup-compatibility/2006">
                <mc:Choice xmlns:v="urn:schemas-microsoft-com:vml" Requires="v">
                  <p:oleObj spid="_x0000_s3606" name="位图图像" r:id="rId5" imgW="3772427" imgH="2343477" progId="Paint.Picture">
                    <p:embed/>
                  </p:oleObj>
                </mc:Choice>
                <mc:Fallback>
                  <p:oleObj name="位图图像" r:id="rId5" imgW="3772427" imgH="2343477" progId="Paint.Picture">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376" cy="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17"/>
            <p:cNvGraphicFramePr>
              <a:graphicFrameLocks noChangeAspect="1"/>
            </p:cNvGraphicFramePr>
            <p:nvPr/>
          </p:nvGraphicFramePr>
          <p:xfrm>
            <a:off x="2372" y="368"/>
            <a:ext cx="1386" cy="2898"/>
          </p:xfrm>
          <a:graphic>
            <a:graphicData uri="http://schemas.openxmlformats.org/presentationml/2006/ole">
              <mc:AlternateContent xmlns:mc="http://schemas.openxmlformats.org/markup-compatibility/2006">
                <mc:Choice xmlns:v="urn:schemas-microsoft-com:vml" Requires="v">
                  <p:oleObj spid="_x0000_s3607" name="位图图像" r:id="rId7" imgW="2200582" imgH="4600000" progId="Paint.Picture">
                    <p:embed/>
                  </p:oleObj>
                </mc:Choice>
                <mc:Fallback>
                  <p:oleObj name="位图图像" r:id="rId7" imgW="2200582" imgH="4600000" progId="Paint.Picture">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2" y="368"/>
                          <a:ext cx="1386" cy="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18"/>
            <p:cNvGraphicFramePr>
              <a:graphicFrameLocks noChangeAspect="1"/>
            </p:cNvGraphicFramePr>
            <p:nvPr/>
          </p:nvGraphicFramePr>
          <p:xfrm>
            <a:off x="0" y="1434"/>
            <a:ext cx="2382" cy="1560"/>
          </p:xfrm>
          <a:graphic>
            <a:graphicData uri="http://schemas.openxmlformats.org/presentationml/2006/ole">
              <mc:AlternateContent xmlns:mc="http://schemas.openxmlformats.org/markup-compatibility/2006">
                <mc:Choice xmlns:v="urn:schemas-microsoft-com:vml" Requires="v">
                  <p:oleObj spid="_x0000_s3608" name="位图图像" r:id="rId9" imgW="3780952" imgH="2476190" progId="Paint.Picture">
                    <p:embed/>
                  </p:oleObj>
                </mc:Choice>
                <mc:Fallback>
                  <p:oleObj name="位图图像" r:id="rId9" imgW="3780952" imgH="2476190" progId="Paint.Picture">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434"/>
                          <a:ext cx="2382" cy="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19"/>
            <p:cNvGraphicFramePr>
              <a:graphicFrameLocks noChangeAspect="1"/>
            </p:cNvGraphicFramePr>
            <p:nvPr/>
          </p:nvGraphicFramePr>
          <p:xfrm>
            <a:off x="918" y="2999"/>
            <a:ext cx="1476" cy="924"/>
          </p:xfrm>
          <a:graphic>
            <a:graphicData uri="http://schemas.openxmlformats.org/presentationml/2006/ole">
              <mc:AlternateContent xmlns:mc="http://schemas.openxmlformats.org/markup-compatibility/2006">
                <mc:Choice xmlns:v="urn:schemas-microsoft-com:vml" Requires="v">
                  <p:oleObj spid="_x0000_s3609" name="位图图像" r:id="rId11" imgW="2343477" imgH="1467055" progId="Paint.Picture">
                    <p:embed/>
                  </p:oleObj>
                </mc:Choice>
                <mc:Fallback>
                  <p:oleObj name="位图图像" r:id="rId11" imgW="2343477" imgH="1467055" progId="Paint.Picture">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 y="2999"/>
                          <a:ext cx="1476"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10</a:t>
            </a:fld>
            <a:endParaRPr lang="en-US" altLang="zh-CN" sz="1000" b="0" i="0" dirty="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42" name="Text Box 45"/>
          <p:cNvSpPr txBox="1">
            <a:spLocks noChangeArrowheads="1"/>
          </p:cNvSpPr>
          <p:nvPr/>
        </p:nvSpPr>
        <p:spPr bwMode="auto">
          <a:xfrm>
            <a:off x="928103" y="4293096"/>
            <a:ext cx="897774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0" indent="0" algn="l" eaLnBrk="1" hangingPunct="1">
              <a:buFont typeface="Wingdings" panose="05000000000000000000" pitchFamily="2" charset="2"/>
              <a:buNone/>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000" dirty="0" smtClean="0">
                <a:solidFill>
                  <a:srgbClr val="FF0000"/>
                </a:solidFill>
              </a:rPr>
              <a:t>指定使用遗传算法和</a:t>
            </a:r>
            <a:r>
              <a:rPr lang="en-US" altLang="zh-CN" sz="2000" dirty="0" smtClean="0">
                <a:solidFill>
                  <a:srgbClr val="FF0000"/>
                </a:solidFill>
              </a:rPr>
              <a:t>MATLAB</a:t>
            </a:r>
            <a:r>
              <a:rPr lang="zh-CN" altLang="en-US" sz="2000" dirty="0" smtClean="0">
                <a:solidFill>
                  <a:srgbClr val="FF0000"/>
                </a:solidFill>
              </a:rPr>
              <a:t>编程求解此题</a:t>
            </a:r>
            <a:endParaRPr lang="en-US" altLang="zh-CN" sz="2000" dirty="0" smtClean="0">
              <a:solidFill>
                <a:srgbClr val="FF0000"/>
              </a:solidFill>
            </a:endParaRPr>
          </a:p>
          <a:p>
            <a:r>
              <a:rPr lang="zh-CN" altLang="en-US" sz="2000" dirty="0">
                <a:solidFill>
                  <a:srgbClr val="FF0000"/>
                </a:solidFill>
              </a:rPr>
              <a:t>只要打印程序运行结果（不要截图）和代码清单（用注释标明遗传算法重要算子的对应代码段“选择”“交叉”“变异”），写明组号、姓名、学号</a:t>
            </a:r>
          </a:p>
          <a:p>
            <a:r>
              <a:rPr lang="zh-CN" altLang="en-US" sz="2000" dirty="0" smtClean="0">
                <a:solidFill>
                  <a:srgbClr val="FF0000"/>
                </a:solidFill>
              </a:rPr>
              <a:t>下堂课带来，提交作业，评分计入平时成绩</a:t>
            </a:r>
            <a:endParaRPr lang="zh-CN" altLang="en-US" sz="2000" dirty="0">
              <a:solidFill>
                <a:srgbClr val="FF0000"/>
              </a:solidFill>
            </a:endParaRPr>
          </a:p>
        </p:txBody>
      </p:sp>
      <p:sp>
        <p:nvSpPr>
          <p:cNvPr id="43" name="Text Box 66"/>
          <p:cNvSpPr txBox="1">
            <a:spLocks noChangeArrowheads="1"/>
          </p:cNvSpPr>
          <p:nvPr/>
        </p:nvSpPr>
        <p:spPr bwMode="auto">
          <a:xfrm>
            <a:off x="992560" y="1448780"/>
            <a:ext cx="7956884" cy="85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sz="1800" i="0" dirty="0" smtClean="0">
                <a:solidFill>
                  <a:schemeClr val="accent2"/>
                </a:solidFill>
                <a:latin typeface="楷体_GB2312" pitchFamily="49" charset="-122"/>
                <a:ea typeface="楷体_GB2312" pitchFamily="49" charset="-122"/>
              </a:rPr>
              <a:t>    有</a:t>
            </a:r>
            <a:r>
              <a:rPr lang="en-US" altLang="zh-CN" sz="1800" i="0" dirty="0" smtClean="0">
                <a:solidFill>
                  <a:schemeClr val="accent2"/>
                </a:solidFill>
                <a:latin typeface="楷体_GB2312" pitchFamily="49" charset="-122"/>
                <a:ea typeface="楷体_GB2312" pitchFamily="49" charset="-122"/>
              </a:rPr>
              <a:t>16</a:t>
            </a:r>
            <a:r>
              <a:rPr lang="zh-CN" altLang="en-US" sz="1800" i="0" dirty="0" smtClean="0">
                <a:solidFill>
                  <a:schemeClr val="accent2"/>
                </a:solidFill>
                <a:latin typeface="楷体_GB2312" pitchFamily="49" charset="-122"/>
                <a:ea typeface="楷体_GB2312" pitchFamily="49" charset="-122"/>
              </a:rPr>
              <a:t>件物品，各有不同的体积、重量和价值。选择其中若干件放入一个背包，使放入的物品总价值尽量高。该背包容量不超过</a:t>
            </a:r>
            <a:r>
              <a:rPr lang="en-US" altLang="zh-CN" sz="1800" i="0" dirty="0" smtClean="0">
                <a:solidFill>
                  <a:schemeClr val="accent2"/>
                </a:solidFill>
                <a:latin typeface="楷体_GB2312" pitchFamily="49" charset="-122"/>
                <a:ea typeface="楷体_GB2312" pitchFamily="49" charset="-122"/>
              </a:rPr>
              <a:t>95</a:t>
            </a:r>
            <a:r>
              <a:rPr lang="zh-CN" altLang="en-US" sz="1800" i="0" dirty="0" smtClean="0">
                <a:solidFill>
                  <a:schemeClr val="accent2"/>
                </a:solidFill>
                <a:latin typeface="楷体_GB2312" pitchFamily="49" charset="-122"/>
                <a:ea typeface="楷体_GB2312" pitchFamily="49" charset="-122"/>
              </a:rPr>
              <a:t>（体积单位），可承受重量不超过</a:t>
            </a:r>
            <a:r>
              <a:rPr lang="en-US" altLang="zh-CN" sz="1800" i="0" dirty="0" smtClean="0">
                <a:solidFill>
                  <a:schemeClr val="accent2"/>
                </a:solidFill>
                <a:latin typeface="楷体_GB2312" pitchFamily="49" charset="-122"/>
                <a:ea typeface="楷体_GB2312" pitchFamily="49" charset="-122"/>
              </a:rPr>
              <a:t>86</a:t>
            </a:r>
            <a:r>
              <a:rPr lang="zh-CN" altLang="en-US" sz="1800" i="0" dirty="0" smtClean="0">
                <a:solidFill>
                  <a:schemeClr val="accent2"/>
                </a:solidFill>
                <a:latin typeface="楷体_GB2312" pitchFamily="49" charset="-122"/>
                <a:ea typeface="楷体_GB2312" pitchFamily="49" charset="-122"/>
              </a:rPr>
              <a:t>（重量单位）。</a:t>
            </a:r>
            <a:endParaRPr lang="zh-CN" altLang="en-US" sz="1800" i="0" dirty="0">
              <a:solidFill>
                <a:schemeClr val="accent2"/>
              </a:solidFill>
              <a:latin typeface="楷体_GB2312" pitchFamily="49" charset="-122"/>
              <a:ea typeface="楷体_GB2312" pitchFamily="49" charset="-122"/>
            </a:endParaRPr>
          </a:p>
        </p:txBody>
      </p:sp>
      <p:sp>
        <p:nvSpPr>
          <p:cNvPr id="46"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遗传算法求解背包问题练习题（课后作业）</a:t>
            </a:r>
            <a:endParaRPr lang="en-US" altLang="zh-CN" sz="2400" dirty="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548912341"/>
              </p:ext>
            </p:extLst>
          </p:nvPr>
        </p:nvGraphicFramePr>
        <p:xfrm>
          <a:off x="992560" y="2394976"/>
          <a:ext cx="7729571" cy="1584176"/>
        </p:xfrm>
        <a:graphic>
          <a:graphicData uri="http://schemas.openxmlformats.org/drawingml/2006/table">
            <a:tbl>
              <a:tblPr firstRow="1" bandRow="1">
                <a:tableStyleId>{073A0DAA-6AF3-43AB-8588-CEC1D06C72B9}</a:tableStyleId>
              </a:tblPr>
              <a:tblGrid>
                <a:gridCol w="684083"/>
                <a:gridCol w="440343"/>
                <a:gridCol w="440343"/>
                <a:gridCol w="440343"/>
                <a:gridCol w="440343"/>
                <a:gridCol w="440343"/>
                <a:gridCol w="440343"/>
                <a:gridCol w="440343"/>
                <a:gridCol w="440343"/>
                <a:gridCol w="440343"/>
                <a:gridCol w="440343"/>
                <a:gridCol w="440343"/>
                <a:gridCol w="440343"/>
                <a:gridCol w="440343"/>
                <a:gridCol w="440343"/>
                <a:gridCol w="440343"/>
                <a:gridCol w="440343"/>
              </a:tblGrid>
              <a:tr h="396044">
                <a:tc>
                  <a:txBody>
                    <a:bodyPr/>
                    <a:lstStyle/>
                    <a:p>
                      <a:pPr algn="ctr"/>
                      <a:r>
                        <a:rPr lang="zh-CN" altLang="en-US" dirty="0" smtClean="0"/>
                        <a:t>物品</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13</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16</a:t>
                      </a:r>
                      <a:endParaRPr lang="zh-CN" altLang="en-US" dirty="0"/>
                    </a:p>
                  </a:txBody>
                  <a:tcPr/>
                </a:tc>
              </a:tr>
              <a:tr h="396044">
                <a:tc>
                  <a:txBody>
                    <a:bodyPr/>
                    <a:lstStyle/>
                    <a:p>
                      <a:pPr algn="ctr"/>
                      <a:r>
                        <a:rPr lang="zh-CN" altLang="en-US" dirty="0" smtClean="0"/>
                        <a:t>体积</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12</a:t>
                      </a:r>
                      <a:endParaRPr lang="zh-CN" altLang="en-US" dirty="0"/>
                    </a:p>
                  </a:txBody>
                  <a:tcPr/>
                </a:tc>
              </a:tr>
              <a:tr h="396044">
                <a:tc>
                  <a:txBody>
                    <a:bodyPr/>
                    <a:lstStyle/>
                    <a:p>
                      <a:pPr algn="ctr"/>
                      <a:r>
                        <a:rPr lang="zh-CN" altLang="en-US" dirty="0" smtClean="0"/>
                        <a:t>重量</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18</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r>
              <a:tr h="396044">
                <a:tc>
                  <a:txBody>
                    <a:bodyPr/>
                    <a:lstStyle/>
                    <a:p>
                      <a:pPr algn="ctr"/>
                      <a:r>
                        <a:rPr lang="zh-CN" altLang="en-US" dirty="0" smtClean="0"/>
                        <a:t>价值</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18</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19</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6</a:t>
                      </a:r>
                      <a:endParaRPr lang="zh-CN" altLang="en-US" dirty="0"/>
                    </a:p>
                  </a:txBody>
                  <a:tcPr/>
                </a:tc>
              </a:tr>
            </a:tbl>
          </a:graphicData>
        </a:graphic>
      </p:graphicFrame>
    </p:spTree>
    <p:extLst>
      <p:ext uri="{BB962C8B-B14F-4D97-AF65-F5344CB8AC3E}">
        <p14:creationId xmlns:p14="http://schemas.microsoft.com/office/powerpoint/2010/main" val="1517334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11</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30" name="Text Box 180"/>
          <p:cNvSpPr txBox="1">
            <a:spLocks noChangeArrowheads="1"/>
          </p:cNvSpPr>
          <p:nvPr/>
        </p:nvSpPr>
        <p:spPr bwMode="auto">
          <a:xfrm>
            <a:off x="380493" y="1507651"/>
            <a:ext cx="928470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285750" indent="-285750" algn="l" eaLnBrk="1" hangingPunct="1">
              <a:buFont typeface="Wingdings" panose="05000000000000000000" pitchFamily="2" charset="2"/>
              <a:buChar char="Ø"/>
            </a:pPr>
            <a:r>
              <a:rPr lang="zh-CN" altLang="en-US" sz="2000" i="0" dirty="0" smtClean="0">
                <a:solidFill>
                  <a:srgbClr val="7030A0"/>
                </a:solidFill>
                <a:ea typeface="宋体" pitchFamily="2" charset="-122"/>
              </a:rPr>
              <a:t>拟合</a:t>
            </a:r>
            <a:r>
              <a:rPr lang="en-US" altLang="zh-CN" sz="2000" i="0" dirty="0" smtClean="0">
                <a:solidFill>
                  <a:srgbClr val="7030A0"/>
                </a:solidFill>
                <a:ea typeface="宋体" pitchFamily="2" charset="-122"/>
              </a:rPr>
              <a:t>——</a:t>
            </a:r>
            <a:r>
              <a:rPr lang="zh-CN" altLang="zh-CN" sz="2000" i="0" dirty="0"/>
              <a:t>科学或工程上可以通过实验等方法获得关于某个问题的若干离散数据。依靠数学方法，</a:t>
            </a:r>
            <a:r>
              <a:rPr lang="zh-CN" altLang="zh-CN" sz="2000" i="0" dirty="0" smtClean="0"/>
              <a:t>使用更加</a:t>
            </a:r>
            <a:r>
              <a:rPr lang="zh-CN" altLang="zh-CN" sz="2000" i="0" dirty="0"/>
              <a:t>密集的离散</a:t>
            </a:r>
            <a:r>
              <a:rPr lang="zh-CN" altLang="zh-CN" sz="2000" i="0" dirty="0" smtClean="0"/>
              <a:t>方程</a:t>
            </a:r>
            <a:r>
              <a:rPr lang="zh-CN" altLang="en-US" sz="2000" i="0" dirty="0" smtClean="0"/>
              <a:t>或者</a:t>
            </a:r>
            <a:r>
              <a:rPr lang="zh-CN" altLang="zh-CN" sz="2000" i="0" dirty="0" smtClean="0"/>
              <a:t>连续函数</a:t>
            </a:r>
            <a:r>
              <a:rPr lang="zh-CN" altLang="zh-CN" sz="2000" i="0" dirty="0"/>
              <a:t>（也就是曲线</a:t>
            </a:r>
            <a:r>
              <a:rPr lang="zh-CN" altLang="zh-CN" sz="2000" i="0" dirty="0" smtClean="0"/>
              <a:t>）尽量</a:t>
            </a:r>
            <a:r>
              <a:rPr lang="zh-CN" altLang="zh-CN" sz="2000" i="0" dirty="0"/>
              <a:t>逼近（即最小二乘意义上的差别最小化）这些已知离散数据点集，此过程称为拟合</a:t>
            </a:r>
            <a:r>
              <a:rPr lang="zh-CN" altLang="zh-CN" sz="2000" i="0" dirty="0" smtClean="0"/>
              <a:t>。</a:t>
            </a:r>
            <a:endParaRPr lang="en-US" altLang="zh-CN" sz="2000" i="0" dirty="0">
              <a:solidFill>
                <a:srgbClr val="FF0000"/>
              </a:solidFill>
              <a:ea typeface="宋体" pitchFamily="2" charset="-122"/>
            </a:endParaRPr>
          </a:p>
        </p:txBody>
      </p:sp>
      <p:sp>
        <p:nvSpPr>
          <p:cNvPr id="31" name="Text Box 180"/>
          <p:cNvSpPr txBox="1">
            <a:spLocks noChangeArrowheads="1"/>
          </p:cNvSpPr>
          <p:nvPr/>
        </p:nvSpPr>
        <p:spPr bwMode="auto">
          <a:xfrm>
            <a:off x="380493" y="3025405"/>
            <a:ext cx="92847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285750" indent="-285750" algn="l" eaLnBrk="1" hangingPunct="1">
              <a:buFont typeface="Wingdings" panose="05000000000000000000" pitchFamily="2" charset="2"/>
              <a:buChar char="Ø"/>
            </a:pPr>
            <a:r>
              <a:rPr lang="zh-CN" altLang="en-US" sz="2000" i="0" dirty="0" smtClean="0">
                <a:solidFill>
                  <a:srgbClr val="7030A0"/>
                </a:solidFill>
                <a:ea typeface="宋体" pitchFamily="2" charset="-122"/>
              </a:rPr>
              <a:t>插值</a:t>
            </a:r>
            <a:r>
              <a:rPr lang="en-US" altLang="zh-CN" sz="2000" i="0" dirty="0" smtClean="0">
                <a:solidFill>
                  <a:srgbClr val="7030A0"/>
                </a:solidFill>
                <a:ea typeface="宋体" pitchFamily="2" charset="-122"/>
              </a:rPr>
              <a:t>——</a:t>
            </a:r>
            <a:r>
              <a:rPr lang="zh-CN" altLang="zh-CN" sz="2000" i="0" dirty="0"/>
              <a:t>通常有</a:t>
            </a:r>
            <a:r>
              <a:rPr lang="zh-CN" altLang="zh-CN" sz="2000" i="0" dirty="0" smtClean="0"/>
              <a:t>两</a:t>
            </a:r>
            <a:r>
              <a:rPr lang="zh-CN" altLang="en-US" sz="2000" i="0" dirty="0" smtClean="0"/>
              <a:t>种</a:t>
            </a:r>
            <a:r>
              <a:rPr lang="zh-CN" altLang="zh-CN" sz="2000" i="0" dirty="0" smtClean="0"/>
              <a:t>含义。</a:t>
            </a:r>
            <a:r>
              <a:rPr lang="zh-CN" altLang="zh-CN" sz="2000" i="0" dirty="0"/>
              <a:t>一是指曲线必须通过若干已知离散数据点的一种拟合</a:t>
            </a:r>
            <a:r>
              <a:rPr lang="zh-CN" altLang="zh-CN" sz="2000" i="0" dirty="0" smtClean="0"/>
              <a:t>；</a:t>
            </a:r>
            <a:r>
              <a:rPr lang="zh-CN" altLang="zh-CN" sz="2000" i="0" dirty="0"/>
              <a:t>二是</a:t>
            </a:r>
            <a:r>
              <a:rPr lang="zh-CN" altLang="zh-CN" sz="2000" i="0" dirty="0" smtClean="0"/>
              <a:t>指</a:t>
            </a:r>
            <a:r>
              <a:rPr lang="zh-CN" altLang="en-US" sz="2000" i="0" dirty="0" smtClean="0"/>
              <a:t>通过函数在有限个点处的取值状况，估算出函数在其他点处的近似值。通常，这种估算会借助曲线</a:t>
            </a:r>
            <a:r>
              <a:rPr lang="zh-CN" altLang="zh-CN" sz="2000" i="0" dirty="0" smtClean="0"/>
              <a:t>拟合</a:t>
            </a:r>
            <a:r>
              <a:rPr lang="zh-CN" altLang="zh-CN" sz="2000" i="0" dirty="0"/>
              <a:t>得到</a:t>
            </a:r>
            <a:r>
              <a:rPr lang="zh-CN" altLang="zh-CN" sz="2000" i="0" dirty="0" smtClean="0"/>
              <a:t>的</a:t>
            </a:r>
            <a:r>
              <a:rPr lang="zh-CN" altLang="en-US" sz="2000" i="0" dirty="0" smtClean="0"/>
              <a:t>表达式来进行</a:t>
            </a:r>
            <a:r>
              <a:rPr lang="zh-CN" altLang="zh-CN" sz="2000" i="0" dirty="0" smtClean="0"/>
              <a:t>。</a:t>
            </a:r>
            <a:endParaRPr lang="en-US" altLang="zh-CN" sz="2000" i="0" dirty="0" smtClean="0"/>
          </a:p>
          <a:p>
            <a:pPr algn="l" eaLnBrk="1" hangingPunct="1"/>
            <a:r>
              <a:rPr lang="en-US" altLang="zh-CN" sz="2000" i="0" dirty="0"/>
              <a:t> </a:t>
            </a:r>
            <a:r>
              <a:rPr lang="en-US" altLang="zh-CN" sz="2000" i="0" dirty="0" smtClean="0"/>
              <a:t>   </a:t>
            </a:r>
            <a:r>
              <a:rPr lang="zh-CN" altLang="en-US" sz="2000" i="0" dirty="0" smtClean="0"/>
              <a:t>本课程中主要指第二种含义。</a:t>
            </a:r>
            <a:endParaRPr lang="en-US" altLang="zh-CN" sz="2000" i="0" dirty="0">
              <a:solidFill>
                <a:srgbClr val="7030A0"/>
              </a:solidFill>
              <a:ea typeface="宋体" pitchFamily="2" charset="-122"/>
            </a:endParaRPr>
          </a:p>
        </p:txBody>
      </p:sp>
      <p:sp>
        <p:nvSpPr>
          <p:cNvPr id="12"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课题研究中所</a:t>
            </a:r>
            <a:r>
              <a:rPr lang="zh-CN" altLang="en-US" dirty="0"/>
              <a:t>需数学原理和方法</a:t>
            </a:r>
            <a:r>
              <a:rPr lang="en-US" altLang="zh-CN" dirty="0"/>
              <a:t>——</a:t>
            </a:r>
            <a:r>
              <a:rPr lang="zh-CN" altLang="en-US" dirty="0"/>
              <a:t>拟合、插值</a:t>
            </a:r>
            <a:endParaRPr lang="en-US" altLang="zh-CN" dirty="0"/>
          </a:p>
        </p:txBody>
      </p:sp>
    </p:spTree>
    <p:extLst>
      <p:ext uri="{BB962C8B-B14F-4D97-AF65-F5344CB8AC3E}">
        <p14:creationId xmlns:p14="http://schemas.microsoft.com/office/powerpoint/2010/main" val="671004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12</a:t>
            </a:fld>
            <a:endParaRPr lang="en-US" altLang="zh-CN" sz="1000" b="0" i="0" smtClean="0">
              <a:ea typeface="宋体" pitchFamily="2" charset="-122"/>
            </a:endParaRPr>
          </a:p>
        </p:txBody>
      </p:sp>
      <p:sp>
        <p:nvSpPr>
          <p:cNvPr id="8" name="Text Box 14"/>
          <p:cNvSpPr txBox="1">
            <a:spLocks noChangeArrowheads="1"/>
          </p:cNvSpPr>
          <p:nvPr/>
        </p:nvSpPr>
        <p:spPr bwMode="auto">
          <a:xfrm>
            <a:off x="596042" y="1788827"/>
            <a:ext cx="9129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a:ea typeface="宋体" pitchFamily="2" charset="-122"/>
              </a:rPr>
              <a:t>以某地人口</a:t>
            </a:r>
            <a:r>
              <a:rPr lang="zh-CN" altLang="en-US" i="0" dirty="0" smtClean="0">
                <a:ea typeface="宋体" pitchFamily="2" charset="-122"/>
              </a:rPr>
              <a:t>统计学调查</a:t>
            </a:r>
            <a:r>
              <a:rPr lang="zh-CN" altLang="en-US" i="0" dirty="0">
                <a:ea typeface="宋体" pitchFamily="2" charset="-122"/>
              </a:rPr>
              <a:t>活动</a:t>
            </a:r>
            <a:r>
              <a:rPr lang="zh-CN" altLang="en-US" i="0" dirty="0" smtClean="0">
                <a:ea typeface="宋体" pitchFamily="2" charset="-122"/>
              </a:rPr>
              <a:t>为例</a:t>
            </a:r>
            <a:endParaRPr lang="zh-CN" altLang="en-US" i="0" dirty="0">
              <a:ea typeface="宋体"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583421308"/>
              </p:ext>
            </p:extLst>
          </p:nvPr>
        </p:nvGraphicFramePr>
        <p:xfrm>
          <a:off x="826229" y="2125377"/>
          <a:ext cx="7740650" cy="741362"/>
        </p:xfrm>
        <a:graphic>
          <a:graphicData uri="http://schemas.openxmlformats.org/drawingml/2006/table">
            <a:tbl>
              <a:tblPr firstRow="1" bandRow="1">
                <a:tableStyleId>{073A0DAA-6AF3-43AB-8588-CEC1D06C72B9}</a:tableStyleId>
              </a:tblPr>
              <a:tblGrid>
                <a:gridCol w="1548130"/>
                <a:gridCol w="1548130"/>
                <a:gridCol w="1548130"/>
                <a:gridCol w="1548130"/>
                <a:gridCol w="1548130"/>
              </a:tblGrid>
              <a:tr h="370681">
                <a:tc>
                  <a:txBody>
                    <a:bodyPr/>
                    <a:lstStyle/>
                    <a:p>
                      <a:pPr algn="ctr"/>
                      <a:r>
                        <a:rPr lang="en-US" altLang="zh-CN" sz="1800" dirty="0" smtClean="0"/>
                        <a:t>2001</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2003</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2005</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2009</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2011</a:t>
                      </a:r>
                      <a:r>
                        <a:rPr lang="zh-CN" altLang="en-US" sz="1800" dirty="0" smtClean="0"/>
                        <a:t>年</a:t>
                      </a:r>
                      <a:endParaRPr lang="zh-CN" altLang="en-US" sz="1800" dirty="0"/>
                    </a:p>
                  </a:txBody>
                  <a:tcPr marL="91438" marR="91438" marT="45700" marB="45700"/>
                </a:tc>
              </a:tr>
              <a:tr h="370681">
                <a:tc>
                  <a:txBody>
                    <a:bodyPr/>
                    <a:lstStyle/>
                    <a:p>
                      <a:r>
                        <a:rPr lang="en-US" altLang="zh-CN" sz="1800" dirty="0" smtClean="0"/>
                        <a:t>124.73</a:t>
                      </a:r>
                      <a:r>
                        <a:rPr lang="zh-CN" altLang="en-US" sz="1800" dirty="0" smtClean="0"/>
                        <a:t>万人</a:t>
                      </a:r>
                      <a:endParaRPr lang="zh-CN" altLang="en-US" sz="1800" dirty="0"/>
                    </a:p>
                  </a:txBody>
                  <a:tcPr marL="91438" marR="91438" marT="45700" marB="45700"/>
                </a:tc>
                <a:tc>
                  <a:txBody>
                    <a:bodyPr/>
                    <a:lstStyle/>
                    <a:p>
                      <a:r>
                        <a:rPr lang="en-US" altLang="zh-CN" sz="1800" dirty="0" smtClean="0"/>
                        <a:t>130.68</a:t>
                      </a:r>
                      <a:r>
                        <a:rPr lang="zh-CN" altLang="en-US" sz="1800" dirty="0" smtClean="0"/>
                        <a:t>万人</a:t>
                      </a:r>
                      <a:endParaRPr lang="zh-CN" altLang="en-US" sz="1800" dirty="0"/>
                    </a:p>
                  </a:txBody>
                  <a:tcPr marL="91438" marR="91438" marT="45700" marB="45700"/>
                </a:tc>
                <a:tc>
                  <a:txBody>
                    <a:bodyPr/>
                    <a:lstStyle/>
                    <a:p>
                      <a:r>
                        <a:rPr lang="en-US" altLang="zh-CN" sz="1800" dirty="0" smtClean="0"/>
                        <a:t>149.36</a:t>
                      </a:r>
                      <a:r>
                        <a:rPr lang="zh-CN" altLang="en-US" sz="1800" dirty="0" smtClean="0"/>
                        <a:t>万人</a:t>
                      </a:r>
                      <a:endParaRPr lang="zh-CN" altLang="en-US" sz="1800" dirty="0"/>
                    </a:p>
                  </a:txBody>
                  <a:tcPr marL="91438" marR="91438" marT="45700" marB="45700"/>
                </a:tc>
                <a:tc>
                  <a:txBody>
                    <a:bodyPr/>
                    <a:lstStyle/>
                    <a:p>
                      <a:r>
                        <a:rPr lang="en-US" altLang="zh-CN" sz="1800" dirty="0" smtClean="0"/>
                        <a:t>192.17</a:t>
                      </a:r>
                      <a:r>
                        <a:rPr lang="zh-CN" altLang="en-US" sz="1800" dirty="0" smtClean="0"/>
                        <a:t>万人</a:t>
                      </a:r>
                      <a:endParaRPr lang="zh-CN" altLang="en-US" sz="1800" dirty="0"/>
                    </a:p>
                  </a:txBody>
                  <a:tcPr marL="91438" marR="91438" marT="45700" marB="45700"/>
                </a:tc>
                <a:tc>
                  <a:txBody>
                    <a:bodyPr/>
                    <a:lstStyle/>
                    <a:p>
                      <a:r>
                        <a:rPr lang="en-US" altLang="zh-CN" sz="1800" dirty="0" smtClean="0"/>
                        <a:t>195.50</a:t>
                      </a:r>
                      <a:r>
                        <a:rPr lang="zh-CN" altLang="en-US" sz="1800" dirty="0" smtClean="0"/>
                        <a:t>万人</a:t>
                      </a:r>
                      <a:endParaRPr lang="zh-CN" altLang="en-US" sz="1800" dirty="0"/>
                    </a:p>
                  </a:txBody>
                  <a:tcPr marL="91438" marR="91438" marT="45700" marB="45700"/>
                </a:tc>
              </a:tr>
            </a:tbl>
          </a:graphicData>
        </a:graphic>
      </p:graphicFrame>
      <p:graphicFrame>
        <p:nvGraphicFramePr>
          <p:cNvPr id="10" name="图表 2"/>
          <p:cNvGraphicFramePr>
            <a:graphicFrameLocks/>
          </p:cNvGraphicFramePr>
          <p:nvPr>
            <p:extLst>
              <p:ext uri="{D42A27DB-BD31-4B8C-83A1-F6EECF244321}">
                <p14:modId xmlns:p14="http://schemas.microsoft.com/office/powerpoint/2010/main" val="2184445292"/>
              </p:ext>
            </p:extLst>
          </p:nvPr>
        </p:nvGraphicFramePr>
        <p:xfrm>
          <a:off x="1250092" y="3035014"/>
          <a:ext cx="6705600" cy="2620963"/>
        </p:xfrm>
        <a:graphic>
          <a:graphicData uri="http://schemas.openxmlformats.org/presentationml/2006/ole">
            <mc:AlternateContent xmlns:mc="http://schemas.openxmlformats.org/markup-compatibility/2006">
              <mc:Choice xmlns:v="urn:schemas-microsoft-com:vml" Requires="v">
                <p:oleObj spid="_x0000_s29733" r:id="rId4" imgW="6706181" imgH="2627604" progId="Excel.Chart.8">
                  <p:embed/>
                </p:oleObj>
              </mc:Choice>
              <mc:Fallback>
                <p:oleObj r:id="rId4" imgW="6706181" imgH="2627604"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092" y="3035014"/>
                        <a:ext cx="6705600" cy="262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40"/>
          <p:cNvSpPr txBox="1">
            <a:spLocks noChangeArrowheads="1"/>
          </p:cNvSpPr>
          <p:nvPr/>
        </p:nvSpPr>
        <p:spPr bwMode="auto">
          <a:xfrm>
            <a:off x="761142" y="5570252"/>
            <a:ext cx="8677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buFont typeface="Wingdings" pitchFamily="2" charset="2"/>
              <a:buChar char="l"/>
            </a:pPr>
            <a:r>
              <a:rPr lang="zh-CN" altLang="en-US" sz="1400" i="0" dirty="0">
                <a:ea typeface="宋体" pitchFamily="2" charset="-122"/>
              </a:rPr>
              <a:t> 估算</a:t>
            </a:r>
            <a:r>
              <a:rPr lang="en-US" altLang="zh-CN" sz="1400" i="0" dirty="0">
                <a:ea typeface="宋体" pitchFamily="2" charset="-122"/>
              </a:rPr>
              <a:t>2002</a:t>
            </a:r>
            <a:r>
              <a:rPr lang="zh-CN" altLang="en-US" sz="1400" i="0" dirty="0">
                <a:ea typeface="宋体" pitchFamily="2" charset="-122"/>
              </a:rPr>
              <a:t>年人口数据为例，可以：利用</a:t>
            </a:r>
            <a:r>
              <a:rPr lang="en-US" altLang="zh-CN" sz="1400" i="0" dirty="0">
                <a:ea typeface="宋体" pitchFamily="2" charset="-122"/>
              </a:rPr>
              <a:t>2001</a:t>
            </a:r>
            <a:r>
              <a:rPr lang="zh-CN" altLang="en-US" sz="1400" i="0" dirty="0">
                <a:ea typeface="宋体" pitchFamily="2" charset="-122"/>
              </a:rPr>
              <a:t>和</a:t>
            </a:r>
            <a:r>
              <a:rPr lang="en-US" altLang="zh-CN" sz="1400" i="0" dirty="0">
                <a:ea typeface="宋体" pitchFamily="2" charset="-122"/>
              </a:rPr>
              <a:t>2003</a:t>
            </a:r>
            <a:r>
              <a:rPr lang="zh-CN" altLang="en-US" sz="1400" i="0" dirty="0">
                <a:ea typeface="宋体" pitchFamily="2" charset="-122"/>
              </a:rPr>
              <a:t>年数据的平均值作为估值</a:t>
            </a:r>
          </a:p>
        </p:txBody>
      </p:sp>
      <p:sp>
        <p:nvSpPr>
          <p:cNvPr id="13" name="Text Box 40"/>
          <p:cNvSpPr txBox="1">
            <a:spLocks noChangeArrowheads="1"/>
          </p:cNvSpPr>
          <p:nvPr/>
        </p:nvSpPr>
        <p:spPr bwMode="auto">
          <a:xfrm>
            <a:off x="761142" y="5965539"/>
            <a:ext cx="8677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buFont typeface="Wingdings" pitchFamily="2" charset="2"/>
              <a:buChar char="l"/>
            </a:pPr>
            <a:r>
              <a:rPr lang="zh-CN" altLang="en-US" sz="1400" i="0" dirty="0">
                <a:ea typeface="宋体" pitchFamily="2" charset="-122"/>
              </a:rPr>
              <a:t> 估算</a:t>
            </a:r>
            <a:r>
              <a:rPr lang="en-US" altLang="zh-CN" sz="1400" i="0" dirty="0">
                <a:ea typeface="宋体" pitchFamily="2" charset="-122"/>
              </a:rPr>
              <a:t>2006</a:t>
            </a:r>
            <a:r>
              <a:rPr lang="zh-CN" altLang="en-US" sz="1400" i="0" dirty="0">
                <a:ea typeface="宋体" pitchFamily="2" charset="-122"/>
              </a:rPr>
              <a:t>、</a:t>
            </a:r>
            <a:r>
              <a:rPr lang="en-US" altLang="zh-CN" sz="1400" i="0" dirty="0">
                <a:ea typeface="宋体" pitchFamily="2" charset="-122"/>
              </a:rPr>
              <a:t>2007</a:t>
            </a:r>
            <a:r>
              <a:rPr lang="zh-CN" altLang="en-US" sz="1400" i="0" dirty="0">
                <a:ea typeface="宋体" pitchFamily="2" charset="-122"/>
              </a:rPr>
              <a:t>、</a:t>
            </a:r>
            <a:r>
              <a:rPr lang="en-US" altLang="zh-CN" sz="1400" i="0" dirty="0">
                <a:ea typeface="宋体" pitchFamily="2" charset="-122"/>
              </a:rPr>
              <a:t>2008</a:t>
            </a:r>
            <a:r>
              <a:rPr lang="zh-CN" altLang="en-US" sz="1400" i="0" dirty="0">
                <a:ea typeface="宋体" pitchFamily="2" charset="-122"/>
              </a:rPr>
              <a:t>年人口数据为例</a:t>
            </a:r>
            <a:r>
              <a:rPr lang="zh-CN" altLang="en-US" sz="1400" i="0" dirty="0" smtClean="0">
                <a:ea typeface="宋体" pitchFamily="2" charset="-122"/>
              </a:rPr>
              <a:t>，方法一：</a:t>
            </a:r>
            <a:r>
              <a:rPr lang="zh-CN" altLang="en-US" sz="1400" i="0" dirty="0">
                <a:ea typeface="宋体" pitchFamily="2" charset="-122"/>
              </a:rPr>
              <a:t>利用</a:t>
            </a:r>
            <a:r>
              <a:rPr lang="en-US" altLang="zh-CN" sz="1400" i="0" dirty="0">
                <a:ea typeface="宋体" pitchFamily="2" charset="-122"/>
              </a:rPr>
              <a:t>2005</a:t>
            </a:r>
            <a:r>
              <a:rPr lang="zh-CN" altLang="en-US" sz="1400" i="0" dirty="0">
                <a:ea typeface="宋体" pitchFamily="2" charset="-122"/>
              </a:rPr>
              <a:t>和</a:t>
            </a:r>
            <a:r>
              <a:rPr lang="en-US" altLang="zh-CN" sz="1400" i="0" dirty="0">
                <a:ea typeface="宋体" pitchFamily="2" charset="-122"/>
              </a:rPr>
              <a:t>2009</a:t>
            </a:r>
            <a:r>
              <a:rPr lang="zh-CN" altLang="en-US" sz="1400" i="0" dirty="0">
                <a:ea typeface="宋体" pitchFamily="2" charset="-122"/>
              </a:rPr>
              <a:t>年</a:t>
            </a:r>
            <a:r>
              <a:rPr lang="zh-CN" altLang="en-US" sz="1400" i="0" dirty="0" smtClean="0">
                <a:ea typeface="宋体" pitchFamily="2" charset="-122"/>
              </a:rPr>
              <a:t>数据（线性插值）</a:t>
            </a:r>
            <a:endParaRPr lang="zh-CN" altLang="en-US" sz="1400" i="0" dirty="0">
              <a:ea typeface="宋体" pitchFamily="2" charset="-122"/>
            </a:endParaRPr>
          </a:p>
        </p:txBody>
      </p:sp>
      <p:grpSp>
        <p:nvGrpSpPr>
          <p:cNvPr id="14" name="组合 13"/>
          <p:cNvGrpSpPr>
            <a:grpSpLocks/>
          </p:cNvGrpSpPr>
          <p:nvPr/>
        </p:nvGrpSpPr>
        <p:grpSpPr bwMode="auto">
          <a:xfrm>
            <a:off x="4360004" y="3625564"/>
            <a:ext cx="2090738" cy="1152525"/>
            <a:chOff x="4483100" y="3104964"/>
            <a:chExt cx="2090738" cy="1152128"/>
          </a:xfrm>
        </p:grpSpPr>
        <p:cxnSp>
          <p:nvCxnSpPr>
            <p:cNvPr id="15" name="直接连接符 4"/>
            <p:cNvCxnSpPr>
              <a:cxnSpLocks noChangeShapeType="1"/>
            </p:cNvCxnSpPr>
            <p:nvPr/>
          </p:nvCxnSpPr>
          <p:spPr bwMode="auto">
            <a:xfrm flipV="1">
              <a:off x="4483100" y="3104964"/>
              <a:ext cx="2090738" cy="540060"/>
            </a:xfrm>
            <a:prstGeom prst="line">
              <a:avLst/>
            </a:prstGeom>
            <a:noFill/>
            <a:ln w="28575" algn="ctr">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6"/>
            <p:cNvCxnSpPr>
              <a:cxnSpLocks noChangeShapeType="1"/>
            </p:cNvCxnSpPr>
            <p:nvPr/>
          </p:nvCxnSpPr>
          <p:spPr bwMode="auto">
            <a:xfrm flipV="1">
              <a:off x="4989004" y="3501008"/>
              <a:ext cx="0" cy="756084"/>
            </a:xfrm>
            <a:prstGeom prst="line">
              <a:avLst/>
            </a:prstGeom>
            <a:noFill/>
            <a:ln w="28575" algn="ctr">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47"/>
            <p:cNvCxnSpPr>
              <a:cxnSpLocks noChangeShapeType="1"/>
            </p:cNvCxnSpPr>
            <p:nvPr/>
          </p:nvCxnSpPr>
          <p:spPr bwMode="auto">
            <a:xfrm flipV="1">
              <a:off x="5526373" y="3374994"/>
              <a:ext cx="2096" cy="882098"/>
            </a:xfrm>
            <a:prstGeom prst="line">
              <a:avLst/>
            </a:prstGeom>
            <a:noFill/>
            <a:ln w="28575" algn="ctr">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48"/>
            <p:cNvCxnSpPr>
              <a:cxnSpLocks noChangeShapeType="1"/>
            </p:cNvCxnSpPr>
            <p:nvPr/>
          </p:nvCxnSpPr>
          <p:spPr bwMode="auto">
            <a:xfrm flipV="1">
              <a:off x="6033120" y="3212976"/>
              <a:ext cx="0" cy="1044116"/>
            </a:xfrm>
            <a:prstGeom prst="line">
              <a:avLst/>
            </a:prstGeom>
            <a:noFill/>
            <a:ln w="28575" algn="ctr">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组合 19"/>
          <p:cNvGrpSpPr>
            <a:grpSpLocks/>
          </p:cNvGrpSpPr>
          <p:nvPr/>
        </p:nvGrpSpPr>
        <p:grpSpPr bwMode="auto">
          <a:xfrm>
            <a:off x="2166079" y="4398677"/>
            <a:ext cx="1150938" cy="379412"/>
            <a:chOff x="2288704" y="3879050"/>
            <a:chExt cx="1152128" cy="378042"/>
          </a:xfrm>
        </p:grpSpPr>
        <p:cxnSp>
          <p:nvCxnSpPr>
            <p:cNvPr id="21" name="直接连接符 52"/>
            <p:cNvCxnSpPr>
              <a:cxnSpLocks noChangeShapeType="1"/>
            </p:cNvCxnSpPr>
            <p:nvPr/>
          </p:nvCxnSpPr>
          <p:spPr bwMode="auto">
            <a:xfrm flipV="1">
              <a:off x="2288704" y="3879050"/>
              <a:ext cx="1152128" cy="126014"/>
            </a:xfrm>
            <a:prstGeom prst="line">
              <a:avLst/>
            </a:prstGeom>
            <a:noFill/>
            <a:ln w="28575" algn="ctr">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54"/>
            <p:cNvCxnSpPr>
              <a:cxnSpLocks noChangeShapeType="1"/>
            </p:cNvCxnSpPr>
            <p:nvPr/>
          </p:nvCxnSpPr>
          <p:spPr bwMode="auto">
            <a:xfrm flipV="1">
              <a:off x="2862672" y="3946621"/>
              <a:ext cx="2096" cy="310471"/>
            </a:xfrm>
            <a:prstGeom prst="line">
              <a:avLst/>
            </a:prstGeom>
            <a:noFill/>
            <a:ln w="28575" algn="ctr">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Text Box 4"/>
          <p:cNvSpPr txBox="1">
            <a:spLocks noChangeArrowheads="1"/>
          </p:cNvSpPr>
          <p:nvPr/>
        </p:nvSpPr>
        <p:spPr bwMode="auto">
          <a:xfrm>
            <a:off x="437292" y="1357027"/>
            <a:ext cx="6013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 </a:t>
            </a:r>
            <a:r>
              <a:rPr lang="zh-CN" altLang="en-US" dirty="0" smtClean="0"/>
              <a:t>利用</a:t>
            </a:r>
            <a:r>
              <a:rPr lang="zh-CN" altLang="en-US" dirty="0"/>
              <a:t>已知数据推断连续变化趋势，估算未知数据</a:t>
            </a:r>
            <a:endParaRPr lang="en-US" altLang="zh-CN" dirty="0"/>
          </a:p>
        </p:txBody>
      </p:sp>
      <p:sp>
        <p:nvSpPr>
          <p:cNvPr id="1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24"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课题研究中所</a:t>
            </a:r>
            <a:r>
              <a:rPr lang="zh-CN" altLang="en-US" dirty="0"/>
              <a:t>需数学原理和方法</a:t>
            </a:r>
            <a:r>
              <a:rPr lang="en-US" altLang="zh-CN" dirty="0"/>
              <a:t>——</a:t>
            </a:r>
            <a:r>
              <a:rPr lang="zh-CN" altLang="en-US" dirty="0"/>
              <a:t>拟合、插值</a:t>
            </a:r>
            <a:endParaRPr lang="en-US" altLang="zh-CN" dirty="0"/>
          </a:p>
        </p:txBody>
      </p:sp>
    </p:spTree>
    <p:extLst>
      <p:ext uri="{BB962C8B-B14F-4D97-AF65-F5344CB8AC3E}">
        <p14:creationId xmlns:p14="http://schemas.microsoft.com/office/powerpoint/2010/main" val="224953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13</a:t>
            </a:fld>
            <a:endParaRPr lang="en-US" altLang="zh-CN" sz="1000" b="0" i="0" smtClean="0">
              <a:ea typeface="宋体" pitchFamily="2" charset="-122"/>
            </a:endParaRPr>
          </a:p>
        </p:txBody>
      </p:sp>
      <p:sp>
        <p:nvSpPr>
          <p:cNvPr id="8" name="Text Box 14"/>
          <p:cNvSpPr txBox="1">
            <a:spLocks noChangeArrowheads="1"/>
          </p:cNvSpPr>
          <p:nvPr/>
        </p:nvSpPr>
        <p:spPr bwMode="auto">
          <a:xfrm>
            <a:off x="596042" y="1788827"/>
            <a:ext cx="9129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a:ea typeface="宋体" pitchFamily="2" charset="-122"/>
              </a:rPr>
              <a:t>以某地人口</a:t>
            </a:r>
            <a:r>
              <a:rPr lang="zh-CN" altLang="en-US" i="0" dirty="0" smtClean="0">
                <a:ea typeface="宋体" pitchFamily="2" charset="-122"/>
              </a:rPr>
              <a:t>统计学调查</a:t>
            </a:r>
            <a:r>
              <a:rPr lang="zh-CN" altLang="en-US" i="0" dirty="0">
                <a:ea typeface="宋体" pitchFamily="2" charset="-122"/>
              </a:rPr>
              <a:t>活动</a:t>
            </a:r>
            <a:r>
              <a:rPr lang="zh-CN" altLang="en-US" i="0" dirty="0" smtClean="0">
                <a:ea typeface="宋体" pitchFamily="2" charset="-122"/>
              </a:rPr>
              <a:t>为例</a:t>
            </a:r>
            <a:endParaRPr lang="zh-CN" altLang="en-US" i="0" dirty="0">
              <a:ea typeface="宋体" pitchFamily="2" charset="-122"/>
            </a:endParaRPr>
          </a:p>
        </p:txBody>
      </p:sp>
      <p:graphicFrame>
        <p:nvGraphicFramePr>
          <p:cNvPr id="9" name="表格 8"/>
          <p:cNvGraphicFramePr>
            <a:graphicFrameLocks noGrp="1"/>
          </p:cNvGraphicFramePr>
          <p:nvPr>
            <p:extLst/>
          </p:nvPr>
        </p:nvGraphicFramePr>
        <p:xfrm>
          <a:off x="826229" y="2125377"/>
          <a:ext cx="7740650" cy="741362"/>
        </p:xfrm>
        <a:graphic>
          <a:graphicData uri="http://schemas.openxmlformats.org/drawingml/2006/table">
            <a:tbl>
              <a:tblPr firstRow="1" bandRow="1">
                <a:tableStyleId>{073A0DAA-6AF3-43AB-8588-CEC1D06C72B9}</a:tableStyleId>
              </a:tblPr>
              <a:tblGrid>
                <a:gridCol w="1548130"/>
                <a:gridCol w="1548130"/>
                <a:gridCol w="1548130"/>
                <a:gridCol w="1548130"/>
                <a:gridCol w="1548130"/>
              </a:tblGrid>
              <a:tr h="370681">
                <a:tc>
                  <a:txBody>
                    <a:bodyPr/>
                    <a:lstStyle/>
                    <a:p>
                      <a:pPr algn="ctr"/>
                      <a:r>
                        <a:rPr lang="en-US" altLang="zh-CN" sz="1800" dirty="0" smtClean="0"/>
                        <a:t>2001</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2003</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2005</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2009</a:t>
                      </a:r>
                      <a:r>
                        <a:rPr lang="zh-CN" altLang="en-US" sz="1800" dirty="0" smtClean="0"/>
                        <a:t>年</a:t>
                      </a:r>
                      <a:endParaRPr lang="zh-CN" altLang="en-US" sz="1800" dirty="0"/>
                    </a:p>
                  </a:txBody>
                  <a:tcPr marL="91438" marR="91438" marT="45700" marB="45700"/>
                </a:tc>
                <a:tc>
                  <a:txBody>
                    <a:bodyPr/>
                    <a:lstStyle/>
                    <a:p>
                      <a:pPr algn="ctr"/>
                      <a:r>
                        <a:rPr lang="en-US" altLang="zh-CN" sz="1800" dirty="0" smtClean="0"/>
                        <a:t>2011</a:t>
                      </a:r>
                      <a:r>
                        <a:rPr lang="zh-CN" altLang="en-US" sz="1800" dirty="0" smtClean="0"/>
                        <a:t>年</a:t>
                      </a:r>
                      <a:endParaRPr lang="zh-CN" altLang="en-US" sz="1800" dirty="0"/>
                    </a:p>
                  </a:txBody>
                  <a:tcPr marL="91438" marR="91438" marT="45700" marB="45700"/>
                </a:tc>
              </a:tr>
              <a:tr h="370681">
                <a:tc>
                  <a:txBody>
                    <a:bodyPr/>
                    <a:lstStyle/>
                    <a:p>
                      <a:r>
                        <a:rPr lang="en-US" altLang="zh-CN" sz="1800" dirty="0" smtClean="0"/>
                        <a:t>124.73</a:t>
                      </a:r>
                      <a:r>
                        <a:rPr lang="zh-CN" altLang="en-US" sz="1800" dirty="0" smtClean="0"/>
                        <a:t>万人</a:t>
                      </a:r>
                      <a:endParaRPr lang="zh-CN" altLang="en-US" sz="1800" dirty="0"/>
                    </a:p>
                  </a:txBody>
                  <a:tcPr marL="91438" marR="91438" marT="45700" marB="45700"/>
                </a:tc>
                <a:tc>
                  <a:txBody>
                    <a:bodyPr/>
                    <a:lstStyle/>
                    <a:p>
                      <a:r>
                        <a:rPr lang="en-US" altLang="zh-CN" sz="1800" dirty="0" smtClean="0"/>
                        <a:t>130.68</a:t>
                      </a:r>
                      <a:r>
                        <a:rPr lang="zh-CN" altLang="en-US" sz="1800" dirty="0" smtClean="0"/>
                        <a:t>万人</a:t>
                      </a:r>
                      <a:endParaRPr lang="zh-CN" altLang="en-US" sz="1800" dirty="0"/>
                    </a:p>
                  </a:txBody>
                  <a:tcPr marL="91438" marR="91438" marT="45700" marB="45700"/>
                </a:tc>
                <a:tc>
                  <a:txBody>
                    <a:bodyPr/>
                    <a:lstStyle/>
                    <a:p>
                      <a:r>
                        <a:rPr lang="en-US" altLang="zh-CN" sz="1800" dirty="0" smtClean="0"/>
                        <a:t>149.36</a:t>
                      </a:r>
                      <a:r>
                        <a:rPr lang="zh-CN" altLang="en-US" sz="1800" dirty="0" smtClean="0"/>
                        <a:t>万人</a:t>
                      </a:r>
                      <a:endParaRPr lang="zh-CN" altLang="en-US" sz="1800" dirty="0"/>
                    </a:p>
                  </a:txBody>
                  <a:tcPr marL="91438" marR="91438" marT="45700" marB="45700"/>
                </a:tc>
                <a:tc>
                  <a:txBody>
                    <a:bodyPr/>
                    <a:lstStyle/>
                    <a:p>
                      <a:r>
                        <a:rPr lang="en-US" altLang="zh-CN" sz="1800" dirty="0" smtClean="0"/>
                        <a:t>192.17</a:t>
                      </a:r>
                      <a:r>
                        <a:rPr lang="zh-CN" altLang="en-US" sz="1800" dirty="0" smtClean="0"/>
                        <a:t>万人</a:t>
                      </a:r>
                      <a:endParaRPr lang="zh-CN" altLang="en-US" sz="1800" dirty="0"/>
                    </a:p>
                  </a:txBody>
                  <a:tcPr marL="91438" marR="91438" marT="45700" marB="45700"/>
                </a:tc>
                <a:tc>
                  <a:txBody>
                    <a:bodyPr/>
                    <a:lstStyle/>
                    <a:p>
                      <a:r>
                        <a:rPr lang="en-US" altLang="zh-CN" sz="1800" dirty="0" smtClean="0"/>
                        <a:t>195.50</a:t>
                      </a:r>
                      <a:r>
                        <a:rPr lang="zh-CN" altLang="en-US" sz="1800" dirty="0" smtClean="0"/>
                        <a:t>万人</a:t>
                      </a:r>
                      <a:endParaRPr lang="zh-CN" altLang="en-US" sz="1800" dirty="0"/>
                    </a:p>
                  </a:txBody>
                  <a:tcPr marL="91438" marR="91438" marT="45700" marB="45700"/>
                </a:tc>
              </a:tr>
            </a:tbl>
          </a:graphicData>
        </a:graphic>
      </p:graphicFrame>
      <p:sp>
        <p:nvSpPr>
          <p:cNvPr id="23" name="Text Box 4"/>
          <p:cNvSpPr txBox="1">
            <a:spLocks noChangeArrowheads="1"/>
          </p:cNvSpPr>
          <p:nvPr/>
        </p:nvSpPr>
        <p:spPr bwMode="auto">
          <a:xfrm>
            <a:off x="437292" y="1357027"/>
            <a:ext cx="6013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 </a:t>
            </a:r>
            <a:r>
              <a:rPr lang="zh-CN" altLang="en-US" dirty="0" smtClean="0"/>
              <a:t>利用</a:t>
            </a:r>
            <a:r>
              <a:rPr lang="zh-CN" altLang="en-US" dirty="0"/>
              <a:t>已知数据推断连续变化趋势，估算未知数据</a:t>
            </a:r>
            <a:endParaRPr lang="en-US" altLang="zh-CN" dirty="0"/>
          </a:p>
        </p:txBody>
      </p:sp>
      <p:sp>
        <p:nvSpPr>
          <p:cNvPr id="1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24"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课题研究中所</a:t>
            </a:r>
            <a:r>
              <a:rPr lang="zh-CN" altLang="en-US" dirty="0"/>
              <a:t>需数学原理和方法</a:t>
            </a:r>
            <a:r>
              <a:rPr lang="en-US" altLang="zh-CN" dirty="0"/>
              <a:t>——</a:t>
            </a:r>
            <a:r>
              <a:rPr lang="zh-CN" altLang="en-US" dirty="0"/>
              <a:t>拟合、插值</a:t>
            </a:r>
            <a:endParaRPr lang="en-US" altLang="zh-CN" dirty="0"/>
          </a:p>
        </p:txBody>
      </p:sp>
      <p:graphicFrame>
        <p:nvGraphicFramePr>
          <p:cNvPr id="25" name="图表 2"/>
          <p:cNvGraphicFramePr>
            <a:graphicFrameLocks/>
          </p:cNvGraphicFramePr>
          <p:nvPr>
            <p:extLst>
              <p:ext uri="{D42A27DB-BD31-4B8C-83A1-F6EECF244321}">
                <p14:modId xmlns:p14="http://schemas.microsoft.com/office/powerpoint/2010/main" val="4080197175"/>
              </p:ext>
            </p:extLst>
          </p:nvPr>
        </p:nvGraphicFramePr>
        <p:xfrm>
          <a:off x="1244588" y="3113280"/>
          <a:ext cx="6705600" cy="2620963"/>
        </p:xfrm>
        <a:graphic>
          <a:graphicData uri="http://schemas.openxmlformats.org/presentationml/2006/ole">
            <mc:AlternateContent xmlns:mc="http://schemas.openxmlformats.org/markup-compatibility/2006">
              <mc:Choice xmlns:v="urn:schemas-microsoft-com:vml" Requires="v">
                <p:oleObj spid="_x0000_s31780" r:id="rId4" imgW="6706181" imgH="2627604" progId="Excel.Chart.8">
                  <p:embed/>
                </p:oleObj>
              </mc:Choice>
              <mc:Fallback>
                <p:oleObj r:id="rId4" imgW="6706181" imgH="2627604"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588" y="3113280"/>
                        <a:ext cx="6705600" cy="262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40"/>
          <p:cNvSpPr txBox="1">
            <a:spLocks noChangeArrowheads="1"/>
          </p:cNvSpPr>
          <p:nvPr/>
        </p:nvSpPr>
        <p:spPr bwMode="auto">
          <a:xfrm>
            <a:off x="1042303" y="5893531"/>
            <a:ext cx="8677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buFont typeface="Wingdings" pitchFamily="2" charset="2"/>
              <a:buChar char="l"/>
            </a:pPr>
            <a:r>
              <a:rPr lang="zh-CN" altLang="en-US" sz="1400" i="0" dirty="0">
                <a:ea typeface="宋体" pitchFamily="2" charset="-122"/>
              </a:rPr>
              <a:t> 估算</a:t>
            </a:r>
            <a:r>
              <a:rPr lang="en-US" altLang="zh-CN" sz="1400" i="0" dirty="0">
                <a:ea typeface="宋体" pitchFamily="2" charset="-122"/>
              </a:rPr>
              <a:t>2006</a:t>
            </a:r>
            <a:r>
              <a:rPr lang="zh-CN" altLang="en-US" sz="1400" i="0" dirty="0">
                <a:ea typeface="宋体" pitchFamily="2" charset="-122"/>
              </a:rPr>
              <a:t>、</a:t>
            </a:r>
            <a:r>
              <a:rPr lang="en-US" altLang="zh-CN" sz="1400" i="0" dirty="0">
                <a:ea typeface="宋体" pitchFamily="2" charset="-122"/>
              </a:rPr>
              <a:t>2007</a:t>
            </a:r>
            <a:r>
              <a:rPr lang="zh-CN" altLang="en-US" sz="1400" i="0" dirty="0">
                <a:ea typeface="宋体" pitchFamily="2" charset="-122"/>
              </a:rPr>
              <a:t>、</a:t>
            </a:r>
            <a:r>
              <a:rPr lang="en-US" altLang="zh-CN" sz="1400" i="0" dirty="0">
                <a:ea typeface="宋体" pitchFamily="2" charset="-122"/>
              </a:rPr>
              <a:t>2008</a:t>
            </a:r>
            <a:r>
              <a:rPr lang="zh-CN" altLang="en-US" sz="1400" i="0" dirty="0">
                <a:ea typeface="宋体" pitchFamily="2" charset="-122"/>
              </a:rPr>
              <a:t>年人口数据为例</a:t>
            </a:r>
            <a:r>
              <a:rPr lang="zh-CN" altLang="en-US" sz="1400" i="0" dirty="0" smtClean="0">
                <a:ea typeface="宋体" pitchFamily="2" charset="-122"/>
              </a:rPr>
              <a:t>，方法二：</a:t>
            </a:r>
            <a:r>
              <a:rPr lang="zh-CN" altLang="en-US" sz="1400" i="0" dirty="0">
                <a:ea typeface="宋体" pitchFamily="2" charset="-122"/>
              </a:rPr>
              <a:t>利用全部已有统计调查</a:t>
            </a:r>
            <a:r>
              <a:rPr lang="zh-CN" altLang="en-US" sz="1400" i="0" dirty="0" smtClean="0">
                <a:ea typeface="宋体" pitchFamily="2" charset="-122"/>
              </a:rPr>
              <a:t>数据（非线性插值）</a:t>
            </a:r>
            <a:endParaRPr lang="zh-CN" altLang="en-US" sz="1400" i="0" dirty="0">
              <a:ea typeface="宋体" pitchFamily="2" charset="-122"/>
            </a:endParaRPr>
          </a:p>
        </p:txBody>
      </p:sp>
      <p:grpSp>
        <p:nvGrpSpPr>
          <p:cNvPr id="27" name="组合 26"/>
          <p:cNvGrpSpPr>
            <a:grpSpLocks/>
          </p:cNvGrpSpPr>
          <p:nvPr/>
        </p:nvGrpSpPr>
        <p:grpSpPr bwMode="auto">
          <a:xfrm>
            <a:off x="4860913" y="3811780"/>
            <a:ext cx="1042987" cy="1044575"/>
            <a:chOff x="4989004" y="3212976"/>
            <a:chExt cx="1044116" cy="1044116"/>
          </a:xfrm>
        </p:grpSpPr>
        <p:cxnSp>
          <p:nvCxnSpPr>
            <p:cNvPr id="28" name="直接连接符 6"/>
            <p:cNvCxnSpPr>
              <a:cxnSpLocks noChangeShapeType="1"/>
            </p:cNvCxnSpPr>
            <p:nvPr/>
          </p:nvCxnSpPr>
          <p:spPr bwMode="auto">
            <a:xfrm flipV="1">
              <a:off x="4989004" y="3501008"/>
              <a:ext cx="0" cy="756084"/>
            </a:xfrm>
            <a:prstGeom prst="line">
              <a:avLst/>
            </a:prstGeom>
            <a:noFill/>
            <a:ln w="2857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47"/>
            <p:cNvCxnSpPr>
              <a:cxnSpLocks noChangeShapeType="1"/>
            </p:cNvCxnSpPr>
            <p:nvPr/>
          </p:nvCxnSpPr>
          <p:spPr bwMode="auto">
            <a:xfrm flipV="1">
              <a:off x="5526373" y="3374994"/>
              <a:ext cx="2096" cy="882098"/>
            </a:xfrm>
            <a:prstGeom prst="line">
              <a:avLst/>
            </a:prstGeom>
            <a:noFill/>
            <a:ln w="2857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48"/>
            <p:cNvCxnSpPr>
              <a:cxnSpLocks noChangeShapeType="1"/>
            </p:cNvCxnSpPr>
            <p:nvPr/>
          </p:nvCxnSpPr>
          <p:spPr bwMode="auto">
            <a:xfrm flipV="1">
              <a:off x="6033120" y="3212976"/>
              <a:ext cx="0" cy="1044116"/>
            </a:xfrm>
            <a:prstGeom prst="line">
              <a:avLst/>
            </a:prstGeom>
            <a:noFill/>
            <a:ln w="2857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任意多边形 30"/>
          <p:cNvSpPr>
            <a:spLocks/>
          </p:cNvSpPr>
          <p:nvPr/>
        </p:nvSpPr>
        <p:spPr bwMode="auto">
          <a:xfrm>
            <a:off x="2208200" y="3640330"/>
            <a:ext cx="5334000" cy="908050"/>
          </a:xfrm>
          <a:custGeom>
            <a:avLst/>
            <a:gdLst>
              <a:gd name="T0" fmla="*/ 0 w 5334000"/>
              <a:gd name="T1" fmla="*/ 908333 h 908333"/>
              <a:gd name="T2" fmla="*/ 1054100 w 5334000"/>
              <a:gd name="T3" fmla="*/ 832133 h 908333"/>
              <a:gd name="T4" fmla="*/ 2133600 w 5334000"/>
              <a:gd name="T5" fmla="*/ 590833 h 908333"/>
              <a:gd name="T6" fmla="*/ 4229100 w 5334000"/>
              <a:gd name="T7" fmla="*/ 70133 h 908333"/>
              <a:gd name="T8" fmla="*/ 5334000 w 5334000"/>
              <a:gd name="T9" fmla="*/ 19333 h 908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0" h="908333">
                <a:moveTo>
                  <a:pt x="0" y="908333"/>
                </a:moveTo>
                <a:cubicBezTo>
                  <a:pt x="349250" y="896691"/>
                  <a:pt x="698500" y="885050"/>
                  <a:pt x="1054100" y="832133"/>
                </a:cubicBezTo>
                <a:cubicBezTo>
                  <a:pt x="1409700" y="779216"/>
                  <a:pt x="2133600" y="590833"/>
                  <a:pt x="2133600" y="590833"/>
                </a:cubicBezTo>
                <a:cubicBezTo>
                  <a:pt x="2662767" y="463833"/>
                  <a:pt x="3695700" y="165383"/>
                  <a:pt x="4229100" y="70133"/>
                </a:cubicBezTo>
                <a:cubicBezTo>
                  <a:pt x="4762500" y="-25117"/>
                  <a:pt x="5048250" y="-2892"/>
                  <a:pt x="5334000" y="19333"/>
                </a:cubicBezTo>
              </a:path>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78288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14</a:t>
            </a:fld>
            <a:endParaRPr lang="en-US" altLang="zh-CN" sz="1000" b="0" i="0" smtClean="0">
              <a:ea typeface="宋体" pitchFamily="2" charset="-122"/>
            </a:endParaRPr>
          </a:p>
        </p:txBody>
      </p:sp>
      <p:sp>
        <p:nvSpPr>
          <p:cNvPr id="15" name="Text Box 51"/>
          <p:cNvSpPr txBox="1">
            <a:spLocks noChangeArrowheads="1"/>
          </p:cNvSpPr>
          <p:nvPr/>
        </p:nvSpPr>
        <p:spPr bwMode="auto">
          <a:xfrm>
            <a:off x="668524" y="1552823"/>
            <a:ext cx="8964996"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Clr>
                <a:srgbClr val="800080"/>
              </a:buClr>
              <a:buFont typeface="Wingdings" pitchFamily="2" charset="2"/>
              <a:buChar char="p"/>
            </a:pPr>
            <a:r>
              <a:rPr lang="zh-CN" altLang="en-US" i="0" dirty="0" smtClean="0">
                <a:latin typeface="宋体" pitchFamily="2" charset="-122"/>
                <a:ea typeface="宋体" pitchFamily="2" charset="-122"/>
              </a:rPr>
              <a:t> 第</a:t>
            </a:r>
            <a:r>
              <a:rPr lang="en-US" altLang="zh-CN" i="0" dirty="0" smtClean="0">
                <a:latin typeface="宋体" pitchFamily="2" charset="-122"/>
                <a:ea typeface="宋体" pitchFamily="2" charset="-122"/>
              </a:rPr>
              <a:t>1</a:t>
            </a:r>
            <a:r>
              <a:rPr lang="zh-CN" altLang="en-US" i="0" dirty="0" smtClean="0">
                <a:latin typeface="宋体" pitchFamily="2" charset="-122"/>
                <a:ea typeface="宋体" pitchFamily="2" charset="-122"/>
              </a:rPr>
              <a:t>步：先做拟合</a:t>
            </a:r>
            <a:r>
              <a:rPr lang="en-US" altLang="zh-CN" i="0" dirty="0" smtClean="0">
                <a:latin typeface="宋体" pitchFamily="2" charset="-122"/>
                <a:ea typeface="宋体" pitchFamily="2" charset="-122"/>
              </a:rPr>
              <a:t>——</a:t>
            </a:r>
            <a:r>
              <a:rPr lang="zh-CN" altLang="en-US" i="0" dirty="0" smtClean="0">
                <a:latin typeface="宋体" pitchFamily="2" charset="-122"/>
                <a:ea typeface="宋体" pitchFamily="2" charset="-122"/>
              </a:rPr>
              <a:t>利用已测定点的数据，确定一条反映连续变化趋势的曲线</a:t>
            </a:r>
            <a:endParaRPr lang="zh-CN" altLang="en-US" i="0" dirty="0">
              <a:latin typeface="宋体" pitchFamily="2" charset="-122"/>
              <a:ea typeface="宋体" pitchFamily="2" charset="-122"/>
            </a:endParaRPr>
          </a:p>
        </p:txBody>
      </p:sp>
      <p:sp>
        <p:nvSpPr>
          <p:cNvPr id="16" name="Rectangle 52"/>
          <p:cNvSpPr>
            <a:spLocks noChangeArrowheads="1"/>
          </p:cNvSpPr>
          <p:nvPr/>
        </p:nvSpPr>
        <p:spPr bwMode="auto">
          <a:xfrm>
            <a:off x="3370858" y="2988395"/>
            <a:ext cx="46038"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17" name="Rectangle 56"/>
          <p:cNvSpPr>
            <a:spLocks noChangeArrowheads="1"/>
          </p:cNvSpPr>
          <p:nvPr/>
        </p:nvSpPr>
        <p:spPr bwMode="auto">
          <a:xfrm>
            <a:off x="1135944" y="4288541"/>
            <a:ext cx="46037"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18" name="Rectangle 57"/>
          <p:cNvSpPr>
            <a:spLocks noChangeArrowheads="1"/>
          </p:cNvSpPr>
          <p:nvPr/>
        </p:nvSpPr>
        <p:spPr bwMode="auto">
          <a:xfrm>
            <a:off x="2422562" y="3696093"/>
            <a:ext cx="46038"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20" name="Rectangle 58"/>
          <p:cNvSpPr>
            <a:spLocks noChangeArrowheads="1"/>
          </p:cNvSpPr>
          <p:nvPr/>
        </p:nvSpPr>
        <p:spPr bwMode="auto">
          <a:xfrm>
            <a:off x="3693121" y="2497858"/>
            <a:ext cx="47625"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21" name="Text Box 59"/>
          <p:cNvSpPr txBox="1">
            <a:spLocks noChangeArrowheads="1"/>
          </p:cNvSpPr>
          <p:nvPr/>
        </p:nvSpPr>
        <p:spPr bwMode="auto">
          <a:xfrm>
            <a:off x="956556" y="4380616"/>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1</a:t>
            </a:r>
          </a:p>
        </p:txBody>
      </p:sp>
      <p:sp>
        <p:nvSpPr>
          <p:cNvPr id="22" name="Text Box 60"/>
          <p:cNvSpPr txBox="1">
            <a:spLocks noChangeArrowheads="1"/>
          </p:cNvSpPr>
          <p:nvPr/>
        </p:nvSpPr>
        <p:spPr bwMode="auto">
          <a:xfrm>
            <a:off x="2252700" y="3799281"/>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2</a:t>
            </a:r>
          </a:p>
        </p:txBody>
      </p:sp>
      <p:sp>
        <p:nvSpPr>
          <p:cNvPr id="24" name="Text Box 61"/>
          <p:cNvSpPr txBox="1">
            <a:spLocks noChangeArrowheads="1"/>
          </p:cNvSpPr>
          <p:nvPr/>
        </p:nvSpPr>
        <p:spPr bwMode="auto">
          <a:xfrm>
            <a:off x="3224808" y="3110633"/>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3</a:t>
            </a:r>
          </a:p>
        </p:txBody>
      </p:sp>
      <p:sp>
        <p:nvSpPr>
          <p:cNvPr id="31" name="Text Box 62"/>
          <p:cNvSpPr txBox="1">
            <a:spLocks noChangeArrowheads="1"/>
          </p:cNvSpPr>
          <p:nvPr/>
        </p:nvSpPr>
        <p:spPr bwMode="auto">
          <a:xfrm>
            <a:off x="3548658" y="2678833"/>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4</a:t>
            </a:r>
          </a:p>
        </p:txBody>
      </p:sp>
      <p:sp>
        <p:nvSpPr>
          <p:cNvPr id="32" name="任意多边形 31"/>
          <p:cNvSpPr/>
          <p:nvPr/>
        </p:nvSpPr>
        <p:spPr bwMode="auto">
          <a:xfrm>
            <a:off x="689624" y="2194560"/>
            <a:ext cx="3255264" cy="2322576"/>
          </a:xfrm>
          <a:custGeom>
            <a:avLst/>
            <a:gdLst>
              <a:gd name="connsiteX0" fmla="*/ 3255264 w 3255264"/>
              <a:gd name="connsiteY0" fmla="*/ 0 h 2322576"/>
              <a:gd name="connsiteX1" fmla="*/ 1792224 w 3255264"/>
              <a:gd name="connsiteY1" fmla="*/ 1600200 h 2322576"/>
              <a:gd name="connsiteX2" fmla="*/ 0 w 3255264"/>
              <a:gd name="connsiteY2" fmla="*/ 2322576 h 2322576"/>
            </a:gdLst>
            <a:ahLst/>
            <a:cxnLst>
              <a:cxn ang="0">
                <a:pos x="connsiteX0" y="connsiteY0"/>
              </a:cxn>
              <a:cxn ang="0">
                <a:pos x="connsiteX1" y="connsiteY1"/>
              </a:cxn>
              <a:cxn ang="0">
                <a:pos x="connsiteX2" y="connsiteY2"/>
              </a:cxn>
            </a:cxnLst>
            <a:rect l="l" t="t" r="r" b="b"/>
            <a:pathLst>
              <a:path w="3255264" h="2322576">
                <a:moveTo>
                  <a:pt x="3255264" y="0"/>
                </a:moveTo>
                <a:cubicBezTo>
                  <a:pt x="2795016" y="606552"/>
                  <a:pt x="2334768" y="1213104"/>
                  <a:pt x="1792224" y="1600200"/>
                </a:cubicBezTo>
                <a:cubicBezTo>
                  <a:pt x="1249680" y="1987296"/>
                  <a:pt x="624840" y="2154936"/>
                  <a:pt x="0" y="2322576"/>
                </a:cubicBezTo>
              </a:path>
            </a:pathLst>
          </a:custGeom>
          <a:noFill/>
          <a:ln w="12700"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3" name="Text Box 45"/>
          <p:cNvSpPr txBox="1">
            <a:spLocks noChangeArrowheads="1"/>
          </p:cNvSpPr>
          <p:nvPr/>
        </p:nvSpPr>
        <p:spPr bwMode="auto">
          <a:xfrm>
            <a:off x="4479488" y="2016179"/>
            <a:ext cx="51540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a:ea typeface="宋体" pitchFamily="2" charset="-122"/>
              </a:rPr>
              <a:t>（</a:t>
            </a:r>
            <a:r>
              <a:rPr lang="en-US" altLang="zh-CN" i="0" dirty="0">
                <a:ea typeface="宋体" pitchFamily="2" charset="-122"/>
              </a:rPr>
              <a:t>1</a:t>
            </a:r>
            <a:r>
              <a:rPr lang="zh-CN" altLang="en-US" i="0" dirty="0" smtClean="0">
                <a:ea typeface="宋体" pitchFamily="2" charset="-122"/>
              </a:rPr>
              <a:t>）当测定点的数目等于曲线参数的数目，曲线将恰好经过所有测定点</a:t>
            </a:r>
            <a:endParaRPr lang="zh-CN" altLang="en-US" i="0" dirty="0">
              <a:solidFill>
                <a:srgbClr val="990000"/>
              </a:solidFill>
              <a:ea typeface="宋体" pitchFamily="2" charset="-122"/>
            </a:endParaRPr>
          </a:p>
        </p:txBody>
      </p:sp>
      <p:sp>
        <p:nvSpPr>
          <p:cNvPr id="34" name="Text Box 66"/>
          <p:cNvSpPr txBox="1">
            <a:spLocks noChangeArrowheads="1"/>
          </p:cNvSpPr>
          <p:nvPr/>
        </p:nvSpPr>
        <p:spPr bwMode="auto">
          <a:xfrm>
            <a:off x="4644298" y="2853506"/>
            <a:ext cx="4824412" cy="7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比如，用</a:t>
            </a:r>
            <a:r>
              <a:rPr lang="en-US" altLang="zh-CN" i="0" dirty="0" smtClean="0">
                <a:solidFill>
                  <a:schemeClr val="accent2"/>
                </a:solidFill>
                <a:latin typeface="楷体_GB2312" pitchFamily="49" charset="-122"/>
                <a:ea typeface="楷体_GB2312" pitchFamily="49" charset="-122"/>
              </a:rPr>
              <a:t>3</a:t>
            </a:r>
            <a:r>
              <a:rPr lang="zh-CN" altLang="en-US" i="0" dirty="0" smtClean="0">
                <a:solidFill>
                  <a:schemeClr val="accent2"/>
                </a:solidFill>
                <a:latin typeface="楷体_GB2312" pitchFamily="49" charset="-122"/>
                <a:ea typeface="楷体_GB2312" pitchFamily="49" charset="-122"/>
              </a:rPr>
              <a:t>个测定点确定一条抛物线（对应于一个二次多项式）</a:t>
            </a:r>
            <a:endParaRPr lang="en-US" altLang="zh-CN" i="0" dirty="0" smtClean="0">
              <a:solidFill>
                <a:schemeClr val="accent2"/>
              </a:solidFill>
              <a:latin typeface="楷体_GB2312" pitchFamily="49" charset="-122"/>
              <a:ea typeface="楷体_GB2312" pitchFamily="49" charset="-122"/>
            </a:endParaRPr>
          </a:p>
          <a:p>
            <a:pPr algn="just" eaLnBrk="1" hangingPunct="1">
              <a:spcBef>
                <a:spcPct val="0"/>
              </a:spcBef>
              <a:buFont typeface="Wingdings" pitchFamily="2" charset="2"/>
              <a:buNone/>
            </a:pPr>
            <a:r>
              <a:rPr lang="en-US" altLang="zh-CN" i="0" dirty="0" smtClean="0">
                <a:solidFill>
                  <a:schemeClr val="accent2"/>
                </a:solidFill>
                <a:latin typeface="楷体_GB2312" pitchFamily="49" charset="-122"/>
                <a:ea typeface="楷体_GB2312" pitchFamily="49" charset="-122"/>
              </a:rPr>
              <a:t>3</a:t>
            </a:r>
            <a:r>
              <a:rPr lang="zh-CN" altLang="en-US" i="0" dirty="0" smtClean="0">
                <a:solidFill>
                  <a:schemeClr val="accent2"/>
                </a:solidFill>
                <a:latin typeface="楷体_GB2312" pitchFamily="49" charset="-122"/>
                <a:ea typeface="楷体_GB2312" pitchFamily="49" charset="-122"/>
              </a:rPr>
              <a:t>个独立方程式求解</a:t>
            </a:r>
            <a:r>
              <a:rPr lang="en-US" altLang="zh-CN" i="0" dirty="0" smtClean="0">
                <a:solidFill>
                  <a:schemeClr val="accent2"/>
                </a:solidFill>
                <a:latin typeface="楷体_GB2312" pitchFamily="49" charset="-122"/>
                <a:ea typeface="楷体_GB2312" pitchFamily="49" charset="-122"/>
              </a:rPr>
              <a:t>3</a:t>
            </a:r>
            <a:r>
              <a:rPr lang="zh-CN" altLang="en-US" i="0" dirty="0" smtClean="0">
                <a:solidFill>
                  <a:schemeClr val="accent2"/>
                </a:solidFill>
                <a:latin typeface="楷体_GB2312" pitchFamily="49" charset="-122"/>
                <a:ea typeface="楷体_GB2312" pitchFamily="49" charset="-122"/>
              </a:rPr>
              <a:t>个未知数</a:t>
            </a:r>
            <a:endParaRPr lang="zh-CN" altLang="en-US" i="0" dirty="0">
              <a:solidFill>
                <a:schemeClr val="accent2"/>
              </a:solidFill>
              <a:latin typeface="楷体_GB2312" pitchFamily="49" charset="-122"/>
              <a:ea typeface="楷体_GB2312" pitchFamily="49" charset="-122"/>
            </a:endParaRPr>
          </a:p>
        </p:txBody>
      </p:sp>
      <p:sp>
        <p:nvSpPr>
          <p:cNvPr id="35" name="Text Box 45"/>
          <p:cNvSpPr txBox="1">
            <a:spLocks noChangeArrowheads="1"/>
          </p:cNvSpPr>
          <p:nvPr/>
        </p:nvSpPr>
        <p:spPr bwMode="auto">
          <a:xfrm>
            <a:off x="4479488" y="3862789"/>
            <a:ext cx="51540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smtClean="0">
                <a:ea typeface="宋体" pitchFamily="2" charset="-122"/>
              </a:rPr>
              <a:t>（</a:t>
            </a:r>
            <a:r>
              <a:rPr lang="en-US" altLang="zh-CN" i="0" dirty="0" smtClean="0">
                <a:ea typeface="宋体" pitchFamily="2" charset="-122"/>
              </a:rPr>
              <a:t>2</a:t>
            </a:r>
            <a:r>
              <a:rPr lang="zh-CN" altLang="en-US" i="0" dirty="0" smtClean="0">
                <a:ea typeface="宋体" pitchFamily="2" charset="-122"/>
              </a:rPr>
              <a:t>）当测定点的数目多于曲线参数的数目，曲线不一定恰好经过所有测定点</a:t>
            </a:r>
            <a:endParaRPr lang="zh-CN" altLang="en-US" i="0" dirty="0">
              <a:solidFill>
                <a:srgbClr val="990000"/>
              </a:solidFill>
              <a:ea typeface="宋体" pitchFamily="2" charset="-122"/>
            </a:endParaRPr>
          </a:p>
        </p:txBody>
      </p:sp>
      <p:sp>
        <p:nvSpPr>
          <p:cNvPr id="36" name="Text Box 66"/>
          <p:cNvSpPr txBox="1">
            <a:spLocks noChangeArrowheads="1"/>
          </p:cNvSpPr>
          <p:nvPr/>
        </p:nvSpPr>
        <p:spPr bwMode="auto">
          <a:xfrm>
            <a:off x="4644298" y="4517136"/>
            <a:ext cx="4824412" cy="1006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比如，用</a:t>
            </a:r>
            <a:r>
              <a:rPr lang="en-US" altLang="zh-CN" i="0" dirty="0" smtClean="0">
                <a:solidFill>
                  <a:schemeClr val="accent2"/>
                </a:solidFill>
                <a:latin typeface="楷体_GB2312" pitchFamily="49" charset="-122"/>
                <a:ea typeface="楷体_GB2312" pitchFamily="49" charset="-122"/>
              </a:rPr>
              <a:t>4</a:t>
            </a:r>
            <a:r>
              <a:rPr lang="zh-CN" altLang="en-US" i="0" dirty="0" smtClean="0">
                <a:solidFill>
                  <a:schemeClr val="accent2"/>
                </a:solidFill>
                <a:latin typeface="楷体_GB2312" pitchFamily="49" charset="-122"/>
                <a:ea typeface="楷体_GB2312" pitchFamily="49" charset="-122"/>
              </a:rPr>
              <a:t>个测定点确定一条抛物线（对应于一个二次多项式）</a:t>
            </a:r>
            <a:endParaRPr lang="en-US" altLang="zh-CN" i="0" dirty="0" smtClean="0">
              <a:solidFill>
                <a:schemeClr val="accent2"/>
              </a:solidFill>
              <a:latin typeface="楷体_GB2312" pitchFamily="49" charset="-122"/>
              <a:ea typeface="楷体_GB2312" pitchFamily="49" charset="-122"/>
            </a:endParaRPr>
          </a:p>
          <a:p>
            <a:pPr algn="just" eaLnBrk="1" hangingPunct="1">
              <a:spcBef>
                <a:spcPct val="0"/>
              </a:spcBef>
              <a:buFont typeface="Wingdings" pitchFamily="2" charset="2"/>
              <a:buNone/>
            </a:pPr>
            <a:r>
              <a:rPr lang="en-US" altLang="zh-CN" i="0" dirty="0" smtClean="0">
                <a:solidFill>
                  <a:schemeClr val="accent2"/>
                </a:solidFill>
                <a:latin typeface="楷体_GB2312" pitchFamily="49" charset="-122"/>
                <a:ea typeface="楷体_GB2312" pitchFamily="49" charset="-122"/>
              </a:rPr>
              <a:t>4</a:t>
            </a:r>
            <a:r>
              <a:rPr lang="zh-CN" altLang="en-US" i="0" dirty="0" smtClean="0">
                <a:solidFill>
                  <a:schemeClr val="accent2"/>
                </a:solidFill>
                <a:latin typeface="楷体_GB2312" pitchFamily="49" charset="-122"/>
                <a:ea typeface="楷体_GB2312" pitchFamily="49" charset="-122"/>
              </a:rPr>
              <a:t>个独立方程式求解</a:t>
            </a:r>
            <a:r>
              <a:rPr lang="en-US" altLang="zh-CN" i="0" dirty="0" smtClean="0">
                <a:solidFill>
                  <a:schemeClr val="accent2"/>
                </a:solidFill>
                <a:latin typeface="楷体_GB2312" pitchFamily="49" charset="-122"/>
                <a:ea typeface="楷体_GB2312" pitchFamily="49" charset="-122"/>
              </a:rPr>
              <a:t>3</a:t>
            </a:r>
            <a:r>
              <a:rPr lang="zh-CN" altLang="en-US" i="0" dirty="0" smtClean="0">
                <a:solidFill>
                  <a:schemeClr val="accent2"/>
                </a:solidFill>
                <a:latin typeface="楷体_GB2312" pitchFamily="49" charset="-122"/>
                <a:ea typeface="楷体_GB2312" pitchFamily="49" charset="-122"/>
              </a:rPr>
              <a:t>个未知数，构成所谓“矛盾方程组”，数学上多采用“最小二乘法”求取近似解</a:t>
            </a:r>
            <a:endParaRPr lang="zh-CN" altLang="en-US" i="0" dirty="0">
              <a:solidFill>
                <a:schemeClr val="accent2"/>
              </a:solidFill>
              <a:latin typeface="楷体_GB2312" pitchFamily="49" charset="-122"/>
              <a:ea typeface="楷体_GB2312" pitchFamily="49" charset="-122"/>
            </a:endParaRPr>
          </a:p>
        </p:txBody>
      </p:sp>
      <p:sp>
        <p:nvSpPr>
          <p:cNvPr id="37" name="Rectangle 56"/>
          <p:cNvSpPr>
            <a:spLocks noChangeArrowheads="1"/>
          </p:cNvSpPr>
          <p:nvPr/>
        </p:nvSpPr>
        <p:spPr bwMode="auto">
          <a:xfrm>
            <a:off x="707269" y="5949280"/>
            <a:ext cx="46037"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38" name="矩形 37"/>
          <p:cNvSpPr/>
          <p:nvPr/>
        </p:nvSpPr>
        <p:spPr bwMode="auto">
          <a:xfrm>
            <a:off x="704528" y="6417332"/>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9" name="Text Box 66"/>
          <p:cNvSpPr txBox="1">
            <a:spLocks noChangeArrowheads="1"/>
          </p:cNvSpPr>
          <p:nvPr/>
        </p:nvSpPr>
        <p:spPr bwMode="auto">
          <a:xfrm>
            <a:off x="956556" y="5840664"/>
            <a:ext cx="959978"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测定点</a:t>
            </a:r>
            <a:endParaRPr lang="zh-CN" altLang="en-US" i="0" dirty="0">
              <a:solidFill>
                <a:schemeClr val="accent2"/>
              </a:solidFill>
              <a:latin typeface="楷体_GB2312" pitchFamily="49" charset="-122"/>
              <a:ea typeface="楷体_GB2312" pitchFamily="49" charset="-122"/>
            </a:endParaRPr>
          </a:p>
        </p:txBody>
      </p:sp>
      <p:sp>
        <p:nvSpPr>
          <p:cNvPr id="40" name="Text Box 66"/>
          <p:cNvSpPr txBox="1">
            <a:spLocks noChangeArrowheads="1"/>
          </p:cNvSpPr>
          <p:nvPr/>
        </p:nvSpPr>
        <p:spPr bwMode="auto">
          <a:xfrm>
            <a:off x="956556" y="6306175"/>
            <a:ext cx="959978"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估算点</a:t>
            </a:r>
            <a:endParaRPr lang="zh-CN" altLang="en-US" i="0" dirty="0">
              <a:solidFill>
                <a:schemeClr val="accent2"/>
              </a:solidFill>
              <a:latin typeface="楷体_GB2312" pitchFamily="49" charset="-122"/>
              <a:ea typeface="楷体_GB2312" pitchFamily="49" charset="-122"/>
            </a:endParaRPr>
          </a:p>
        </p:txBody>
      </p:sp>
      <p:sp>
        <p:nvSpPr>
          <p:cNvPr id="25"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26"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测量系统标定中使用拟合</a:t>
            </a:r>
            <a:r>
              <a:rPr lang="zh-CN" altLang="en-US" dirty="0"/>
              <a:t>、插值</a:t>
            </a:r>
            <a:endParaRPr lang="en-US" altLang="zh-CN" dirty="0"/>
          </a:p>
        </p:txBody>
      </p:sp>
      <p:sp>
        <p:nvSpPr>
          <p:cNvPr id="27" name="Text Box 3"/>
          <p:cNvSpPr txBox="1">
            <a:spLocks noChangeArrowheads="1"/>
          </p:cNvSpPr>
          <p:nvPr/>
        </p:nvSpPr>
        <p:spPr bwMode="auto">
          <a:xfrm>
            <a:off x="4110384" y="5988099"/>
            <a:ext cx="41909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solidFill>
                  <a:srgbClr val="CC00FF"/>
                </a:solidFill>
              </a:rPr>
              <a:t>MATLAB</a:t>
            </a:r>
            <a:r>
              <a:rPr lang="zh-CN" altLang="en-US" i="0" dirty="0" smtClean="0">
                <a:solidFill>
                  <a:srgbClr val="CC00FF"/>
                </a:solidFill>
              </a:rPr>
              <a:t>曲线拟合函数：</a:t>
            </a:r>
            <a:r>
              <a:rPr lang="en-US" altLang="zh-CN" i="0" dirty="0" err="1" smtClean="0">
                <a:solidFill>
                  <a:srgbClr val="CC00FF"/>
                </a:solidFill>
              </a:rPr>
              <a:t>polyfit</a:t>
            </a:r>
            <a:r>
              <a:rPr lang="en-US" altLang="zh-CN" i="0" dirty="0" smtClean="0">
                <a:solidFill>
                  <a:srgbClr val="CC00FF"/>
                </a:solidFill>
              </a:rPr>
              <a:t> </a:t>
            </a:r>
            <a:r>
              <a:rPr lang="en-US" altLang="zh-CN" i="0" dirty="0" err="1" smtClean="0">
                <a:solidFill>
                  <a:srgbClr val="CC00FF"/>
                </a:solidFill>
              </a:rPr>
              <a:t>cfit</a:t>
            </a:r>
            <a:r>
              <a:rPr lang="en-US" altLang="zh-CN" i="0" dirty="0" smtClean="0">
                <a:solidFill>
                  <a:srgbClr val="CC00FF"/>
                </a:solidFill>
              </a:rPr>
              <a:t> fit</a:t>
            </a:r>
            <a:r>
              <a:rPr lang="zh-CN" altLang="en-US" i="0" dirty="0" smtClean="0">
                <a:solidFill>
                  <a:srgbClr val="CC00FF"/>
                </a:solidFill>
              </a:rPr>
              <a:t>等</a:t>
            </a:r>
            <a:endParaRPr lang="zh-CN" altLang="en-US" i="0" dirty="0">
              <a:solidFill>
                <a:srgbClr val="CC00FF"/>
              </a:solidFill>
            </a:endParaRPr>
          </a:p>
        </p:txBody>
      </p:sp>
    </p:spTree>
    <p:extLst>
      <p:ext uri="{BB962C8B-B14F-4D97-AF65-F5344CB8AC3E}">
        <p14:creationId xmlns:p14="http://schemas.microsoft.com/office/powerpoint/2010/main" val="4259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1000"/>
                                        <p:tgtEl>
                                          <p:spTgt spid="34"/>
                                        </p:tgtEl>
                                      </p:cBhvr>
                                    </p:animEffect>
                                    <p:anim calcmode="lin" valueType="num">
                                      <p:cBhvr>
                                        <p:cTn id="24" dur="1000" fill="hold"/>
                                        <p:tgtEl>
                                          <p:spTgt spid="34"/>
                                        </p:tgtEl>
                                        <p:attrNameLst>
                                          <p:attrName>ppt_x</p:attrName>
                                        </p:attrNameLst>
                                      </p:cBhvr>
                                      <p:tavLst>
                                        <p:tav tm="0">
                                          <p:val>
                                            <p:strVal val="#ppt_x"/>
                                          </p:val>
                                        </p:tav>
                                        <p:tav tm="100000">
                                          <p:val>
                                            <p:strVal val="#ppt_x"/>
                                          </p:val>
                                        </p:tav>
                                      </p:tavLst>
                                    </p:anim>
                                    <p:anim calcmode="lin" valueType="num">
                                      <p:cBhvr>
                                        <p:cTn id="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animBg="1"/>
      <p:bldP spid="33" grpId="0"/>
      <p:bldP spid="34" grpId="0"/>
      <p:bldP spid="35" grpId="0"/>
      <p:bldP spid="3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15</a:t>
            </a:fld>
            <a:endParaRPr lang="en-US" altLang="zh-CN" sz="1000" b="0" i="0" smtClean="0">
              <a:ea typeface="宋体" pitchFamily="2" charset="-122"/>
            </a:endParaRPr>
          </a:p>
        </p:txBody>
      </p:sp>
      <p:sp>
        <p:nvSpPr>
          <p:cNvPr id="25" name="Text Box 51"/>
          <p:cNvSpPr txBox="1">
            <a:spLocks noChangeArrowheads="1"/>
          </p:cNvSpPr>
          <p:nvPr/>
        </p:nvSpPr>
        <p:spPr bwMode="auto">
          <a:xfrm>
            <a:off x="750247" y="1553573"/>
            <a:ext cx="8964996"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Clr>
                <a:srgbClr val="800080"/>
              </a:buClr>
              <a:buFont typeface="Wingdings" pitchFamily="2" charset="2"/>
              <a:buChar char="p"/>
            </a:pPr>
            <a:r>
              <a:rPr lang="zh-CN" altLang="en-US" i="0" dirty="0" smtClean="0">
                <a:latin typeface="宋体" pitchFamily="2" charset="-122"/>
                <a:ea typeface="宋体" pitchFamily="2" charset="-122"/>
              </a:rPr>
              <a:t> 第</a:t>
            </a:r>
            <a:r>
              <a:rPr lang="en-US" altLang="zh-CN" i="0" dirty="0" smtClean="0">
                <a:latin typeface="宋体" pitchFamily="2" charset="-122"/>
                <a:ea typeface="宋体" pitchFamily="2" charset="-122"/>
              </a:rPr>
              <a:t>2</a:t>
            </a:r>
            <a:r>
              <a:rPr lang="zh-CN" altLang="en-US" i="0" dirty="0" smtClean="0">
                <a:latin typeface="宋体" pitchFamily="2" charset="-122"/>
                <a:ea typeface="宋体" pitchFamily="2" charset="-122"/>
              </a:rPr>
              <a:t>步：再做插值</a:t>
            </a:r>
            <a:r>
              <a:rPr lang="en-US" altLang="zh-CN" i="0" dirty="0" smtClean="0">
                <a:latin typeface="宋体" pitchFamily="2" charset="-122"/>
                <a:ea typeface="宋体" pitchFamily="2" charset="-122"/>
              </a:rPr>
              <a:t>——</a:t>
            </a:r>
            <a:r>
              <a:rPr lang="zh-CN" altLang="en-US" i="0" dirty="0" smtClean="0">
                <a:latin typeface="宋体" pitchFamily="2" charset="-122"/>
                <a:ea typeface="宋体" pitchFamily="2" charset="-122"/>
              </a:rPr>
              <a:t>利用这条曲线，确定未知点数据</a:t>
            </a:r>
            <a:endParaRPr lang="zh-CN" altLang="en-US" i="0" dirty="0">
              <a:latin typeface="宋体" pitchFamily="2" charset="-122"/>
              <a:ea typeface="宋体" pitchFamily="2" charset="-122"/>
            </a:endParaRPr>
          </a:p>
        </p:txBody>
      </p:sp>
      <p:sp>
        <p:nvSpPr>
          <p:cNvPr id="26" name="Rectangle 52"/>
          <p:cNvSpPr>
            <a:spLocks noChangeArrowheads="1"/>
          </p:cNvSpPr>
          <p:nvPr/>
        </p:nvSpPr>
        <p:spPr bwMode="auto">
          <a:xfrm>
            <a:off x="3370858" y="2988395"/>
            <a:ext cx="46038"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27" name="Rectangle 56"/>
          <p:cNvSpPr>
            <a:spLocks noChangeArrowheads="1"/>
          </p:cNvSpPr>
          <p:nvPr/>
        </p:nvSpPr>
        <p:spPr bwMode="auto">
          <a:xfrm>
            <a:off x="1135944" y="4288541"/>
            <a:ext cx="46037"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28" name="Rectangle 57"/>
          <p:cNvSpPr>
            <a:spLocks noChangeArrowheads="1"/>
          </p:cNvSpPr>
          <p:nvPr/>
        </p:nvSpPr>
        <p:spPr bwMode="auto">
          <a:xfrm>
            <a:off x="2422562" y="3696093"/>
            <a:ext cx="46038"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29" name="Rectangle 58"/>
          <p:cNvSpPr>
            <a:spLocks noChangeArrowheads="1"/>
          </p:cNvSpPr>
          <p:nvPr/>
        </p:nvSpPr>
        <p:spPr bwMode="auto">
          <a:xfrm>
            <a:off x="3693121" y="2497858"/>
            <a:ext cx="47625"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30" name="Text Box 59"/>
          <p:cNvSpPr txBox="1">
            <a:spLocks noChangeArrowheads="1"/>
          </p:cNvSpPr>
          <p:nvPr/>
        </p:nvSpPr>
        <p:spPr bwMode="auto">
          <a:xfrm>
            <a:off x="956556" y="4380616"/>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1</a:t>
            </a:r>
          </a:p>
        </p:txBody>
      </p:sp>
      <p:sp>
        <p:nvSpPr>
          <p:cNvPr id="41" name="Text Box 60"/>
          <p:cNvSpPr txBox="1">
            <a:spLocks noChangeArrowheads="1"/>
          </p:cNvSpPr>
          <p:nvPr/>
        </p:nvSpPr>
        <p:spPr bwMode="auto">
          <a:xfrm>
            <a:off x="2252700" y="3799281"/>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2</a:t>
            </a:r>
          </a:p>
        </p:txBody>
      </p:sp>
      <p:sp>
        <p:nvSpPr>
          <p:cNvPr id="42" name="Text Box 61"/>
          <p:cNvSpPr txBox="1">
            <a:spLocks noChangeArrowheads="1"/>
          </p:cNvSpPr>
          <p:nvPr/>
        </p:nvSpPr>
        <p:spPr bwMode="auto">
          <a:xfrm>
            <a:off x="3224808" y="3110633"/>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3</a:t>
            </a:r>
          </a:p>
        </p:txBody>
      </p:sp>
      <p:sp>
        <p:nvSpPr>
          <p:cNvPr id="43" name="Text Box 62"/>
          <p:cNvSpPr txBox="1">
            <a:spLocks noChangeArrowheads="1"/>
          </p:cNvSpPr>
          <p:nvPr/>
        </p:nvSpPr>
        <p:spPr bwMode="auto">
          <a:xfrm>
            <a:off x="3548658" y="2678833"/>
            <a:ext cx="3968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en-US" altLang="zh-CN" sz="1400">
                <a:solidFill>
                  <a:schemeClr val="accent2"/>
                </a:solidFill>
                <a:latin typeface="楷体_GB2312" pitchFamily="49" charset="-122"/>
                <a:ea typeface="楷体_GB2312" pitchFamily="49" charset="-122"/>
              </a:rPr>
              <a:t>S</a:t>
            </a:r>
            <a:r>
              <a:rPr lang="en-US" altLang="zh-CN" sz="1400" i="0" baseline="-25000">
                <a:solidFill>
                  <a:schemeClr val="accent2"/>
                </a:solidFill>
                <a:latin typeface="楷体_GB2312" pitchFamily="49" charset="-122"/>
                <a:ea typeface="楷体_GB2312" pitchFamily="49" charset="-122"/>
              </a:rPr>
              <a:t>4</a:t>
            </a:r>
          </a:p>
        </p:txBody>
      </p:sp>
      <p:sp>
        <p:nvSpPr>
          <p:cNvPr id="44" name="任意多边形 43"/>
          <p:cNvSpPr/>
          <p:nvPr/>
        </p:nvSpPr>
        <p:spPr bwMode="auto">
          <a:xfrm>
            <a:off x="689624" y="2194560"/>
            <a:ext cx="3255264" cy="2322576"/>
          </a:xfrm>
          <a:custGeom>
            <a:avLst/>
            <a:gdLst>
              <a:gd name="connsiteX0" fmla="*/ 3255264 w 3255264"/>
              <a:gd name="connsiteY0" fmla="*/ 0 h 2322576"/>
              <a:gd name="connsiteX1" fmla="*/ 1792224 w 3255264"/>
              <a:gd name="connsiteY1" fmla="*/ 1600200 h 2322576"/>
              <a:gd name="connsiteX2" fmla="*/ 0 w 3255264"/>
              <a:gd name="connsiteY2" fmla="*/ 2322576 h 2322576"/>
            </a:gdLst>
            <a:ahLst/>
            <a:cxnLst>
              <a:cxn ang="0">
                <a:pos x="connsiteX0" y="connsiteY0"/>
              </a:cxn>
              <a:cxn ang="0">
                <a:pos x="connsiteX1" y="connsiteY1"/>
              </a:cxn>
              <a:cxn ang="0">
                <a:pos x="connsiteX2" y="connsiteY2"/>
              </a:cxn>
            </a:cxnLst>
            <a:rect l="l" t="t" r="r" b="b"/>
            <a:pathLst>
              <a:path w="3255264" h="2322576">
                <a:moveTo>
                  <a:pt x="3255264" y="0"/>
                </a:moveTo>
                <a:cubicBezTo>
                  <a:pt x="2795016" y="606552"/>
                  <a:pt x="2334768" y="1213104"/>
                  <a:pt x="1792224" y="1600200"/>
                </a:cubicBezTo>
                <a:cubicBezTo>
                  <a:pt x="1249680" y="1987296"/>
                  <a:pt x="624840" y="2154936"/>
                  <a:pt x="0" y="2322576"/>
                </a:cubicBezTo>
              </a:path>
            </a:pathLst>
          </a:custGeom>
          <a:noFill/>
          <a:ln w="12700"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5" name="Text Box 45"/>
          <p:cNvSpPr txBox="1">
            <a:spLocks noChangeArrowheads="1"/>
          </p:cNvSpPr>
          <p:nvPr/>
        </p:nvSpPr>
        <p:spPr bwMode="auto">
          <a:xfrm>
            <a:off x="4479488" y="2016179"/>
            <a:ext cx="51540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a:ea typeface="宋体" pitchFamily="2" charset="-122"/>
              </a:rPr>
              <a:t>（</a:t>
            </a:r>
            <a:r>
              <a:rPr lang="en-US" altLang="zh-CN" i="0" dirty="0">
                <a:ea typeface="宋体" pitchFamily="2" charset="-122"/>
              </a:rPr>
              <a:t>1</a:t>
            </a:r>
            <a:r>
              <a:rPr lang="zh-CN" altLang="en-US" i="0" dirty="0" smtClean="0">
                <a:ea typeface="宋体" pitchFamily="2" charset="-122"/>
              </a:rPr>
              <a:t>）所依据的拟合曲线恰好是直线，称为线性插值</a:t>
            </a:r>
            <a:endParaRPr lang="zh-CN" altLang="en-US" i="0" dirty="0">
              <a:solidFill>
                <a:srgbClr val="990000"/>
              </a:solidFill>
              <a:ea typeface="宋体" pitchFamily="2" charset="-122"/>
            </a:endParaRPr>
          </a:p>
        </p:txBody>
      </p:sp>
      <p:sp>
        <p:nvSpPr>
          <p:cNvPr id="46" name="Text Box 45"/>
          <p:cNvSpPr txBox="1">
            <a:spLocks noChangeArrowheads="1"/>
          </p:cNvSpPr>
          <p:nvPr/>
        </p:nvSpPr>
        <p:spPr bwMode="auto">
          <a:xfrm>
            <a:off x="4479488" y="3679809"/>
            <a:ext cx="51540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smtClean="0">
                <a:ea typeface="宋体" pitchFamily="2" charset="-122"/>
              </a:rPr>
              <a:t>（</a:t>
            </a:r>
            <a:r>
              <a:rPr lang="en-US" altLang="zh-CN" i="0" dirty="0" smtClean="0">
                <a:ea typeface="宋体" pitchFamily="2" charset="-122"/>
              </a:rPr>
              <a:t>2</a:t>
            </a:r>
            <a:r>
              <a:rPr lang="zh-CN" altLang="en-US" i="0" dirty="0" smtClean="0">
                <a:ea typeface="宋体" pitchFamily="2" charset="-122"/>
              </a:rPr>
              <a:t>）所依据的拟合曲线不是直线，称为非线性插值</a:t>
            </a:r>
            <a:endParaRPr lang="zh-CN" altLang="en-US" i="0" dirty="0">
              <a:solidFill>
                <a:srgbClr val="990000"/>
              </a:solidFill>
              <a:ea typeface="宋体" pitchFamily="2" charset="-122"/>
            </a:endParaRPr>
          </a:p>
        </p:txBody>
      </p:sp>
      <p:sp>
        <p:nvSpPr>
          <p:cNvPr id="47" name="矩形 46"/>
          <p:cNvSpPr/>
          <p:nvPr/>
        </p:nvSpPr>
        <p:spPr bwMode="auto">
          <a:xfrm>
            <a:off x="1514938" y="4242822"/>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8" name="矩形 47"/>
          <p:cNvSpPr/>
          <p:nvPr/>
        </p:nvSpPr>
        <p:spPr bwMode="auto">
          <a:xfrm>
            <a:off x="3080792" y="3182389"/>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9" name="矩形 48"/>
          <p:cNvSpPr/>
          <p:nvPr/>
        </p:nvSpPr>
        <p:spPr bwMode="auto">
          <a:xfrm>
            <a:off x="2792760" y="3501008"/>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0" name="矩形 49"/>
          <p:cNvSpPr/>
          <p:nvPr/>
        </p:nvSpPr>
        <p:spPr bwMode="auto">
          <a:xfrm>
            <a:off x="2018564" y="4038072"/>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1" name="Rectangle 56"/>
          <p:cNvSpPr>
            <a:spLocks noChangeArrowheads="1"/>
          </p:cNvSpPr>
          <p:nvPr/>
        </p:nvSpPr>
        <p:spPr bwMode="auto">
          <a:xfrm>
            <a:off x="707269" y="5949280"/>
            <a:ext cx="46037" cy="50800"/>
          </a:xfrm>
          <a:prstGeom prst="rect">
            <a:avLst/>
          </a:prstGeom>
          <a:noFill/>
          <a:ln w="28575" algn="ctr">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endParaRPr lang="zh-CN" altLang="en-US"/>
          </a:p>
        </p:txBody>
      </p:sp>
      <p:sp>
        <p:nvSpPr>
          <p:cNvPr id="52" name="矩形 51"/>
          <p:cNvSpPr/>
          <p:nvPr/>
        </p:nvSpPr>
        <p:spPr bwMode="auto">
          <a:xfrm>
            <a:off x="704528" y="6417332"/>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3" name="Text Box 66"/>
          <p:cNvSpPr txBox="1">
            <a:spLocks noChangeArrowheads="1"/>
          </p:cNvSpPr>
          <p:nvPr/>
        </p:nvSpPr>
        <p:spPr bwMode="auto">
          <a:xfrm>
            <a:off x="956556" y="5840664"/>
            <a:ext cx="959978"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测定点</a:t>
            </a:r>
            <a:endParaRPr lang="zh-CN" altLang="en-US" i="0" dirty="0">
              <a:solidFill>
                <a:schemeClr val="accent2"/>
              </a:solidFill>
              <a:latin typeface="楷体_GB2312" pitchFamily="49" charset="-122"/>
              <a:ea typeface="楷体_GB2312" pitchFamily="49" charset="-122"/>
            </a:endParaRPr>
          </a:p>
        </p:txBody>
      </p:sp>
      <p:sp>
        <p:nvSpPr>
          <p:cNvPr id="54" name="Text Box 66"/>
          <p:cNvSpPr txBox="1">
            <a:spLocks noChangeArrowheads="1"/>
          </p:cNvSpPr>
          <p:nvPr/>
        </p:nvSpPr>
        <p:spPr bwMode="auto">
          <a:xfrm>
            <a:off x="956556" y="6306175"/>
            <a:ext cx="959978"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估算点</a:t>
            </a:r>
            <a:endParaRPr lang="zh-CN" altLang="en-US" i="0" dirty="0">
              <a:solidFill>
                <a:schemeClr val="accent2"/>
              </a:solidFill>
              <a:latin typeface="楷体_GB2312" pitchFamily="49" charset="-122"/>
              <a:ea typeface="楷体_GB2312" pitchFamily="49" charset="-122"/>
            </a:endParaRPr>
          </a:p>
        </p:txBody>
      </p:sp>
      <p:sp>
        <p:nvSpPr>
          <p:cNvPr id="31"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32"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测量系统标定中使用拟合</a:t>
            </a:r>
            <a:r>
              <a:rPr lang="zh-CN" altLang="en-US" dirty="0"/>
              <a:t>、插值</a:t>
            </a:r>
            <a:endParaRPr lang="en-US" altLang="zh-CN" dirty="0"/>
          </a:p>
        </p:txBody>
      </p:sp>
      <p:sp>
        <p:nvSpPr>
          <p:cNvPr id="33" name="Text Box 3"/>
          <p:cNvSpPr txBox="1">
            <a:spLocks noChangeArrowheads="1"/>
          </p:cNvSpPr>
          <p:nvPr/>
        </p:nvSpPr>
        <p:spPr bwMode="auto">
          <a:xfrm>
            <a:off x="4224122" y="5604976"/>
            <a:ext cx="52653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solidFill>
                  <a:srgbClr val="CC00FF"/>
                </a:solidFill>
              </a:rPr>
              <a:t>MATLAB</a:t>
            </a:r>
            <a:r>
              <a:rPr lang="zh-CN" altLang="en-US" i="0" dirty="0" smtClean="0">
                <a:solidFill>
                  <a:srgbClr val="CC00FF"/>
                </a:solidFill>
              </a:rPr>
              <a:t>插值函数：</a:t>
            </a:r>
            <a:r>
              <a:rPr lang="en-US" altLang="zh-CN" i="0" dirty="0" err="1" smtClean="0">
                <a:solidFill>
                  <a:srgbClr val="CC00FF"/>
                </a:solidFill>
              </a:rPr>
              <a:t>polyval</a:t>
            </a:r>
            <a:r>
              <a:rPr lang="en-US" altLang="zh-CN" i="0" dirty="0" smtClean="0">
                <a:solidFill>
                  <a:srgbClr val="CC00FF"/>
                </a:solidFill>
              </a:rPr>
              <a:t> interp1</a:t>
            </a:r>
            <a:r>
              <a:rPr lang="zh-CN" altLang="en-US" i="0" dirty="0" smtClean="0">
                <a:solidFill>
                  <a:srgbClr val="CC00FF"/>
                </a:solidFill>
              </a:rPr>
              <a:t>等</a:t>
            </a:r>
            <a:endParaRPr lang="zh-CN" altLang="en-US" i="0" dirty="0">
              <a:solidFill>
                <a:srgbClr val="CC00FF"/>
              </a:solidFill>
            </a:endParaRPr>
          </a:p>
        </p:txBody>
      </p:sp>
    </p:spTree>
    <p:extLst>
      <p:ext uri="{BB962C8B-B14F-4D97-AF65-F5344CB8AC3E}">
        <p14:creationId xmlns:p14="http://schemas.microsoft.com/office/powerpoint/2010/main" val="405126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ppt_x"/>
                                          </p:val>
                                        </p:tav>
                                        <p:tav tm="100000">
                                          <p:val>
                                            <p:strVal val="#ppt_x"/>
                                          </p:val>
                                        </p:tav>
                                      </p:tavLst>
                                    </p:anim>
                                    <p:anim calcmode="lin" valueType="num">
                                      <p:cBhvr additive="base">
                                        <p:cTn id="31" dur="500" fill="hold"/>
                                        <p:tgtEl>
                                          <p:spTgt spid="4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5" grpId="0"/>
      <p:bldP spid="46" grpId="0"/>
      <p:bldP spid="47" grpId="0" animBg="1"/>
      <p:bldP spid="48" grpId="0" animBg="1"/>
      <p:bldP spid="49" grpId="0" animBg="1"/>
      <p:bldP spid="50"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16</a:t>
            </a:fld>
            <a:endParaRPr lang="en-US" altLang="zh-CN" sz="1000" b="0" i="0" dirty="0" smtClean="0">
              <a:ea typeface="宋体" pitchFamily="2" charset="-122"/>
            </a:endParaRPr>
          </a:p>
        </p:txBody>
      </p:sp>
      <p:sp>
        <p:nvSpPr>
          <p:cNvPr id="23" name="Text Box 4"/>
          <p:cNvSpPr txBox="1">
            <a:spLocks noChangeArrowheads="1"/>
          </p:cNvSpPr>
          <p:nvPr/>
        </p:nvSpPr>
        <p:spPr bwMode="auto">
          <a:xfrm>
            <a:off x="426894" y="1409171"/>
            <a:ext cx="90522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pPr marL="0" indent="0">
              <a:buNone/>
            </a:pPr>
            <a:r>
              <a:rPr lang="zh-CN" altLang="en-US" dirty="0"/>
              <a:t> </a:t>
            </a:r>
            <a:r>
              <a:rPr lang="zh-CN" altLang="en-US" dirty="0" smtClean="0"/>
              <a:t>为什么要利用拟合</a:t>
            </a:r>
            <a:r>
              <a:rPr lang="en-US" altLang="zh-CN" dirty="0" smtClean="0"/>
              <a:t>-</a:t>
            </a:r>
            <a:r>
              <a:rPr lang="zh-CN" altLang="en-US" dirty="0" smtClean="0"/>
              <a:t>插值？</a:t>
            </a:r>
            <a:r>
              <a:rPr lang="en-US" altLang="zh-CN" dirty="0" smtClean="0"/>
              <a:t>—— </a:t>
            </a:r>
            <a:r>
              <a:rPr lang="zh-CN" altLang="en-US" dirty="0" smtClean="0"/>
              <a:t>为了减少测定次数，降低标定工序的复杂度和相关的制造成本</a:t>
            </a:r>
            <a:endParaRPr lang="en-US" altLang="zh-CN" dirty="0"/>
          </a:p>
        </p:txBody>
      </p:sp>
      <p:cxnSp>
        <p:nvCxnSpPr>
          <p:cNvPr id="31" name="直接箭头连接符 30"/>
          <p:cNvCxnSpPr/>
          <p:nvPr/>
        </p:nvCxnSpPr>
        <p:spPr bwMode="auto">
          <a:xfrm flipV="1">
            <a:off x="2360712" y="1784160"/>
            <a:ext cx="0" cy="396044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V="1">
            <a:off x="2000672" y="5348556"/>
            <a:ext cx="5508612" cy="36004"/>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流程图: 摘录 32"/>
          <p:cNvSpPr/>
          <p:nvPr/>
        </p:nvSpPr>
        <p:spPr bwMode="auto">
          <a:xfrm>
            <a:off x="3588876" y="3920885"/>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4" name="流程图: 摘录 33"/>
          <p:cNvSpPr/>
          <p:nvPr/>
        </p:nvSpPr>
        <p:spPr bwMode="auto">
          <a:xfrm>
            <a:off x="4495496" y="314260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5" name="流程图: 摘录 34"/>
          <p:cNvSpPr/>
          <p:nvPr/>
        </p:nvSpPr>
        <p:spPr bwMode="auto">
          <a:xfrm>
            <a:off x="5637076" y="2743541"/>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6" name="流程图: 摘录 35"/>
          <p:cNvSpPr/>
          <p:nvPr/>
        </p:nvSpPr>
        <p:spPr bwMode="auto">
          <a:xfrm>
            <a:off x="5925108" y="271771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7" name="Text Box 180"/>
          <p:cNvSpPr txBox="1">
            <a:spLocks noChangeArrowheads="1"/>
          </p:cNvSpPr>
          <p:nvPr/>
        </p:nvSpPr>
        <p:spPr bwMode="auto">
          <a:xfrm>
            <a:off x="6681192" y="5394786"/>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X</a:t>
            </a:r>
            <a:endParaRPr lang="en-US" altLang="zh-CN" sz="1800" i="0" dirty="0">
              <a:solidFill>
                <a:srgbClr val="990000"/>
              </a:solidFill>
              <a:ea typeface="宋体" pitchFamily="2" charset="-122"/>
            </a:endParaRPr>
          </a:p>
        </p:txBody>
      </p:sp>
      <p:sp>
        <p:nvSpPr>
          <p:cNvPr id="38" name="Text Box 180"/>
          <p:cNvSpPr txBox="1">
            <a:spLocks noChangeArrowheads="1"/>
          </p:cNvSpPr>
          <p:nvPr/>
        </p:nvSpPr>
        <p:spPr bwMode="auto">
          <a:xfrm>
            <a:off x="1980778" y="1900597"/>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Y</a:t>
            </a:r>
            <a:endParaRPr lang="en-US" altLang="zh-CN" sz="1800" i="0" dirty="0">
              <a:solidFill>
                <a:srgbClr val="990000"/>
              </a:solidFill>
              <a:ea typeface="宋体" pitchFamily="2" charset="-122"/>
            </a:endParaRPr>
          </a:p>
        </p:txBody>
      </p:sp>
      <p:grpSp>
        <p:nvGrpSpPr>
          <p:cNvPr id="39" name="组合 38"/>
          <p:cNvGrpSpPr/>
          <p:nvPr/>
        </p:nvGrpSpPr>
        <p:grpSpPr>
          <a:xfrm>
            <a:off x="3764868" y="3320988"/>
            <a:ext cx="612068" cy="504056"/>
            <a:chOff x="3764868" y="3320988"/>
            <a:chExt cx="612068" cy="504056"/>
          </a:xfrm>
        </p:grpSpPr>
        <p:sp>
          <p:nvSpPr>
            <p:cNvPr id="40" name="流程图: 摘录 39"/>
            <p:cNvSpPr/>
            <p:nvPr/>
          </p:nvSpPr>
          <p:spPr bwMode="auto">
            <a:xfrm>
              <a:off x="3764868" y="3753036"/>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5" name="流程图: 摘录 54"/>
            <p:cNvSpPr/>
            <p:nvPr/>
          </p:nvSpPr>
          <p:spPr bwMode="auto">
            <a:xfrm>
              <a:off x="3944888" y="3609020"/>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6" name="流程图: 摘录 55"/>
            <p:cNvSpPr/>
            <p:nvPr/>
          </p:nvSpPr>
          <p:spPr bwMode="auto">
            <a:xfrm>
              <a:off x="4106906" y="346953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7" name="流程图: 摘录 56"/>
            <p:cNvSpPr/>
            <p:nvPr/>
          </p:nvSpPr>
          <p:spPr bwMode="auto">
            <a:xfrm>
              <a:off x="4304928" y="3320988"/>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grpSp>
        <p:nvGrpSpPr>
          <p:cNvPr id="58" name="组合 57"/>
          <p:cNvGrpSpPr/>
          <p:nvPr/>
        </p:nvGrpSpPr>
        <p:grpSpPr>
          <a:xfrm>
            <a:off x="4761434" y="2780928"/>
            <a:ext cx="623614" cy="305308"/>
            <a:chOff x="4761434" y="2780928"/>
            <a:chExt cx="623614" cy="305308"/>
          </a:xfrm>
        </p:grpSpPr>
        <p:sp>
          <p:nvSpPr>
            <p:cNvPr id="59" name="流程图: 摘录 58"/>
            <p:cNvSpPr/>
            <p:nvPr/>
          </p:nvSpPr>
          <p:spPr bwMode="auto">
            <a:xfrm>
              <a:off x="4761434" y="3014228"/>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60" name="流程图: 摘录 59"/>
            <p:cNvSpPr/>
            <p:nvPr/>
          </p:nvSpPr>
          <p:spPr bwMode="auto">
            <a:xfrm>
              <a:off x="5313040" y="2780928"/>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61" name="流程图: 摘录 60"/>
            <p:cNvSpPr/>
            <p:nvPr/>
          </p:nvSpPr>
          <p:spPr bwMode="auto">
            <a:xfrm>
              <a:off x="5025008" y="2888940"/>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sp>
        <p:nvSpPr>
          <p:cNvPr id="62" name="Text Box 45"/>
          <p:cNvSpPr txBox="1">
            <a:spLocks noChangeArrowheads="1"/>
          </p:cNvSpPr>
          <p:nvPr/>
        </p:nvSpPr>
        <p:spPr bwMode="auto">
          <a:xfrm>
            <a:off x="843084" y="6041391"/>
            <a:ext cx="51540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smtClean="0">
                <a:ea typeface="宋体" pitchFamily="2" charset="-122"/>
              </a:rPr>
              <a:t>举例：假设原本需要测定</a:t>
            </a:r>
            <a:r>
              <a:rPr lang="en-US" altLang="zh-CN" i="0" dirty="0" smtClean="0">
                <a:ea typeface="宋体" pitchFamily="2" charset="-122"/>
              </a:rPr>
              <a:t>11</a:t>
            </a:r>
            <a:r>
              <a:rPr lang="zh-CN" altLang="en-US" i="0" dirty="0" smtClean="0">
                <a:ea typeface="宋体" pitchFamily="2" charset="-122"/>
              </a:rPr>
              <a:t>点，才能完成标定</a:t>
            </a:r>
            <a:endParaRPr lang="zh-CN" altLang="en-US" i="0" dirty="0">
              <a:solidFill>
                <a:srgbClr val="990000"/>
              </a:solidFill>
              <a:ea typeface="宋体" pitchFamily="2" charset="-122"/>
            </a:endParaRPr>
          </a:p>
        </p:txBody>
      </p:sp>
      <p:sp>
        <p:nvSpPr>
          <p:cNvPr id="24"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25"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测量系统标定中使用拟合</a:t>
            </a:r>
            <a:r>
              <a:rPr lang="zh-CN" altLang="en-US" dirty="0"/>
              <a:t>、插值</a:t>
            </a:r>
            <a:endParaRPr lang="en-US" altLang="zh-CN" dirty="0"/>
          </a:p>
        </p:txBody>
      </p:sp>
    </p:spTree>
    <p:extLst>
      <p:ext uri="{BB962C8B-B14F-4D97-AF65-F5344CB8AC3E}">
        <p14:creationId xmlns:p14="http://schemas.microsoft.com/office/powerpoint/2010/main" val="12143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17</a:t>
            </a:fld>
            <a:endParaRPr lang="en-US" altLang="zh-CN" sz="1000" b="0" i="0" smtClean="0">
              <a:ea typeface="宋体" pitchFamily="2" charset="-122"/>
            </a:endParaRPr>
          </a:p>
        </p:txBody>
      </p:sp>
      <p:cxnSp>
        <p:nvCxnSpPr>
          <p:cNvPr id="24" name="直接箭头连接符 23"/>
          <p:cNvCxnSpPr/>
          <p:nvPr/>
        </p:nvCxnSpPr>
        <p:spPr bwMode="auto">
          <a:xfrm flipV="1">
            <a:off x="2360712" y="1784160"/>
            <a:ext cx="0" cy="396044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V="1">
            <a:off x="2000672" y="5348556"/>
            <a:ext cx="5508612" cy="36004"/>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流程图: 摘录 25"/>
          <p:cNvSpPr/>
          <p:nvPr/>
        </p:nvSpPr>
        <p:spPr bwMode="auto">
          <a:xfrm>
            <a:off x="3588876" y="3920885"/>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7" name="流程图: 摘录 26"/>
          <p:cNvSpPr/>
          <p:nvPr/>
        </p:nvSpPr>
        <p:spPr bwMode="auto">
          <a:xfrm>
            <a:off x="4495496" y="314260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8" name="流程图: 摘录 27"/>
          <p:cNvSpPr/>
          <p:nvPr/>
        </p:nvSpPr>
        <p:spPr bwMode="auto">
          <a:xfrm>
            <a:off x="5637076" y="2743541"/>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9" name="流程图: 摘录 28"/>
          <p:cNvSpPr/>
          <p:nvPr/>
        </p:nvSpPr>
        <p:spPr bwMode="auto">
          <a:xfrm>
            <a:off x="5925108" y="271771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nvGrpSpPr>
          <p:cNvPr id="30" name="组合 29"/>
          <p:cNvGrpSpPr/>
          <p:nvPr/>
        </p:nvGrpSpPr>
        <p:grpSpPr>
          <a:xfrm>
            <a:off x="3577207" y="3320988"/>
            <a:ext cx="997757" cy="517237"/>
            <a:chOff x="3577207" y="3320988"/>
            <a:chExt cx="997757" cy="517237"/>
          </a:xfrm>
        </p:grpSpPr>
        <p:sp>
          <p:nvSpPr>
            <p:cNvPr id="41" name="矩形 40"/>
            <p:cNvSpPr/>
            <p:nvPr/>
          </p:nvSpPr>
          <p:spPr bwMode="auto">
            <a:xfrm>
              <a:off x="3800872" y="3792506"/>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2" name="矩形 41"/>
            <p:cNvSpPr/>
            <p:nvPr/>
          </p:nvSpPr>
          <p:spPr bwMode="auto">
            <a:xfrm>
              <a:off x="3976035" y="3645024"/>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3" name="矩形 42"/>
            <p:cNvSpPr/>
            <p:nvPr/>
          </p:nvSpPr>
          <p:spPr bwMode="auto">
            <a:xfrm>
              <a:off x="4160912" y="3465004"/>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4" name="矩形 43"/>
            <p:cNvSpPr/>
            <p:nvPr/>
          </p:nvSpPr>
          <p:spPr bwMode="auto">
            <a:xfrm>
              <a:off x="4340932" y="3320988"/>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5" name="椭圆 44"/>
            <p:cNvSpPr/>
            <p:nvPr/>
          </p:nvSpPr>
          <p:spPr bwMode="auto">
            <a:xfrm rot="2773082">
              <a:off x="3892494" y="3105443"/>
              <a:ext cx="367183" cy="997757"/>
            </a:xfrm>
            <a:prstGeom prst="ellipse">
              <a:avLst/>
            </a:prstGeom>
            <a:noFill/>
            <a:ln w="19050" cap="flat" cmpd="sng" algn="ctr">
              <a:solidFill>
                <a:schemeClr val="tx2"/>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sp>
        <p:nvSpPr>
          <p:cNvPr id="46" name="Text Box 180"/>
          <p:cNvSpPr txBox="1">
            <a:spLocks noChangeArrowheads="1"/>
          </p:cNvSpPr>
          <p:nvPr/>
        </p:nvSpPr>
        <p:spPr bwMode="auto">
          <a:xfrm>
            <a:off x="6681192" y="5394786"/>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X</a:t>
            </a:r>
            <a:endParaRPr lang="en-US" altLang="zh-CN" sz="1800" i="0" dirty="0">
              <a:solidFill>
                <a:srgbClr val="990000"/>
              </a:solidFill>
              <a:ea typeface="宋体" pitchFamily="2" charset="-122"/>
            </a:endParaRPr>
          </a:p>
        </p:txBody>
      </p:sp>
      <p:sp>
        <p:nvSpPr>
          <p:cNvPr id="47" name="Text Box 180"/>
          <p:cNvSpPr txBox="1">
            <a:spLocks noChangeArrowheads="1"/>
          </p:cNvSpPr>
          <p:nvPr/>
        </p:nvSpPr>
        <p:spPr bwMode="auto">
          <a:xfrm>
            <a:off x="1980778" y="1900597"/>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Y</a:t>
            </a:r>
            <a:endParaRPr lang="en-US" altLang="zh-CN" sz="1800" i="0" dirty="0">
              <a:solidFill>
                <a:srgbClr val="990000"/>
              </a:solidFill>
              <a:ea typeface="宋体" pitchFamily="2" charset="-122"/>
            </a:endParaRPr>
          </a:p>
        </p:txBody>
      </p:sp>
      <p:sp>
        <p:nvSpPr>
          <p:cNvPr id="48" name="任意多边形 47"/>
          <p:cNvSpPr/>
          <p:nvPr/>
        </p:nvSpPr>
        <p:spPr bwMode="auto">
          <a:xfrm>
            <a:off x="4073335" y="2721416"/>
            <a:ext cx="425513" cy="597856"/>
          </a:xfrm>
          <a:custGeom>
            <a:avLst/>
            <a:gdLst>
              <a:gd name="connsiteX0" fmla="*/ 425513 w 425513"/>
              <a:gd name="connsiteY0" fmla="*/ 396688 h 597856"/>
              <a:gd name="connsiteX1" fmla="*/ 32321 w 425513"/>
              <a:gd name="connsiteY1" fmla="*/ 3496 h 597856"/>
              <a:gd name="connsiteX2" fmla="*/ 50609 w 425513"/>
              <a:gd name="connsiteY2" fmla="*/ 597856 h 597856"/>
            </a:gdLst>
            <a:ahLst/>
            <a:cxnLst>
              <a:cxn ang="0">
                <a:pos x="connsiteX0" y="connsiteY0"/>
              </a:cxn>
              <a:cxn ang="0">
                <a:pos x="connsiteX1" y="connsiteY1"/>
              </a:cxn>
              <a:cxn ang="0">
                <a:pos x="connsiteX2" y="connsiteY2"/>
              </a:cxn>
            </a:cxnLst>
            <a:rect l="l" t="t" r="r" b="b"/>
            <a:pathLst>
              <a:path w="425513" h="597856">
                <a:moveTo>
                  <a:pt x="425513" y="396688"/>
                </a:moveTo>
                <a:cubicBezTo>
                  <a:pt x="260159" y="183328"/>
                  <a:pt x="94805" y="-30032"/>
                  <a:pt x="32321" y="3496"/>
                </a:cubicBezTo>
                <a:cubicBezTo>
                  <a:pt x="-30163" y="37024"/>
                  <a:pt x="10223" y="317440"/>
                  <a:pt x="50609" y="597856"/>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9" name="任意多边形 48"/>
          <p:cNvSpPr/>
          <p:nvPr/>
        </p:nvSpPr>
        <p:spPr bwMode="auto">
          <a:xfrm>
            <a:off x="3883774" y="2099129"/>
            <a:ext cx="1767218" cy="1256719"/>
          </a:xfrm>
          <a:custGeom>
            <a:avLst/>
            <a:gdLst>
              <a:gd name="connsiteX0" fmla="*/ 1767218 w 1767218"/>
              <a:gd name="connsiteY0" fmla="*/ 580063 h 1256719"/>
              <a:gd name="connsiteX1" fmla="*/ 157874 w 1767218"/>
              <a:gd name="connsiteY1" fmla="*/ 22279 h 1256719"/>
              <a:gd name="connsiteX2" fmla="*/ 148730 w 1767218"/>
              <a:gd name="connsiteY2" fmla="*/ 1256719 h 1256719"/>
            </a:gdLst>
            <a:ahLst/>
            <a:cxnLst>
              <a:cxn ang="0">
                <a:pos x="connsiteX0" y="connsiteY0"/>
              </a:cxn>
              <a:cxn ang="0">
                <a:pos x="connsiteX1" y="connsiteY1"/>
              </a:cxn>
              <a:cxn ang="0">
                <a:pos x="connsiteX2" y="connsiteY2"/>
              </a:cxn>
            </a:cxnLst>
            <a:rect l="l" t="t" r="r" b="b"/>
            <a:pathLst>
              <a:path w="1767218" h="1256719">
                <a:moveTo>
                  <a:pt x="1767218" y="580063"/>
                </a:moveTo>
                <a:cubicBezTo>
                  <a:pt x="1097420" y="244783"/>
                  <a:pt x="427622" y="-90497"/>
                  <a:pt x="157874" y="22279"/>
                </a:cubicBezTo>
                <a:cubicBezTo>
                  <a:pt x="-111874" y="135055"/>
                  <a:pt x="18428" y="695887"/>
                  <a:pt x="148730" y="1256719"/>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0" name="任意多边形 49"/>
          <p:cNvSpPr/>
          <p:nvPr/>
        </p:nvSpPr>
        <p:spPr bwMode="auto">
          <a:xfrm>
            <a:off x="3543349" y="1761525"/>
            <a:ext cx="2372819" cy="1722339"/>
          </a:xfrm>
          <a:custGeom>
            <a:avLst/>
            <a:gdLst>
              <a:gd name="connsiteX0" fmla="*/ 2372819 w 2372819"/>
              <a:gd name="connsiteY0" fmla="*/ 917667 h 1722339"/>
              <a:gd name="connsiteX1" fmla="*/ 150827 w 2372819"/>
              <a:gd name="connsiteY1" fmla="*/ 21555 h 1722339"/>
              <a:gd name="connsiteX2" fmla="*/ 379427 w 2372819"/>
              <a:gd name="connsiteY2" fmla="*/ 1722339 h 1722339"/>
            </a:gdLst>
            <a:ahLst/>
            <a:cxnLst>
              <a:cxn ang="0">
                <a:pos x="connsiteX0" y="connsiteY0"/>
              </a:cxn>
              <a:cxn ang="0">
                <a:pos x="connsiteX1" y="connsiteY1"/>
              </a:cxn>
              <a:cxn ang="0">
                <a:pos x="connsiteX2" y="connsiteY2"/>
              </a:cxn>
            </a:cxnLst>
            <a:rect l="l" t="t" r="r" b="b"/>
            <a:pathLst>
              <a:path w="2372819" h="1722339">
                <a:moveTo>
                  <a:pt x="2372819" y="917667"/>
                </a:moveTo>
                <a:cubicBezTo>
                  <a:pt x="1427939" y="402555"/>
                  <a:pt x="483059" y="-112557"/>
                  <a:pt x="150827" y="21555"/>
                </a:cubicBezTo>
                <a:cubicBezTo>
                  <a:pt x="-181405" y="155667"/>
                  <a:pt x="99011" y="939003"/>
                  <a:pt x="379427" y="1722339"/>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1" name="任意多边形 50"/>
          <p:cNvSpPr/>
          <p:nvPr/>
        </p:nvSpPr>
        <p:spPr bwMode="auto">
          <a:xfrm>
            <a:off x="3260678" y="3366823"/>
            <a:ext cx="479218" cy="555953"/>
          </a:xfrm>
          <a:custGeom>
            <a:avLst/>
            <a:gdLst>
              <a:gd name="connsiteX0" fmla="*/ 296338 w 479218"/>
              <a:gd name="connsiteY0" fmla="*/ 555953 h 555953"/>
              <a:gd name="connsiteX1" fmla="*/ 3730 w 479218"/>
              <a:gd name="connsiteY1" fmla="*/ 7313 h 555953"/>
              <a:gd name="connsiteX2" fmla="*/ 479218 w 479218"/>
              <a:gd name="connsiteY2" fmla="*/ 290777 h 555953"/>
            </a:gdLst>
            <a:ahLst/>
            <a:cxnLst>
              <a:cxn ang="0">
                <a:pos x="connsiteX0" y="connsiteY0"/>
              </a:cxn>
              <a:cxn ang="0">
                <a:pos x="connsiteX1" y="connsiteY1"/>
              </a:cxn>
              <a:cxn ang="0">
                <a:pos x="connsiteX2" y="connsiteY2"/>
              </a:cxn>
            </a:cxnLst>
            <a:rect l="l" t="t" r="r" b="b"/>
            <a:pathLst>
              <a:path w="479218" h="555953">
                <a:moveTo>
                  <a:pt x="296338" y="555953"/>
                </a:moveTo>
                <a:cubicBezTo>
                  <a:pt x="134794" y="303731"/>
                  <a:pt x="-26750" y="51509"/>
                  <a:pt x="3730" y="7313"/>
                </a:cubicBezTo>
                <a:cubicBezTo>
                  <a:pt x="34210" y="-36883"/>
                  <a:pt x="256714" y="126947"/>
                  <a:pt x="479218" y="290777"/>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2" name="Text Box 45"/>
          <p:cNvSpPr txBox="1">
            <a:spLocks noChangeArrowheads="1"/>
          </p:cNvSpPr>
          <p:nvPr/>
        </p:nvSpPr>
        <p:spPr bwMode="auto">
          <a:xfrm>
            <a:off x="843084" y="6041391"/>
            <a:ext cx="51540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smtClean="0">
                <a:ea typeface="宋体" pitchFamily="2" charset="-122"/>
              </a:rPr>
              <a:t>现在只测定</a:t>
            </a:r>
            <a:r>
              <a:rPr lang="en-US" altLang="zh-CN" i="0" dirty="0" smtClean="0">
                <a:ea typeface="宋体" pitchFamily="2" charset="-122"/>
              </a:rPr>
              <a:t>4</a:t>
            </a:r>
            <a:r>
              <a:rPr lang="zh-CN" altLang="en-US" i="0" dirty="0" smtClean="0">
                <a:ea typeface="宋体" pitchFamily="2" charset="-122"/>
              </a:rPr>
              <a:t>点，通过拟合</a:t>
            </a:r>
            <a:r>
              <a:rPr lang="en-US" altLang="zh-CN" i="0" dirty="0" smtClean="0">
                <a:ea typeface="宋体" pitchFamily="2" charset="-122"/>
              </a:rPr>
              <a:t>-</a:t>
            </a:r>
            <a:r>
              <a:rPr lang="zh-CN" altLang="en-US" i="0" dirty="0" smtClean="0">
                <a:ea typeface="宋体" pitchFamily="2" charset="-122"/>
              </a:rPr>
              <a:t>插值估算其余点的数值</a:t>
            </a:r>
            <a:endParaRPr lang="zh-CN" altLang="en-US" i="0" dirty="0">
              <a:solidFill>
                <a:srgbClr val="990000"/>
              </a:solidFill>
              <a:ea typeface="宋体" pitchFamily="2" charset="-122"/>
            </a:endParaRPr>
          </a:p>
        </p:txBody>
      </p:sp>
      <p:sp>
        <p:nvSpPr>
          <p:cNvPr id="31" name="Text Box 4"/>
          <p:cNvSpPr txBox="1">
            <a:spLocks noChangeArrowheads="1"/>
          </p:cNvSpPr>
          <p:nvPr/>
        </p:nvSpPr>
        <p:spPr bwMode="auto">
          <a:xfrm>
            <a:off x="426894" y="1409171"/>
            <a:ext cx="90522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pPr marL="0" indent="0">
              <a:buNone/>
            </a:pPr>
            <a:r>
              <a:rPr lang="zh-CN" altLang="en-US" dirty="0"/>
              <a:t> </a:t>
            </a:r>
            <a:r>
              <a:rPr lang="zh-CN" altLang="en-US" dirty="0" smtClean="0"/>
              <a:t>为什么要利用拟合</a:t>
            </a:r>
            <a:r>
              <a:rPr lang="en-US" altLang="zh-CN" dirty="0" smtClean="0"/>
              <a:t>-</a:t>
            </a:r>
            <a:r>
              <a:rPr lang="zh-CN" altLang="en-US" dirty="0" smtClean="0"/>
              <a:t>插值？</a:t>
            </a:r>
            <a:r>
              <a:rPr lang="en-US" altLang="zh-CN" dirty="0" smtClean="0"/>
              <a:t>—— </a:t>
            </a:r>
            <a:r>
              <a:rPr lang="zh-CN" altLang="en-US" dirty="0" smtClean="0"/>
              <a:t>为了减少测定次数，降低标定工序的复杂度和相关的制造成本</a:t>
            </a:r>
            <a:endParaRPr lang="en-US" altLang="zh-CN" dirty="0"/>
          </a:p>
        </p:txBody>
      </p:sp>
      <p:sp>
        <p:nvSpPr>
          <p:cNvPr id="32"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33"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测量系统标定中使用拟合</a:t>
            </a:r>
            <a:r>
              <a:rPr lang="zh-CN" altLang="en-US" dirty="0"/>
              <a:t>、插值</a:t>
            </a:r>
            <a:endParaRPr lang="en-US" altLang="zh-CN" dirty="0"/>
          </a:p>
        </p:txBody>
      </p:sp>
    </p:spTree>
    <p:extLst>
      <p:ext uri="{BB962C8B-B14F-4D97-AF65-F5344CB8AC3E}">
        <p14:creationId xmlns:p14="http://schemas.microsoft.com/office/powerpoint/2010/main" val="37021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18</a:t>
            </a:fld>
            <a:endParaRPr lang="en-US" altLang="zh-CN" sz="1000" b="0" i="0" smtClean="0">
              <a:ea typeface="宋体" pitchFamily="2" charset="-122"/>
            </a:endParaRPr>
          </a:p>
        </p:txBody>
      </p:sp>
      <p:cxnSp>
        <p:nvCxnSpPr>
          <p:cNvPr id="24" name="直接箭头连接符 23"/>
          <p:cNvCxnSpPr/>
          <p:nvPr/>
        </p:nvCxnSpPr>
        <p:spPr bwMode="auto">
          <a:xfrm flipV="1">
            <a:off x="2360712" y="1784160"/>
            <a:ext cx="0" cy="396044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V="1">
            <a:off x="2000672" y="5348556"/>
            <a:ext cx="5508612" cy="36004"/>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流程图: 摘录 25"/>
          <p:cNvSpPr/>
          <p:nvPr/>
        </p:nvSpPr>
        <p:spPr bwMode="auto">
          <a:xfrm>
            <a:off x="3588876" y="3920885"/>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7" name="流程图: 摘录 26"/>
          <p:cNvSpPr/>
          <p:nvPr/>
        </p:nvSpPr>
        <p:spPr bwMode="auto">
          <a:xfrm>
            <a:off x="4495496" y="314260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8" name="流程图: 摘录 27"/>
          <p:cNvSpPr/>
          <p:nvPr/>
        </p:nvSpPr>
        <p:spPr bwMode="auto">
          <a:xfrm>
            <a:off x="5637076" y="2743541"/>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29" name="流程图: 摘录 28"/>
          <p:cNvSpPr/>
          <p:nvPr/>
        </p:nvSpPr>
        <p:spPr bwMode="auto">
          <a:xfrm>
            <a:off x="5925108" y="2717717"/>
            <a:ext cx="72008" cy="72008"/>
          </a:xfrm>
          <a:prstGeom prst="flowChartExtract">
            <a:avLst/>
          </a:prstGeom>
          <a:solidFill>
            <a:srgbClr val="00B0F0"/>
          </a:solidFill>
          <a:ln w="28575" cap="flat" cmpd="sng" algn="ctr">
            <a:solidFill>
              <a:srgbClr val="00B0F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30" name="矩形 29"/>
          <p:cNvSpPr/>
          <p:nvPr/>
        </p:nvSpPr>
        <p:spPr bwMode="auto">
          <a:xfrm>
            <a:off x="3800872" y="3792506"/>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1" name="矩形 40"/>
          <p:cNvSpPr/>
          <p:nvPr/>
        </p:nvSpPr>
        <p:spPr bwMode="auto">
          <a:xfrm>
            <a:off x="3976035" y="3645024"/>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2" name="矩形 41"/>
          <p:cNvSpPr/>
          <p:nvPr/>
        </p:nvSpPr>
        <p:spPr bwMode="auto">
          <a:xfrm>
            <a:off x="4160912" y="3465004"/>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3" name="矩形 42"/>
          <p:cNvSpPr/>
          <p:nvPr/>
        </p:nvSpPr>
        <p:spPr bwMode="auto">
          <a:xfrm>
            <a:off x="4340932" y="3320988"/>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nvGrpSpPr>
          <p:cNvPr id="44" name="组合 43"/>
          <p:cNvGrpSpPr/>
          <p:nvPr/>
        </p:nvGrpSpPr>
        <p:grpSpPr>
          <a:xfrm>
            <a:off x="4638087" y="2759824"/>
            <a:ext cx="881854" cy="392723"/>
            <a:chOff x="4638087" y="2759824"/>
            <a:chExt cx="881854" cy="392723"/>
          </a:xfrm>
        </p:grpSpPr>
        <p:sp>
          <p:nvSpPr>
            <p:cNvPr id="45" name="矩形 44"/>
            <p:cNvSpPr/>
            <p:nvPr/>
          </p:nvSpPr>
          <p:spPr bwMode="auto">
            <a:xfrm>
              <a:off x="4754978" y="3050333"/>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6" name="矩形 45"/>
            <p:cNvSpPr/>
            <p:nvPr/>
          </p:nvSpPr>
          <p:spPr bwMode="auto">
            <a:xfrm>
              <a:off x="5011108" y="2937910"/>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7" name="矩形 46"/>
            <p:cNvSpPr/>
            <p:nvPr/>
          </p:nvSpPr>
          <p:spPr bwMode="auto">
            <a:xfrm>
              <a:off x="5313040" y="2824813"/>
              <a:ext cx="45719" cy="45719"/>
            </a:xfrm>
            <a:prstGeom prst="rect">
              <a:avLst/>
            </a:prstGeom>
            <a:solidFill>
              <a:srgbClr val="FF6600"/>
            </a:solidFill>
            <a:ln w="28575" cap="flat" cmpd="sng" algn="ctr">
              <a:solidFill>
                <a:srgbClr val="FF6600"/>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48" name="椭圆 47"/>
            <p:cNvSpPr/>
            <p:nvPr/>
          </p:nvSpPr>
          <p:spPr bwMode="auto">
            <a:xfrm rot="3830282">
              <a:off x="4882652" y="2515259"/>
              <a:ext cx="392723" cy="881854"/>
            </a:xfrm>
            <a:prstGeom prst="ellipse">
              <a:avLst/>
            </a:prstGeom>
            <a:noFill/>
            <a:ln w="19050" cap="flat" cmpd="sng" algn="ctr">
              <a:solidFill>
                <a:schemeClr val="tx2"/>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grpSp>
      <p:sp>
        <p:nvSpPr>
          <p:cNvPr id="49" name="Text Box 180"/>
          <p:cNvSpPr txBox="1">
            <a:spLocks noChangeArrowheads="1"/>
          </p:cNvSpPr>
          <p:nvPr/>
        </p:nvSpPr>
        <p:spPr bwMode="auto">
          <a:xfrm>
            <a:off x="6681192" y="5394786"/>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X</a:t>
            </a:r>
            <a:endParaRPr lang="en-US" altLang="zh-CN" sz="1800" i="0" dirty="0">
              <a:solidFill>
                <a:srgbClr val="990000"/>
              </a:solidFill>
              <a:ea typeface="宋体" pitchFamily="2" charset="-122"/>
            </a:endParaRPr>
          </a:p>
        </p:txBody>
      </p:sp>
      <p:sp>
        <p:nvSpPr>
          <p:cNvPr id="50" name="Text Box 180"/>
          <p:cNvSpPr txBox="1">
            <a:spLocks noChangeArrowheads="1"/>
          </p:cNvSpPr>
          <p:nvPr/>
        </p:nvSpPr>
        <p:spPr bwMode="auto">
          <a:xfrm>
            <a:off x="1980778" y="1900597"/>
            <a:ext cx="305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990000"/>
                </a:solidFill>
                <a:ea typeface="宋体" pitchFamily="2" charset="-122"/>
              </a:rPr>
              <a:t>Y</a:t>
            </a:r>
            <a:endParaRPr lang="en-US" altLang="zh-CN" sz="1800" i="0" dirty="0">
              <a:solidFill>
                <a:srgbClr val="990000"/>
              </a:solidFill>
              <a:ea typeface="宋体" pitchFamily="2" charset="-122"/>
            </a:endParaRPr>
          </a:p>
        </p:txBody>
      </p:sp>
      <p:sp>
        <p:nvSpPr>
          <p:cNvPr id="51" name="任意多边形 50"/>
          <p:cNvSpPr/>
          <p:nvPr/>
        </p:nvSpPr>
        <p:spPr bwMode="auto">
          <a:xfrm>
            <a:off x="4437168" y="2700356"/>
            <a:ext cx="281136" cy="417748"/>
          </a:xfrm>
          <a:custGeom>
            <a:avLst/>
            <a:gdLst>
              <a:gd name="connsiteX0" fmla="*/ 52536 w 281136"/>
              <a:gd name="connsiteY0" fmla="*/ 417748 h 417748"/>
              <a:gd name="connsiteX1" fmla="*/ 15960 w 281136"/>
              <a:gd name="connsiteY1" fmla="*/ 6268 h 417748"/>
              <a:gd name="connsiteX2" fmla="*/ 281136 w 281136"/>
              <a:gd name="connsiteY2" fmla="*/ 207436 h 417748"/>
            </a:gdLst>
            <a:ahLst/>
            <a:cxnLst>
              <a:cxn ang="0">
                <a:pos x="connsiteX0" y="connsiteY0"/>
              </a:cxn>
              <a:cxn ang="0">
                <a:pos x="connsiteX1" y="connsiteY1"/>
              </a:cxn>
              <a:cxn ang="0">
                <a:pos x="connsiteX2" y="connsiteY2"/>
              </a:cxn>
            </a:cxnLst>
            <a:rect l="l" t="t" r="r" b="b"/>
            <a:pathLst>
              <a:path w="281136" h="417748">
                <a:moveTo>
                  <a:pt x="52536" y="417748"/>
                </a:moveTo>
                <a:cubicBezTo>
                  <a:pt x="15198" y="229534"/>
                  <a:pt x="-22140" y="41320"/>
                  <a:pt x="15960" y="6268"/>
                </a:cubicBezTo>
                <a:cubicBezTo>
                  <a:pt x="54060" y="-28784"/>
                  <a:pt x="167598" y="89326"/>
                  <a:pt x="281136" y="207436"/>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2" name="任意多边形 51"/>
          <p:cNvSpPr/>
          <p:nvPr/>
        </p:nvSpPr>
        <p:spPr bwMode="auto">
          <a:xfrm>
            <a:off x="3547349" y="2330772"/>
            <a:ext cx="1298971" cy="1546284"/>
          </a:xfrm>
          <a:custGeom>
            <a:avLst/>
            <a:gdLst>
              <a:gd name="connsiteX0" fmla="*/ 37099 w 1298971"/>
              <a:gd name="connsiteY0" fmla="*/ 1546284 h 1546284"/>
              <a:gd name="connsiteX1" fmla="*/ 27955 w 1298971"/>
              <a:gd name="connsiteY1" fmla="*/ 1116516 h 1546284"/>
              <a:gd name="connsiteX2" fmla="*/ 347995 w 1298971"/>
              <a:gd name="connsiteY2" fmla="*/ 19236 h 1546284"/>
              <a:gd name="connsiteX3" fmla="*/ 1298971 w 1298971"/>
              <a:gd name="connsiteY3" fmla="*/ 522156 h 1546284"/>
            </a:gdLst>
            <a:ahLst/>
            <a:cxnLst>
              <a:cxn ang="0">
                <a:pos x="connsiteX0" y="connsiteY0"/>
              </a:cxn>
              <a:cxn ang="0">
                <a:pos x="connsiteX1" y="connsiteY1"/>
              </a:cxn>
              <a:cxn ang="0">
                <a:pos x="connsiteX2" y="connsiteY2"/>
              </a:cxn>
              <a:cxn ang="0">
                <a:pos x="connsiteX3" y="connsiteY3"/>
              </a:cxn>
            </a:cxnLst>
            <a:rect l="l" t="t" r="r" b="b"/>
            <a:pathLst>
              <a:path w="1298971" h="1546284">
                <a:moveTo>
                  <a:pt x="37099" y="1546284"/>
                </a:moveTo>
                <a:cubicBezTo>
                  <a:pt x="6619" y="1458654"/>
                  <a:pt x="-23861" y="1371024"/>
                  <a:pt x="27955" y="1116516"/>
                </a:cubicBezTo>
                <a:cubicBezTo>
                  <a:pt x="79771" y="862008"/>
                  <a:pt x="136159" y="118296"/>
                  <a:pt x="347995" y="19236"/>
                </a:cubicBezTo>
                <a:cubicBezTo>
                  <a:pt x="559831" y="-79824"/>
                  <a:pt x="929401" y="221166"/>
                  <a:pt x="1298971" y="522156"/>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3" name="任意多边形 52"/>
          <p:cNvSpPr/>
          <p:nvPr/>
        </p:nvSpPr>
        <p:spPr bwMode="auto">
          <a:xfrm>
            <a:off x="5189421" y="2313423"/>
            <a:ext cx="434139" cy="365769"/>
          </a:xfrm>
          <a:custGeom>
            <a:avLst/>
            <a:gdLst>
              <a:gd name="connsiteX0" fmla="*/ 434139 w 434139"/>
              <a:gd name="connsiteY0" fmla="*/ 365769 h 365769"/>
              <a:gd name="connsiteX1" fmla="*/ 40947 w 434139"/>
              <a:gd name="connsiteY1" fmla="*/ 9 h 365769"/>
              <a:gd name="connsiteX2" fmla="*/ 31803 w 434139"/>
              <a:gd name="connsiteY2" fmla="*/ 356625 h 365769"/>
            </a:gdLst>
            <a:ahLst/>
            <a:cxnLst>
              <a:cxn ang="0">
                <a:pos x="connsiteX0" y="connsiteY0"/>
              </a:cxn>
              <a:cxn ang="0">
                <a:pos x="connsiteX1" y="connsiteY1"/>
              </a:cxn>
              <a:cxn ang="0">
                <a:pos x="connsiteX2" y="connsiteY2"/>
              </a:cxn>
            </a:cxnLst>
            <a:rect l="l" t="t" r="r" b="b"/>
            <a:pathLst>
              <a:path w="434139" h="365769">
                <a:moveTo>
                  <a:pt x="434139" y="365769"/>
                </a:moveTo>
                <a:cubicBezTo>
                  <a:pt x="271071" y="183651"/>
                  <a:pt x="108003" y="1533"/>
                  <a:pt x="40947" y="9"/>
                </a:cubicBezTo>
                <a:cubicBezTo>
                  <a:pt x="-26109" y="-1515"/>
                  <a:pt x="2847" y="177555"/>
                  <a:pt x="31803" y="356625"/>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54" name="任意多边形 53"/>
          <p:cNvSpPr/>
          <p:nvPr/>
        </p:nvSpPr>
        <p:spPr bwMode="auto">
          <a:xfrm>
            <a:off x="4886563" y="1956592"/>
            <a:ext cx="1038749" cy="795752"/>
          </a:xfrm>
          <a:custGeom>
            <a:avLst/>
            <a:gdLst>
              <a:gd name="connsiteX0" fmla="*/ 1038749 w 1038749"/>
              <a:gd name="connsiteY0" fmla="*/ 731744 h 795752"/>
              <a:gd name="connsiteX1" fmla="*/ 78629 w 1038749"/>
              <a:gd name="connsiteY1" fmla="*/ 224 h 795752"/>
              <a:gd name="connsiteX2" fmla="*/ 124349 w 1038749"/>
              <a:gd name="connsiteY2" fmla="*/ 795752 h 795752"/>
            </a:gdLst>
            <a:ahLst/>
            <a:cxnLst>
              <a:cxn ang="0">
                <a:pos x="connsiteX0" y="connsiteY0"/>
              </a:cxn>
              <a:cxn ang="0">
                <a:pos x="connsiteX1" y="connsiteY1"/>
              </a:cxn>
              <a:cxn ang="0">
                <a:pos x="connsiteX2" y="connsiteY2"/>
              </a:cxn>
            </a:cxnLst>
            <a:rect l="l" t="t" r="r" b="b"/>
            <a:pathLst>
              <a:path w="1038749" h="795752">
                <a:moveTo>
                  <a:pt x="1038749" y="731744"/>
                </a:moveTo>
                <a:cubicBezTo>
                  <a:pt x="634889" y="360650"/>
                  <a:pt x="231029" y="-10444"/>
                  <a:pt x="78629" y="224"/>
                </a:cubicBezTo>
                <a:cubicBezTo>
                  <a:pt x="-73771" y="10892"/>
                  <a:pt x="25289" y="403322"/>
                  <a:pt x="124349" y="795752"/>
                </a:cubicBezTo>
              </a:path>
            </a:pathLst>
          </a:custGeom>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600" b="1" i="1" u="none" strike="noStrike" cap="none" normalizeH="0" baseline="0" smtClean="0">
              <a:ln>
                <a:noFill/>
              </a:ln>
              <a:solidFill>
                <a:schemeClr val="tx1"/>
              </a:solidFill>
              <a:effectLst/>
              <a:latin typeface="Arial" charset="0"/>
            </a:endParaRPr>
          </a:p>
        </p:txBody>
      </p:sp>
      <p:sp>
        <p:nvSpPr>
          <p:cNvPr id="62" name="Text Box 45"/>
          <p:cNvSpPr txBox="1">
            <a:spLocks noChangeArrowheads="1"/>
          </p:cNvSpPr>
          <p:nvPr/>
        </p:nvSpPr>
        <p:spPr bwMode="auto">
          <a:xfrm>
            <a:off x="843084" y="6041391"/>
            <a:ext cx="8502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i="0" dirty="0" smtClean="0">
                <a:ea typeface="宋体" pitchFamily="2" charset="-122"/>
              </a:rPr>
              <a:t>现在只测定</a:t>
            </a:r>
            <a:r>
              <a:rPr lang="en-US" altLang="zh-CN" i="0" dirty="0" smtClean="0">
                <a:ea typeface="宋体" pitchFamily="2" charset="-122"/>
              </a:rPr>
              <a:t>4</a:t>
            </a:r>
            <a:r>
              <a:rPr lang="zh-CN" altLang="en-US" i="0" dirty="0" smtClean="0">
                <a:ea typeface="宋体" pitchFamily="2" charset="-122"/>
              </a:rPr>
              <a:t>点，通过拟合</a:t>
            </a:r>
            <a:r>
              <a:rPr lang="en-US" altLang="zh-CN" i="0" dirty="0" smtClean="0">
                <a:ea typeface="宋体" pitchFamily="2" charset="-122"/>
              </a:rPr>
              <a:t>-</a:t>
            </a:r>
            <a:r>
              <a:rPr lang="zh-CN" altLang="en-US" i="0" dirty="0" smtClean="0">
                <a:ea typeface="宋体" pitchFamily="2" charset="-122"/>
              </a:rPr>
              <a:t>插值估算其余点的数值；这种估算会有误差，但减少测定可以降低标定工序的复杂度和相关的制造成本</a:t>
            </a:r>
            <a:endParaRPr lang="zh-CN" altLang="en-US" i="0" dirty="0">
              <a:solidFill>
                <a:srgbClr val="990000"/>
              </a:solidFill>
              <a:ea typeface="宋体" pitchFamily="2" charset="-122"/>
            </a:endParaRPr>
          </a:p>
        </p:txBody>
      </p:sp>
      <p:sp>
        <p:nvSpPr>
          <p:cNvPr id="31" name="Text Box 4"/>
          <p:cNvSpPr txBox="1">
            <a:spLocks noChangeArrowheads="1"/>
          </p:cNvSpPr>
          <p:nvPr/>
        </p:nvSpPr>
        <p:spPr bwMode="auto">
          <a:xfrm>
            <a:off x="426894" y="1409171"/>
            <a:ext cx="90522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pPr marL="0" indent="0">
              <a:buNone/>
            </a:pPr>
            <a:r>
              <a:rPr lang="zh-CN" altLang="en-US" dirty="0"/>
              <a:t> </a:t>
            </a:r>
            <a:r>
              <a:rPr lang="zh-CN" altLang="en-US" dirty="0" smtClean="0"/>
              <a:t>为什么要利用拟合</a:t>
            </a:r>
            <a:r>
              <a:rPr lang="en-US" altLang="zh-CN" dirty="0" smtClean="0"/>
              <a:t>-</a:t>
            </a:r>
            <a:r>
              <a:rPr lang="zh-CN" altLang="en-US" dirty="0" smtClean="0"/>
              <a:t>插值？</a:t>
            </a:r>
            <a:r>
              <a:rPr lang="en-US" altLang="zh-CN" dirty="0" smtClean="0"/>
              <a:t>—— </a:t>
            </a:r>
            <a:r>
              <a:rPr lang="zh-CN" altLang="en-US" dirty="0" smtClean="0"/>
              <a:t>为了减少测定次数，降低标定工序的复杂度和相关的制造成本</a:t>
            </a:r>
            <a:endParaRPr lang="en-US" altLang="zh-CN" dirty="0"/>
          </a:p>
        </p:txBody>
      </p:sp>
      <p:sp>
        <p:nvSpPr>
          <p:cNvPr id="32"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拟合与插值</a:t>
            </a:r>
            <a:endParaRPr kumimoji="1" lang="zh-CN" altLang="en-GB" sz="2400" i="0" dirty="0">
              <a:solidFill>
                <a:schemeClr val="bg1"/>
              </a:solidFill>
              <a:ea typeface="隶书" pitchFamily="49" charset="-122"/>
            </a:endParaRPr>
          </a:p>
        </p:txBody>
      </p:sp>
      <p:sp>
        <p:nvSpPr>
          <p:cNvPr id="33" name="Text Box 180"/>
          <p:cNvSpPr txBox="1">
            <a:spLocks noChangeArrowheads="1"/>
          </p:cNvSpPr>
          <p:nvPr/>
        </p:nvSpPr>
        <p:spPr bwMode="auto">
          <a:xfrm>
            <a:off x="264406" y="800708"/>
            <a:ext cx="79289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测量系统标定中使用拟合</a:t>
            </a:r>
            <a:r>
              <a:rPr lang="zh-CN" altLang="en-US" dirty="0"/>
              <a:t>、插值</a:t>
            </a:r>
            <a:endParaRPr lang="en-US" altLang="zh-CN" dirty="0"/>
          </a:p>
        </p:txBody>
      </p:sp>
    </p:spTree>
    <p:extLst>
      <p:ext uri="{BB962C8B-B14F-4D97-AF65-F5344CB8AC3E}">
        <p14:creationId xmlns:p14="http://schemas.microsoft.com/office/powerpoint/2010/main" val="27977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19</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6148" name="Text Box 3"/>
          <p:cNvSpPr txBox="1">
            <a:spLocks noChangeArrowheads="1"/>
          </p:cNvSpPr>
          <p:nvPr/>
        </p:nvSpPr>
        <p:spPr bwMode="auto">
          <a:xfrm>
            <a:off x="701780" y="3743653"/>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课题任务基本概念：测量装置的标定 （</a:t>
            </a:r>
            <a:r>
              <a:rPr lang="en-US" altLang="zh-CN" dirty="0"/>
              <a:t>calibration</a:t>
            </a:r>
            <a:r>
              <a:rPr lang="zh-CN" altLang="en-US" dirty="0"/>
              <a:t>）</a:t>
            </a:r>
          </a:p>
        </p:txBody>
      </p:sp>
      <p:sp>
        <p:nvSpPr>
          <p:cNvPr id="30" name="Rectangle 467"/>
          <p:cNvSpPr>
            <a:spLocks noChangeArrowheads="1"/>
          </p:cNvSpPr>
          <p:nvPr/>
        </p:nvSpPr>
        <p:spPr bwMode="auto">
          <a:xfrm>
            <a:off x="2622822" y="2055866"/>
            <a:ext cx="1093983" cy="1248500"/>
          </a:xfrm>
          <a:prstGeom prst="rect">
            <a:avLst/>
          </a:prstGeom>
          <a:solidFill>
            <a:srgbClr val="FFFFFF"/>
          </a:solidFill>
          <a:ln w="1587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1" name="Text Box 28"/>
          <p:cNvSpPr txBox="1">
            <a:spLocks noChangeArrowheads="1"/>
          </p:cNvSpPr>
          <p:nvPr/>
        </p:nvSpPr>
        <p:spPr bwMode="auto">
          <a:xfrm>
            <a:off x="1014874" y="2104560"/>
            <a:ext cx="1255251" cy="4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p>
            <a:pPr algn="ctr">
              <a:lnSpc>
                <a:spcPts val="1000"/>
              </a:lnSpc>
              <a:spcAft>
                <a:spcPts val="0"/>
              </a:spcAft>
            </a:pPr>
            <a:r>
              <a:rPr lang="zh-CN" sz="1800" i="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被测温度</a:t>
            </a:r>
            <a:endParaRPr lang="zh-CN" sz="1800" i="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1000"/>
              </a:lnSpc>
              <a:spcAft>
                <a:spcPts val="0"/>
              </a:spcAft>
            </a:pPr>
            <a:r>
              <a:rPr lang="en-US" sz="1800" i="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T</a:t>
            </a:r>
            <a:endParaRPr lang="zh-CN" sz="1800" i="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6" name="AutoShape 469"/>
          <p:cNvCxnSpPr>
            <a:cxnSpLocks noChangeShapeType="1"/>
            <a:endCxn id="30" idx="1"/>
          </p:cNvCxnSpPr>
          <p:nvPr/>
        </p:nvCxnSpPr>
        <p:spPr bwMode="auto">
          <a:xfrm>
            <a:off x="1338291" y="2680116"/>
            <a:ext cx="128453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Text Box 28"/>
          <p:cNvSpPr txBox="1">
            <a:spLocks noChangeArrowheads="1"/>
          </p:cNvSpPr>
          <p:nvPr/>
        </p:nvSpPr>
        <p:spPr bwMode="auto">
          <a:xfrm>
            <a:off x="5501629" y="2479076"/>
            <a:ext cx="1089050" cy="44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defPPr>
              <a:defRPr lang="en-AU"/>
            </a:defPPr>
            <a:lvl1pPr>
              <a:lnSpc>
                <a:spcPts val="1000"/>
              </a:lnSpc>
              <a:spcAft>
                <a:spcPts val="0"/>
              </a:spcAft>
              <a:defRPr sz="1800" i="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r>
              <a:rPr lang="zh-CN" dirty="0">
                <a:solidFill>
                  <a:srgbClr val="990000"/>
                </a:solidFill>
              </a:rPr>
              <a:t>微控制器</a:t>
            </a:r>
          </a:p>
          <a:p>
            <a:r>
              <a:rPr lang="zh-CN" dirty="0">
                <a:solidFill>
                  <a:srgbClr val="990000"/>
                </a:solidFill>
              </a:rPr>
              <a:t>MCU</a:t>
            </a:r>
          </a:p>
        </p:txBody>
      </p:sp>
      <p:sp>
        <p:nvSpPr>
          <p:cNvPr id="45" name="Rectangle 471"/>
          <p:cNvSpPr>
            <a:spLocks noChangeArrowheads="1"/>
          </p:cNvSpPr>
          <p:nvPr/>
        </p:nvSpPr>
        <p:spPr bwMode="auto">
          <a:xfrm>
            <a:off x="4824160" y="2495153"/>
            <a:ext cx="429570" cy="4161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6" name="Rectangle 472"/>
          <p:cNvSpPr>
            <a:spLocks noChangeArrowheads="1"/>
          </p:cNvSpPr>
          <p:nvPr/>
        </p:nvSpPr>
        <p:spPr bwMode="auto">
          <a:xfrm>
            <a:off x="4824160" y="2055866"/>
            <a:ext cx="1926379" cy="12485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47" name="AutoShape 473"/>
          <p:cNvCxnSpPr>
            <a:cxnSpLocks noChangeShapeType="1"/>
            <a:stCxn id="30" idx="3"/>
            <a:endCxn id="46" idx="1"/>
          </p:cNvCxnSpPr>
          <p:nvPr/>
        </p:nvCxnSpPr>
        <p:spPr bwMode="auto">
          <a:xfrm>
            <a:off x="3726834" y="2680116"/>
            <a:ext cx="1087297" cy="12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474"/>
          <p:cNvCxnSpPr>
            <a:cxnSpLocks noChangeShapeType="1"/>
            <a:stCxn id="46" idx="3"/>
          </p:cNvCxnSpPr>
          <p:nvPr/>
        </p:nvCxnSpPr>
        <p:spPr bwMode="auto">
          <a:xfrm>
            <a:off x="6760568" y="2680116"/>
            <a:ext cx="90009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1" name="Text Box 28"/>
          <p:cNvSpPr txBox="1">
            <a:spLocks noChangeArrowheads="1"/>
          </p:cNvSpPr>
          <p:nvPr/>
        </p:nvSpPr>
        <p:spPr bwMode="auto">
          <a:xfrm>
            <a:off x="3797508" y="2238392"/>
            <a:ext cx="979971" cy="44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defPPr>
              <a:defRPr lang="en-AU"/>
            </a:defPPr>
            <a:lvl1pPr>
              <a:lnSpc>
                <a:spcPts val="1000"/>
              </a:lnSpc>
              <a:spcAft>
                <a:spcPts val="0"/>
              </a:spcAft>
              <a:defRPr sz="1800" i="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r>
              <a:rPr lang="zh-CN" dirty="0"/>
              <a:t>电压信号</a:t>
            </a:r>
          </a:p>
          <a:p>
            <a:r>
              <a:rPr lang="zh-CN" dirty="0"/>
              <a:t>V</a:t>
            </a:r>
          </a:p>
        </p:txBody>
      </p:sp>
      <p:sp>
        <p:nvSpPr>
          <p:cNvPr id="52" name="Text Box 28"/>
          <p:cNvSpPr txBox="1">
            <a:spLocks noChangeArrowheads="1"/>
          </p:cNvSpPr>
          <p:nvPr/>
        </p:nvSpPr>
        <p:spPr bwMode="auto">
          <a:xfrm>
            <a:off x="7114100" y="2059797"/>
            <a:ext cx="1064731" cy="17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defPPr>
              <a:defRPr lang="en-AU"/>
            </a:defPPr>
            <a:lvl1pPr>
              <a:lnSpc>
                <a:spcPts val="1000"/>
              </a:lnSpc>
              <a:spcAft>
                <a:spcPts val="0"/>
              </a:spcAft>
              <a:defRPr sz="1800" i="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r>
              <a:rPr lang="zh-CN" dirty="0"/>
              <a:t>温度读数</a:t>
            </a:r>
          </a:p>
        </p:txBody>
      </p:sp>
      <p:sp>
        <p:nvSpPr>
          <p:cNvPr id="54" name="Text Box 28"/>
          <p:cNvSpPr txBox="1">
            <a:spLocks noChangeArrowheads="1"/>
          </p:cNvSpPr>
          <p:nvPr/>
        </p:nvSpPr>
        <p:spPr bwMode="auto">
          <a:xfrm>
            <a:off x="4851388" y="2566635"/>
            <a:ext cx="349339" cy="2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p>
            <a:pPr algn="ctr">
              <a:spcAft>
                <a:spcPts val="0"/>
              </a:spcAft>
            </a:pPr>
            <a:r>
              <a:rPr lang="zh-CN" sz="1400" i="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A/D</a:t>
            </a:r>
            <a:endParaRPr lang="zh-CN" sz="1400" i="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5" name="Rectangle 478"/>
          <p:cNvSpPr>
            <a:spLocks noChangeArrowheads="1"/>
          </p:cNvSpPr>
          <p:nvPr/>
        </p:nvSpPr>
        <p:spPr bwMode="auto">
          <a:xfrm>
            <a:off x="2465703" y="1456019"/>
            <a:ext cx="4452819" cy="20320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56" name="Text Box 28"/>
          <p:cNvSpPr txBox="1">
            <a:spLocks noChangeArrowheads="1"/>
          </p:cNvSpPr>
          <p:nvPr/>
        </p:nvSpPr>
        <p:spPr bwMode="auto">
          <a:xfrm>
            <a:off x="2499550" y="1637950"/>
            <a:ext cx="1340526" cy="17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spAutoFit/>
          </a:bodyPr>
          <a:lstStyle>
            <a:defPPr>
              <a:defRPr lang="en-AU"/>
            </a:defPPr>
            <a:lvl1pPr>
              <a:lnSpc>
                <a:spcPts val="1000"/>
              </a:lnSpc>
              <a:spcAft>
                <a:spcPts val="0"/>
              </a:spcAft>
              <a:defRPr sz="1800" i="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r>
              <a:rPr lang="zh-CN" dirty="0">
                <a:solidFill>
                  <a:srgbClr val="990000"/>
                </a:solidFill>
              </a:rPr>
              <a:t>测量装置</a:t>
            </a:r>
          </a:p>
        </p:txBody>
      </p:sp>
      <p:sp>
        <p:nvSpPr>
          <p:cNvPr id="57" name="Text Box 28"/>
          <p:cNvSpPr txBox="1">
            <a:spLocks noChangeArrowheads="1"/>
          </p:cNvSpPr>
          <p:nvPr/>
        </p:nvSpPr>
        <p:spPr bwMode="auto">
          <a:xfrm>
            <a:off x="2728961" y="2252388"/>
            <a:ext cx="867497" cy="78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rot="0" vert="horz" wrap="square" lIns="0" tIns="25603" rIns="0" bIns="25603" anchor="t" anchorCtr="0">
            <a:noAutofit/>
          </a:bodyPr>
          <a:lstStyle>
            <a:defPPr>
              <a:defRPr lang="en-AU"/>
            </a:defPPr>
            <a:lvl1pPr>
              <a:lnSpc>
                <a:spcPts val="1000"/>
              </a:lnSpc>
              <a:spcAft>
                <a:spcPts val="0"/>
              </a:spcAft>
              <a:defRPr sz="1800" i="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pPr>
              <a:lnSpc>
                <a:spcPct val="100000"/>
              </a:lnSpc>
              <a:spcBef>
                <a:spcPts val="0"/>
              </a:spcBef>
            </a:pPr>
            <a:r>
              <a:rPr lang="zh-CN" dirty="0">
                <a:solidFill>
                  <a:srgbClr val="990000"/>
                </a:solidFill>
              </a:rPr>
              <a:t>传感器部件</a:t>
            </a:r>
          </a:p>
          <a:p>
            <a:pPr>
              <a:lnSpc>
                <a:spcPct val="100000"/>
              </a:lnSpc>
              <a:spcBef>
                <a:spcPts val="0"/>
              </a:spcBef>
            </a:pPr>
            <a:r>
              <a:rPr lang="zh-CN" dirty="0">
                <a:solidFill>
                  <a:srgbClr val="990000"/>
                </a:solidFill>
              </a:rPr>
              <a:t>Sensor</a:t>
            </a:r>
          </a:p>
        </p:txBody>
      </p:sp>
      <p:graphicFrame>
        <p:nvGraphicFramePr>
          <p:cNvPr id="5" name="对象 4"/>
          <p:cNvGraphicFramePr>
            <a:graphicFrameLocks noChangeAspect="1"/>
          </p:cNvGraphicFramePr>
          <p:nvPr>
            <p:extLst/>
          </p:nvPr>
        </p:nvGraphicFramePr>
        <p:xfrm>
          <a:off x="7428008" y="2226756"/>
          <a:ext cx="242771" cy="339879"/>
        </p:xfrm>
        <a:graphic>
          <a:graphicData uri="http://schemas.openxmlformats.org/presentationml/2006/ole">
            <mc:AlternateContent xmlns:mc="http://schemas.openxmlformats.org/markup-compatibility/2006">
              <mc:Choice xmlns:v="urn:schemas-microsoft-com:vml" Requires="v">
                <p:oleObj spid="_x0000_s32832" name="Equation" r:id="rId3" imgW="126720" imgH="177480" progId="Equation.DSMT4">
                  <p:embed/>
                </p:oleObj>
              </mc:Choice>
              <mc:Fallback>
                <p:oleObj name="Equation" r:id="rId3" imgW="126720" imgH="177480" progId="Equation.DSMT4">
                  <p:embed/>
                  <p:pic>
                    <p:nvPicPr>
                      <p:cNvPr id="0" name=""/>
                      <p:cNvPicPr/>
                      <p:nvPr/>
                    </p:nvPicPr>
                    <p:blipFill>
                      <a:blip r:embed="rId4"/>
                      <a:stretch>
                        <a:fillRect/>
                      </a:stretch>
                    </p:blipFill>
                    <p:spPr>
                      <a:xfrm>
                        <a:off x="7428008" y="2226756"/>
                        <a:ext cx="242771" cy="339879"/>
                      </a:xfrm>
                      <a:prstGeom prst="rect">
                        <a:avLst/>
                      </a:prstGeom>
                    </p:spPr>
                  </p:pic>
                </p:oleObj>
              </mc:Fallback>
            </mc:AlternateContent>
          </a:graphicData>
        </a:graphic>
      </p:graphicFrame>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被研究的工程系统的原理框图</a:t>
            </a:r>
          </a:p>
        </p:txBody>
      </p:sp>
      <p:sp>
        <p:nvSpPr>
          <p:cNvPr id="59" name="Text Box 180"/>
          <p:cNvSpPr txBox="1">
            <a:spLocks noChangeArrowheads="1"/>
          </p:cNvSpPr>
          <p:nvPr/>
        </p:nvSpPr>
        <p:spPr bwMode="auto">
          <a:xfrm>
            <a:off x="1184973" y="4325555"/>
            <a:ext cx="3639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990000"/>
                </a:solidFill>
                <a:ea typeface="宋体" pitchFamily="2" charset="-122"/>
              </a:rPr>
              <a:t>微控制器程序内置有计算关系式</a:t>
            </a:r>
            <a:endParaRPr lang="en-US" altLang="zh-CN" sz="1800" i="0" dirty="0">
              <a:solidFill>
                <a:srgbClr val="990000"/>
              </a:solidFill>
              <a:ea typeface="宋体" pitchFamily="2" charset="-122"/>
            </a:endParaRPr>
          </a:p>
        </p:txBody>
      </p:sp>
      <p:graphicFrame>
        <p:nvGraphicFramePr>
          <p:cNvPr id="61" name="对象 60"/>
          <p:cNvGraphicFramePr>
            <a:graphicFrameLocks noChangeAspect="1"/>
          </p:cNvGraphicFramePr>
          <p:nvPr>
            <p:extLst/>
          </p:nvPr>
        </p:nvGraphicFramePr>
        <p:xfrm>
          <a:off x="4714952" y="4325555"/>
          <a:ext cx="971550" cy="411163"/>
        </p:xfrm>
        <a:graphic>
          <a:graphicData uri="http://schemas.openxmlformats.org/presentationml/2006/ole">
            <mc:AlternateContent xmlns:mc="http://schemas.openxmlformats.org/markup-compatibility/2006">
              <mc:Choice xmlns:v="urn:schemas-microsoft-com:vml" Requires="v">
                <p:oleObj spid="_x0000_s32833" name="Equation" r:id="rId5" imgW="507960" imgH="215640" progId="Equation.DSMT4">
                  <p:embed/>
                </p:oleObj>
              </mc:Choice>
              <mc:Fallback>
                <p:oleObj name="Equation" r:id="rId5" imgW="507960" imgH="215640" progId="Equation.DSMT4">
                  <p:embed/>
                  <p:pic>
                    <p:nvPicPr>
                      <p:cNvPr id="0" name=""/>
                      <p:cNvPicPr/>
                      <p:nvPr/>
                    </p:nvPicPr>
                    <p:blipFill>
                      <a:blip r:embed="rId6"/>
                      <a:stretch>
                        <a:fillRect/>
                      </a:stretch>
                    </p:blipFill>
                    <p:spPr>
                      <a:xfrm>
                        <a:off x="4714952" y="4325555"/>
                        <a:ext cx="971550" cy="411163"/>
                      </a:xfrm>
                      <a:prstGeom prst="rect">
                        <a:avLst/>
                      </a:prstGeom>
                    </p:spPr>
                  </p:pic>
                </p:oleObj>
              </mc:Fallback>
            </mc:AlternateContent>
          </a:graphicData>
        </a:graphic>
      </p:graphicFrame>
      <p:sp>
        <p:nvSpPr>
          <p:cNvPr id="62" name="Text Box 180"/>
          <p:cNvSpPr txBox="1">
            <a:spLocks noChangeArrowheads="1"/>
          </p:cNvSpPr>
          <p:nvPr/>
        </p:nvSpPr>
        <p:spPr bwMode="auto">
          <a:xfrm>
            <a:off x="1184973" y="4878364"/>
            <a:ext cx="3639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990000"/>
                </a:solidFill>
                <a:ea typeface="宋体" pitchFamily="2" charset="-122"/>
              </a:rPr>
              <a:t>确定该关系式的过程就是标定</a:t>
            </a:r>
            <a:endParaRPr lang="en-US" altLang="zh-CN" sz="1800" i="0" dirty="0">
              <a:solidFill>
                <a:srgbClr val="990000"/>
              </a:solidFill>
              <a:ea typeface="宋体" pitchFamily="2" charset="-122"/>
            </a:endParaRPr>
          </a:p>
        </p:txBody>
      </p:sp>
      <p:sp>
        <p:nvSpPr>
          <p:cNvPr id="25" name="Text Box 180"/>
          <p:cNvSpPr txBox="1">
            <a:spLocks noChangeArrowheads="1"/>
          </p:cNvSpPr>
          <p:nvPr/>
        </p:nvSpPr>
        <p:spPr bwMode="auto">
          <a:xfrm>
            <a:off x="1174944" y="5756712"/>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CC00FF"/>
                </a:solidFill>
                <a:ea typeface="宋体" pitchFamily="2" charset="-122"/>
              </a:rPr>
              <a:t>详细内容参阅课题要求</a:t>
            </a:r>
            <a:r>
              <a:rPr lang="en-US" altLang="zh-CN" sz="1800" i="0" dirty="0" smtClean="0">
                <a:solidFill>
                  <a:srgbClr val="CC00FF"/>
                </a:solidFill>
                <a:ea typeface="宋体" pitchFamily="2" charset="-122"/>
              </a:rPr>
              <a:t>《</a:t>
            </a:r>
            <a:r>
              <a:rPr lang="zh-CN" altLang="en-US" sz="1800" i="0" dirty="0">
                <a:solidFill>
                  <a:srgbClr val="CC00FF"/>
                </a:solidFill>
                <a:ea typeface="宋体" pitchFamily="2" charset="-122"/>
              </a:rPr>
              <a:t>一个测量装置在大规模制造中的标定</a:t>
            </a:r>
            <a:r>
              <a:rPr lang="zh-CN" altLang="en-US" sz="1800" i="0" dirty="0" smtClean="0">
                <a:solidFill>
                  <a:srgbClr val="CC00FF"/>
                </a:solidFill>
                <a:ea typeface="宋体" pitchFamily="2" charset="-122"/>
              </a:rPr>
              <a:t>问题</a:t>
            </a:r>
            <a:r>
              <a:rPr lang="en-US" altLang="zh-CN" sz="1800" i="0" dirty="0" smtClean="0">
                <a:solidFill>
                  <a:srgbClr val="CC00FF"/>
                </a:solidFill>
                <a:ea typeface="宋体" pitchFamily="2" charset="-122"/>
              </a:rPr>
              <a:t>》</a:t>
            </a:r>
          </a:p>
        </p:txBody>
      </p:sp>
    </p:spTree>
    <p:extLst>
      <p:ext uri="{BB962C8B-B14F-4D97-AF65-F5344CB8AC3E}">
        <p14:creationId xmlns:p14="http://schemas.microsoft.com/office/powerpoint/2010/main" val="47179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1E200030-B124-43DF-9D59-1B0E30F48FB5}" type="slidenum">
              <a:rPr lang="en-US" altLang="zh-CN" sz="1000" b="0" i="0" smtClean="0">
                <a:ea typeface="宋体" pitchFamily="2" charset="-122"/>
              </a:rPr>
              <a:pPr eaLnBrk="1" hangingPunct="1"/>
              <a:t>2</a:t>
            </a:fld>
            <a:endParaRPr lang="en-US" altLang="zh-CN" sz="1000" b="0" i="0" smtClean="0">
              <a:ea typeface="宋体" pitchFamily="2" charset="-122"/>
            </a:endParaRPr>
          </a:p>
        </p:txBody>
      </p:sp>
      <p:sp>
        <p:nvSpPr>
          <p:cNvPr id="409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en-US" altLang="zh-CN" sz="2400" i="0" dirty="0" smtClean="0">
                <a:solidFill>
                  <a:schemeClr val="bg1"/>
                </a:solidFill>
                <a:ea typeface="隶书" pitchFamily="49" charset="-122"/>
              </a:rPr>
              <a:t>Agenda</a:t>
            </a:r>
            <a:endParaRPr kumimoji="1" lang="zh-CN" altLang="en-GB" sz="2400" i="0" dirty="0">
              <a:solidFill>
                <a:schemeClr val="bg1"/>
              </a:solidFill>
              <a:ea typeface="隶书" pitchFamily="49" charset="-122"/>
            </a:endParaRPr>
          </a:p>
        </p:txBody>
      </p:sp>
      <p:sp>
        <p:nvSpPr>
          <p:cNvPr id="6" name="Text Box 3"/>
          <p:cNvSpPr txBox="1">
            <a:spLocks noChangeArrowheads="1"/>
          </p:cNvSpPr>
          <p:nvPr/>
        </p:nvSpPr>
        <p:spPr bwMode="auto">
          <a:xfrm>
            <a:off x="287762" y="872716"/>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Wingdings" panose="05000000000000000000" pitchFamily="2" charset="2"/>
              <a:buChar char="Ø"/>
            </a:pPr>
            <a:r>
              <a:rPr lang="zh-CN" altLang="en-US" sz="2000" i="0" dirty="0" smtClean="0">
                <a:latin typeface="楷体_GB2312" pitchFamily="49" charset="-122"/>
                <a:ea typeface="楷体_GB2312" pitchFamily="49" charset="-122"/>
              </a:rPr>
              <a:t>枚举搜索算法实践</a:t>
            </a:r>
            <a:r>
              <a:rPr lang="en-US" altLang="zh-CN" sz="2000" i="0" dirty="0" smtClean="0">
                <a:latin typeface="楷体_GB2312" pitchFamily="49" charset="-122"/>
                <a:ea typeface="楷体_GB2312" pitchFamily="49" charset="-122"/>
              </a:rPr>
              <a:t>——</a:t>
            </a:r>
            <a:r>
              <a:rPr lang="zh-CN" altLang="en-US" sz="2000" i="0" dirty="0" smtClean="0">
                <a:latin typeface="楷体_GB2312" pitchFamily="49" charset="-122"/>
                <a:ea typeface="楷体_GB2312" pitchFamily="49" charset="-122"/>
              </a:rPr>
              <a:t>数独问题编程作业课堂检查</a:t>
            </a:r>
            <a:endParaRPr lang="zh-CN" altLang="en-US" sz="2000" i="0" dirty="0">
              <a:latin typeface="楷体_GB2312" pitchFamily="49" charset="-122"/>
              <a:ea typeface="楷体_GB2312" pitchFamily="49" charset="-122"/>
            </a:endParaRPr>
          </a:p>
        </p:txBody>
      </p:sp>
      <p:sp>
        <p:nvSpPr>
          <p:cNvPr id="8" name="Text Box 3"/>
          <p:cNvSpPr txBox="1">
            <a:spLocks noChangeArrowheads="1"/>
          </p:cNvSpPr>
          <p:nvPr/>
        </p:nvSpPr>
        <p:spPr bwMode="auto">
          <a:xfrm>
            <a:off x="279760" y="1448780"/>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Wingdings" panose="05000000000000000000" pitchFamily="2" charset="2"/>
              <a:buChar char="Ø"/>
            </a:pPr>
            <a:r>
              <a:rPr lang="zh-CN" altLang="en-US" sz="2000" i="0" dirty="0" smtClean="0">
                <a:latin typeface="楷体_GB2312" pitchFamily="49" charset="-122"/>
                <a:ea typeface="楷体_GB2312" pitchFamily="49" charset="-122"/>
              </a:rPr>
              <a:t>启发式搜索算法</a:t>
            </a:r>
            <a:r>
              <a:rPr lang="en-US" altLang="zh-CN" sz="2000" i="0" dirty="0" smtClean="0">
                <a:latin typeface="楷体_GB2312" pitchFamily="49" charset="-122"/>
                <a:ea typeface="楷体_GB2312" pitchFamily="49" charset="-122"/>
              </a:rPr>
              <a:t>——</a:t>
            </a:r>
            <a:r>
              <a:rPr lang="zh-CN" altLang="en-US" sz="2000" i="0" dirty="0" smtClean="0">
                <a:latin typeface="楷体_GB2312" pitchFamily="49" charset="-122"/>
                <a:ea typeface="楷体_GB2312" pitchFamily="49" charset="-122"/>
              </a:rPr>
              <a:t>遗传算法及其实践</a:t>
            </a:r>
            <a:endParaRPr lang="zh-CN" altLang="en-US" sz="2000" i="0" dirty="0">
              <a:latin typeface="楷体_GB2312" pitchFamily="49" charset="-122"/>
              <a:ea typeface="楷体_GB2312" pitchFamily="49" charset="-122"/>
            </a:endParaRPr>
          </a:p>
        </p:txBody>
      </p:sp>
      <p:sp>
        <p:nvSpPr>
          <p:cNvPr id="9" name="Text Box 3"/>
          <p:cNvSpPr txBox="1">
            <a:spLocks noChangeArrowheads="1"/>
          </p:cNvSpPr>
          <p:nvPr/>
        </p:nvSpPr>
        <p:spPr bwMode="auto">
          <a:xfrm>
            <a:off x="295764" y="3138103"/>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Wingdings" panose="05000000000000000000" pitchFamily="2" charset="2"/>
              <a:buChar char="Ø"/>
            </a:pPr>
            <a:r>
              <a:rPr lang="zh-CN" altLang="en-US" sz="2000" i="0" dirty="0" smtClean="0">
                <a:latin typeface="楷体_GB2312" pitchFamily="49" charset="-122"/>
                <a:ea typeface="楷体_GB2312" pitchFamily="49" charset="-122"/>
              </a:rPr>
              <a:t>拟合与插值</a:t>
            </a:r>
            <a:endParaRPr lang="zh-CN" altLang="en-US" sz="2000" i="0" dirty="0">
              <a:latin typeface="楷体_GB2312" pitchFamily="49" charset="-122"/>
              <a:ea typeface="楷体_GB2312" pitchFamily="49" charset="-122"/>
            </a:endParaRPr>
          </a:p>
        </p:txBody>
      </p:sp>
      <p:sp>
        <p:nvSpPr>
          <p:cNvPr id="10" name="Text Box 3"/>
          <p:cNvSpPr txBox="1">
            <a:spLocks noChangeArrowheads="1"/>
          </p:cNvSpPr>
          <p:nvPr/>
        </p:nvSpPr>
        <p:spPr bwMode="auto">
          <a:xfrm>
            <a:off x="287762" y="3738761"/>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Wingdings" panose="05000000000000000000" pitchFamily="2" charset="2"/>
              <a:buChar char="Ø"/>
            </a:pPr>
            <a:r>
              <a:rPr lang="zh-CN" altLang="en-US" sz="2000" i="0" dirty="0" smtClean="0">
                <a:latin typeface="楷体_GB2312" pitchFamily="49" charset="-122"/>
                <a:ea typeface="楷体_GB2312" pitchFamily="49" charset="-122"/>
              </a:rPr>
              <a:t>一个测量装置在大规模制造中的标定问题</a:t>
            </a:r>
            <a:endParaRPr lang="zh-CN" altLang="en-US" sz="2000" i="0" dirty="0">
              <a:latin typeface="楷体_GB2312" pitchFamily="49" charset="-122"/>
              <a:ea typeface="楷体_GB2312" pitchFamily="49" charset="-122"/>
            </a:endParaRPr>
          </a:p>
        </p:txBody>
      </p:sp>
      <p:sp>
        <p:nvSpPr>
          <p:cNvPr id="11" name="Text Box 3"/>
          <p:cNvSpPr txBox="1">
            <a:spLocks noChangeArrowheads="1"/>
          </p:cNvSpPr>
          <p:nvPr/>
        </p:nvSpPr>
        <p:spPr bwMode="auto">
          <a:xfrm>
            <a:off x="674996" y="1922218"/>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Arial" panose="020B0604020202020204" pitchFamily="34" charset="0"/>
              <a:buChar char="•"/>
            </a:pPr>
            <a:r>
              <a:rPr lang="en-US" altLang="zh-CN" sz="2000" i="0" dirty="0" smtClean="0">
                <a:latin typeface="楷体_GB2312" pitchFamily="49" charset="-122"/>
                <a:ea typeface="楷体_GB2312" pitchFamily="49" charset="-122"/>
              </a:rPr>
              <a:t>NP</a:t>
            </a:r>
            <a:r>
              <a:rPr lang="zh-CN" altLang="en-US" sz="2000" i="0" dirty="0" smtClean="0">
                <a:latin typeface="楷体_GB2312" pitchFamily="49" charset="-122"/>
                <a:ea typeface="楷体_GB2312" pitchFamily="49" charset="-122"/>
              </a:rPr>
              <a:t>问题</a:t>
            </a:r>
            <a:endParaRPr lang="zh-CN" altLang="en-US" sz="2000" i="0" dirty="0">
              <a:latin typeface="楷体_GB2312" pitchFamily="49" charset="-122"/>
              <a:ea typeface="楷体_GB2312" pitchFamily="49" charset="-122"/>
            </a:endParaRPr>
          </a:p>
        </p:txBody>
      </p:sp>
      <p:sp>
        <p:nvSpPr>
          <p:cNvPr id="12" name="Text Box 3"/>
          <p:cNvSpPr txBox="1">
            <a:spLocks noChangeArrowheads="1"/>
          </p:cNvSpPr>
          <p:nvPr/>
        </p:nvSpPr>
        <p:spPr bwMode="auto">
          <a:xfrm>
            <a:off x="667974" y="2222547"/>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Arial" panose="020B0604020202020204" pitchFamily="34" charset="0"/>
              <a:buChar char="•"/>
            </a:pPr>
            <a:r>
              <a:rPr lang="en-US" altLang="zh-CN" sz="2000" i="0" dirty="0" smtClean="0">
                <a:latin typeface="楷体_GB2312" pitchFamily="49" charset="-122"/>
                <a:ea typeface="楷体_GB2312" pitchFamily="49" charset="-122"/>
              </a:rPr>
              <a:t>NP</a:t>
            </a:r>
            <a:r>
              <a:rPr lang="zh-CN" altLang="en-US" sz="2000" i="0" dirty="0" smtClean="0">
                <a:latin typeface="楷体_GB2312" pitchFamily="49" charset="-122"/>
                <a:ea typeface="楷体_GB2312" pitchFamily="49" charset="-122"/>
              </a:rPr>
              <a:t>问题举例</a:t>
            </a:r>
            <a:r>
              <a:rPr lang="en-US" altLang="zh-CN" sz="2000" i="0" dirty="0" smtClean="0">
                <a:latin typeface="楷体_GB2312" pitchFamily="49" charset="-122"/>
                <a:ea typeface="楷体_GB2312" pitchFamily="49" charset="-122"/>
              </a:rPr>
              <a:t>——</a:t>
            </a:r>
            <a:r>
              <a:rPr lang="zh-CN" altLang="en-US" sz="2000" i="0" dirty="0" smtClean="0">
                <a:latin typeface="楷体_GB2312" pitchFamily="49" charset="-122"/>
                <a:ea typeface="楷体_GB2312" pitchFamily="49" charset="-122"/>
              </a:rPr>
              <a:t>背包问题（练习题）</a:t>
            </a:r>
            <a:endParaRPr lang="zh-CN" altLang="en-US" sz="2000" i="0" dirty="0">
              <a:latin typeface="楷体_GB2312" pitchFamily="49" charset="-122"/>
              <a:ea typeface="楷体_GB2312" pitchFamily="49" charset="-122"/>
            </a:endParaRPr>
          </a:p>
        </p:txBody>
      </p:sp>
      <p:sp>
        <p:nvSpPr>
          <p:cNvPr id="13" name="Text Box 3"/>
          <p:cNvSpPr txBox="1">
            <a:spLocks noChangeArrowheads="1"/>
          </p:cNvSpPr>
          <p:nvPr/>
        </p:nvSpPr>
        <p:spPr bwMode="auto">
          <a:xfrm>
            <a:off x="667974" y="2572911"/>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marL="342900" indent="-342900" algn="just" eaLnBrk="1" hangingPunct="1">
              <a:spcBef>
                <a:spcPct val="0"/>
              </a:spcBef>
              <a:buFont typeface="Arial" panose="020B0604020202020204" pitchFamily="34" charset="0"/>
              <a:buChar char="•"/>
            </a:pPr>
            <a:r>
              <a:rPr lang="zh-CN" altLang="en-US" sz="2000" i="0" dirty="0" smtClean="0">
                <a:latin typeface="楷体_GB2312" pitchFamily="49" charset="-122"/>
                <a:ea typeface="楷体_GB2312" pitchFamily="49" charset="-122"/>
              </a:rPr>
              <a:t>遗传算法及举例</a:t>
            </a:r>
            <a:endParaRPr lang="zh-CN" altLang="en-US" sz="2000" i="0" dirty="0">
              <a:latin typeface="楷体_GB2312" pitchFamily="49" charset="-122"/>
              <a:ea typeface="楷体_GB2312" pitchFamily="49" charset="-122"/>
            </a:endParaRPr>
          </a:p>
        </p:txBody>
      </p:sp>
    </p:spTree>
    <p:extLst>
      <p:ext uri="{BB962C8B-B14F-4D97-AF65-F5344CB8AC3E}">
        <p14:creationId xmlns:p14="http://schemas.microsoft.com/office/powerpoint/2010/main" val="2940754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20</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传感器特性的非线性和个体差异性</a:t>
            </a:r>
            <a:endParaRPr lang="zh-CN" altLang="en-US" dirty="0"/>
          </a:p>
        </p:txBody>
      </p:sp>
      <p:pic>
        <p:nvPicPr>
          <p:cNvPr id="4" name="图片 3"/>
          <p:cNvPicPr>
            <a:picLocks noChangeAspect="1"/>
          </p:cNvPicPr>
          <p:nvPr/>
        </p:nvPicPr>
        <p:blipFill>
          <a:blip r:embed="rId2"/>
          <a:stretch>
            <a:fillRect/>
          </a:stretch>
        </p:blipFill>
        <p:spPr>
          <a:xfrm>
            <a:off x="16416" y="1590659"/>
            <a:ext cx="4720560" cy="4061100"/>
          </a:xfrm>
          <a:prstGeom prst="rect">
            <a:avLst/>
          </a:prstGeom>
        </p:spPr>
      </p:pic>
      <p:pic>
        <p:nvPicPr>
          <p:cNvPr id="6" name="图片 5"/>
          <p:cNvPicPr>
            <a:picLocks noChangeAspect="1"/>
          </p:cNvPicPr>
          <p:nvPr/>
        </p:nvPicPr>
        <p:blipFill>
          <a:blip r:embed="rId3"/>
          <a:stretch>
            <a:fillRect/>
          </a:stretch>
        </p:blipFill>
        <p:spPr>
          <a:xfrm>
            <a:off x="4754131" y="1590659"/>
            <a:ext cx="4699369" cy="3962577"/>
          </a:xfrm>
          <a:prstGeom prst="rect">
            <a:avLst/>
          </a:prstGeom>
        </p:spPr>
      </p:pic>
    </p:spTree>
    <p:extLst>
      <p:ext uri="{BB962C8B-B14F-4D97-AF65-F5344CB8AC3E}">
        <p14:creationId xmlns:p14="http://schemas.microsoft.com/office/powerpoint/2010/main" val="307562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21</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大规模制造中的标定工序</a:t>
            </a:r>
            <a:endParaRPr lang="zh-CN" altLang="en-US" dirty="0"/>
          </a:p>
        </p:txBody>
      </p:sp>
      <p:pic>
        <p:nvPicPr>
          <p:cNvPr id="2" name="图片 1"/>
          <p:cNvPicPr>
            <a:picLocks noChangeAspect="1"/>
          </p:cNvPicPr>
          <p:nvPr/>
        </p:nvPicPr>
        <p:blipFill>
          <a:blip r:embed="rId2"/>
          <a:stretch>
            <a:fillRect/>
          </a:stretch>
        </p:blipFill>
        <p:spPr>
          <a:xfrm>
            <a:off x="273050" y="1880828"/>
            <a:ext cx="9212160" cy="2232248"/>
          </a:xfrm>
          <a:prstGeom prst="rect">
            <a:avLst/>
          </a:prstGeom>
        </p:spPr>
      </p:pic>
      <p:sp>
        <p:nvSpPr>
          <p:cNvPr id="8" name="Text Box 180"/>
          <p:cNvSpPr txBox="1">
            <a:spLocks noChangeArrowheads="1"/>
          </p:cNvSpPr>
          <p:nvPr/>
        </p:nvSpPr>
        <p:spPr bwMode="auto">
          <a:xfrm>
            <a:off x="992560" y="4662942"/>
            <a:ext cx="60126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990000"/>
                </a:solidFill>
                <a:ea typeface="宋体" pitchFamily="2" charset="-122"/>
              </a:rPr>
              <a:t>自动生产流水线上</a:t>
            </a:r>
            <a:r>
              <a:rPr lang="en-US" altLang="zh-CN" sz="1800" i="0" dirty="0" smtClean="0">
                <a:solidFill>
                  <a:srgbClr val="990000"/>
                </a:solidFill>
                <a:ea typeface="宋体" pitchFamily="2" charset="-122"/>
              </a:rPr>
              <a:t>6</a:t>
            </a:r>
            <a:r>
              <a:rPr lang="zh-CN" altLang="en-US" sz="1800" i="0" dirty="0" smtClean="0">
                <a:solidFill>
                  <a:srgbClr val="990000"/>
                </a:solidFill>
                <a:ea typeface="宋体" pitchFamily="2" charset="-122"/>
              </a:rPr>
              <a:t>个温度测定点的标定工序</a:t>
            </a:r>
            <a:endParaRPr lang="en-US" altLang="zh-CN" sz="1800" i="0" dirty="0">
              <a:solidFill>
                <a:srgbClr val="990000"/>
              </a:solidFill>
              <a:ea typeface="宋体" pitchFamily="2" charset="-122"/>
            </a:endParaRPr>
          </a:p>
        </p:txBody>
      </p:sp>
    </p:spTree>
    <p:extLst>
      <p:ext uri="{BB962C8B-B14F-4D97-AF65-F5344CB8AC3E}">
        <p14:creationId xmlns:p14="http://schemas.microsoft.com/office/powerpoint/2010/main" val="11828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22</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标定方案的评估标准</a:t>
            </a:r>
            <a:endParaRPr lang="zh-CN" altLang="en-US" dirty="0"/>
          </a:p>
        </p:txBody>
      </p:sp>
      <p:pic>
        <p:nvPicPr>
          <p:cNvPr id="4" name="图片 3"/>
          <p:cNvPicPr>
            <a:picLocks noChangeAspect="1"/>
          </p:cNvPicPr>
          <p:nvPr/>
        </p:nvPicPr>
        <p:blipFill>
          <a:blip r:embed="rId2"/>
          <a:stretch>
            <a:fillRect/>
          </a:stretch>
        </p:blipFill>
        <p:spPr>
          <a:xfrm>
            <a:off x="1136576" y="1590659"/>
            <a:ext cx="3982796" cy="2744254"/>
          </a:xfrm>
          <a:prstGeom prst="rect">
            <a:avLst/>
          </a:prstGeom>
        </p:spPr>
      </p:pic>
      <p:pic>
        <p:nvPicPr>
          <p:cNvPr id="5" name="图片 4"/>
          <p:cNvPicPr>
            <a:picLocks noChangeAspect="1"/>
          </p:cNvPicPr>
          <p:nvPr/>
        </p:nvPicPr>
        <p:blipFill>
          <a:blip r:embed="rId3"/>
          <a:stretch>
            <a:fillRect/>
          </a:stretch>
        </p:blipFill>
        <p:spPr>
          <a:xfrm>
            <a:off x="6033120" y="2880797"/>
            <a:ext cx="2377978" cy="1454116"/>
          </a:xfrm>
          <a:prstGeom prst="rect">
            <a:avLst/>
          </a:prstGeom>
        </p:spPr>
      </p:pic>
      <p:pic>
        <p:nvPicPr>
          <p:cNvPr id="6" name="图片 5"/>
          <p:cNvPicPr>
            <a:picLocks noChangeAspect="1"/>
          </p:cNvPicPr>
          <p:nvPr/>
        </p:nvPicPr>
        <p:blipFill>
          <a:blip r:embed="rId4"/>
          <a:stretch>
            <a:fillRect/>
          </a:stretch>
        </p:blipFill>
        <p:spPr>
          <a:xfrm>
            <a:off x="1136576" y="4577998"/>
            <a:ext cx="7055294" cy="1626672"/>
          </a:xfrm>
          <a:prstGeom prst="rect">
            <a:avLst/>
          </a:prstGeom>
        </p:spPr>
      </p:pic>
    </p:spTree>
    <p:extLst>
      <p:ext uri="{BB962C8B-B14F-4D97-AF65-F5344CB8AC3E}">
        <p14:creationId xmlns:p14="http://schemas.microsoft.com/office/powerpoint/2010/main" val="4010442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23</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原始数据</a:t>
            </a:r>
            <a:endParaRPr lang="zh-CN" altLang="en-US" dirty="0"/>
          </a:p>
        </p:txBody>
      </p:sp>
      <p:pic>
        <p:nvPicPr>
          <p:cNvPr id="2" name="图片 1"/>
          <p:cNvPicPr>
            <a:picLocks noChangeAspect="1"/>
          </p:cNvPicPr>
          <p:nvPr/>
        </p:nvPicPr>
        <p:blipFill>
          <a:blip r:embed="rId2"/>
          <a:stretch>
            <a:fillRect/>
          </a:stretch>
        </p:blipFill>
        <p:spPr>
          <a:xfrm>
            <a:off x="850954" y="1998809"/>
            <a:ext cx="8175656" cy="3939739"/>
          </a:xfrm>
          <a:prstGeom prst="rect">
            <a:avLst/>
          </a:prstGeom>
        </p:spPr>
      </p:pic>
      <p:sp>
        <p:nvSpPr>
          <p:cNvPr id="10" name="Text Box 180"/>
          <p:cNvSpPr txBox="1">
            <a:spLocks noChangeArrowheads="1"/>
          </p:cNvSpPr>
          <p:nvPr/>
        </p:nvSpPr>
        <p:spPr bwMode="auto">
          <a:xfrm>
            <a:off x="863706" y="1274840"/>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CC00FF"/>
                </a:solidFill>
                <a:ea typeface="宋体" pitchFamily="2" charset="-122"/>
              </a:rPr>
              <a:t>电子文件 </a:t>
            </a:r>
            <a:r>
              <a:rPr lang="en-US" altLang="zh-CN" sz="1800" i="0" dirty="0" smtClean="0">
                <a:solidFill>
                  <a:srgbClr val="CC00FF"/>
                </a:solidFill>
                <a:ea typeface="宋体" pitchFamily="2" charset="-122"/>
              </a:rPr>
              <a:t>dataform20160902.csv</a:t>
            </a:r>
            <a:endParaRPr lang="en-US" altLang="zh-CN" sz="1800" i="0" dirty="0">
              <a:solidFill>
                <a:srgbClr val="CC00FF"/>
              </a:solidFill>
              <a:ea typeface="宋体" pitchFamily="2" charset="-122"/>
            </a:endParaRPr>
          </a:p>
        </p:txBody>
      </p:sp>
      <p:sp>
        <p:nvSpPr>
          <p:cNvPr id="11" name="Text Box 180"/>
          <p:cNvSpPr txBox="1">
            <a:spLocks noChangeArrowheads="1"/>
          </p:cNvSpPr>
          <p:nvPr/>
        </p:nvSpPr>
        <p:spPr bwMode="auto">
          <a:xfrm>
            <a:off x="866978" y="1558654"/>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C00000"/>
                </a:solidFill>
                <a:ea typeface="宋体" pitchFamily="2" charset="-122"/>
              </a:rPr>
              <a:t>EXCEL</a:t>
            </a:r>
            <a:r>
              <a:rPr lang="zh-CN" altLang="en-US" sz="1800" i="0" dirty="0" smtClean="0">
                <a:solidFill>
                  <a:srgbClr val="C00000"/>
                </a:solidFill>
                <a:ea typeface="宋体" pitchFamily="2" charset="-122"/>
              </a:rPr>
              <a:t>可打开该文件</a:t>
            </a:r>
            <a:endParaRPr lang="en-US" altLang="zh-CN" sz="1800" i="0" dirty="0">
              <a:solidFill>
                <a:srgbClr val="C00000"/>
              </a:solidFill>
              <a:ea typeface="宋体" pitchFamily="2" charset="-122"/>
            </a:endParaRPr>
          </a:p>
        </p:txBody>
      </p:sp>
    </p:spTree>
    <p:extLst>
      <p:ext uri="{BB962C8B-B14F-4D97-AF65-F5344CB8AC3E}">
        <p14:creationId xmlns:p14="http://schemas.microsoft.com/office/powerpoint/2010/main" val="195597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676636" y="1978474"/>
            <a:ext cx="6092720" cy="3618056"/>
          </a:xfrm>
          <a:prstGeom prst="rect">
            <a:avLst/>
          </a:prstGeom>
        </p:spPr>
      </p:pic>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24</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原始数据</a:t>
            </a:r>
            <a:endParaRPr lang="zh-CN" altLang="en-US" dirty="0"/>
          </a:p>
        </p:txBody>
      </p:sp>
      <p:sp>
        <p:nvSpPr>
          <p:cNvPr id="10" name="Text Box 180"/>
          <p:cNvSpPr txBox="1">
            <a:spLocks noChangeArrowheads="1"/>
          </p:cNvSpPr>
          <p:nvPr/>
        </p:nvSpPr>
        <p:spPr bwMode="auto">
          <a:xfrm>
            <a:off x="863706" y="1274840"/>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CC00FF"/>
                </a:solidFill>
                <a:ea typeface="宋体" pitchFamily="2" charset="-122"/>
              </a:rPr>
              <a:t>电子文件 </a:t>
            </a:r>
            <a:r>
              <a:rPr lang="en-US" altLang="zh-CN" sz="1800" i="0" dirty="0" smtClean="0">
                <a:solidFill>
                  <a:srgbClr val="CC00FF"/>
                </a:solidFill>
                <a:ea typeface="宋体" pitchFamily="2" charset="-122"/>
              </a:rPr>
              <a:t>dataform20160902.csv</a:t>
            </a:r>
            <a:endParaRPr lang="en-US" altLang="zh-CN" sz="1800" i="0" dirty="0">
              <a:solidFill>
                <a:srgbClr val="CC00FF"/>
              </a:solidFill>
              <a:ea typeface="宋体" pitchFamily="2" charset="-122"/>
            </a:endParaRPr>
          </a:p>
        </p:txBody>
      </p:sp>
      <p:sp>
        <p:nvSpPr>
          <p:cNvPr id="11" name="Text Box 180"/>
          <p:cNvSpPr txBox="1">
            <a:spLocks noChangeArrowheads="1"/>
          </p:cNvSpPr>
          <p:nvPr/>
        </p:nvSpPr>
        <p:spPr bwMode="auto">
          <a:xfrm>
            <a:off x="866978" y="1558654"/>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C00000"/>
                </a:solidFill>
                <a:ea typeface="宋体" pitchFamily="2" charset="-122"/>
              </a:rPr>
              <a:t>该文件是纯文本格式，任何文本编辑器都可打开该文件</a:t>
            </a:r>
            <a:endParaRPr lang="en-US" altLang="zh-CN" sz="1800" i="0" dirty="0">
              <a:solidFill>
                <a:srgbClr val="C00000"/>
              </a:solidFill>
              <a:ea typeface="宋体" pitchFamily="2" charset="-122"/>
            </a:endParaRPr>
          </a:p>
        </p:txBody>
      </p:sp>
      <p:sp>
        <p:nvSpPr>
          <p:cNvPr id="13" name="Text Box 180"/>
          <p:cNvSpPr txBox="1">
            <a:spLocks noChangeArrowheads="1"/>
          </p:cNvSpPr>
          <p:nvPr/>
        </p:nvSpPr>
        <p:spPr bwMode="auto">
          <a:xfrm>
            <a:off x="990658" y="5743633"/>
            <a:ext cx="770249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en-US" altLang="zh-CN" sz="1800" i="0" dirty="0" smtClean="0">
                <a:solidFill>
                  <a:srgbClr val="CC00FF"/>
                </a:solidFill>
                <a:ea typeface="宋体" pitchFamily="2" charset="-122"/>
              </a:rPr>
              <a:t>MATLAB</a:t>
            </a:r>
            <a:r>
              <a:rPr lang="zh-CN" altLang="en-US" sz="1800" i="0" dirty="0" smtClean="0">
                <a:solidFill>
                  <a:srgbClr val="CC00FF"/>
                </a:solidFill>
                <a:ea typeface="宋体" pitchFamily="2" charset="-122"/>
              </a:rPr>
              <a:t>读取函数：</a:t>
            </a:r>
            <a:r>
              <a:rPr lang="en-US" altLang="zh-CN" sz="1800" i="0" dirty="0" err="1" smtClean="0">
                <a:solidFill>
                  <a:srgbClr val="CC00FF"/>
                </a:solidFill>
                <a:ea typeface="宋体" pitchFamily="2" charset="-122"/>
              </a:rPr>
              <a:t>dlmread</a:t>
            </a:r>
            <a:endParaRPr lang="en-US" altLang="zh-CN" sz="1800" i="0" dirty="0" smtClean="0">
              <a:solidFill>
                <a:srgbClr val="CC00FF"/>
              </a:solidFill>
              <a:ea typeface="宋体" pitchFamily="2" charset="-122"/>
            </a:endParaRPr>
          </a:p>
          <a:p>
            <a:pPr algn="l" eaLnBrk="1" hangingPunct="1"/>
            <a:r>
              <a:rPr lang="en-US" altLang="zh-CN" sz="1800" i="0" dirty="0">
                <a:solidFill>
                  <a:srgbClr val="CC00FF"/>
                </a:solidFill>
                <a:ea typeface="宋体" pitchFamily="2" charset="-122"/>
              </a:rPr>
              <a:t> </a:t>
            </a:r>
            <a:r>
              <a:rPr lang="en-US" altLang="zh-CN" sz="1800" i="0" dirty="0" smtClean="0">
                <a:solidFill>
                  <a:srgbClr val="CC00FF"/>
                </a:solidFill>
                <a:ea typeface="宋体" pitchFamily="2" charset="-122"/>
              </a:rPr>
              <a:t>   </a:t>
            </a:r>
            <a:r>
              <a:rPr lang="en-US" altLang="zh-CN" sz="1800" i="0" dirty="0" err="1" smtClean="0">
                <a:solidFill>
                  <a:srgbClr val="CC00FF"/>
                </a:solidFill>
                <a:ea typeface="宋体" pitchFamily="2" charset="-122"/>
              </a:rPr>
              <a:t>dlmwrite</a:t>
            </a:r>
            <a:r>
              <a:rPr lang="zh-CN" altLang="en-US" sz="1800" i="0" dirty="0" smtClean="0">
                <a:solidFill>
                  <a:srgbClr val="CC00FF"/>
                </a:solidFill>
                <a:ea typeface="宋体" pitchFamily="2" charset="-122"/>
              </a:rPr>
              <a:t>可用于生成类似数据文件</a:t>
            </a:r>
            <a:endParaRPr lang="en-US" altLang="zh-CN" sz="1800" i="0" dirty="0">
              <a:solidFill>
                <a:srgbClr val="CC00FF"/>
              </a:solidFill>
              <a:ea typeface="宋体" pitchFamily="2" charset="-122"/>
            </a:endParaRPr>
          </a:p>
        </p:txBody>
      </p:sp>
    </p:spTree>
    <p:extLst>
      <p:ext uri="{BB962C8B-B14F-4D97-AF65-F5344CB8AC3E}">
        <p14:creationId xmlns:p14="http://schemas.microsoft.com/office/powerpoint/2010/main" val="3072501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25</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课题研究要求</a:t>
            </a:r>
            <a:endParaRPr lang="zh-CN" altLang="en-US" dirty="0"/>
          </a:p>
        </p:txBody>
      </p:sp>
      <p:pic>
        <p:nvPicPr>
          <p:cNvPr id="4" name="图片 3"/>
          <p:cNvPicPr>
            <a:picLocks noChangeAspect="1"/>
          </p:cNvPicPr>
          <p:nvPr/>
        </p:nvPicPr>
        <p:blipFill>
          <a:blip r:embed="rId2"/>
          <a:stretch>
            <a:fillRect/>
          </a:stretch>
        </p:blipFill>
        <p:spPr>
          <a:xfrm>
            <a:off x="701780" y="2049715"/>
            <a:ext cx="8514400" cy="2891453"/>
          </a:xfrm>
          <a:prstGeom prst="rect">
            <a:avLst/>
          </a:prstGeom>
        </p:spPr>
      </p:pic>
      <p:cxnSp>
        <p:nvCxnSpPr>
          <p:cNvPr id="6" name="直接连接符 5"/>
          <p:cNvCxnSpPr/>
          <p:nvPr/>
        </p:nvCxnSpPr>
        <p:spPr bwMode="auto">
          <a:xfrm>
            <a:off x="2324708" y="3573016"/>
            <a:ext cx="1548172"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8589404" y="3573016"/>
            <a:ext cx="468052"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1496616" y="3897052"/>
            <a:ext cx="468052"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2324708" y="3897052"/>
            <a:ext cx="3168352"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650528" y="2348880"/>
            <a:ext cx="938876"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82880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26</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a:solidFill>
                  <a:schemeClr val="bg1"/>
                </a:solidFill>
                <a:ea typeface="隶书" pitchFamily="49" charset="-122"/>
              </a:rPr>
              <a:t>一</a:t>
            </a:r>
            <a:r>
              <a:rPr kumimoji="1" lang="zh-CN" altLang="en-US" sz="2400" i="0" dirty="0" smtClean="0">
                <a:solidFill>
                  <a:schemeClr val="bg1"/>
                </a:solidFill>
                <a:ea typeface="隶书" pitchFamily="49" charset="-122"/>
              </a:rPr>
              <a:t>个测量装置在大规模制造中的标定问题</a:t>
            </a:r>
            <a:endParaRPr kumimoji="1" lang="zh-CN" altLang="en-GB" sz="2400" i="0" dirty="0">
              <a:solidFill>
                <a:schemeClr val="bg1"/>
              </a:solidFill>
              <a:ea typeface="隶书" pitchFamily="49" charset="-122"/>
            </a:endParaRPr>
          </a:p>
        </p:txBody>
      </p:sp>
      <p:sp>
        <p:nvSpPr>
          <p:cNvPr id="58" name="Text Box 3"/>
          <p:cNvSpPr txBox="1">
            <a:spLocks noChangeArrowheads="1"/>
          </p:cNvSpPr>
          <p:nvPr/>
        </p:nvSpPr>
        <p:spPr bwMode="auto">
          <a:xfrm>
            <a:off x="701780" y="869297"/>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sz="2400" i="0">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smtClean="0"/>
              <a:t>报告写作</a:t>
            </a:r>
            <a:endParaRPr lang="zh-CN" altLang="en-US" dirty="0"/>
          </a:p>
        </p:txBody>
      </p:sp>
      <p:sp>
        <p:nvSpPr>
          <p:cNvPr id="11" name="Text Box 180"/>
          <p:cNvSpPr txBox="1">
            <a:spLocks noChangeArrowheads="1"/>
          </p:cNvSpPr>
          <p:nvPr/>
        </p:nvSpPr>
        <p:spPr bwMode="auto">
          <a:xfrm>
            <a:off x="1244588" y="1333700"/>
            <a:ext cx="770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1800" i="0" dirty="0" smtClean="0">
                <a:solidFill>
                  <a:srgbClr val="CC00FF"/>
                </a:solidFill>
                <a:ea typeface="宋体" pitchFamily="2" charset="-122"/>
              </a:rPr>
              <a:t>详细内容参阅课题要求</a:t>
            </a:r>
            <a:r>
              <a:rPr lang="en-US" altLang="zh-CN" sz="1800" i="0" dirty="0" smtClean="0">
                <a:solidFill>
                  <a:srgbClr val="CC00FF"/>
                </a:solidFill>
                <a:ea typeface="宋体" pitchFamily="2" charset="-122"/>
              </a:rPr>
              <a:t>《</a:t>
            </a:r>
            <a:r>
              <a:rPr lang="zh-CN" altLang="en-US" sz="1800" i="0" dirty="0">
                <a:solidFill>
                  <a:srgbClr val="CC00FF"/>
                </a:solidFill>
                <a:ea typeface="宋体" pitchFamily="2" charset="-122"/>
              </a:rPr>
              <a:t>一个测量装置在大规模制造中的标定</a:t>
            </a:r>
            <a:r>
              <a:rPr lang="zh-CN" altLang="en-US" sz="1800" i="0" dirty="0" smtClean="0">
                <a:solidFill>
                  <a:srgbClr val="CC00FF"/>
                </a:solidFill>
                <a:ea typeface="宋体" pitchFamily="2" charset="-122"/>
              </a:rPr>
              <a:t>问题</a:t>
            </a:r>
            <a:r>
              <a:rPr lang="en-US" altLang="zh-CN" sz="1800" i="0" dirty="0" smtClean="0">
                <a:solidFill>
                  <a:srgbClr val="CC00FF"/>
                </a:solidFill>
                <a:ea typeface="宋体" pitchFamily="2" charset="-122"/>
              </a:rPr>
              <a:t>》</a:t>
            </a:r>
            <a:endParaRPr lang="en-US" altLang="zh-CN" sz="1800" i="0" dirty="0">
              <a:solidFill>
                <a:srgbClr val="CC00FF"/>
              </a:solidFill>
              <a:ea typeface="宋体" pitchFamily="2" charset="-122"/>
            </a:endParaRPr>
          </a:p>
        </p:txBody>
      </p:sp>
    </p:spTree>
    <p:extLst>
      <p:ext uri="{BB962C8B-B14F-4D97-AF65-F5344CB8AC3E}">
        <p14:creationId xmlns:p14="http://schemas.microsoft.com/office/powerpoint/2010/main" val="1915360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135DCD6F-F280-435C-8E21-477D51D25373}" type="slidenum">
              <a:rPr lang="en-US" altLang="zh-CN" sz="1000" b="0" i="0">
                <a:ea typeface="宋体" pitchFamily="2" charset="-122"/>
              </a:rPr>
              <a:pPr eaLnBrk="1" hangingPunct="1"/>
              <a:t>27</a:t>
            </a:fld>
            <a:endParaRPr lang="en-US" altLang="zh-CN" sz="1000" b="0" i="0">
              <a:ea typeface="宋体" pitchFamily="2" charset="-122"/>
            </a:endParaRPr>
          </a:p>
        </p:txBody>
      </p:sp>
      <p:sp>
        <p:nvSpPr>
          <p:cNvPr id="26627" name="Text Box 2"/>
          <p:cNvSpPr txBox="1">
            <a:spLocks noChangeArrowheads="1"/>
          </p:cNvSpPr>
          <p:nvPr/>
        </p:nvSpPr>
        <p:spPr bwMode="auto">
          <a:xfrm>
            <a:off x="560388" y="2058963"/>
            <a:ext cx="885825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r>
              <a:rPr lang="zh-CN" altLang="en-US" sz="2000" b="0" i="0" dirty="0">
                <a:latin typeface="宋体" pitchFamily="2" charset="-122"/>
                <a:ea typeface="宋体" pitchFamily="2" charset="-122"/>
              </a:rPr>
              <a:t>拟于</a:t>
            </a:r>
            <a:r>
              <a:rPr lang="en-US" altLang="zh-CN" sz="2000" b="0" i="0" dirty="0">
                <a:latin typeface="宋体" pitchFamily="2" charset="-122"/>
                <a:ea typeface="宋体" pitchFamily="2" charset="-122"/>
              </a:rPr>
              <a:t>10</a:t>
            </a:r>
            <a:r>
              <a:rPr lang="zh-CN" altLang="en-US" sz="2000" b="0" i="0" dirty="0" smtClean="0">
                <a:latin typeface="宋体" pitchFamily="2" charset="-122"/>
                <a:ea typeface="宋体" pitchFamily="2" charset="-122"/>
              </a:rPr>
              <a:t>月</a:t>
            </a:r>
            <a:r>
              <a:rPr lang="en-US" altLang="zh-CN" sz="2000" b="0" i="0" dirty="0" smtClean="0">
                <a:latin typeface="宋体" pitchFamily="2" charset="-122"/>
                <a:ea typeface="宋体" pitchFamily="2" charset="-122"/>
              </a:rPr>
              <a:t>8</a:t>
            </a:r>
            <a:r>
              <a:rPr lang="zh-CN" altLang="en-US" sz="2000" b="0" i="0" dirty="0" smtClean="0">
                <a:latin typeface="宋体" pitchFamily="2" charset="-122"/>
                <a:ea typeface="宋体" pitchFamily="2" charset="-122"/>
              </a:rPr>
              <a:t>日提交</a:t>
            </a:r>
            <a:r>
              <a:rPr lang="zh-CN" altLang="en-US" sz="2000" b="0" i="0" dirty="0">
                <a:latin typeface="宋体" pitchFamily="2" charset="-122"/>
                <a:ea typeface="宋体" pitchFamily="2" charset="-122"/>
              </a:rPr>
              <a:t>研究报告初稿；届时有正式通知。</a:t>
            </a:r>
            <a:endParaRPr lang="en-US" altLang="zh-CN" sz="2000" b="0" i="0" dirty="0">
              <a:latin typeface="宋体" pitchFamily="2" charset="-122"/>
              <a:ea typeface="宋体" pitchFamily="2" charset="-122"/>
            </a:endParaRPr>
          </a:p>
          <a:p>
            <a:pPr algn="l" eaLnBrk="1" hangingPunct="1"/>
            <a:endParaRPr lang="en-US" altLang="zh-CN" sz="2000" b="0" i="0" dirty="0">
              <a:latin typeface="宋体" pitchFamily="2" charset="-122"/>
              <a:ea typeface="宋体" pitchFamily="2" charset="-122"/>
            </a:endParaRPr>
          </a:p>
          <a:p>
            <a:pPr algn="l" eaLnBrk="1" hangingPunct="1"/>
            <a:endParaRPr lang="en-US" altLang="zh-CN" sz="2000" b="0" i="0" dirty="0">
              <a:latin typeface="宋体" pitchFamily="2" charset="-122"/>
              <a:ea typeface="宋体" pitchFamily="2" charset="-122"/>
            </a:endParaRPr>
          </a:p>
          <a:p>
            <a:pPr algn="l" eaLnBrk="1" hangingPunct="1"/>
            <a:r>
              <a:rPr lang="zh-CN" altLang="en-US" sz="2000" b="0" i="0" dirty="0" smtClean="0">
                <a:latin typeface="宋体" pitchFamily="2" charset="-122"/>
                <a:ea typeface="宋体" pitchFamily="2" charset="-122"/>
              </a:rPr>
              <a:t>课题要求、实验原始数据、报告要求已上</a:t>
            </a:r>
            <a:r>
              <a:rPr lang="zh-CN" altLang="en-US" sz="2000" b="0" i="0" dirty="0">
                <a:latin typeface="宋体" pitchFamily="2" charset="-122"/>
                <a:ea typeface="宋体" pitchFamily="2" charset="-122"/>
              </a:rPr>
              <a:t>传</a:t>
            </a:r>
            <a:r>
              <a:rPr lang="en-US" altLang="zh-CN" sz="2000" b="0" i="0" dirty="0">
                <a:latin typeface="宋体" pitchFamily="2" charset="-122"/>
                <a:ea typeface="宋体" pitchFamily="2" charset="-122"/>
              </a:rPr>
              <a:t>ftp</a:t>
            </a:r>
            <a:r>
              <a:rPr lang="zh-CN" altLang="en-US" sz="2000" b="0" i="0" dirty="0">
                <a:latin typeface="宋体" pitchFamily="2" charset="-122"/>
                <a:ea typeface="宋体" pitchFamily="2" charset="-122"/>
              </a:rPr>
              <a:t>，请大家下载使用</a:t>
            </a:r>
            <a:r>
              <a:rPr lang="zh-CN" altLang="en-US" sz="2000" b="0" i="0" dirty="0" smtClean="0">
                <a:latin typeface="宋体" pitchFamily="2" charset="-122"/>
                <a:ea typeface="宋体" pitchFamily="2" charset="-122"/>
              </a:rPr>
              <a:t>。</a:t>
            </a:r>
            <a:endParaRPr lang="en-US" altLang="zh-CN" sz="2000" b="0" i="0" dirty="0">
              <a:latin typeface="宋体" pitchFamily="2" charset="-122"/>
              <a:ea typeface="宋体" pitchFamily="2" charset="-122"/>
            </a:endParaRPr>
          </a:p>
          <a:p>
            <a:pPr algn="l" eaLnBrk="1" hangingPunct="1"/>
            <a:endParaRPr lang="zh-CN" altLang="en-US" sz="2000" b="0" i="0" dirty="0">
              <a:latin typeface="宋体" pitchFamily="2" charset="-122"/>
              <a:ea typeface="宋体" pitchFamily="2" charset="-122"/>
            </a:endParaRPr>
          </a:p>
          <a:p>
            <a:pPr algn="l" eaLnBrk="1" hangingPunct="1"/>
            <a:r>
              <a:rPr lang="zh-CN" altLang="en-US" sz="2000" b="0" i="0" dirty="0" smtClean="0">
                <a:latin typeface="宋体" pitchFamily="2" charset="-122"/>
                <a:ea typeface="宋体" pitchFamily="2" charset="-122"/>
              </a:rPr>
              <a:t>课题要求中对报告的初稿和最终稿均有明确要求。</a:t>
            </a:r>
            <a:endParaRPr lang="zh-CN" altLang="en-US" sz="2000" b="0" i="0" dirty="0">
              <a:latin typeface="宋体" pitchFamily="2" charset="-122"/>
              <a:ea typeface="宋体" pitchFamily="2" charset="-122"/>
            </a:endParaRPr>
          </a:p>
        </p:txBody>
      </p:sp>
      <p:pic>
        <p:nvPicPr>
          <p:cNvPr id="26628" name="Picture 3" descr="j0301252"/>
          <p:cNvPicPr>
            <a:picLocks noGrp="1" noChangeAspect="1" noChangeArrowheads="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7588250" y="4581525"/>
            <a:ext cx="1830388" cy="1565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1E200030-B124-43DF-9D59-1B0E30F48FB5}" type="slidenum">
              <a:rPr lang="en-US" altLang="zh-CN" sz="1000" b="0" i="0" smtClean="0">
                <a:ea typeface="宋体" pitchFamily="2" charset="-122"/>
              </a:rPr>
              <a:pPr eaLnBrk="1" hangingPunct="1"/>
              <a:t>3</a:t>
            </a:fld>
            <a:endParaRPr lang="en-US" altLang="zh-CN" sz="1000" b="0" i="0" smtClean="0">
              <a:ea typeface="宋体" pitchFamily="2" charset="-122"/>
            </a:endParaRPr>
          </a:p>
        </p:txBody>
      </p:sp>
      <p:sp>
        <p:nvSpPr>
          <p:cNvPr id="409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枚举搜索算法实践</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数独问题练习题</a:t>
            </a:r>
            <a:endParaRPr kumimoji="1" lang="zh-CN" altLang="en-GB" sz="2400" i="0" dirty="0">
              <a:solidFill>
                <a:schemeClr val="bg1"/>
              </a:solidFill>
              <a:ea typeface="隶书" pitchFamily="49" charset="-122"/>
            </a:endParaRPr>
          </a:p>
        </p:txBody>
      </p:sp>
      <p:sp>
        <p:nvSpPr>
          <p:cNvPr id="6" name="Text Box 3"/>
          <p:cNvSpPr txBox="1">
            <a:spLocks noChangeArrowheads="1"/>
          </p:cNvSpPr>
          <p:nvPr/>
        </p:nvSpPr>
        <p:spPr bwMode="auto">
          <a:xfrm>
            <a:off x="344457" y="691488"/>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pPr>
            <a:r>
              <a:rPr lang="zh-CN" altLang="en-US" sz="2000" i="0" dirty="0" smtClean="0">
                <a:latin typeface="楷体_GB2312" pitchFamily="49" charset="-122"/>
                <a:ea typeface="楷体_GB2312" pitchFamily="49" charset="-122"/>
              </a:rPr>
              <a:t>编程作业课堂检查</a:t>
            </a:r>
            <a:endParaRPr lang="zh-CN" altLang="en-US" sz="2000" i="0" dirty="0">
              <a:latin typeface="楷体_GB2312" pitchFamily="49" charset="-122"/>
              <a:ea typeface="楷体_GB2312" pitchFamily="49" charset="-122"/>
            </a:endParaRPr>
          </a:p>
        </p:txBody>
      </p:sp>
      <p:sp>
        <p:nvSpPr>
          <p:cNvPr id="8" name="页脚占位符 2"/>
          <p:cNvSpPr txBox="1">
            <a:spLocks/>
          </p:cNvSpPr>
          <p:nvPr/>
        </p:nvSpPr>
        <p:spPr bwMode="auto">
          <a:xfrm>
            <a:off x="3384550" y="6629400"/>
            <a:ext cx="31369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7053" tIns="33526" rIns="67053" bIns="33526" numCol="1" anchor="t" anchorCtr="0" compatLnSpc="1">
            <a:prstTxWarp prst="textNoShape">
              <a:avLst/>
            </a:prstTxWarp>
          </a:bodyPr>
          <a:lstStyle>
            <a:defPPr>
              <a:defRPr lang="en-AU"/>
            </a:defPPr>
            <a:lvl1pPr algn="ctr" defTabSz="669925" rtl="0" eaLnBrk="0" fontAlgn="base" hangingPunct="0">
              <a:spcBef>
                <a:spcPct val="50000"/>
              </a:spcBef>
              <a:spcAft>
                <a:spcPct val="0"/>
              </a:spcAft>
              <a:defRPr kumimoji="1" sz="1600" b="1" i="1" kern="1200">
                <a:solidFill>
                  <a:schemeClr val="tx1"/>
                </a:solidFill>
                <a:latin typeface="Arial" charset="0"/>
                <a:ea typeface="华文楷体" pitchFamily="2" charset="-122"/>
                <a:cs typeface="+mn-cs"/>
              </a:defRPr>
            </a:lvl1pPr>
            <a:lvl2pPr marL="742950" indent="-285750" algn="ctr" defTabSz="669925" rtl="0" eaLnBrk="0" fontAlgn="base" hangingPunct="0">
              <a:spcBef>
                <a:spcPct val="50000"/>
              </a:spcBef>
              <a:spcAft>
                <a:spcPct val="0"/>
              </a:spcAft>
              <a:defRPr sz="1600" b="1" i="1" kern="1200">
                <a:solidFill>
                  <a:schemeClr val="tx1"/>
                </a:solidFill>
                <a:latin typeface="Arial" charset="0"/>
                <a:ea typeface="华文楷体" pitchFamily="2" charset="-122"/>
                <a:cs typeface="+mn-cs"/>
              </a:defRPr>
            </a:lvl2pPr>
            <a:lvl3pPr marL="1143000" indent="-228600" algn="ctr" defTabSz="669925" rtl="0" eaLnBrk="0" fontAlgn="base" hangingPunct="0">
              <a:spcBef>
                <a:spcPct val="50000"/>
              </a:spcBef>
              <a:spcAft>
                <a:spcPct val="0"/>
              </a:spcAft>
              <a:defRPr sz="1600" b="1" i="1" kern="1200">
                <a:solidFill>
                  <a:schemeClr val="tx1"/>
                </a:solidFill>
                <a:latin typeface="Arial" charset="0"/>
                <a:ea typeface="华文楷体" pitchFamily="2" charset="-122"/>
                <a:cs typeface="+mn-cs"/>
              </a:defRPr>
            </a:lvl3pPr>
            <a:lvl4pPr marL="1600200" indent="-228600" algn="ctr" defTabSz="669925" rtl="0" eaLnBrk="0" fontAlgn="base" hangingPunct="0">
              <a:spcBef>
                <a:spcPct val="50000"/>
              </a:spcBef>
              <a:spcAft>
                <a:spcPct val="0"/>
              </a:spcAft>
              <a:defRPr sz="1600" b="1" i="1" kern="1200">
                <a:solidFill>
                  <a:schemeClr val="tx1"/>
                </a:solidFill>
                <a:latin typeface="Arial" charset="0"/>
                <a:ea typeface="华文楷体" pitchFamily="2" charset="-122"/>
                <a:cs typeface="+mn-cs"/>
              </a:defRPr>
            </a:lvl4pPr>
            <a:lvl5pPr marL="2057400" indent="-228600" algn="ctr" defTabSz="669925" rtl="0" eaLnBrk="0" fontAlgn="base" hangingPunct="0">
              <a:spcBef>
                <a:spcPct val="50000"/>
              </a:spcBef>
              <a:spcAft>
                <a:spcPct val="0"/>
              </a:spcAft>
              <a:defRPr sz="1600" b="1" i="1" kern="1200">
                <a:solidFill>
                  <a:schemeClr val="tx1"/>
                </a:solidFill>
                <a:latin typeface="Arial" charset="0"/>
                <a:ea typeface="华文楷体" pitchFamily="2" charset="-122"/>
                <a:cs typeface="+mn-cs"/>
              </a:defRPr>
            </a:lvl5pPr>
            <a:lvl6pPr marL="2514600" indent="-228600" algn="ctr" defTabSz="669925" rtl="0" eaLnBrk="0" fontAlgn="base" latinLnBrk="0" hangingPunct="0">
              <a:spcBef>
                <a:spcPct val="50000"/>
              </a:spcBef>
              <a:spcAft>
                <a:spcPct val="0"/>
              </a:spcAft>
              <a:defRPr sz="1600" b="1" i="1" kern="1200">
                <a:solidFill>
                  <a:schemeClr val="tx1"/>
                </a:solidFill>
                <a:latin typeface="Arial" charset="0"/>
                <a:ea typeface="华文楷体" pitchFamily="2" charset="-122"/>
                <a:cs typeface="+mn-cs"/>
              </a:defRPr>
            </a:lvl6pPr>
            <a:lvl7pPr marL="2971800" indent="-228600" algn="ctr" defTabSz="669925" rtl="0" eaLnBrk="0" fontAlgn="base" latinLnBrk="0" hangingPunct="0">
              <a:spcBef>
                <a:spcPct val="50000"/>
              </a:spcBef>
              <a:spcAft>
                <a:spcPct val="0"/>
              </a:spcAft>
              <a:defRPr sz="1600" b="1" i="1" kern="1200">
                <a:solidFill>
                  <a:schemeClr val="tx1"/>
                </a:solidFill>
                <a:latin typeface="Arial" charset="0"/>
                <a:ea typeface="华文楷体" pitchFamily="2" charset="-122"/>
                <a:cs typeface="+mn-cs"/>
              </a:defRPr>
            </a:lvl7pPr>
            <a:lvl8pPr marL="3429000" indent="-228600" algn="ctr" defTabSz="669925" rtl="0" eaLnBrk="0" fontAlgn="base" latinLnBrk="0" hangingPunct="0">
              <a:spcBef>
                <a:spcPct val="50000"/>
              </a:spcBef>
              <a:spcAft>
                <a:spcPct val="0"/>
              </a:spcAft>
              <a:defRPr sz="1600" b="1" i="1" kern="1200">
                <a:solidFill>
                  <a:schemeClr val="tx1"/>
                </a:solidFill>
                <a:latin typeface="Arial" charset="0"/>
                <a:ea typeface="华文楷体" pitchFamily="2" charset="-122"/>
                <a:cs typeface="+mn-cs"/>
              </a:defRPr>
            </a:lvl8pPr>
            <a:lvl9pPr marL="3886200" indent="-228600" algn="ctr" defTabSz="669925" rtl="0" eaLnBrk="0" fontAlgn="base" latinLnBrk="0" hangingPunct="0">
              <a:spcBef>
                <a:spcPct val="50000"/>
              </a:spcBef>
              <a:spcAft>
                <a:spcPct val="0"/>
              </a:spcAft>
              <a:defRPr sz="1600" b="1" i="1" kern="1200">
                <a:solidFill>
                  <a:schemeClr val="tx1"/>
                </a:solidFill>
                <a:latin typeface="Arial" charset="0"/>
                <a:ea typeface="华文楷体" pitchFamily="2" charset="-122"/>
                <a:cs typeface="+mn-cs"/>
              </a:defRPr>
            </a:lvl9pPr>
          </a:lstStyle>
          <a:p>
            <a:pPr eaLnBrk="1" hangingPunct="1"/>
            <a:fld id="{D6D7BE07-C1C6-4916-8BF7-E2BA8691D5B4}" type="slidenum">
              <a:rPr lang="en-US" altLang="zh-CN" sz="1000" b="0" i="0" smtClean="0">
                <a:ea typeface="宋体" pitchFamily="2" charset="-122"/>
              </a:rPr>
              <a:pPr eaLnBrk="1" hangingPunct="1"/>
              <a:t>3</a:t>
            </a:fld>
            <a:endParaRPr lang="en-US" altLang="zh-CN" sz="1000" b="0" i="0" smtClean="0">
              <a:ea typeface="宋体" pitchFamily="2" charset="-122"/>
            </a:endParaRPr>
          </a:p>
        </p:txBody>
      </p:sp>
      <p:sp>
        <p:nvSpPr>
          <p:cNvPr id="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课后编程作业</a:t>
            </a:r>
            <a:endParaRPr kumimoji="1" lang="zh-CN" altLang="en-GB" sz="2400" i="0" dirty="0">
              <a:solidFill>
                <a:schemeClr val="bg1"/>
              </a:solidFill>
              <a:ea typeface="隶书" pitchFamily="49"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436" y="3045540"/>
            <a:ext cx="3660872" cy="3680501"/>
          </a:xfrm>
          <a:prstGeom prst="rect">
            <a:avLst/>
          </a:prstGeom>
        </p:spPr>
      </p:pic>
      <p:sp>
        <p:nvSpPr>
          <p:cNvPr id="12" name="Text Box 180"/>
          <p:cNvSpPr txBox="1">
            <a:spLocks noChangeArrowheads="1"/>
          </p:cNvSpPr>
          <p:nvPr/>
        </p:nvSpPr>
        <p:spPr bwMode="auto">
          <a:xfrm>
            <a:off x="632520" y="1216674"/>
            <a:ext cx="8867067"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a:spcBef>
                <a:spcPts val="600"/>
              </a:spcBef>
            </a:pPr>
            <a:r>
              <a:rPr lang="en-US" altLang="zh-CN" sz="1800" i="0" dirty="0" smtClean="0">
                <a:solidFill>
                  <a:srgbClr val="0070C0"/>
                </a:solidFill>
                <a:latin typeface="宋体" panose="02010600030101010101" pitchFamily="2" charset="-122"/>
                <a:ea typeface="宋体" panose="02010600030101010101" pitchFamily="2" charset="-122"/>
              </a:rPr>
              <a:t>1</a:t>
            </a:r>
            <a:r>
              <a:rPr lang="zh-CN" altLang="en-US" sz="1800" i="0" dirty="0">
                <a:solidFill>
                  <a:srgbClr val="0070C0"/>
                </a:solidFill>
                <a:latin typeface="宋体" panose="02010600030101010101" pitchFamily="2" charset="-122"/>
                <a:ea typeface="宋体" panose="02010600030101010101" pitchFamily="2" charset="-122"/>
              </a:rPr>
              <a:t>、</a:t>
            </a:r>
            <a:r>
              <a:rPr lang="zh-CN" altLang="zh-CN" sz="1800" i="0" dirty="0">
                <a:solidFill>
                  <a:srgbClr val="0070C0"/>
                </a:solidFill>
                <a:latin typeface="宋体" panose="02010600030101010101" pitchFamily="2" charset="-122"/>
                <a:ea typeface="宋体" panose="02010600030101010101" pitchFamily="2" charset="-122"/>
              </a:rPr>
              <a:t>请考虑如何将该算法扩展为可以求解更高阶数独问题，比如形如图</a:t>
            </a:r>
            <a:r>
              <a:rPr lang="en-US" altLang="zh-CN" sz="1800" i="0" dirty="0">
                <a:solidFill>
                  <a:srgbClr val="0070C0"/>
                </a:solidFill>
                <a:latin typeface="宋体" panose="02010600030101010101" pitchFamily="2" charset="-122"/>
                <a:ea typeface="宋体" panose="02010600030101010101" pitchFamily="2" charset="-122"/>
              </a:rPr>
              <a:t>13</a:t>
            </a:r>
            <a:r>
              <a:rPr lang="zh-CN" altLang="zh-CN" sz="1800" i="0" dirty="0">
                <a:solidFill>
                  <a:srgbClr val="0070C0"/>
                </a:solidFill>
                <a:latin typeface="宋体" panose="02010600030101010101" pitchFamily="2" charset="-122"/>
                <a:ea typeface="宋体" panose="02010600030101010101" pitchFamily="2" charset="-122"/>
              </a:rPr>
              <a:t>和</a:t>
            </a:r>
            <a:r>
              <a:rPr lang="en-US" altLang="zh-CN" sz="1800" i="0" dirty="0">
                <a:solidFill>
                  <a:srgbClr val="0070C0"/>
                </a:solidFill>
                <a:latin typeface="宋体" panose="02010600030101010101" pitchFamily="2" charset="-122"/>
                <a:ea typeface="宋体" panose="02010600030101010101" pitchFamily="2" charset="-122"/>
              </a:rPr>
              <a:t>14</a:t>
            </a:r>
            <a:r>
              <a:rPr lang="zh-CN" altLang="zh-CN" sz="1800" i="0" dirty="0">
                <a:solidFill>
                  <a:srgbClr val="0070C0"/>
                </a:solidFill>
                <a:latin typeface="宋体" panose="02010600030101010101" pitchFamily="2" charset="-122"/>
                <a:ea typeface="宋体" panose="02010600030101010101" pitchFamily="2" charset="-122"/>
              </a:rPr>
              <a:t>的数独问题？</a:t>
            </a:r>
            <a:endParaRPr lang="en-US" altLang="zh-CN" sz="1800" i="0" dirty="0">
              <a:solidFill>
                <a:srgbClr val="0070C0"/>
              </a:solidFill>
              <a:latin typeface="宋体" panose="02010600030101010101" pitchFamily="2" charset="-122"/>
              <a:ea typeface="宋体" panose="02010600030101010101" pitchFamily="2" charset="-122"/>
            </a:endParaRPr>
          </a:p>
          <a:p>
            <a:pPr algn="l">
              <a:spcBef>
                <a:spcPts val="600"/>
              </a:spcBef>
            </a:pPr>
            <a:r>
              <a:rPr lang="en-US" altLang="zh-CN" sz="1800" i="0" dirty="0">
                <a:solidFill>
                  <a:srgbClr val="0070C0"/>
                </a:solidFill>
                <a:latin typeface="宋体" panose="02010600030101010101" pitchFamily="2" charset="-122"/>
                <a:ea typeface="宋体" panose="02010600030101010101" pitchFamily="2" charset="-122"/>
              </a:rPr>
              <a:t>2</a:t>
            </a:r>
            <a:r>
              <a:rPr lang="zh-CN" altLang="en-US" sz="1800" i="0" dirty="0">
                <a:solidFill>
                  <a:srgbClr val="0070C0"/>
                </a:solidFill>
                <a:latin typeface="宋体" panose="02010600030101010101" pitchFamily="2" charset="-122"/>
                <a:ea typeface="宋体" panose="02010600030101010101" pitchFamily="2" charset="-122"/>
              </a:rPr>
              <a:t>、</a:t>
            </a:r>
            <a:r>
              <a:rPr lang="zh-CN" altLang="zh-CN" sz="1800" i="0" dirty="0">
                <a:solidFill>
                  <a:srgbClr val="0070C0"/>
                </a:solidFill>
                <a:latin typeface="宋体" panose="02010600030101010101" pitchFamily="2" charset="-122"/>
                <a:ea typeface="宋体" panose="02010600030101010101" pitchFamily="2" charset="-122"/>
              </a:rPr>
              <a:t>如何优化算法，提高求解效率</a:t>
            </a:r>
            <a:r>
              <a:rPr lang="zh-CN" altLang="en-US" sz="1800" i="0" dirty="0">
                <a:solidFill>
                  <a:srgbClr val="0070C0"/>
                </a:solidFill>
                <a:latin typeface="宋体" panose="02010600030101010101" pitchFamily="2" charset="-122"/>
                <a:ea typeface="宋体" panose="02010600030101010101" pitchFamily="2" charset="-122"/>
              </a:rPr>
              <a:t>？</a:t>
            </a:r>
            <a:endParaRPr lang="en-US" altLang="zh-CN" sz="1800" i="0" dirty="0">
              <a:solidFill>
                <a:srgbClr val="0070C0"/>
              </a:solidFill>
              <a:latin typeface="宋体" panose="02010600030101010101" pitchFamily="2" charset="-122"/>
              <a:ea typeface="宋体" panose="02010600030101010101" pitchFamily="2" charset="-122"/>
            </a:endParaRPr>
          </a:p>
          <a:p>
            <a:pPr algn="l">
              <a:spcBef>
                <a:spcPts val="600"/>
              </a:spcBef>
            </a:pPr>
            <a:r>
              <a:rPr lang="zh-CN" altLang="zh-CN" sz="1800" i="0" dirty="0">
                <a:solidFill>
                  <a:srgbClr val="0070C0"/>
                </a:solidFill>
                <a:latin typeface="宋体" panose="02010600030101010101" pitchFamily="2" charset="-122"/>
                <a:ea typeface="宋体" panose="02010600030101010101" pitchFamily="2" charset="-122"/>
              </a:rPr>
              <a:t>请开展编程实验，用实验结果验证你的设计</a:t>
            </a:r>
            <a:r>
              <a:rPr lang="zh-CN" altLang="zh-CN" sz="1800" i="0" dirty="0" smtClean="0">
                <a:solidFill>
                  <a:srgbClr val="0070C0"/>
                </a:solidFill>
                <a:latin typeface="宋体" panose="02010600030101010101" pitchFamily="2" charset="-122"/>
                <a:ea typeface="宋体" panose="02010600030101010101" pitchFamily="2" charset="-122"/>
              </a:rPr>
              <a:t>。</a:t>
            </a:r>
            <a:endParaRPr lang="zh-CN" altLang="en-US" sz="1800" i="0" dirty="0">
              <a:solidFill>
                <a:srgbClr val="0070C0"/>
              </a:solidFill>
              <a:latin typeface="宋体" panose="02010600030101010101" pitchFamily="2" charset="-122"/>
              <a:ea typeface="宋体" panose="02010600030101010101" pitchFamily="2"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766" y="3045539"/>
            <a:ext cx="3714637" cy="3704731"/>
          </a:xfrm>
          <a:prstGeom prst="rect">
            <a:avLst/>
          </a:prstGeom>
        </p:spPr>
      </p:pic>
    </p:spTree>
    <p:extLst>
      <p:ext uri="{BB962C8B-B14F-4D97-AF65-F5344CB8AC3E}">
        <p14:creationId xmlns:p14="http://schemas.microsoft.com/office/powerpoint/2010/main" val="2391946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1E200030-B124-43DF-9D59-1B0E30F48FB5}" type="slidenum">
              <a:rPr lang="en-US" altLang="zh-CN" sz="1000" b="0" i="0" smtClean="0">
                <a:ea typeface="宋体" pitchFamily="2" charset="-122"/>
              </a:rPr>
              <a:pPr eaLnBrk="1" hangingPunct="1"/>
              <a:t>4</a:t>
            </a:fld>
            <a:endParaRPr lang="en-US" altLang="zh-CN" sz="1000" b="0" i="0" smtClean="0">
              <a:ea typeface="宋体" pitchFamily="2" charset="-122"/>
            </a:endParaRPr>
          </a:p>
        </p:txBody>
      </p:sp>
      <p:sp>
        <p:nvSpPr>
          <p:cNvPr id="4099"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枚举搜索算法实践</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数独问题练习题</a:t>
            </a:r>
            <a:endParaRPr kumimoji="1" lang="zh-CN" altLang="en-GB" sz="2400" i="0" dirty="0">
              <a:solidFill>
                <a:schemeClr val="bg1"/>
              </a:solidFill>
              <a:ea typeface="隶书" pitchFamily="49" charset="-122"/>
            </a:endParaRPr>
          </a:p>
        </p:txBody>
      </p:sp>
      <p:sp>
        <p:nvSpPr>
          <p:cNvPr id="6" name="Text Box 3"/>
          <p:cNvSpPr txBox="1">
            <a:spLocks noChangeArrowheads="1"/>
          </p:cNvSpPr>
          <p:nvPr/>
        </p:nvSpPr>
        <p:spPr bwMode="auto">
          <a:xfrm>
            <a:off x="344457" y="691488"/>
            <a:ext cx="9217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pPr>
            <a:r>
              <a:rPr lang="zh-CN" altLang="en-US" sz="2000" i="0" dirty="0" smtClean="0">
                <a:latin typeface="楷体_GB2312" pitchFamily="49" charset="-122"/>
                <a:ea typeface="楷体_GB2312" pitchFamily="49" charset="-122"/>
              </a:rPr>
              <a:t>编程作业课堂检查</a:t>
            </a:r>
            <a:endParaRPr lang="zh-CN" altLang="en-US" sz="2000" i="0" dirty="0">
              <a:latin typeface="楷体_GB2312" pitchFamily="49" charset="-122"/>
              <a:ea typeface="楷体_GB2312"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00" y="1520788"/>
            <a:ext cx="4469274" cy="448125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016" y="1412776"/>
            <a:ext cx="4608512" cy="4734626"/>
          </a:xfrm>
          <a:prstGeom prst="rect">
            <a:avLst/>
          </a:prstGeom>
        </p:spPr>
      </p:pic>
    </p:spTree>
    <p:extLst>
      <p:ext uri="{BB962C8B-B14F-4D97-AF65-F5344CB8AC3E}">
        <p14:creationId xmlns:p14="http://schemas.microsoft.com/office/powerpoint/2010/main" val="299763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5</a:t>
            </a:fld>
            <a:endParaRPr lang="en-US" altLang="zh-CN" sz="1000" b="0" i="0" dirty="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42" name="Text Box 45"/>
          <p:cNvSpPr txBox="1">
            <a:spLocks noChangeArrowheads="1"/>
          </p:cNvSpPr>
          <p:nvPr/>
        </p:nvSpPr>
        <p:spPr bwMode="auto">
          <a:xfrm>
            <a:off x="787397" y="1376913"/>
            <a:ext cx="89777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0" indent="0" algn="l" eaLnBrk="1" hangingPunct="1">
              <a:buFont typeface="Wingdings" panose="05000000000000000000" pitchFamily="2" charset="2"/>
              <a:buNone/>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000" dirty="0" smtClean="0"/>
              <a:t>算法</a:t>
            </a:r>
            <a:r>
              <a:rPr lang="zh-CN" altLang="en-US" sz="2000" dirty="0"/>
              <a:t>复杂度不能用问题阶数</a:t>
            </a:r>
            <a:r>
              <a:rPr lang="en-US" altLang="zh-CN" sz="2000" dirty="0"/>
              <a:t>n</a:t>
            </a:r>
            <a:r>
              <a:rPr lang="zh-CN" altLang="en-US" sz="2000" dirty="0"/>
              <a:t>的多项式</a:t>
            </a:r>
            <a:r>
              <a:rPr lang="zh-CN" altLang="en-US" sz="2000" dirty="0" smtClean="0"/>
              <a:t>来界定</a:t>
            </a:r>
            <a:endParaRPr lang="zh-CN" altLang="en-US" sz="2000" dirty="0"/>
          </a:p>
        </p:txBody>
      </p:sp>
      <p:sp>
        <p:nvSpPr>
          <p:cNvPr id="43" name="Text Box 66"/>
          <p:cNvSpPr txBox="1">
            <a:spLocks noChangeArrowheads="1"/>
          </p:cNvSpPr>
          <p:nvPr/>
        </p:nvSpPr>
        <p:spPr bwMode="auto">
          <a:xfrm>
            <a:off x="1351670" y="2557788"/>
            <a:ext cx="7956884" cy="7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chemeClr val="accent2"/>
                </a:solidFill>
                <a:latin typeface="楷体_GB2312" pitchFamily="49" charset="-122"/>
                <a:ea typeface="楷体_GB2312" pitchFamily="49" charset="-122"/>
              </a:rPr>
              <a:t>    有</a:t>
            </a:r>
            <a:r>
              <a:rPr lang="en-US" altLang="zh-CN" i="0" dirty="0" smtClean="0">
                <a:solidFill>
                  <a:schemeClr val="accent2"/>
                </a:solidFill>
                <a:latin typeface="楷体_GB2312" pitchFamily="49" charset="-122"/>
                <a:ea typeface="楷体_GB2312" pitchFamily="49" charset="-122"/>
              </a:rPr>
              <a:t>16</a:t>
            </a:r>
            <a:r>
              <a:rPr lang="zh-CN" altLang="en-US" i="0" dirty="0" smtClean="0">
                <a:solidFill>
                  <a:schemeClr val="accent2"/>
                </a:solidFill>
                <a:latin typeface="楷体_GB2312" pitchFamily="49" charset="-122"/>
                <a:ea typeface="楷体_GB2312" pitchFamily="49" charset="-122"/>
              </a:rPr>
              <a:t>件物品，各有不同的体积、重量和价值。选择其中若干件放入一个背包，使放入的物品总价值尽量高。该背包容量不超过</a:t>
            </a:r>
            <a:r>
              <a:rPr lang="en-US" altLang="zh-CN" i="0" dirty="0" smtClean="0">
                <a:solidFill>
                  <a:schemeClr val="accent2"/>
                </a:solidFill>
                <a:latin typeface="楷体_GB2312" pitchFamily="49" charset="-122"/>
                <a:ea typeface="楷体_GB2312" pitchFamily="49" charset="-122"/>
              </a:rPr>
              <a:t>95</a:t>
            </a:r>
            <a:r>
              <a:rPr lang="zh-CN" altLang="en-US" i="0" dirty="0" smtClean="0">
                <a:solidFill>
                  <a:schemeClr val="accent2"/>
                </a:solidFill>
                <a:latin typeface="楷体_GB2312" pitchFamily="49" charset="-122"/>
                <a:ea typeface="楷体_GB2312" pitchFamily="49" charset="-122"/>
              </a:rPr>
              <a:t>（体积单位），可承受重量不超过</a:t>
            </a:r>
            <a:r>
              <a:rPr lang="en-US" altLang="zh-CN" i="0" dirty="0" smtClean="0">
                <a:solidFill>
                  <a:schemeClr val="accent2"/>
                </a:solidFill>
                <a:latin typeface="楷体_GB2312" pitchFamily="49" charset="-122"/>
                <a:ea typeface="楷体_GB2312" pitchFamily="49" charset="-122"/>
              </a:rPr>
              <a:t>86</a:t>
            </a:r>
            <a:r>
              <a:rPr lang="zh-CN" altLang="en-US" i="0" dirty="0" smtClean="0">
                <a:solidFill>
                  <a:schemeClr val="accent2"/>
                </a:solidFill>
                <a:latin typeface="楷体_GB2312" pitchFamily="49" charset="-122"/>
                <a:ea typeface="楷体_GB2312" pitchFamily="49" charset="-122"/>
              </a:rPr>
              <a:t>（重量单位）。</a:t>
            </a:r>
            <a:endParaRPr lang="zh-CN" altLang="en-US" i="0" dirty="0">
              <a:solidFill>
                <a:schemeClr val="accent2"/>
              </a:solidFill>
              <a:latin typeface="楷体_GB2312" pitchFamily="49" charset="-122"/>
              <a:ea typeface="楷体_GB2312" pitchFamily="49" charset="-122"/>
            </a:endParaRPr>
          </a:p>
        </p:txBody>
      </p:sp>
      <p:sp>
        <p:nvSpPr>
          <p:cNvPr id="46"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什么是</a:t>
            </a:r>
            <a:r>
              <a:rPr lang="en-US" altLang="zh-CN" sz="2400" dirty="0" smtClean="0">
                <a:solidFill>
                  <a:schemeClr val="tx1"/>
                </a:solidFill>
              </a:rPr>
              <a:t>NP (Non-deterministic Polynomial) </a:t>
            </a:r>
            <a:r>
              <a:rPr lang="zh-CN" altLang="en-US" sz="2400" dirty="0" smtClean="0">
                <a:solidFill>
                  <a:schemeClr val="tx1"/>
                </a:solidFill>
              </a:rPr>
              <a:t>问题？</a:t>
            </a:r>
            <a:endParaRPr lang="en-US" altLang="zh-CN" sz="2400" dirty="0">
              <a:solidFill>
                <a:schemeClr val="tx1"/>
              </a:solidFill>
            </a:endParaRPr>
          </a:p>
        </p:txBody>
      </p:sp>
      <p:sp>
        <p:nvSpPr>
          <p:cNvPr id="10" name="Text Box 9"/>
          <p:cNvSpPr txBox="1">
            <a:spLocks noChangeArrowheads="1"/>
          </p:cNvSpPr>
          <p:nvPr/>
        </p:nvSpPr>
        <p:spPr bwMode="auto">
          <a:xfrm>
            <a:off x="1032708" y="1823471"/>
            <a:ext cx="8489100"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defPPr>
              <a:defRPr lang="en-AU"/>
            </a:defPPr>
            <a:lvl1pPr algn="just" eaLnBrk="1" hangingPunct="1">
              <a:spcBef>
                <a:spcPct val="0"/>
              </a:spcBef>
              <a:buFont typeface="Wingdings" pitchFamily="2" charset="2"/>
              <a:buNone/>
              <a:defRPr i="0">
                <a:solidFill>
                  <a:schemeClr val="accent2"/>
                </a:solidFill>
                <a:latin typeface="楷体_GB2312" pitchFamily="49" charset="-122"/>
                <a:ea typeface="楷体_GB2312"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en-US" altLang="zh-CN" dirty="0" smtClean="0"/>
              <a:t>【</a:t>
            </a:r>
            <a:r>
              <a:rPr lang="zh-CN" altLang="en-US" dirty="0" smtClean="0"/>
              <a:t>例</a:t>
            </a:r>
            <a:r>
              <a:rPr lang="en-US" altLang="zh-CN" dirty="0" smtClean="0"/>
              <a:t>】</a:t>
            </a:r>
            <a:r>
              <a:rPr lang="zh-CN" altLang="en-US" dirty="0" smtClean="0"/>
              <a:t>一般的数列排序问题，算法复杂度为 </a:t>
            </a:r>
            <a:r>
              <a:rPr lang="en-US" altLang="zh-CN" dirty="0" smtClean="0"/>
              <a:t>n</a:t>
            </a:r>
            <a:r>
              <a:rPr lang="en-US" altLang="zh-CN" baseline="30000" dirty="0" smtClean="0"/>
              <a:t>2</a:t>
            </a:r>
            <a:r>
              <a:rPr lang="zh-CN" altLang="en-US" dirty="0" smtClean="0"/>
              <a:t>或更低，不属于</a:t>
            </a:r>
            <a:r>
              <a:rPr lang="en-US" altLang="zh-CN" dirty="0" smtClean="0"/>
              <a:t>NP</a:t>
            </a:r>
            <a:r>
              <a:rPr lang="zh-CN" altLang="en-US" dirty="0" smtClean="0"/>
              <a:t>问题</a:t>
            </a:r>
            <a:endParaRPr lang="en-US" altLang="zh-CN" dirty="0"/>
          </a:p>
        </p:txBody>
      </p:sp>
      <p:sp>
        <p:nvSpPr>
          <p:cNvPr id="11" name="Text Box 9"/>
          <p:cNvSpPr txBox="1">
            <a:spLocks noChangeArrowheads="1"/>
          </p:cNvSpPr>
          <p:nvPr/>
        </p:nvSpPr>
        <p:spPr bwMode="auto">
          <a:xfrm>
            <a:off x="1040868" y="2240868"/>
            <a:ext cx="8489100"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defPPr>
              <a:defRPr lang="en-AU"/>
            </a:defPPr>
            <a:lvl1pPr algn="just" eaLnBrk="1" hangingPunct="1">
              <a:spcBef>
                <a:spcPct val="0"/>
              </a:spcBef>
              <a:buFont typeface="Wingdings" pitchFamily="2" charset="2"/>
              <a:buNone/>
              <a:defRPr i="0">
                <a:solidFill>
                  <a:schemeClr val="accent2"/>
                </a:solidFill>
                <a:latin typeface="楷体_GB2312" pitchFamily="49" charset="-122"/>
                <a:ea typeface="楷体_GB2312"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en-US" altLang="zh-CN" dirty="0" smtClean="0"/>
              <a:t>【</a:t>
            </a:r>
            <a:r>
              <a:rPr lang="zh-CN" altLang="en-US" dirty="0" smtClean="0"/>
              <a:t>例</a:t>
            </a:r>
            <a:r>
              <a:rPr lang="en-US" altLang="zh-CN" dirty="0" smtClean="0"/>
              <a:t>】</a:t>
            </a:r>
            <a:r>
              <a:rPr lang="zh-CN" altLang="en-US" dirty="0" smtClean="0"/>
              <a:t>“背包问题”</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2836303415"/>
              </p:ext>
            </p:extLst>
          </p:nvPr>
        </p:nvGraphicFramePr>
        <p:xfrm>
          <a:off x="1351670" y="3503984"/>
          <a:ext cx="7729571" cy="1584176"/>
        </p:xfrm>
        <a:graphic>
          <a:graphicData uri="http://schemas.openxmlformats.org/drawingml/2006/table">
            <a:tbl>
              <a:tblPr firstRow="1" bandRow="1">
                <a:tableStyleId>{073A0DAA-6AF3-43AB-8588-CEC1D06C72B9}</a:tableStyleId>
              </a:tblPr>
              <a:tblGrid>
                <a:gridCol w="684083"/>
                <a:gridCol w="440343"/>
                <a:gridCol w="440343"/>
                <a:gridCol w="440343"/>
                <a:gridCol w="440343"/>
                <a:gridCol w="440343"/>
                <a:gridCol w="440343"/>
                <a:gridCol w="440343"/>
                <a:gridCol w="440343"/>
                <a:gridCol w="440343"/>
                <a:gridCol w="440343"/>
                <a:gridCol w="440343"/>
                <a:gridCol w="440343"/>
                <a:gridCol w="440343"/>
                <a:gridCol w="440343"/>
                <a:gridCol w="440343"/>
                <a:gridCol w="440343"/>
              </a:tblGrid>
              <a:tr h="396044">
                <a:tc>
                  <a:txBody>
                    <a:bodyPr/>
                    <a:lstStyle/>
                    <a:p>
                      <a:pPr algn="ctr"/>
                      <a:r>
                        <a:rPr lang="zh-CN" altLang="en-US" dirty="0" smtClean="0"/>
                        <a:t>物品</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13</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16</a:t>
                      </a:r>
                      <a:endParaRPr lang="zh-CN" altLang="en-US" dirty="0"/>
                    </a:p>
                  </a:txBody>
                  <a:tcPr/>
                </a:tc>
              </a:tr>
              <a:tr h="396044">
                <a:tc>
                  <a:txBody>
                    <a:bodyPr/>
                    <a:lstStyle/>
                    <a:p>
                      <a:pPr algn="ctr"/>
                      <a:r>
                        <a:rPr lang="zh-CN" altLang="en-US" dirty="0" smtClean="0"/>
                        <a:t>体积</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12</a:t>
                      </a:r>
                      <a:endParaRPr lang="zh-CN" altLang="en-US" dirty="0"/>
                    </a:p>
                  </a:txBody>
                  <a:tcPr/>
                </a:tc>
              </a:tr>
              <a:tr h="396044">
                <a:tc>
                  <a:txBody>
                    <a:bodyPr/>
                    <a:lstStyle/>
                    <a:p>
                      <a:pPr algn="ctr"/>
                      <a:r>
                        <a:rPr lang="zh-CN" altLang="en-US" dirty="0" smtClean="0"/>
                        <a:t>重量</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18</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r>
              <a:tr h="396044">
                <a:tc>
                  <a:txBody>
                    <a:bodyPr/>
                    <a:lstStyle/>
                    <a:p>
                      <a:pPr algn="ctr"/>
                      <a:r>
                        <a:rPr lang="zh-CN" altLang="en-US" dirty="0" smtClean="0"/>
                        <a:t>价值</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18</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19</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6</a:t>
                      </a:r>
                      <a:endParaRPr lang="zh-CN" altLang="en-US" dirty="0"/>
                    </a:p>
                  </a:txBody>
                  <a:tcPr/>
                </a:tc>
              </a:tr>
            </a:tbl>
          </a:graphicData>
        </a:graphic>
      </p:graphicFrame>
      <p:sp>
        <p:nvSpPr>
          <p:cNvPr id="13" name="Text Box 66"/>
          <p:cNvSpPr txBox="1">
            <a:spLocks noChangeArrowheads="1"/>
          </p:cNvSpPr>
          <p:nvPr/>
        </p:nvSpPr>
        <p:spPr bwMode="auto">
          <a:xfrm>
            <a:off x="1238013" y="5273881"/>
            <a:ext cx="7956884" cy="2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rgbClr val="C00000"/>
                </a:solidFill>
                <a:latin typeface="楷体_GB2312" pitchFamily="49" charset="-122"/>
                <a:ea typeface="楷体_GB2312" pitchFamily="49" charset="-122"/>
              </a:rPr>
              <a:t>总共存在 </a:t>
            </a:r>
            <a:r>
              <a:rPr lang="en-US" altLang="zh-CN" i="0" dirty="0" smtClean="0">
                <a:solidFill>
                  <a:srgbClr val="C00000"/>
                </a:solidFill>
                <a:latin typeface="楷体_GB2312" pitchFamily="49" charset="-122"/>
                <a:ea typeface="楷体_GB2312" pitchFamily="49" charset="-122"/>
              </a:rPr>
              <a:t>2</a:t>
            </a:r>
            <a:r>
              <a:rPr lang="en-US" altLang="zh-CN" i="0" baseline="30000" dirty="0" smtClean="0">
                <a:solidFill>
                  <a:srgbClr val="C00000"/>
                </a:solidFill>
                <a:latin typeface="楷体_GB2312" pitchFamily="49" charset="-122"/>
                <a:ea typeface="楷体_GB2312" pitchFamily="49" charset="-122"/>
              </a:rPr>
              <a:t>16</a:t>
            </a:r>
            <a:r>
              <a:rPr lang="en-US" altLang="zh-CN" i="0" dirty="0" smtClean="0">
                <a:solidFill>
                  <a:srgbClr val="C00000"/>
                </a:solidFill>
                <a:latin typeface="楷体_GB2312" pitchFamily="49" charset="-122"/>
                <a:ea typeface="楷体_GB2312" pitchFamily="49" charset="-122"/>
              </a:rPr>
              <a:t>=65536 </a:t>
            </a:r>
            <a:r>
              <a:rPr lang="zh-CN" altLang="en-US" i="0" dirty="0" smtClean="0">
                <a:solidFill>
                  <a:srgbClr val="C00000"/>
                </a:solidFill>
                <a:latin typeface="楷体_GB2312" pitchFamily="49" charset="-122"/>
                <a:ea typeface="楷体_GB2312" pitchFamily="49" charset="-122"/>
              </a:rPr>
              <a:t>种组合，可以使用枚举法，搜索求解该问题。</a:t>
            </a:r>
            <a:endParaRPr lang="zh-CN" altLang="en-US" i="0" dirty="0">
              <a:solidFill>
                <a:srgbClr val="C00000"/>
              </a:solidFill>
              <a:latin typeface="楷体_GB2312" pitchFamily="49" charset="-122"/>
              <a:ea typeface="楷体_GB2312" pitchFamily="49" charset="-122"/>
            </a:endParaRPr>
          </a:p>
        </p:txBody>
      </p:sp>
      <p:sp>
        <p:nvSpPr>
          <p:cNvPr id="14" name="Text Box 66"/>
          <p:cNvSpPr txBox="1">
            <a:spLocks noChangeArrowheads="1"/>
          </p:cNvSpPr>
          <p:nvPr/>
        </p:nvSpPr>
        <p:spPr bwMode="auto">
          <a:xfrm>
            <a:off x="1238013" y="5683608"/>
            <a:ext cx="7956884" cy="7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lvl1pPr eaLnBrk="0" hangingPunct="0">
              <a:defRPr sz="1600" b="1" i="1">
                <a:solidFill>
                  <a:schemeClr val="tx1"/>
                </a:solidFill>
                <a:latin typeface="Arial" charset="0"/>
                <a:ea typeface="华文楷体" pitchFamily="2" charset="-122"/>
              </a:defRPr>
            </a:lvl1pPr>
            <a:lvl2pPr marL="742950" indent="-285750" eaLnBrk="0" hangingPunct="0">
              <a:defRPr sz="1600" b="1" i="1">
                <a:solidFill>
                  <a:schemeClr val="tx1"/>
                </a:solidFill>
                <a:latin typeface="Arial" charset="0"/>
                <a:ea typeface="华文楷体" pitchFamily="2" charset="-122"/>
              </a:defRPr>
            </a:lvl2pPr>
            <a:lvl3pPr marL="1143000" indent="-228600" eaLnBrk="0" hangingPunct="0">
              <a:defRPr sz="1600" b="1" i="1">
                <a:solidFill>
                  <a:schemeClr val="tx1"/>
                </a:solidFill>
                <a:latin typeface="Arial" charset="0"/>
                <a:ea typeface="华文楷体" pitchFamily="2" charset="-122"/>
              </a:defRPr>
            </a:lvl3pPr>
            <a:lvl4pPr marL="1600200" indent="-228600" eaLnBrk="0" hangingPunct="0">
              <a:defRPr sz="1600" b="1" i="1">
                <a:solidFill>
                  <a:schemeClr val="tx1"/>
                </a:solidFill>
                <a:latin typeface="Arial" charset="0"/>
                <a:ea typeface="华文楷体" pitchFamily="2" charset="-122"/>
              </a:defRPr>
            </a:lvl4pPr>
            <a:lvl5pPr marL="2057400" indent="-228600" eaLnBrk="0" hangingPunct="0">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just" eaLnBrk="1" hangingPunct="1">
              <a:spcBef>
                <a:spcPct val="0"/>
              </a:spcBef>
              <a:buFont typeface="Wingdings" pitchFamily="2" charset="2"/>
              <a:buNone/>
            </a:pPr>
            <a:r>
              <a:rPr lang="zh-CN" altLang="en-US" i="0" dirty="0" smtClean="0">
                <a:solidFill>
                  <a:srgbClr val="C00000"/>
                </a:solidFill>
                <a:latin typeface="楷体_GB2312" pitchFamily="49" charset="-122"/>
                <a:ea typeface="楷体_GB2312" pitchFamily="49" charset="-122"/>
              </a:rPr>
              <a:t>但若本题改为有</a:t>
            </a:r>
            <a:r>
              <a:rPr lang="en-US" altLang="zh-CN" i="0" dirty="0" smtClean="0">
                <a:solidFill>
                  <a:srgbClr val="C00000"/>
                </a:solidFill>
                <a:latin typeface="楷体_GB2312" pitchFamily="49" charset="-122"/>
                <a:ea typeface="楷体_GB2312" pitchFamily="49" charset="-122"/>
              </a:rPr>
              <a:t>160</a:t>
            </a:r>
            <a:r>
              <a:rPr lang="zh-CN" altLang="en-US" i="0" dirty="0" smtClean="0">
                <a:solidFill>
                  <a:srgbClr val="C00000"/>
                </a:solidFill>
                <a:latin typeface="楷体_GB2312" pitchFamily="49" charset="-122"/>
                <a:ea typeface="楷体_GB2312" pitchFamily="49" charset="-122"/>
              </a:rPr>
              <a:t>件物品，则总共存在 </a:t>
            </a:r>
            <a:r>
              <a:rPr lang="en-US" altLang="zh-CN" i="0" dirty="0" smtClean="0">
                <a:solidFill>
                  <a:srgbClr val="C00000"/>
                </a:solidFill>
                <a:latin typeface="楷体_GB2312" pitchFamily="49" charset="-122"/>
                <a:ea typeface="楷体_GB2312" pitchFamily="49" charset="-122"/>
              </a:rPr>
              <a:t>2</a:t>
            </a:r>
            <a:r>
              <a:rPr lang="en-US" altLang="zh-CN" i="0" baseline="30000" dirty="0" smtClean="0">
                <a:solidFill>
                  <a:srgbClr val="C00000"/>
                </a:solidFill>
                <a:latin typeface="楷体_GB2312" pitchFamily="49" charset="-122"/>
                <a:ea typeface="楷体_GB2312" pitchFamily="49" charset="-122"/>
              </a:rPr>
              <a:t>160 </a:t>
            </a:r>
            <a:r>
              <a:rPr lang="en-US" altLang="zh-CN" i="0" dirty="0" smtClean="0">
                <a:solidFill>
                  <a:srgbClr val="C00000"/>
                </a:solidFill>
                <a:latin typeface="宋体" panose="02010600030101010101" pitchFamily="2" charset="-122"/>
                <a:ea typeface="宋体" panose="02010600030101010101" pitchFamily="2" charset="-122"/>
              </a:rPr>
              <a:t>≈</a:t>
            </a:r>
            <a:r>
              <a:rPr lang="en-US" altLang="zh-CN" i="0" dirty="0" smtClean="0">
                <a:solidFill>
                  <a:srgbClr val="C00000"/>
                </a:solidFill>
                <a:latin typeface="楷体_GB2312" pitchFamily="49" charset="-122"/>
                <a:ea typeface="楷体_GB2312" pitchFamily="49" charset="-122"/>
              </a:rPr>
              <a:t> 1.46</a:t>
            </a:r>
            <a:r>
              <a:rPr lang="en-US" altLang="zh-CN" i="0" dirty="0" smtClean="0">
                <a:solidFill>
                  <a:srgbClr val="C00000"/>
                </a:solidFill>
                <a:latin typeface="宋体" panose="02010600030101010101" pitchFamily="2" charset="-122"/>
                <a:ea typeface="宋体" panose="02010600030101010101" pitchFamily="2" charset="-122"/>
              </a:rPr>
              <a:t>×10</a:t>
            </a:r>
            <a:r>
              <a:rPr lang="en-US" altLang="zh-CN" i="0" baseline="30000" dirty="0" smtClean="0">
                <a:solidFill>
                  <a:srgbClr val="C00000"/>
                </a:solidFill>
                <a:latin typeface="宋体" panose="02010600030101010101" pitchFamily="2" charset="-122"/>
                <a:ea typeface="宋体" panose="02010600030101010101" pitchFamily="2" charset="-122"/>
              </a:rPr>
              <a:t>48</a:t>
            </a:r>
            <a:r>
              <a:rPr lang="en-US" altLang="zh-CN" i="0" dirty="0" smtClean="0">
                <a:solidFill>
                  <a:srgbClr val="C00000"/>
                </a:solidFill>
                <a:latin typeface="楷体_GB2312" pitchFamily="49" charset="-122"/>
                <a:ea typeface="楷体_GB2312" pitchFamily="49" charset="-122"/>
              </a:rPr>
              <a:t> </a:t>
            </a:r>
            <a:r>
              <a:rPr lang="zh-CN" altLang="en-US" i="0" dirty="0" smtClean="0">
                <a:solidFill>
                  <a:srgbClr val="C00000"/>
                </a:solidFill>
                <a:latin typeface="楷体_GB2312" pitchFamily="49" charset="-122"/>
                <a:ea typeface="楷体_GB2312" pitchFamily="49" charset="-122"/>
              </a:rPr>
              <a:t>种组合</a:t>
            </a:r>
            <a:r>
              <a:rPr lang="en-US" altLang="zh-CN" i="0" dirty="0" smtClean="0">
                <a:solidFill>
                  <a:srgbClr val="C00000"/>
                </a:solidFill>
                <a:latin typeface="楷体_GB2312" pitchFamily="49" charset="-122"/>
                <a:ea typeface="楷体_GB2312" pitchFamily="49" charset="-122"/>
              </a:rPr>
              <a:t>——</a:t>
            </a:r>
            <a:r>
              <a:rPr lang="zh-CN" altLang="en-US" i="0" dirty="0" smtClean="0">
                <a:solidFill>
                  <a:srgbClr val="C00000"/>
                </a:solidFill>
                <a:latin typeface="楷体_GB2312" pitchFamily="49" charset="-122"/>
                <a:ea typeface="楷体_GB2312" pitchFamily="49" charset="-122"/>
              </a:rPr>
              <a:t>“组合爆炸”</a:t>
            </a:r>
            <a:endParaRPr lang="en-US" altLang="zh-CN" i="0" dirty="0" smtClean="0">
              <a:solidFill>
                <a:srgbClr val="C00000"/>
              </a:solidFill>
              <a:latin typeface="楷体_GB2312" pitchFamily="49" charset="-122"/>
              <a:ea typeface="楷体_GB2312" pitchFamily="49" charset="-122"/>
            </a:endParaRPr>
          </a:p>
          <a:p>
            <a:pPr algn="just" eaLnBrk="1" hangingPunct="1">
              <a:spcBef>
                <a:spcPct val="0"/>
              </a:spcBef>
              <a:buFont typeface="Wingdings" pitchFamily="2" charset="2"/>
              <a:buNone/>
            </a:pPr>
            <a:r>
              <a:rPr lang="zh-CN" altLang="en-US" i="0" dirty="0" smtClean="0">
                <a:solidFill>
                  <a:srgbClr val="C00000"/>
                </a:solidFill>
                <a:latin typeface="楷体_GB2312" pitchFamily="49" charset="-122"/>
                <a:ea typeface="楷体_GB2312" pitchFamily="49" charset="-122"/>
              </a:rPr>
              <a:t>无法借助枚举法，尤其是“暴力穷举”求解</a:t>
            </a:r>
            <a:endParaRPr lang="en-US" altLang="zh-CN" i="0" dirty="0" smtClean="0">
              <a:solidFill>
                <a:srgbClr val="C00000"/>
              </a:solidFill>
              <a:latin typeface="楷体_GB2312" pitchFamily="49" charset="-122"/>
              <a:ea typeface="楷体_GB2312" pitchFamily="49" charset="-122"/>
            </a:endParaRPr>
          </a:p>
          <a:p>
            <a:pPr algn="just" eaLnBrk="1" hangingPunct="1">
              <a:spcBef>
                <a:spcPct val="0"/>
              </a:spcBef>
              <a:buFont typeface="Wingdings" pitchFamily="2" charset="2"/>
              <a:buNone/>
            </a:pPr>
            <a:r>
              <a:rPr lang="zh-CN" altLang="en-US" i="0" dirty="0" smtClean="0">
                <a:solidFill>
                  <a:srgbClr val="C00000"/>
                </a:solidFill>
                <a:latin typeface="楷体_GB2312" pitchFamily="49" charset="-122"/>
                <a:ea typeface="楷体_GB2312" pitchFamily="49" charset="-122"/>
              </a:rPr>
              <a:t>本题属于</a:t>
            </a:r>
            <a:r>
              <a:rPr lang="en-US" altLang="zh-CN" i="0" dirty="0" smtClean="0">
                <a:solidFill>
                  <a:srgbClr val="C00000"/>
                </a:solidFill>
                <a:latin typeface="楷体_GB2312" pitchFamily="49" charset="-122"/>
                <a:ea typeface="楷体_GB2312" pitchFamily="49" charset="-122"/>
              </a:rPr>
              <a:t>NP</a:t>
            </a:r>
            <a:r>
              <a:rPr lang="zh-CN" altLang="en-US" i="0" dirty="0" smtClean="0">
                <a:solidFill>
                  <a:srgbClr val="C00000"/>
                </a:solidFill>
                <a:latin typeface="楷体_GB2312" pitchFamily="49" charset="-122"/>
                <a:ea typeface="楷体_GB2312" pitchFamily="49" charset="-122"/>
              </a:rPr>
              <a:t>问题</a:t>
            </a:r>
            <a:endParaRPr lang="zh-CN" altLang="en-US" i="0" dirty="0">
              <a:solidFill>
                <a:srgbClr val="C00000"/>
              </a:solidFill>
              <a:latin typeface="楷体_GB2312" pitchFamily="49" charset="-122"/>
              <a:ea typeface="楷体_GB2312" pitchFamily="49" charset="-122"/>
            </a:endParaRPr>
          </a:p>
        </p:txBody>
      </p:sp>
    </p:spTree>
    <p:extLst>
      <p:ext uri="{BB962C8B-B14F-4D97-AF65-F5344CB8AC3E}">
        <p14:creationId xmlns:p14="http://schemas.microsoft.com/office/powerpoint/2010/main" val="8637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0" grpId="0"/>
      <p:bldP spid="11"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6</a:t>
            </a:fld>
            <a:endParaRPr lang="en-US" altLang="zh-CN" sz="1000" b="0" i="0" smtClean="0">
              <a:ea typeface="宋体" pitchFamily="2" charset="-122"/>
            </a:endParaRPr>
          </a:p>
        </p:txBody>
      </p:sp>
      <p:sp>
        <p:nvSpPr>
          <p:cNvPr id="6147"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42" name="Text Box 45"/>
          <p:cNvSpPr txBox="1">
            <a:spLocks noChangeArrowheads="1"/>
          </p:cNvSpPr>
          <p:nvPr/>
        </p:nvSpPr>
        <p:spPr bwMode="auto">
          <a:xfrm>
            <a:off x="787397" y="1376913"/>
            <a:ext cx="89777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0" indent="0" algn="l" eaLnBrk="1" hangingPunct="1">
              <a:buFont typeface="Wingdings" panose="05000000000000000000" pitchFamily="2" charset="2"/>
              <a:buNone/>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000" dirty="0" smtClean="0"/>
              <a:t>算法</a:t>
            </a:r>
            <a:r>
              <a:rPr lang="zh-CN" altLang="en-US" sz="2000" dirty="0"/>
              <a:t>复杂度不能用问题阶数</a:t>
            </a:r>
            <a:r>
              <a:rPr lang="en-US" altLang="zh-CN" sz="2000" dirty="0"/>
              <a:t>n</a:t>
            </a:r>
            <a:r>
              <a:rPr lang="zh-CN" altLang="en-US" sz="2000" dirty="0"/>
              <a:t>的多项式</a:t>
            </a:r>
            <a:r>
              <a:rPr lang="zh-CN" altLang="en-US" sz="2000" dirty="0" smtClean="0"/>
              <a:t>来界定</a:t>
            </a:r>
            <a:endParaRPr lang="zh-CN" altLang="en-US" sz="2000" dirty="0"/>
          </a:p>
        </p:txBody>
      </p:sp>
      <p:sp>
        <p:nvSpPr>
          <p:cNvPr id="45" name="Text Box 12"/>
          <p:cNvSpPr txBox="1">
            <a:spLocks noChangeArrowheads="1"/>
          </p:cNvSpPr>
          <p:nvPr/>
        </p:nvSpPr>
        <p:spPr bwMode="auto">
          <a:xfrm>
            <a:off x="767824" y="2060848"/>
            <a:ext cx="7920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0" indent="0" algn="l" eaLnBrk="1" hangingPunct="1">
              <a:buFont typeface="Wingdings" panose="05000000000000000000" pitchFamily="2" charset="2"/>
              <a:buNone/>
              <a:defRPr sz="2000"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求解</a:t>
            </a:r>
            <a:r>
              <a:rPr lang="en-US" altLang="zh-CN" dirty="0"/>
              <a:t>NP</a:t>
            </a:r>
            <a:r>
              <a:rPr lang="zh-CN" altLang="en-US" dirty="0"/>
              <a:t>问题，可以尝试使用“启发式搜索”算法，典型的</a:t>
            </a:r>
            <a:r>
              <a:rPr lang="zh-CN" altLang="en-US" dirty="0" smtClean="0"/>
              <a:t>比如</a:t>
            </a:r>
            <a:endParaRPr lang="zh-CN" altLang="en-US" dirty="0"/>
          </a:p>
        </p:txBody>
      </p:sp>
      <p:sp>
        <p:nvSpPr>
          <p:cNvPr id="46"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什么是</a:t>
            </a:r>
            <a:r>
              <a:rPr lang="en-US" altLang="zh-CN" sz="2400" dirty="0" smtClean="0">
                <a:solidFill>
                  <a:schemeClr val="tx1"/>
                </a:solidFill>
              </a:rPr>
              <a:t>NP (Non-deterministic Polynomial) </a:t>
            </a:r>
            <a:r>
              <a:rPr lang="zh-CN" altLang="en-US" sz="2400" dirty="0" smtClean="0">
                <a:solidFill>
                  <a:schemeClr val="tx1"/>
                </a:solidFill>
              </a:rPr>
              <a:t>问题？</a:t>
            </a:r>
            <a:endParaRPr lang="en-US" altLang="zh-CN" sz="2400" dirty="0">
              <a:solidFill>
                <a:schemeClr val="tx1"/>
              </a:solidFill>
            </a:endParaRPr>
          </a:p>
        </p:txBody>
      </p:sp>
      <p:sp>
        <p:nvSpPr>
          <p:cNvPr id="11" name="Text Box 12"/>
          <p:cNvSpPr txBox="1">
            <a:spLocks noChangeArrowheads="1"/>
          </p:cNvSpPr>
          <p:nvPr/>
        </p:nvSpPr>
        <p:spPr bwMode="auto">
          <a:xfrm>
            <a:off x="1280592" y="2450674"/>
            <a:ext cx="5544616" cy="1129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800" bIns="10800">
            <a:spAutoFit/>
          </a:bodyPr>
          <a:lstStyle>
            <a:defPPr>
              <a:defRPr lang="en-AU"/>
            </a:defPPr>
            <a:lvl1pPr algn="just" eaLnBrk="1" hangingPunct="1">
              <a:spcBef>
                <a:spcPct val="0"/>
              </a:spcBef>
              <a:buFont typeface="Wingdings" pitchFamily="2" charset="2"/>
              <a:buNone/>
              <a:defRPr i="0">
                <a:solidFill>
                  <a:schemeClr val="accent2"/>
                </a:solidFill>
                <a:latin typeface="楷体_GB2312" pitchFamily="49" charset="-122"/>
                <a:ea typeface="楷体_GB2312"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1800" dirty="0" smtClean="0"/>
              <a:t>遗传</a:t>
            </a:r>
            <a:r>
              <a:rPr lang="zh-CN" altLang="en-US" sz="1800" dirty="0"/>
              <a:t>算法 </a:t>
            </a:r>
            <a:r>
              <a:rPr lang="en-US" altLang="zh-CN" sz="1800" dirty="0"/>
              <a:t>( </a:t>
            </a:r>
            <a:r>
              <a:rPr lang="en-US" altLang="zh-CN" sz="1800" dirty="0" smtClean="0"/>
              <a:t>Genetic Algorithm </a:t>
            </a:r>
            <a:r>
              <a:rPr lang="en-US" altLang="zh-CN" sz="1800" dirty="0"/>
              <a:t>)</a:t>
            </a:r>
          </a:p>
          <a:p>
            <a:r>
              <a:rPr lang="zh-CN" altLang="en-US" sz="1800" dirty="0" smtClean="0"/>
              <a:t>模拟</a:t>
            </a:r>
            <a:r>
              <a:rPr lang="zh-CN" altLang="en-US" sz="1800" dirty="0"/>
              <a:t>退火算法 </a:t>
            </a:r>
            <a:r>
              <a:rPr lang="en-US" altLang="zh-CN" sz="1800" dirty="0"/>
              <a:t>( </a:t>
            </a:r>
            <a:r>
              <a:rPr lang="en-US" altLang="zh-CN" sz="1800" dirty="0" smtClean="0"/>
              <a:t>Simulated Annealing )</a:t>
            </a:r>
          </a:p>
          <a:p>
            <a:endParaRPr lang="en-US" altLang="zh-CN" sz="1800" dirty="0" smtClean="0"/>
          </a:p>
          <a:p>
            <a:r>
              <a:rPr lang="zh-CN" altLang="en-US" sz="1800" dirty="0" smtClean="0"/>
              <a:t>本课程重点介绍和使用遗传算法</a:t>
            </a:r>
            <a:r>
              <a:rPr lang="en-US" altLang="zh-CN" sz="1800" dirty="0" smtClean="0"/>
              <a:t>   </a:t>
            </a:r>
            <a:endParaRPr lang="en-US" altLang="zh-CN" sz="1800" dirty="0"/>
          </a:p>
        </p:txBody>
      </p:sp>
    </p:spTree>
    <p:extLst>
      <p:ext uri="{BB962C8B-B14F-4D97-AF65-F5344CB8AC3E}">
        <p14:creationId xmlns:p14="http://schemas.microsoft.com/office/powerpoint/2010/main" val="2852382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2"/>
          <p:cNvSpPr>
            <a:spLocks noGrp="1"/>
          </p:cNvSpPr>
          <p:nvPr>
            <p:ph type="ftr" sz="quarter" idx="10"/>
          </p:nvPr>
        </p:nvSpPr>
        <p:spPr>
          <a:noFill/>
        </p:spPr>
        <p:txBody>
          <a:bodyPr/>
          <a:lstStyle>
            <a:lvl1pPr defTabSz="669925" eaLnBrk="0" hangingPunct="0">
              <a:defRPr sz="1600" b="1" i="1">
                <a:solidFill>
                  <a:schemeClr val="tx1"/>
                </a:solidFill>
                <a:latin typeface="Arial" charset="0"/>
                <a:ea typeface="华文楷体" pitchFamily="2" charset="-122"/>
              </a:defRPr>
            </a:lvl1pPr>
            <a:lvl2pPr marL="742950" indent="-285750" defTabSz="669925" eaLnBrk="0" hangingPunct="0">
              <a:defRPr sz="1600" b="1" i="1">
                <a:solidFill>
                  <a:schemeClr val="tx1"/>
                </a:solidFill>
                <a:latin typeface="Arial" charset="0"/>
                <a:ea typeface="华文楷体" pitchFamily="2" charset="-122"/>
              </a:defRPr>
            </a:lvl2pPr>
            <a:lvl3pPr marL="1143000" indent="-228600" defTabSz="669925" eaLnBrk="0" hangingPunct="0">
              <a:defRPr sz="1600" b="1" i="1">
                <a:solidFill>
                  <a:schemeClr val="tx1"/>
                </a:solidFill>
                <a:latin typeface="Arial" charset="0"/>
                <a:ea typeface="华文楷体" pitchFamily="2" charset="-122"/>
              </a:defRPr>
            </a:lvl3pPr>
            <a:lvl4pPr marL="1600200" indent="-228600" defTabSz="669925" eaLnBrk="0" hangingPunct="0">
              <a:defRPr sz="1600" b="1" i="1">
                <a:solidFill>
                  <a:schemeClr val="tx1"/>
                </a:solidFill>
                <a:latin typeface="Arial" charset="0"/>
                <a:ea typeface="华文楷体" pitchFamily="2" charset="-122"/>
              </a:defRPr>
            </a:lvl4pPr>
            <a:lvl5pPr marL="2057400" indent="-228600" defTabSz="669925" eaLnBrk="0" hangingPunct="0">
              <a:defRPr sz="1600" b="1" i="1">
                <a:solidFill>
                  <a:schemeClr val="tx1"/>
                </a:solidFill>
                <a:latin typeface="Arial" charset="0"/>
                <a:ea typeface="华文楷体" pitchFamily="2" charset="-122"/>
              </a:defRPr>
            </a:lvl5pPr>
            <a:lvl6pPr marL="25146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defTabSz="669925" eaLnBrk="0" fontAlgn="base" hangingPunct="0">
              <a:spcBef>
                <a:spcPct val="50000"/>
              </a:spcBef>
              <a:spcAft>
                <a:spcPct val="0"/>
              </a:spcAft>
              <a:defRPr sz="1600" b="1" i="1">
                <a:solidFill>
                  <a:schemeClr val="tx1"/>
                </a:solidFill>
                <a:latin typeface="Arial" charset="0"/>
                <a:ea typeface="华文楷体" pitchFamily="2" charset="-122"/>
              </a:defRPr>
            </a:lvl9pPr>
          </a:lstStyle>
          <a:p>
            <a:pPr eaLnBrk="1" hangingPunct="1"/>
            <a:fld id="{D6D7BE07-C1C6-4916-8BF7-E2BA8691D5B4}" type="slidenum">
              <a:rPr lang="en-US" altLang="zh-CN" sz="1000" b="0" i="0" smtClean="0">
                <a:ea typeface="宋体" pitchFamily="2" charset="-122"/>
              </a:rPr>
              <a:pPr eaLnBrk="1" hangingPunct="1"/>
              <a:t>7</a:t>
            </a:fld>
            <a:endParaRPr lang="en-US" altLang="zh-CN" sz="1000" b="0" i="0" smtClean="0">
              <a:ea typeface="宋体" pitchFamily="2" charset="-122"/>
            </a:endParaRPr>
          </a:p>
        </p:txBody>
      </p:sp>
      <p:sp>
        <p:nvSpPr>
          <p:cNvPr id="10" name="Text Box 3"/>
          <p:cNvSpPr txBox="1">
            <a:spLocks noChangeArrowheads="1"/>
          </p:cNvSpPr>
          <p:nvPr/>
        </p:nvSpPr>
        <p:spPr bwMode="auto">
          <a:xfrm>
            <a:off x="1259143" y="1988992"/>
            <a:ext cx="2546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初始种群</a:t>
            </a:r>
          </a:p>
        </p:txBody>
      </p:sp>
      <p:sp>
        <p:nvSpPr>
          <p:cNvPr id="11" name="Text Box 5"/>
          <p:cNvSpPr txBox="1">
            <a:spLocks noChangeArrowheads="1"/>
          </p:cNvSpPr>
          <p:nvPr/>
        </p:nvSpPr>
        <p:spPr bwMode="auto">
          <a:xfrm>
            <a:off x="865443" y="1520788"/>
            <a:ext cx="6013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0" indent="0" algn="l" eaLnBrk="1" hangingPunct="1">
              <a:buFont typeface="Wingdings" panose="05000000000000000000" pitchFamily="2" charset="2"/>
              <a:buNone/>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dirty="0"/>
              <a:t> </a:t>
            </a:r>
            <a:r>
              <a:rPr lang="zh-CN" altLang="en-US" dirty="0" smtClean="0"/>
              <a:t>遗传</a:t>
            </a:r>
            <a:r>
              <a:rPr lang="zh-CN" altLang="en-US" dirty="0"/>
              <a:t>算法，</a:t>
            </a:r>
            <a:r>
              <a:rPr lang="en-US" altLang="zh-CN" dirty="0"/>
              <a:t>GA</a:t>
            </a:r>
            <a:r>
              <a:rPr lang="zh-CN" altLang="en-US" dirty="0"/>
              <a:t>是一种“仿生算法”</a:t>
            </a:r>
            <a:endParaRPr lang="en-US" altLang="zh-CN" dirty="0"/>
          </a:p>
        </p:txBody>
      </p:sp>
      <p:sp>
        <p:nvSpPr>
          <p:cNvPr id="13" name="Text Box 3"/>
          <p:cNvSpPr txBox="1">
            <a:spLocks noChangeArrowheads="1"/>
          </p:cNvSpPr>
          <p:nvPr/>
        </p:nvSpPr>
        <p:spPr bwMode="auto">
          <a:xfrm>
            <a:off x="1192468" y="2708920"/>
            <a:ext cx="2679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个体适应度计算</a:t>
            </a:r>
          </a:p>
        </p:txBody>
      </p:sp>
      <p:sp>
        <p:nvSpPr>
          <p:cNvPr id="14" name="Text Box 3"/>
          <p:cNvSpPr txBox="1">
            <a:spLocks noChangeArrowheads="1"/>
          </p:cNvSpPr>
          <p:nvPr/>
        </p:nvSpPr>
        <p:spPr bwMode="auto">
          <a:xfrm>
            <a:off x="1192468" y="3418532"/>
            <a:ext cx="2679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选择</a:t>
            </a:r>
          </a:p>
        </p:txBody>
      </p:sp>
      <p:sp>
        <p:nvSpPr>
          <p:cNvPr id="15" name="Text Box 3"/>
          <p:cNvSpPr txBox="1">
            <a:spLocks noChangeArrowheads="1"/>
          </p:cNvSpPr>
          <p:nvPr/>
        </p:nvSpPr>
        <p:spPr bwMode="auto">
          <a:xfrm>
            <a:off x="1192468" y="4107507"/>
            <a:ext cx="26797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交叉</a:t>
            </a:r>
          </a:p>
        </p:txBody>
      </p:sp>
      <p:sp>
        <p:nvSpPr>
          <p:cNvPr id="16" name="Text Box 3"/>
          <p:cNvSpPr txBox="1">
            <a:spLocks noChangeArrowheads="1"/>
          </p:cNvSpPr>
          <p:nvPr/>
        </p:nvSpPr>
        <p:spPr bwMode="auto">
          <a:xfrm>
            <a:off x="1192468" y="4815532"/>
            <a:ext cx="2679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变异</a:t>
            </a:r>
          </a:p>
        </p:txBody>
      </p:sp>
      <p:sp>
        <p:nvSpPr>
          <p:cNvPr id="17" name="Text Box 3"/>
          <p:cNvSpPr txBox="1">
            <a:spLocks noChangeArrowheads="1"/>
          </p:cNvSpPr>
          <p:nvPr/>
        </p:nvSpPr>
        <p:spPr bwMode="auto">
          <a:xfrm>
            <a:off x="1192468" y="5560070"/>
            <a:ext cx="26797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a:solidFill>
                  <a:srgbClr val="990000"/>
                </a:solidFill>
              </a:rPr>
              <a:t>终止条件</a:t>
            </a:r>
          </a:p>
        </p:txBody>
      </p:sp>
      <p:sp>
        <p:nvSpPr>
          <p:cNvPr id="18" name="矩形 1"/>
          <p:cNvSpPr>
            <a:spLocks noChangeArrowheads="1"/>
          </p:cNvSpPr>
          <p:nvPr/>
        </p:nvSpPr>
        <p:spPr bwMode="auto">
          <a:xfrm>
            <a:off x="1876681" y="1984230"/>
            <a:ext cx="1331912" cy="368300"/>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sp>
        <p:nvSpPr>
          <p:cNvPr id="19" name="矩形 3"/>
          <p:cNvSpPr>
            <a:spLocks noChangeArrowheads="1"/>
          </p:cNvSpPr>
          <p:nvPr/>
        </p:nvSpPr>
        <p:spPr bwMode="auto">
          <a:xfrm>
            <a:off x="1587756" y="2708920"/>
            <a:ext cx="2016125" cy="368300"/>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sp>
        <p:nvSpPr>
          <p:cNvPr id="20" name="矩形 4"/>
          <p:cNvSpPr>
            <a:spLocks noChangeArrowheads="1"/>
          </p:cNvSpPr>
          <p:nvPr/>
        </p:nvSpPr>
        <p:spPr bwMode="auto">
          <a:xfrm>
            <a:off x="2146556" y="3418532"/>
            <a:ext cx="792162" cy="368300"/>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sp>
        <p:nvSpPr>
          <p:cNvPr id="21" name="矩形 5"/>
          <p:cNvSpPr>
            <a:spLocks noChangeArrowheads="1"/>
          </p:cNvSpPr>
          <p:nvPr/>
        </p:nvSpPr>
        <p:spPr bwMode="auto">
          <a:xfrm>
            <a:off x="2129093" y="4099570"/>
            <a:ext cx="792163" cy="369887"/>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sp>
        <p:nvSpPr>
          <p:cNvPr id="22" name="矩形 6"/>
          <p:cNvSpPr>
            <a:spLocks noChangeArrowheads="1"/>
          </p:cNvSpPr>
          <p:nvPr/>
        </p:nvSpPr>
        <p:spPr bwMode="auto">
          <a:xfrm>
            <a:off x="2111631" y="4815532"/>
            <a:ext cx="792162" cy="368300"/>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cxnSp>
        <p:nvCxnSpPr>
          <p:cNvPr id="23" name="直接箭头连接符 8"/>
          <p:cNvCxnSpPr>
            <a:cxnSpLocks noChangeShapeType="1"/>
            <a:stCxn id="10" idx="2"/>
          </p:cNvCxnSpPr>
          <p:nvPr/>
        </p:nvCxnSpPr>
        <p:spPr bwMode="auto">
          <a:xfrm>
            <a:off x="2532318" y="2358880"/>
            <a:ext cx="0" cy="354032"/>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10"/>
          <p:cNvCxnSpPr>
            <a:cxnSpLocks noChangeShapeType="1"/>
            <a:stCxn id="13" idx="2"/>
            <a:endCxn id="14" idx="0"/>
          </p:cNvCxnSpPr>
          <p:nvPr/>
        </p:nvCxnSpPr>
        <p:spPr bwMode="auto">
          <a:xfrm flipH="1">
            <a:off x="2532318" y="3077220"/>
            <a:ext cx="0" cy="341312"/>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19"/>
          <p:cNvCxnSpPr>
            <a:cxnSpLocks noChangeShapeType="1"/>
            <a:stCxn id="14" idx="2"/>
            <a:endCxn id="15" idx="0"/>
          </p:cNvCxnSpPr>
          <p:nvPr/>
        </p:nvCxnSpPr>
        <p:spPr bwMode="auto">
          <a:xfrm>
            <a:off x="2532318" y="3786832"/>
            <a:ext cx="0" cy="320675"/>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1"/>
          <p:cNvCxnSpPr>
            <a:cxnSpLocks noChangeShapeType="1"/>
            <a:stCxn id="15" idx="2"/>
            <a:endCxn id="16" idx="0"/>
          </p:cNvCxnSpPr>
          <p:nvPr/>
        </p:nvCxnSpPr>
        <p:spPr bwMode="auto">
          <a:xfrm>
            <a:off x="2532318" y="4477395"/>
            <a:ext cx="0" cy="338137"/>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菱形 22"/>
          <p:cNvSpPr>
            <a:spLocks noChangeArrowheads="1"/>
          </p:cNvSpPr>
          <p:nvPr/>
        </p:nvSpPr>
        <p:spPr bwMode="auto">
          <a:xfrm>
            <a:off x="1479806" y="5512445"/>
            <a:ext cx="2124075" cy="527050"/>
          </a:xfrm>
          <a:prstGeom prst="diamond">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cxnSp>
        <p:nvCxnSpPr>
          <p:cNvPr id="28" name="直接箭头连接符 24"/>
          <p:cNvCxnSpPr>
            <a:cxnSpLocks noChangeShapeType="1"/>
            <a:stCxn id="16" idx="2"/>
            <a:endCxn id="27" idx="0"/>
          </p:cNvCxnSpPr>
          <p:nvPr/>
        </p:nvCxnSpPr>
        <p:spPr bwMode="auto">
          <a:xfrm>
            <a:off x="2532318" y="5183832"/>
            <a:ext cx="9525" cy="328613"/>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1614858"/>
          <p:cNvCxnSpPr>
            <a:cxnSpLocks noChangeShapeType="1"/>
            <a:stCxn id="27" idx="2"/>
          </p:cNvCxnSpPr>
          <p:nvPr/>
        </p:nvCxnSpPr>
        <p:spPr bwMode="auto">
          <a:xfrm>
            <a:off x="2541843" y="6039495"/>
            <a:ext cx="0" cy="336550"/>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1614862"/>
          <p:cNvCxnSpPr>
            <a:cxnSpLocks noChangeShapeType="1"/>
            <a:stCxn id="27" idx="1"/>
          </p:cNvCxnSpPr>
          <p:nvPr/>
        </p:nvCxnSpPr>
        <p:spPr bwMode="auto">
          <a:xfrm flipH="1">
            <a:off x="868618" y="5775970"/>
            <a:ext cx="611188" cy="0"/>
          </a:xfrm>
          <a:prstGeom prst="line">
            <a:avLst/>
          </a:prstGeom>
          <a:noFill/>
          <a:ln w="28575" algn="ctr">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1614864"/>
          <p:cNvCxnSpPr>
            <a:cxnSpLocks noChangeShapeType="1"/>
          </p:cNvCxnSpPr>
          <p:nvPr/>
        </p:nvCxnSpPr>
        <p:spPr bwMode="auto">
          <a:xfrm flipV="1">
            <a:off x="868618" y="2893070"/>
            <a:ext cx="0" cy="2882900"/>
          </a:xfrm>
          <a:prstGeom prst="line">
            <a:avLst/>
          </a:prstGeom>
          <a:noFill/>
          <a:ln w="28575" algn="ctr">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1614866"/>
          <p:cNvCxnSpPr>
            <a:cxnSpLocks noChangeShapeType="1"/>
          </p:cNvCxnSpPr>
          <p:nvPr/>
        </p:nvCxnSpPr>
        <p:spPr bwMode="auto">
          <a:xfrm>
            <a:off x="868618" y="2893070"/>
            <a:ext cx="719138" cy="0"/>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 Box 36"/>
          <p:cNvSpPr txBox="1">
            <a:spLocks noChangeArrowheads="1"/>
          </p:cNvSpPr>
          <p:nvPr/>
        </p:nvSpPr>
        <p:spPr bwMode="auto">
          <a:xfrm>
            <a:off x="2111631" y="6037907"/>
            <a:ext cx="3952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a:t>Y</a:t>
            </a:r>
            <a:endParaRPr lang="zh-CN" altLang="en-US" sz="1800">
              <a:solidFill>
                <a:srgbClr val="990000"/>
              </a:solidFill>
            </a:endParaRPr>
          </a:p>
        </p:txBody>
      </p:sp>
      <p:sp>
        <p:nvSpPr>
          <p:cNvPr id="34" name="Text Box 36"/>
          <p:cNvSpPr txBox="1">
            <a:spLocks noChangeArrowheads="1"/>
          </p:cNvSpPr>
          <p:nvPr/>
        </p:nvSpPr>
        <p:spPr bwMode="auto">
          <a:xfrm>
            <a:off x="976568" y="5437832"/>
            <a:ext cx="3952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a:t>N</a:t>
            </a:r>
            <a:endParaRPr lang="zh-CN" altLang="en-US" sz="1800">
              <a:solidFill>
                <a:srgbClr val="990000"/>
              </a:solidFill>
            </a:endParaRPr>
          </a:p>
        </p:txBody>
      </p:sp>
      <p:sp>
        <p:nvSpPr>
          <p:cNvPr id="35" name="Text Box 3"/>
          <p:cNvSpPr txBox="1">
            <a:spLocks noChangeArrowheads="1"/>
          </p:cNvSpPr>
          <p:nvPr/>
        </p:nvSpPr>
        <p:spPr bwMode="auto">
          <a:xfrm>
            <a:off x="4770693" y="1758805"/>
            <a:ext cx="46799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dirty="0"/>
              <a:t>一</a:t>
            </a:r>
            <a:r>
              <a:rPr lang="zh-CN" altLang="en-US" dirty="0" smtClean="0"/>
              <a:t>个“生物个体”对应我们问题的</a:t>
            </a:r>
            <a:r>
              <a:rPr lang="zh-CN" altLang="en-US" dirty="0"/>
              <a:t>一个可能解答</a:t>
            </a:r>
            <a:r>
              <a:rPr lang="zh-CN" altLang="en-US" dirty="0" smtClean="0"/>
              <a:t>，</a:t>
            </a:r>
            <a:endParaRPr lang="en-US" altLang="zh-CN" dirty="0" smtClean="0"/>
          </a:p>
          <a:p>
            <a:pPr eaLnBrk="1" hangingPunct="1">
              <a:spcBef>
                <a:spcPct val="50000"/>
              </a:spcBef>
            </a:pPr>
            <a:r>
              <a:rPr lang="zh-CN" altLang="en-US" dirty="0" smtClean="0"/>
              <a:t>需</a:t>
            </a:r>
            <a:r>
              <a:rPr lang="zh-CN" altLang="en-US" dirty="0"/>
              <a:t>把解答改写（编码）成一维数组形式（对生物基因染色体的仿生。</a:t>
            </a:r>
          </a:p>
        </p:txBody>
      </p:sp>
      <p:sp>
        <p:nvSpPr>
          <p:cNvPr id="36" name="Text Box 3"/>
          <p:cNvSpPr txBox="1">
            <a:spLocks noChangeArrowheads="1"/>
          </p:cNvSpPr>
          <p:nvPr/>
        </p:nvSpPr>
        <p:spPr bwMode="auto">
          <a:xfrm>
            <a:off x="4770693" y="2820842"/>
            <a:ext cx="4679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a:t>适应度函数（每个个体“适者生存”的程度）</a:t>
            </a:r>
          </a:p>
        </p:txBody>
      </p:sp>
      <p:sp>
        <p:nvSpPr>
          <p:cNvPr id="37" name="Text Box 3"/>
          <p:cNvSpPr txBox="1">
            <a:spLocks noChangeArrowheads="1"/>
          </p:cNvSpPr>
          <p:nvPr/>
        </p:nvSpPr>
        <p:spPr bwMode="auto">
          <a:xfrm>
            <a:off x="4781806" y="3412980"/>
            <a:ext cx="46799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a:t>模拟自然选择过程，适者生存，不适者淘汰。适应度高的个体有更大概率留下后代。</a:t>
            </a:r>
          </a:p>
        </p:txBody>
      </p:sp>
      <p:sp>
        <p:nvSpPr>
          <p:cNvPr id="38" name="Text Box 3"/>
          <p:cNvSpPr txBox="1">
            <a:spLocks noChangeArrowheads="1"/>
          </p:cNvSpPr>
          <p:nvPr/>
        </p:nvSpPr>
        <p:spPr bwMode="auto">
          <a:xfrm>
            <a:off x="4770693" y="4197205"/>
            <a:ext cx="4679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a:t>模拟交配繁殖</a:t>
            </a:r>
          </a:p>
        </p:txBody>
      </p:sp>
      <p:sp>
        <p:nvSpPr>
          <p:cNvPr id="39" name="Text Box 3"/>
          <p:cNvSpPr txBox="1">
            <a:spLocks noChangeArrowheads="1"/>
          </p:cNvSpPr>
          <p:nvPr/>
        </p:nvSpPr>
        <p:spPr bwMode="auto">
          <a:xfrm>
            <a:off x="4781806" y="4927455"/>
            <a:ext cx="46799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a:t>模拟基因突变</a:t>
            </a:r>
          </a:p>
        </p:txBody>
      </p:sp>
      <p:sp>
        <p:nvSpPr>
          <p:cNvPr id="40" name="Text Box 3"/>
          <p:cNvSpPr txBox="1">
            <a:spLocks noChangeArrowheads="1"/>
          </p:cNvSpPr>
          <p:nvPr/>
        </p:nvSpPr>
        <p:spPr bwMode="auto">
          <a:xfrm>
            <a:off x="4788590" y="5657705"/>
            <a:ext cx="46799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dirty="0" smtClean="0"/>
              <a:t>模拟世代更替</a:t>
            </a:r>
            <a:endParaRPr lang="zh-CN" altLang="en-US" dirty="0"/>
          </a:p>
        </p:txBody>
      </p:sp>
      <p:sp>
        <p:nvSpPr>
          <p:cNvPr id="41"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42"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遗传算法的基本思想</a:t>
            </a:r>
            <a:endParaRPr lang="en-US" altLang="zh-CN" sz="2400" dirty="0">
              <a:solidFill>
                <a:schemeClr val="tx1"/>
              </a:solidFill>
            </a:endParaRPr>
          </a:p>
        </p:txBody>
      </p:sp>
      <p:sp>
        <p:nvSpPr>
          <p:cNvPr id="44" name="Text Box 3"/>
          <p:cNvSpPr txBox="1">
            <a:spLocks noChangeArrowheads="1"/>
          </p:cNvSpPr>
          <p:nvPr/>
        </p:nvSpPr>
        <p:spPr bwMode="auto">
          <a:xfrm>
            <a:off x="1192468" y="6361904"/>
            <a:ext cx="2679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800" dirty="0" smtClean="0">
                <a:solidFill>
                  <a:srgbClr val="990000"/>
                </a:solidFill>
              </a:rPr>
              <a:t>结果</a:t>
            </a:r>
            <a:endParaRPr lang="zh-CN" altLang="en-US" sz="1800" dirty="0">
              <a:solidFill>
                <a:srgbClr val="990000"/>
              </a:solidFill>
            </a:endParaRPr>
          </a:p>
        </p:txBody>
      </p:sp>
      <p:sp>
        <p:nvSpPr>
          <p:cNvPr id="45" name="矩形 6"/>
          <p:cNvSpPr>
            <a:spLocks noChangeArrowheads="1"/>
          </p:cNvSpPr>
          <p:nvPr/>
        </p:nvSpPr>
        <p:spPr bwMode="auto">
          <a:xfrm>
            <a:off x="2111631" y="6361904"/>
            <a:ext cx="792162" cy="368300"/>
          </a:xfrm>
          <a:prstGeom prst="rect">
            <a:avLst/>
          </a:prstGeom>
          <a:noFill/>
          <a:ln w="28575" algn="ctr">
            <a:solidFill>
              <a:schemeClr val="tx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endParaRPr lang="zh-CN" altLang="en-US" i="1"/>
          </a:p>
        </p:txBody>
      </p:sp>
    </p:spTree>
    <p:extLst>
      <p:ext uri="{BB962C8B-B14F-4D97-AF65-F5344CB8AC3E}">
        <p14:creationId xmlns:p14="http://schemas.microsoft.com/office/powerpoint/2010/main" val="4921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2"/>
          <p:cNvSpPr>
            <a:spLocks noGrp="1"/>
          </p:cNvSpPr>
          <p:nvPr>
            <p:ph type="ftr" sz="quarter" idx="10"/>
          </p:nvPr>
        </p:nvSpPr>
        <p:spPr>
          <a:noFill/>
        </p:spPr>
        <p:txBody>
          <a:bodyPr/>
          <a:lstStyle>
            <a:lvl1pPr defTabSz="669925" eaLnBrk="0" hangingPunct="0">
              <a:defRPr sz="1600" b="1">
                <a:solidFill>
                  <a:schemeClr val="tx1"/>
                </a:solidFill>
                <a:latin typeface="Arial" charset="0"/>
                <a:ea typeface="宋体" pitchFamily="2" charset="-122"/>
              </a:defRPr>
            </a:lvl1pPr>
            <a:lvl2pPr marL="742950" indent="-285750" defTabSz="669925" eaLnBrk="0" hangingPunct="0">
              <a:defRPr sz="1600" b="1">
                <a:solidFill>
                  <a:schemeClr val="tx1"/>
                </a:solidFill>
                <a:latin typeface="Arial" charset="0"/>
                <a:ea typeface="宋体" pitchFamily="2" charset="-122"/>
              </a:defRPr>
            </a:lvl2pPr>
            <a:lvl3pPr marL="1143000" indent="-228600" defTabSz="669925" eaLnBrk="0" hangingPunct="0">
              <a:defRPr sz="1600" b="1">
                <a:solidFill>
                  <a:schemeClr val="tx1"/>
                </a:solidFill>
                <a:latin typeface="Arial" charset="0"/>
                <a:ea typeface="宋体" pitchFamily="2" charset="-122"/>
              </a:defRPr>
            </a:lvl3pPr>
            <a:lvl4pPr marL="1600200" indent="-228600" defTabSz="669925" eaLnBrk="0" hangingPunct="0">
              <a:defRPr sz="1600" b="1">
                <a:solidFill>
                  <a:schemeClr val="tx1"/>
                </a:solidFill>
                <a:latin typeface="Arial" charset="0"/>
                <a:ea typeface="宋体" pitchFamily="2" charset="-122"/>
              </a:defRPr>
            </a:lvl4pPr>
            <a:lvl5pPr marL="2057400" indent="-228600" defTabSz="669925" eaLnBrk="0" hangingPunct="0">
              <a:defRPr sz="1600" b="1">
                <a:solidFill>
                  <a:schemeClr val="tx1"/>
                </a:solidFill>
                <a:latin typeface="Arial" charset="0"/>
                <a:ea typeface="宋体" pitchFamily="2" charset="-122"/>
              </a:defRPr>
            </a:lvl5pPr>
            <a:lvl6pPr marL="2514600" indent="-228600" defTabSz="669925" eaLnBrk="0" fontAlgn="base" hangingPunct="0">
              <a:spcBef>
                <a:spcPct val="0"/>
              </a:spcBef>
              <a:spcAft>
                <a:spcPct val="0"/>
              </a:spcAft>
              <a:defRPr sz="1600" b="1">
                <a:solidFill>
                  <a:schemeClr val="tx1"/>
                </a:solidFill>
                <a:latin typeface="Arial" charset="0"/>
                <a:ea typeface="宋体" pitchFamily="2" charset="-122"/>
              </a:defRPr>
            </a:lvl6pPr>
            <a:lvl7pPr marL="2971800" indent="-228600" defTabSz="669925" eaLnBrk="0" fontAlgn="base" hangingPunct="0">
              <a:spcBef>
                <a:spcPct val="0"/>
              </a:spcBef>
              <a:spcAft>
                <a:spcPct val="0"/>
              </a:spcAft>
              <a:defRPr sz="1600" b="1">
                <a:solidFill>
                  <a:schemeClr val="tx1"/>
                </a:solidFill>
                <a:latin typeface="Arial" charset="0"/>
                <a:ea typeface="宋体" pitchFamily="2" charset="-122"/>
              </a:defRPr>
            </a:lvl7pPr>
            <a:lvl8pPr marL="3429000" indent="-228600" defTabSz="669925" eaLnBrk="0" fontAlgn="base" hangingPunct="0">
              <a:spcBef>
                <a:spcPct val="0"/>
              </a:spcBef>
              <a:spcAft>
                <a:spcPct val="0"/>
              </a:spcAft>
              <a:defRPr sz="1600" b="1">
                <a:solidFill>
                  <a:schemeClr val="tx1"/>
                </a:solidFill>
                <a:latin typeface="Arial" charset="0"/>
                <a:ea typeface="宋体" pitchFamily="2" charset="-122"/>
              </a:defRPr>
            </a:lvl8pPr>
            <a:lvl9pPr marL="3886200" indent="-228600" defTabSz="669925"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fld id="{10CBB53A-99EE-482C-A79E-382061E14F6F}" type="slidenum">
              <a:rPr lang="en-US" altLang="zh-CN" sz="1000" b="0" smtClean="0"/>
              <a:pPr eaLnBrk="1" hangingPunct="1"/>
              <a:t>8</a:t>
            </a:fld>
            <a:endParaRPr lang="en-US" altLang="zh-CN" sz="1000" b="0" smtClean="0"/>
          </a:p>
        </p:txBody>
      </p:sp>
      <p:sp>
        <p:nvSpPr>
          <p:cNvPr id="22531" name="Text Box 3"/>
          <p:cNvSpPr txBox="1">
            <a:spLocks noChangeArrowheads="1"/>
          </p:cNvSpPr>
          <p:nvPr/>
        </p:nvSpPr>
        <p:spPr bwMode="auto">
          <a:xfrm>
            <a:off x="452437" y="3992872"/>
            <a:ext cx="6842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初始种群</a:t>
            </a:r>
          </a:p>
        </p:txBody>
      </p:sp>
      <p:sp>
        <p:nvSpPr>
          <p:cNvPr id="60" name="Text Box 3"/>
          <p:cNvSpPr txBox="1">
            <a:spLocks noChangeArrowheads="1"/>
          </p:cNvSpPr>
          <p:nvPr/>
        </p:nvSpPr>
        <p:spPr bwMode="auto">
          <a:xfrm>
            <a:off x="819126" y="1948305"/>
            <a:ext cx="46799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zh-CN" altLang="en-US" i="0" dirty="0"/>
              <a:t>编码方法：把</a:t>
            </a:r>
            <a:r>
              <a:rPr lang="en-US" altLang="zh-CN" i="0" dirty="0"/>
              <a:t>x</a:t>
            </a:r>
            <a:r>
              <a:rPr lang="zh-CN" altLang="en-US" i="0" dirty="0"/>
              <a:t>的值</a:t>
            </a:r>
            <a:r>
              <a:rPr lang="zh-CN" altLang="en-US" i="0" dirty="0" smtClean="0"/>
              <a:t>用</a:t>
            </a:r>
            <a:r>
              <a:rPr lang="en-US" altLang="zh-CN" i="0" dirty="0" smtClean="0"/>
              <a:t>4</a:t>
            </a:r>
            <a:r>
              <a:rPr lang="zh-CN" altLang="en-US" i="0" dirty="0" smtClean="0"/>
              <a:t>位</a:t>
            </a:r>
            <a:r>
              <a:rPr lang="zh-CN" altLang="en-US" i="0" dirty="0"/>
              <a:t>二进制数串表示</a:t>
            </a:r>
            <a:endParaRPr lang="en-US" altLang="zh-CN" i="0" dirty="0"/>
          </a:p>
          <a:p>
            <a:pPr algn="l" eaLnBrk="1" hangingPunct="1">
              <a:spcBef>
                <a:spcPct val="50000"/>
              </a:spcBef>
            </a:pPr>
            <a:r>
              <a:rPr lang="zh-CN" altLang="en-US" i="0" dirty="0"/>
              <a:t>适应度</a:t>
            </a:r>
            <a:r>
              <a:rPr lang="zh-CN" altLang="en-US" i="0" dirty="0" smtClean="0"/>
              <a:t>函数：</a:t>
            </a:r>
            <a:endParaRPr lang="zh-CN" altLang="en-US" i="0" dirty="0"/>
          </a:p>
        </p:txBody>
      </p:sp>
      <p:sp>
        <p:nvSpPr>
          <p:cNvPr id="61" name="Text Box 3"/>
          <p:cNvSpPr txBox="1">
            <a:spLocks noChangeArrowheads="1"/>
          </p:cNvSpPr>
          <p:nvPr/>
        </p:nvSpPr>
        <p:spPr bwMode="auto">
          <a:xfrm>
            <a:off x="1951037" y="6139172"/>
            <a:ext cx="625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177</a:t>
            </a:r>
            <a:endParaRPr lang="zh-CN" altLang="en-US" sz="1400" dirty="0"/>
          </a:p>
        </p:txBody>
      </p:sp>
      <p:sp>
        <p:nvSpPr>
          <p:cNvPr id="37" name="Text Box 3"/>
          <p:cNvSpPr txBox="1">
            <a:spLocks noChangeArrowheads="1"/>
          </p:cNvSpPr>
          <p:nvPr/>
        </p:nvSpPr>
        <p:spPr bwMode="auto">
          <a:xfrm>
            <a:off x="1892300" y="3992872"/>
            <a:ext cx="6842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dirty="0">
                <a:solidFill>
                  <a:srgbClr val="990000"/>
                </a:solidFill>
              </a:rPr>
              <a:t>适应度</a:t>
            </a:r>
          </a:p>
        </p:txBody>
      </p:sp>
      <p:sp>
        <p:nvSpPr>
          <p:cNvPr id="39" name="Text Box 3"/>
          <p:cNvSpPr txBox="1">
            <a:spLocks noChangeArrowheads="1"/>
          </p:cNvSpPr>
          <p:nvPr/>
        </p:nvSpPr>
        <p:spPr bwMode="auto">
          <a:xfrm>
            <a:off x="1989137" y="4712010"/>
            <a:ext cx="47942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56</a:t>
            </a:r>
            <a:endParaRPr lang="en-US" altLang="zh-CN" sz="1400" dirty="0"/>
          </a:p>
          <a:p>
            <a:pPr eaLnBrk="1" hangingPunct="1">
              <a:spcBef>
                <a:spcPct val="50000"/>
              </a:spcBef>
            </a:pPr>
            <a:r>
              <a:rPr lang="en-US" altLang="zh-CN" sz="1400" dirty="0" smtClean="0"/>
              <a:t>41</a:t>
            </a:r>
            <a:endParaRPr lang="en-US" altLang="zh-CN" sz="1400" dirty="0"/>
          </a:p>
          <a:p>
            <a:pPr eaLnBrk="1" hangingPunct="1">
              <a:spcBef>
                <a:spcPct val="50000"/>
              </a:spcBef>
            </a:pPr>
            <a:r>
              <a:rPr lang="en-US" altLang="zh-CN" sz="1400" dirty="0" smtClean="0"/>
              <a:t>48</a:t>
            </a:r>
            <a:endParaRPr lang="en-US" altLang="zh-CN" sz="1400" dirty="0"/>
          </a:p>
          <a:p>
            <a:pPr eaLnBrk="1" hangingPunct="1">
              <a:spcBef>
                <a:spcPct val="50000"/>
              </a:spcBef>
            </a:pPr>
            <a:r>
              <a:rPr lang="en-US" altLang="zh-CN" sz="1400" dirty="0" smtClean="0"/>
              <a:t>32</a:t>
            </a:r>
            <a:endParaRPr lang="zh-CN" altLang="en-US" sz="1400" dirty="0"/>
          </a:p>
        </p:txBody>
      </p:sp>
      <p:sp>
        <p:nvSpPr>
          <p:cNvPr id="40" name="Text Box 3"/>
          <p:cNvSpPr txBox="1">
            <a:spLocks noChangeArrowheads="1"/>
          </p:cNvSpPr>
          <p:nvPr/>
        </p:nvSpPr>
        <p:spPr bwMode="auto">
          <a:xfrm>
            <a:off x="2576512" y="3986522"/>
            <a:ext cx="6842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dirty="0">
                <a:solidFill>
                  <a:srgbClr val="990000"/>
                </a:solidFill>
              </a:rPr>
              <a:t>生存概率</a:t>
            </a:r>
          </a:p>
        </p:txBody>
      </p:sp>
      <p:sp>
        <p:nvSpPr>
          <p:cNvPr id="41" name="Text Box 3"/>
          <p:cNvSpPr txBox="1">
            <a:spLocks noChangeArrowheads="1"/>
          </p:cNvSpPr>
          <p:nvPr/>
        </p:nvSpPr>
        <p:spPr bwMode="auto">
          <a:xfrm>
            <a:off x="2563812" y="4707247"/>
            <a:ext cx="731838"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0.316</a:t>
            </a:r>
            <a:endParaRPr lang="en-US" altLang="zh-CN" sz="1400" dirty="0"/>
          </a:p>
          <a:p>
            <a:pPr eaLnBrk="1" hangingPunct="1">
              <a:spcBef>
                <a:spcPct val="50000"/>
              </a:spcBef>
            </a:pPr>
            <a:r>
              <a:rPr lang="en-US" altLang="zh-CN" sz="1400" dirty="0" smtClean="0"/>
              <a:t>0.232</a:t>
            </a:r>
            <a:endParaRPr lang="en-US" altLang="zh-CN" sz="1400" dirty="0"/>
          </a:p>
          <a:p>
            <a:pPr eaLnBrk="1" hangingPunct="1">
              <a:spcBef>
                <a:spcPct val="50000"/>
              </a:spcBef>
            </a:pPr>
            <a:r>
              <a:rPr lang="en-US" altLang="zh-CN" sz="1400" dirty="0" smtClean="0"/>
              <a:t>0.271</a:t>
            </a:r>
            <a:endParaRPr lang="en-US" altLang="zh-CN" sz="1400" dirty="0"/>
          </a:p>
          <a:p>
            <a:pPr eaLnBrk="1" hangingPunct="1">
              <a:spcBef>
                <a:spcPct val="50000"/>
              </a:spcBef>
            </a:pPr>
            <a:r>
              <a:rPr lang="en-US" altLang="zh-CN" sz="1400" dirty="0" smtClean="0"/>
              <a:t>0.181</a:t>
            </a:r>
            <a:endParaRPr lang="zh-CN" altLang="en-US" sz="1400" dirty="0"/>
          </a:p>
        </p:txBody>
      </p:sp>
      <p:sp>
        <p:nvSpPr>
          <p:cNvPr id="42" name="Text Box 3"/>
          <p:cNvSpPr txBox="1">
            <a:spLocks noChangeArrowheads="1"/>
          </p:cNvSpPr>
          <p:nvPr/>
        </p:nvSpPr>
        <p:spPr bwMode="auto">
          <a:xfrm>
            <a:off x="3332162" y="3986522"/>
            <a:ext cx="6842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dirty="0">
                <a:solidFill>
                  <a:srgbClr val="990000"/>
                </a:solidFill>
              </a:rPr>
              <a:t>选择结果</a:t>
            </a:r>
          </a:p>
        </p:txBody>
      </p:sp>
      <p:sp>
        <p:nvSpPr>
          <p:cNvPr id="43" name="Text Box 3"/>
          <p:cNvSpPr txBox="1">
            <a:spLocks noChangeArrowheads="1"/>
          </p:cNvSpPr>
          <p:nvPr/>
        </p:nvSpPr>
        <p:spPr bwMode="auto">
          <a:xfrm>
            <a:off x="3321050" y="4707247"/>
            <a:ext cx="731837"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en-US" altLang="zh-CN" sz="1400">
                <a:solidFill>
                  <a:srgbClr val="FF0000"/>
                </a:solidFill>
              </a:rPr>
              <a:t>2</a:t>
            </a:r>
          </a:p>
          <a:p>
            <a:pPr algn="ctr" eaLnBrk="1" hangingPunct="1">
              <a:spcBef>
                <a:spcPct val="50000"/>
              </a:spcBef>
            </a:pPr>
            <a:r>
              <a:rPr lang="en-US" altLang="zh-CN" sz="1400"/>
              <a:t>1</a:t>
            </a:r>
          </a:p>
          <a:p>
            <a:pPr algn="ctr" eaLnBrk="1" hangingPunct="1">
              <a:spcBef>
                <a:spcPct val="50000"/>
              </a:spcBef>
            </a:pPr>
            <a:r>
              <a:rPr lang="en-US" altLang="zh-CN" sz="1400"/>
              <a:t>1</a:t>
            </a:r>
          </a:p>
          <a:p>
            <a:pPr algn="ctr" eaLnBrk="1" hangingPunct="1">
              <a:spcBef>
                <a:spcPct val="50000"/>
              </a:spcBef>
            </a:pPr>
            <a:r>
              <a:rPr lang="en-US" altLang="zh-CN" sz="1400"/>
              <a:t>0</a:t>
            </a:r>
            <a:endParaRPr lang="zh-CN" altLang="en-US" sz="1400"/>
          </a:p>
        </p:txBody>
      </p:sp>
      <p:sp>
        <p:nvSpPr>
          <p:cNvPr id="45" name="Text Box 3"/>
          <p:cNvSpPr txBox="1">
            <a:spLocks noChangeArrowheads="1"/>
          </p:cNvSpPr>
          <p:nvPr/>
        </p:nvSpPr>
        <p:spPr bwMode="auto">
          <a:xfrm>
            <a:off x="4124325" y="3969060"/>
            <a:ext cx="6842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dirty="0">
                <a:solidFill>
                  <a:srgbClr val="990000"/>
                </a:solidFill>
              </a:rPr>
              <a:t>配对交叉</a:t>
            </a:r>
          </a:p>
        </p:txBody>
      </p:sp>
      <p:grpSp>
        <p:nvGrpSpPr>
          <p:cNvPr id="12" name="组合 11"/>
          <p:cNvGrpSpPr/>
          <p:nvPr/>
        </p:nvGrpSpPr>
        <p:grpSpPr>
          <a:xfrm>
            <a:off x="523875" y="4407210"/>
            <a:ext cx="4303712" cy="300037"/>
            <a:chOff x="523875" y="4407210"/>
            <a:chExt cx="4303712" cy="300037"/>
          </a:xfrm>
        </p:grpSpPr>
        <p:sp>
          <p:nvSpPr>
            <p:cNvPr id="62" name="Text Box 3"/>
            <p:cNvSpPr txBox="1">
              <a:spLocks noChangeArrowheads="1"/>
            </p:cNvSpPr>
            <p:nvPr/>
          </p:nvSpPr>
          <p:spPr bwMode="auto">
            <a:xfrm>
              <a:off x="523875" y="4429435"/>
              <a:ext cx="63182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44" name="Text Box 3"/>
            <p:cNvSpPr txBox="1">
              <a:spLocks noChangeArrowheads="1"/>
            </p:cNvSpPr>
            <p:nvPr/>
          </p:nvSpPr>
          <p:spPr bwMode="auto">
            <a:xfrm>
              <a:off x="3403600" y="4418322"/>
              <a:ext cx="6318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46" name="Text Box 3"/>
            <p:cNvSpPr txBox="1">
              <a:spLocks noChangeArrowheads="1"/>
            </p:cNvSpPr>
            <p:nvPr/>
          </p:nvSpPr>
          <p:spPr bwMode="auto">
            <a:xfrm>
              <a:off x="4195762" y="4407210"/>
              <a:ext cx="63182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grpSp>
      <p:sp>
        <p:nvSpPr>
          <p:cNvPr id="47" name="Text Box 3"/>
          <p:cNvSpPr txBox="1">
            <a:spLocks noChangeArrowheads="1"/>
          </p:cNvSpPr>
          <p:nvPr/>
        </p:nvSpPr>
        <p:spPr bwMode="auto">
          <a:xfrm>
            <a:off x="4113212" y="4689785"/>
            <a:ext cx="874713"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FF0000"/>
                </a:solidFill>
              </a:rPr>
              <a:t>01 | 10 </a:t>
            </a:r>
            <a:endParaRPr lang="en-US" altLang="zh-CN" sz="1400" dirty="0">
              <a:solidFill>
                <a:srgbClr val="FF0000"/>
              </a:solidFill>
            </a:endParaRPr>
          </a:p>
          <a:p>
            <a:pPr eaLnBrk="1" hangingPunct="1">
              <a:spcBef>
                <a:spcPct val="50000"/>
              </a:spcBef>
            </a:pPr>
            <a:r>
              <a:rPr lang="en-US" altLang="zh-CN" sz="1400" dirty="0" smtClean="0"/>
              <a:t>00 | 01 </a:t>
            </a:r>
            <a:endParaRPr lang="en-US" altLang="zh-CN" sz="1400" dirty="0"/>
          </a:p>
          <a:p>
            <a:pPr eaLnBrk="1" hangingPunct="1">
              <a:spcBef>
                <a:spcPct val="50000"/>
              </a:spcBef>
            </a:pPr>
            <a:r>
              <a:rPr lang="en-US" altLang="zh-CN" sz="1400" dirty="0" smtClean="0"/>
              <a:t>1 | 000 </a:t>
            </a:r>
            <a:endParaRPr lang="en-US" altLang="zh-CN" sz="1400" dirty="0"/>
          </a:p>
          <a:p>
            <a:pPr eaLnBrk="1" hangingPunct="1">
              <a:spcBef>
                <a:spcPct val="50000"/>
              </a:spcBef>
            </a:pPr>
            <a:r>
              <a:rPr lang="en-US" altLang="zh-CN" sz="1400" dirty="0" smtClean="0">
                <a:solidFill>
                  <a:srgbClr val="FF0000"/>
                </a:solidFill>
              </a:rPr>
              <a:t>0 | 110 </a:t>
            </a:r>
            <a:endParaRPr lang="zh-CN" altLang="en-US" sz="1400" dirty="0">
              <a:solidFill>
                <a:srgbClr val="FF0000"/>
              </a:solidFill>
            </a:endParaRPr>
          </a:p>
        </p:txBody>
      </p:sp>
      <p:sp>
        <p:nvSpPr>
          <p:cNvPr id="48" name="Text Box 3"/>
          <p:cNvSpPr txBox="1">
            <a:spLocks noChangeArrowheads="1"/>
          </p:cNvSpPr>
          <p:nvPr/>
        </p:nvSpPr>
        <p:spPr bwMode="auto">
          <a:xfrm>
            <a:off x="5072062" y="3969060"/>
            <a:ext cx="815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新一代种群</a:t>
            </a:r>
          </a:p>
        </p:txBody>
      </p:sp>
      <p:sp>
        <p:nvSpPr>
          <p:cNvPr id="50" name="Text Box 3"/>
          <p:cNvSpPr txBox="1">
            <a:spLocks noChangeArrowheads="1"/>
          </p:cNvSpPr>
          <p:nvPr/>
        </p:nvSpPr>
        <p:spPr bwMode="auto">
          <a:xfrm>
            <a:off x="5195230" y="4689785"/>
            <a:ext cx="137795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sz="1400" dirty="0" smtClean="0"/>
              <a:t>0010    </a:t>
            </a:r>
            <a:r>
              <a:rPr lang="zh-CN" altLang="en-US" sz="1400" dirty="0" smtClean="0"/>
              <a:t>（</a:t>
            </a:r>
            <a:r>
              <a:rPr lang="en-US" altLang="zh-CN" sz="1400" dirty="0" smtClean="0"/>
              <a:t>2</a:t>
            </a:r>
            <a:r>
              <a:rPr lang="zh-CN" altLang="en-US" sz="1400" dirty="0" smtClean="0"/>
              <a:t>）</a:t>
            </a:r>
            <a:endParaRPr lang="en-US" altLang="zh-CN" sz="1400" dirty="0"/>
          </a:p>
          <a:p>
            <a:pPr algn="l" eaLnBrk="1" hangingPunct="1">
              <a:spcBef>
                <a:spcPct val="50000"/>
              </a:spcBef>
            </a:pPr>
            <a:r>
              <a:rPr lang="en-US" altLang="zh-CN" sz="1400" dirty="0" smtClean="0"/>
              <a:t>0101    </a:t>
            </a:r>
            <a:r>
              <a:rPr lang="zh-CN" altLang="en-US" sz="1400" dirty="0" smtClean="0"/>
              <a:t>（</a:t>
            </a:r>
            <a:r>
              <a:rPr lang="en-US" altLang="zh-CN" sz="1400" dirty="0" smtClean="0"/>
              <a:t>5</a:t>
            </a:r>
            <a:r>
              <a:rPr lang="zh-CN" altLang="en-US" sz="1400" dirty="0" smtClean="0"/>
              <a:t>）</a:t>
            </a:r>
            <a:endParaRPr lang="en-US" altLang="zh-CN" sz="1400" dirty="0"/>
          </a:p>
          <a:p>
            <a:pPr algn="l" eaLnBrk="1" hangingPunct="1">
              <a:spcBef>
                <a:spcPct val="50000"/>
              </a:spcBef>
            </a:pPr>
            <a:r>
              <a:rPr lang="en-US" altLang="zh-CN" sz="1400" dirty="0" smtClean="0"/>
              <a:t>0000    </a:t>
            </a:r>
            <a:r>
              <a:rPr lang="zh-CN" altLang="en-US" sz="1400" dirty="0" smtClean="0"/>
              <a:t>（</a:t>
            </a:r>
            <a:r>
              <a:rPr lang="en-US" altLang="zh-CN" sz="1400" dirty="0" smtClean="0"/>
              <a:t>0</a:t>
            </a:r>
            <a:r>
              <a:rPr lang="zh-CN" altLang="en-US" sz="1400" dirty="0" smtClean="0"/>
              <a:t>）</a:t>
            </a:r>
            <a:endParaRPr lang="en-US" altLang="zh-CN" sz="1400" dirty="0"/>
          </a:p>
          <a:p>
            <a:pPr algn="l" eaLnBrk="1" hangingPunct="1">
              <a:spcBef>
                <a:spcPct val="50000"/>
              </a:spcBef>
            </a:pPr>
            <a:r>
              <a:rPr lang="en-US" altLang="zh-CN" sz="1400" dirty="0" smtClean="0"/>
              <a:t>1110     </a:t>
            </a:r>
            <a:r>
              <a:rPr lang="zh-CN" altLang="en-US" sz="1400" dirty="0" smtClean="0"/>
              <a:t>（</a:t>
            </a:r>
            <a:r>
              <a:rPr lang="en-US" altLang="zh-CN" sz="1400" dirty="0" smtClean="0"/>
              <a:t>14</a:t>
            </a:r>
            <a:r>
              <a:rPr lang="zh-CN" altLang="en-US" sz="1400" dirty="0" smtClean="0"/>
              <a:t>）</a:t>
            </a:r>
            <a:endParaRPr lang="zh-CN" altLang="en-US" sz="1400" dirty="0"/>
          </a:p>
        </p:txBody>
      </p:sp>
      <p:cxnSp>
        <p:nvCxnSpPr>
          <p:cNvPr id="9238" name="直接连接符 17"/>
          <p:cNvCxnSpPr>
            <a:cxnSpLocks noChangeShapeType="1"/>
          </p:cNvCxnSpPr>
          <p:nvPr/>
        </p:nvCxnSpPr>
        <p:spPr bwMode="auto">
          <a:xfrm>
            <a:off x="344487" y="6075672"/>
            <a:ext cx="9217025" cy="0"/>
          </a:xfrm>
          <a:prstGeom prst="line">
            <a:avLst/>
          </a:prstGeom>
          <a:noFill/>
          <a:ln w="28575" algn="ctr">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3"/>
          <p:cNvSpPr txBox="1">
            <a:spLocks noChangeArrowheads="1"/>
          </p:cNvSpPr>
          <p:nvPr/>
        </p:nvSpPr>
        <p:spPr bwMode="auto">
          <a:xfrm>
            <a:off x="2576512" y="6137585"/>
            <a:ext cx="755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a:t>1.000</a:t>
            </a:r>
            <a:endParaRPr lang="zh-CN" altLang="en-US" sz="1400"/>
          </a:p>
        </p:txBody>
      </p:sp>
      <p:sp>
        <p:nvSpPr>
          <p:cNvPr id="54" name="Text Box 3"/>
          <p:cNvSpPr txBox="1">
            <a:spLocks noChangeArrowheads="1"/>
          </p:cNvSpPr>
          <p:nvPr/>
        </p:nvSpPr>
        <p:spPr bwMode="auto">
          <a:xfrm>
            <a:off x="8107851" y="6110156"/>
            <a:ext cx="8800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109.2</a:t>
            </a:r>
            <a:endParaRPr lang="zh-CN" altLang="en-US" sz="1400" dirty="0"/>
          </a:p>
        </p:txBody>
      </p:sp>
      <p:sp>
        <p:nvSpPr>
          <p:cNvPr id="55" name="Text Box 3"/>
          <p:cNvSpPr txBox="1">
            <a:spLocks noChangeArrowheads="1"/>
          </p:cNvSpPr>
          <p:nvPr/>
        </p:nvSpPr>
        <p:spPr bwMode="auto">
          <a:xfrm>
            <a:off x="8156575" y="3980172"/>
            <a:ext cx="6842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dirty="0">
                <a:solidFill>
                  <a:srgbClr val="990000"/>
                </a:solidFill>
              </a:rPr>
              <a:t>适应度</a:t>
            </a:r>
          </a:p>
        </p:txBody>
      </p:sp>
      <p:sp>
        <p:nvSpPr>
          <p:cNvPr id="56" name="Text Box 3"/>
          <p:cNvSpPr txBox="1">
            <a:spLocks noChangeArrowheads="1"/>
          </p:cNvSpPr>
          <p:nvPr/>
        </p:nvSpPr>
        <p:spPr bwMode="auto">
          <a:xfrm>
            <a:off x="8215312" y="4699438"/>
            <a:ext cx="665163"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52</a:t>
            </a:r>
            <a:endParaRPr lang="en-US" altLang="zh-CN" sz="1400" dirty="0"/>
          </a:p>
          <a:p>
            <a:pPr eaLnBrk="1" hangingPunct="1">
              <a:spcBef>
                <a:spcPct val="50000"/>
              </a:spcBef>
            </a:pPr>
            <a:r>
              <a:rPr lang="en-US" altLang="zh-CN" sz="1400" dirty="0" smtClean="0"/>
              <a:t>57</a:t>
            </a:r>
            <a:endParaRPr lang="en-US" altLang="zh-CN" sz="1400" dirty="0"/>
          </a:p>
          <a:p>
            <a:pPr eaLnBrk="1" hangingPunct="1">
              <a:spcBef>
                <a:spcPct val="50000"/>
              </a:spcBef>
            </a:pPr>
            <a:r>
              <a:rPr lang="en-US" altLang="zh-CN" sz="1400" dirty="0" smtClean="0"/>
              <a:t>0.1</a:t>
            </a:r>
            <a:endParaRPr lang="en-US" altLang="zh-CN" sz="1400" dirty="0"/>
          </a:p>
          <a:p>
            <a:pPr eaLnBrk="1" hangingPunct="1">
              <a:spcBef>
                <a:spcPct val="50000"/>
              </a:spcBef>
            </a:pPr>
            <a:r>
              <a:rPr lang="en-US" altLang="zh-CN" sz="1400" dirty="0" smtClean="0"/>
              <a:t>0.1</a:t>
            </a:r>
            <a:endParaRPr lang="zh-CN" altLang="en-US" sz="1400" dirty="0"/>
          </a:p>
        </p:txBody>
      </p:sp>
      <p:sp>
        <p:nvSpPr>
          <p:cNvPr id="31"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51"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遗传算法示例</a:t>
            </a:r>
            <a:endParaRPr lang="en-US" altLang="zh-CN" sz="2400" dirty="0">
              <a:solidFill>
                <a:schemeClr val="tx1"/>
              </a:solidFill>
            </a:endParaRPr>
          </a:p>
        </p:txBody>
      </p:sp>
      <p:grpSp>
        <p:nvGrpSpPr>
          <p:cNvPr id="5" name="组合 4"/>
          <p:cNvGrpSpPr/>
          <p:nvPr/>
        </p:nvGrpSpPr>
        <p:grpSpPr>
          <a:xfrm>
            <a:off x="1055006" y="1444625"/>
            <a:ext cx="5833352" cy="377825"/>
            <a:chOff x="1055006" y="1444625"/>
            <a:chExt cx="5833352" cy="377825"/>
          </a:xfrm>
        </p:grpSpPr>
        <p:sp>
          <p:nvSpPr>
            <p:cNvPr id="36" name="Text Box 3"/>
            <p:cNvSpPr txBox="1">
              <a:spLocks noChangeArrowheads="1"/>
            </p:cNvSpPr>
            <p:nvPr/>
          </p:nvSpPr>
          <p:spPr bwMode="auto">
            <a:xfrm>
              <a:off x="3331370" y="1470762"/>
              <a:ext cx="35569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i="0" dirty="0"/>
                <a:t>求          </a:t>
              </a:r>
              <a:r>
                <a:rPr lang="zh-CN" altLang="en-US" i="0" dirty="0" smtClean="0"/>
                <a:t>                            </a:t>
              </a:r>
              <a:r>
                <a:rPr lang="zh-CN" altLang="en-US" i="0" dirty="0"/>
                <a:t>的最大值。</a:t>
              </a:r>
            </a:p>
          </p:txBody>
        </p:sp>
        <p:graphicFrame>
          <p:nvGraphicFramePr>
            <p:cNvPr id="3" name="对象 2"/>
            <p:cNvGraphicFramePr>
              <a:graphicFrameLocks noChangeAspect="1"/>
            </p:cNvGraphicFramePr>
            <p:nvPr>
              <p:extLst>
                <p:ext uri="{D42A27DB-BD31-4B8C-83A1-F6EECF244321}">
                  <p14:modId xmlns:p14="http://schemas.microsoft.com/office/powerpoint/2010/main" val="3498288646"/>
                </p:ext>
              </p:extLst>
            </p:nvPr>
          </p:nvGraphicFramePr>
          <p:xfrm>
            <a:off x="3625850" y="1444625"/>
            <a:ext cx="2105025" cy="377825"/>
          </p:xfrm>
          <a:graphic>
            <a:graphicData uri="http://schemas.openxmlformats.org/presentationml/2006/ole">
              <mc:AlternateContent xmlns:mc="http://schemas.openxmlformats.org/markup-compatibility/2006">
                <mc:Choice xmlns:v="urn:schemas-microsoft-com:vml" Requires="v">
                  <p:oleObj spid="_x0000_s27807" name="Equation" r:id="rId3" imgW="1130040" imgH="203040" progId="Equation.DSMT4">
                    <p:embed/>
                  </p:oleObj>
                </mc:Choice>
                <mc:Fallback>
                  <p:oleObj name="Equation" r:id="rId3" imgW="1130040" imgH="203040" progId="Equation.DSMT4">
                    <p:embed/>
                    <p:pic>
                      <p:nvPicPr>
                        <p:cNvPr id="0" name=""/>
                        <p:cNvPicPr/>
                        <p:nvPr/>
                      </p:nvPicPr>
                      <p:blipFill>
                        <a:blip r:embed="rId4"/>
                        <a:stretch>
                          <a:fillRect/>
                        </a:stretch>
                      </p:blipFill>
                      <p:spPr>
                        <a:xfrm>
                          <a:off x="3625850" y="1444625"/>
                          <a:ext cx="2105025"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72281204"/>
                </p:ext>
              </p:extLst>
            </p:nvPr>
          </p:nvGraphicFramePr>
          <p:xfrm>
            <a:off x="1055006" y="1452198"/>
            <a:ext cx="2134282" cy="359710"/>
          </p:xfrm>
          <a:graphic>
            <a:graphicData uri="http://schemas.openxmlformats.org/presentationml/2006/ole">
              <mc:AlternateContent xmlns:mc="http://schemas.openxmlformats.org/markup-compatibility/2006">
                <mc:Choice xmlns:v="urn:schemas-microsoft-com:vml" Requires="v">
                  <p:oleObj spid="_x0000_s27808" name="Equation" r:id="rId5" imgW="1130040" imgH="190440" progId="Equation.DSMT4">
                    <p:embed/>
                  </p:oleObj>
                </mc:Choice>
                <mc:Fallback>
                  <p:oleObj name="Equation" r:id="rId5" imgW="1130040" imgH="190440" progId="Equation.DSMT4">
                    <p:embed/>
                    <p:pic>
                      <p:nvPicPr>
                        <p:cNvPr id="0" name=""/>
                        <p:cNvPicPr/>
                        <p:nvPr/>
                      </p:nvPicPr>
                      <p:blipFill>
                        <a:blip r:embed="rId6"/>
                        <a:stretch>
                          <a:fillRect/>
                        </a:stretch>
                      </p:blipFill>
                      <p:spPr>
                        <a:xfrm>
                          <a:off x="1055006" y="1452198"/>
                          <a:ext cx="2134282" cy="359710"/>
                        </a:xfrm>
                        <a:prstGeom prst="rect">
                          <a:avLst/>
                        </a:prstGeom>
                      </p:spPr>
                    </p:pic>
                  </p:oleObj>
                </mc:Fallback>
              </mc:AlternateContent>
            </a:graphicData>
          </a:graphic>
        </p:graphicFrame>
      </p:grpSp>
      <p:graphicFrame>
        <p:nvGraphicFramePr>
          <p:cNvPr id="6" name="对象 5"/>
          <p:cNvGraphicFramePr>
            <a:graphicFrameLocks noChangeAspect="1"/>
          </p:cNvGraphicFramePr>
          <p:nvPr>
            <p:extLst>
              <p:ext uri="{D42A27DB-BD31-4B8C-83A1-F6EECF244321}">
                <p14:modId xmlns:p14="http://schemas.microsoft.com/office/powerpoint/2010/main" val="726196660"/>
              </p:ext>
            </p:extLst>
          </p:nvPr>
        </p:nvGraphicFramePr>
        <p:xfrm>
          <a:off x="1976355" y="2421145"/>
          <a:ext cx="4406437" cy="850365"/>
        </p:xfrm>
        <a:graphic>
          <a:graphicData uri="http://schemas.openxmlformats.org/presentationml/2006/ole">
            <mc:AlternateContent xmlns:mc="http://schemas.openxmlformats.org/markup-compatibility/2006">
              <mc:Choice xmlns:v="urn:schemas-microsoft-com:vml" Requires="v">
                <p:oleObj spid="_x0000_s27809" name="Equation" r:id="rId7" imgW="2171520" imgH="419040" progId="Equation.DSMT4">
                  <p:embed/>
                </p:oleObj>
              </mc:Choice>
              <mc:Fallback>
                <p:oleObj name="Equation" r:id="rId7" imgW="2171520" imgH="419040" progId="Equation.DSMT4">
                  <p:embed/>
                  <p:pic>
                    <p:nvPicPr>
                      <p:cNvPr id="0" name=""/>
                      <p:cNvPicPr/>
                      <p:nvPr/>
                    </p:nvPicPr>
                    <p:blipFill>
                      <a:blip r:embed="rId8"/>
                      <a:stretch>
                        <a:fillRect/>
                      </a:stretch>
                    </p:blipFill>
                    <p:spPr>
                      <a:xfrm>
                        <a:off x="1976355" y="2421145"/>
                        <a:ext cx="4406437" cy="850365"/>
                      </a:xfrm>
                      <a:prstGeom prst="rect">
                        <a:avLst/>
                      </a:prstGeom>
                    </p:spPr>
                  </p:pic>
                </p:oleObj>
              </mc:Fallback>
            </mc:AlternateContent>
          </a:graphicData>
        </a:graphic>
      </p:graphicFrame>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5408" y="870774"/>
            <a:ext cx="1766636" cy="1599270"/>
          </a:xfrm>
          <a:prstGeom prst="rect">
            <a:avLst/>
          </a:prstGeom>
        </p:spPr>
      </p:pic>
      <p:sp>
        <p:nvSpPr>
          <p:cNvPr id="33" name="Text Box 3"/>
          <p:cNvSpPr txBox="1">
            <a:spLocks noChangeArrowheads="1"/>
          </p:cNvSpPr>
          <p:nvPr/>
        </p:nvSpPr>
        <p:spPr bwMode="auto">
          <a:xfrm>
            <a:off x="7773182" y="2451191"/>
            <a:ext cx="15097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zh-CN" altLang="en-US" i="0" dirty="0" smtClean="0">
                <a:solidFill>
                  <a:srgbClr val="CC00FF"/>
                </a:solidFill>
              </a:rPr>
              <a:t>赌轮形象示意</a:t>
            </a:r>
            <a:endParaRPr lang="zh-CN" altLang="en-US" i="0" dirty="0">
              <a:solidFill>
                <a:srgbClr val="CC00FF"/>
              </a:solidFill>
            </a:endParaRPr>
          </a:p>
        </p:txBody>
      </p:sp>
      <p:grpSp>
        <p:nvGrpSpPr>
          <p:cNvPr id="11" name="组合 10"/>
          <p:cNvGrpSpPr/>
          <p:nvPr/>
        </p:nvGrpSpPr>
        <p:grpSpPr>
          <a:xfrm>
            <a:off x="6794425" y="3122424"/>
            <a:ext cx="3111575" cy="330701"/>
            <a:chOff x="3353593" y="6129300"/>
            <a:chExt cx="3111575" cy="330701"/>
          </a:xfrm>
        </p:grpSpPr>
        <p:cxnSp>
          <p:nvCxnSpPr>
            <p:cNvPr id="8" name="直接连接符 7"/>
            <p:cNvCxnSpPr/>
            <p:nvPr/>
          </p:nvCxnSpPr>
          <p:spPr bwMode="auto">
            <a:xfrm>
              <a:off x="3719512" y="6129300"/>
              <a:ext cx="746919"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4467461" y="6129300"/>
              <a:ext cx="59355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5061012" y="6129300"/>
              <a:ext cx="59355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5655593" y="6129300"/>
              <a:ext cx="41353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3"/>
            <p:cNvSpPr txBox="1">
              <a:spLocks noChangeArrowheads="1"/>
            </p:cNvSpPr>
            <p:nvPr/>
          </p:nvSpPr>
          <p:spPr bwMode="auto">
            <a:xfrm>
              <a:off x="4048705" y="6152224"/>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0.316</a:t>
              </a:r>
              <a:endParaRPr lang="zh-CN" altLang="en-US" sz="1400" dirty="0">
                <a:solidFill>
                  <a:srgbClr val="CC00FF"/>
                </a:solidFill>
              </a:endParaRPr>
            </a:p>
          </p:txBody>
        </p:sp>
        <p:sp>
          <p:nvSpPr>
            <p:cNvPr id="58" name="Text Box 3"/>
            <p:cNvSpPr txBox="1">
              <a:spLocks noChangeArrowheads="1"/>
            </p:cNvSpPr>
            <p:nvPr/>
          </p:nvSpPr>
          <p:spPr bwMode="auto">
            <a:xfrm>
              <a:off x="3353593" y="6144811"/>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a:t>
              </a:r>
              <a:endParaRPr lang="zh-CN" altLang="en-US" sz="1400" dirty="0">
                <a:solidFill>
                  <a:srgbClr val="CC00FF"/>
                </a:solidFill>
              </a:endParaRPr>
            </a:p>
          </p:txBody>
        </p:sp>
        <p:sp>
          <p:nvSpPr>
            <p:cNvPr id="59" name="Text Box 3"/>
            <p:cNvSpPr txBox="1">
              <a:spLocks noChangeArrowheads="1"/>
            </p:cNvSpPr>
            <p:nvPr/>
          </p:nvSpPr>
          <p:spPr bwMode="auto">
            <a:xfrm>
              <a:off x="5733330" y="6145559"/>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a:solidFill>
                    <a:srgbClr val="CC00FF"/>
                  </a:solidFill>
                </a:rPr>
                <a:t>1</a:t>
              </a:r>
              <a:endParaRPr lang="zh-CN" altLang="en-US" sz="1400" dirty="0">
                <a:solidFill>
                  <a:srgbClr val="CC00FF"/>
                </a:solidFill>
              </a:endParaRPr>
            </a:p>
          </p:txBody>
        </p:sp>
        <p:sp>
          <p:nvSpPr>
            <p:cNvPr id="64" name="Text Box 3"/>
            <p:cNvSpPr txBox="1">
              <a:spLocks noChangeArrowheads="1"/>
            </p:cNvSpPr>
            <p:nvPr/>
          </p:nvSpPr>
          <p:spPr bwMode="auto">
            <a:xfrm>
              <a:off x="4633629" y="6145559"/>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0.548</a:t>
              </a:r>
              <a:endParaRPr lang="zh-CN" altLang="en-US" sz="1400" dirty="0">
                <a:solidFill>
                  <a:srgbClr val="CC00FF"/>
                </a:solidFill>
              </a:endParaRPr>
            </a:p>
          </p:txBody>
        </p:sp>
        <p:sp>
          <p:nvSpPr>
            <p:cNvPr id="65" name="Text Box 3"/>
            <p:cNvSpPr txBox="1">
              <a:spLocks noChangeArrowheads="1"/>
            </p:cNvSpPr>
            <p:nvPr/>
          </p:nvSpPr>
          <p:spPr bwMode="auto">
            <a:xfrm>
              <a:off x="5288644" y="6144810"/>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0.819</a:t>
              </a:r>
              <a:endParaRPr lang="zh-CN" altLang="en-US" sz="1400" dirty="0">
                <a:solidFill>
                  <a:srgbClr val="CC00FF"/>
                </a:solidFill>
              </a:endParaRPr>
            </a:p>
          </p:txBody>
        </p:sp>
      </p:grpSp>
      <p:sp>
        <p:nvSpPr>
          <p:cNvPr id="66" name="Text Box 3"/>
          <p:cNvSpPr txBox="1">
            <a:spLocks noChangeArrowheads="1"/>
          </p:cNvSpPr>
          <p:nvPr/>
        </p:nvSpPr>
        <p:spPr bwMode="auto">
          <a:xfrm>
            <a:off x="6964005" y="3561075"/>
            <a:ext cx="29527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solidFill>
                  <a:srgbClr val="CC00FF"/>
                </a:solidFill>
              </a:rPr>
              <a:t>MATLAB</a:t>
            </a:r>
            <a:r>
              <a:rPr lang="zh-CN" altLang="en-US" i="0" dirty="0" smtClean="0">
                <a:solidFill>
                  <a:srgbClr val="CC00FF"/>
                </a:solidFill>
              </a:rPr>
              <a:t>随机数函数：</a:t>
            </a:r>
            <a:r>
              <a:rPr lang="en-US" altLang="zh-CN" i="0" dirty="0" smtClean="0">
                <a:solidFill>
                  <a:srgbClr val="CC00FF"/>
                </a:solidFill>
              </a:rPr>
              <a:t>rand</a:t>
            </a:r>
            <a:r>
              <a:rPr lang="zh-CN" altLang="en-US" i="0" dirty="0" smtClean="0">
                <a:solidFill>
                  <a:srgbClr val="CC00FF"/>
                </a:solidFill>
              </a:rPr>
              <a:t>等</a:t>
            </a:r>
            <a:endParaRPr lang="zh-CN" altLang="en-US" i="0" dirty="0">
              <a:solidFill>
                <a:srgbClr val="CC00FF"/>
              </a:solidFill>
            </a:endParaRPr>
          </a:p>
        </p:txBody>
      </p:sp>
      <p:sp>
        <p:nvSpPr>
          <p:cNvPr id="67" name="Text Box 3"/>
          <p:cNvSpPr txBox="1">
            <a:spLocks noChangeArrowheads="1"/>
          </p:cNvSpPr>
          <p:nvPr/>
        </p:nvSpPr>
        <p:spPr bwMode="auto">
          <a:xfrm>
            <a:off x="441325" y="4712010"/>
            <a:ext cx="1379537"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sz="1400" dirty="0" smtClean="0"/>
              <a:t>0110   </a:t>
            </a:r>
            <a:r>
              <a:rPr lang="zh-CN" altLang="en-US" sz="1400" dirty="0" smtClean="0"/>
              <a:t>（</a:t>
            </a:r>
            <a:r>
              <a:rPr lang="en-US" altLang="zh-CN" sz="1400" dirty="0" smtClean="0"/>
              <a:t>6</a:t>
            </a:r>
            <a:r>
              <a:rPr lang="zh-CN" altLang="en-US" sz="1400" dirty="0" smtClean="0"/>
              <a:t>）</a:t>
            </a:r>
            <a:endParaRPr lang="en-US" altLang="zh-CN" sz="1400" dirty="0"/>
          </a:p>
          <a:p>
            <a:pPr algn="l" eaLnBrk="1" hangingPunct="1">
              <a:spcBef>
                <a:spcPct val="50000"/>
              </a:spcBef>
            </a:pPr>
            <a:r>
              <a:rPr lang="en-US" altLang="zh-CN" sz="1400" dirty="0" smtClean="0"/>
              <a:t>0001    </a:t>
            </a:r>
            <a:r>
              <a:rPr lang="zh-CN" altLang="en-US" sz="1400" dirty="0" smtClean="0"/>
              <a:t>（</a:t>
            </a:r>
            <a:r>
              <a:rPr lang="en-US" altLang="zh-CN" sz="1400" dirty="0" smtClean="0"/>
              <a:t>1</a:t>
            </a:r>
            <a:r>
              <a:rPr lang="zh-CN" altLang="en-US" sz="1400" dirty="0" smtClean="0"/>
              <a:t>）</a:t>
            </a:r>
            <a:endParaRPr lang="en-US" altLang="zh-CN" sz="1400" dirty="0"/>
          </a:p>
          <a:p>
            <a:pPr algn="l" eaLnBrk="1" hangingPunct="1">
              <a:spcBef>
                <a:spcPct val="50000"/>
              </a:spcBef>
            </a:pPr>
            <a:r>
              <a:rPr lang="en-US" altLang="zh-CN" sz="1400" dirty="0" smtClean="0"/>
              <a:t>1000    </a:t>
            </a:r>
            <a:r>
              <a:rPr lang="zh-CN" altLang="en-US" sz="1400" dirty="0"/>
              <a:t>（</a:t>
            </a:r>
            <a:r>
              <a:rPr lang="en-US" altLang="zh-CN" sz="1400" dirty="0"/>
              <a:t>8</a:t>
            </a:r>
            <a:r>
              <a:rPr lang="zh-CN" altLang="en-US" sz="1400" dirty="0"/>
              <a:t>）</a:t>
            </a:r>
            <a:endParaRPr lang="en-US" altLang="zh-CN" sz="1400" dirty="0"/>
          </a:p>
          <a:p>
            <a:pPr algn="l" eaLnBrk="1" hangingPunct="1">
              <a:spcBef>
                <a:spcPct val="50000"/>
              </a:spcBef>
            </a:pPr>
            <a:r>
              <a:rPr lang="en-US" altLang="zh-CN" sz="1400" dirty="0" smtClean="0"/>
              <a:t>1110    </a:t>
            </a:r>
            <a:r>
              <a:rPr lang="zh-CN" altLang="en-US" sz="1400" dirty="0" smtClean="0"/>
              <a:t>（</a:t>
            </a:r>
            <a:r>
              <a:rPr lang="en-US" altLang="zh-CN" sz="1400" dirty="0" smtClean="0"/>
              <a:t>10</a:t>
            </a:r>
            <a:r>
              <a:rPr lang="zh-CN" altLang="en-US" sz="1400" dirty="0" smtClean="0"/>
              <a:t>）</a:t>
            </a:r>
            <a:endParaRPr lang="zh-CN" altLang="en-US" sz="1400" dirty="0"/>
          </a:p>
        </p:txBody>
      </p:sp>
      <p:sp>
        <p:nvSpPr>
          <p:cNvPr id="68" name="Text Box 3"/>
          <p:cNvSpPr txBox="1">
            <a:spLocks noChangeArrowheads="1"/>
          </p:cNvSpPr>
          <p:nvPr/>
        </p:nvSpPr>
        <p:spPr bwMode="auto">
          <a:xfrm>
            <a:off x="344487" y="3655960"/>
            <a:ext cx="4679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t>【</a:t>
            </a:r>
            <a:r>
              <a:rPr lang="zh-CN" altLang="en-US" i="0" dirty="0" smtClean="0"/>
              <a:t>此处仅演示一轮迭代</a:t>
            </a:r>
            <a:r>
              <a:rPr lang="en-US" altLang="zh-CN" i="0" dirty="0" smtClean="0"/>
              <a:t>】</a:t>
            </a:r>
            <a:endParaRPr lang="zh-CN" altLang="en-US" i="0" dirty="0"/>
          </a:p>
        </p:txBody>
      </p:sp>
    </p:spTree>
    <p:extLst>
      <p:ext uri="{BB962C8B-B14F-4D97-AF65-F5344CB8AC3E}">
        <p14:creationId xmlns:p14="http://schemas.microsoft.com/office/powerpoint/2010/main" val="82871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1+#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1+#ppt_w/2"/>
                                          </p:val>
                                        </p:tav>
                                        <p:tav tm="100000">
                                          <p:val>
                                            <p:strVal val="#ppt_x"/>
                                          </p:val>
                                        </p:tav>
                                      </p:tavLst>
                                    </p:anim>
                                    <p:anim calcmode="lin" valueType="num">
                                      <p:cBhvr additive="base">
                                        <p:cTn id="84" dur="500" fill="hold"/>
                                        <p:tgtEl>
                                          <p:spTgt spid="11"/>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500" fill="hold"/>
                                        <p:tgtEl>
                                          <p:spTgt spid="66"/>
                                        </p:tgtEl>
                                        <p:attrNameLst>
                                          <p:attrName>ppt_x</p:attrName>
                                        </p:attrNameLst>
                                      </p:cBhvr>
                                      <p:tavLst>
                                        <p:tav tm="0">
                                          <p:val>
                                            <p:strVal val="1+#ppt_w/2"/>
                                          </p:val>
                                        </p:tav>
                                        <p:tav tm="100000">
                                          <p:val>
                                            <p:strVal val="#ppt_x"/>
                                          </p:val>
                                        </p:tav>
                                      </p:tavLst>
                                    </p:anim>
                                    <p:anim calcmode="lin" valueType="num">
                                      <p:cBhvr additive="base">
                                        <p:cTn id="8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60" grpId="0"/>
      <p:bldP spid="61" grpId="0"/>
      <p:bldP spid="37" grpId="0"/>
      <p:bldP spid="39" grpId="0"/>
      <p:bldP spid="40" grpId="0"/>
      <p:bldP spid="41" grpId="0"/>
      <p:bldP spid="42" grpId="0"/>
      <p:bldP spid="43" grpId="0"/>
      <p:bldP spid="45" grpId="0"/>
      <p:bldP spid="47" grpId="0"/>
      <p:bldP spid="48" grpId="0"/>
      <p:bldP spid="50" grpId="0"/>
      <p:bldP spid="53" grpId="0"/>
      <p:bldP spid="54" grpId="0"/>
      <p:bldP spid="55" grpId="0"/>
      <p:bldP spid="56" grpId="0"/>
      <p:bldP spid="33" grpId="0"/>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2"/>
          <p:cNvSpPr>
            <a:spLocks noGrp="1"/>
          </p:cNvSpPr>
          <p:nvPr>
            <p:ph type="ftr" sz="quarter" idx="10"/>
          </p:nvPr>
        </p:nvSpPr>
        <p:spPr>
          <a:noFill/>
        </p:spPr>
        <p:txBody>
          <a:bodyPr/>
          <a:lstStyle>
            <a:lvl1pPr defTabSz="669925" eaLnBrk="0" hangingPunct="0">
              <a:defRPr sz="1600" b="1">
                <a:solidFill>
                  <a:schemeClr val="tx1"/>
                </a:solidFill>
                <a:latin typeface="Arial" charset="0"/>
                <a:ea typeface="宋体" pitchFamily="2" charset="-122"/>
              </a:defRPr>
            </a:lvl1pPr>
            <a:lvl2pPr marL="742950" indent="-285750" defTabSz="669925" eaLnBrk="0" hangingPunct="0">
              <a:defRPr sz="1600" b="1">
                <a:solidFill>
                  <a:schemeClr val="tx1"/>
                </a:solidFill>
                <a:latin typeface="Arial" charset="0"/>
                <a:ea typeface="宋体" pitchFamily="2" charset="-122"/>
              </a:defRPr>
            </a:lvl2pPr>
            <a:lvl3pPr marL="1143000" indent="-228600" defTabSz="669925" eaLnBrk="0" hangingPunct="0">
              <a:defRPr sz="1600" b="1">
                <a:solidFill>
                  <a:schemeClr val="tx1"/>
                </a:solidFill>
                <a:latin typeface="Arial" charset="0"/>
                <a:ea typeface="宋体" pitchFamily="2" charset="-122"/>
              </a:defRPr>
            </a:lvl3pPr>
            <a:lvl4pPr marL="1600200" indent="-228600" defTabSz="669925" eaLnBrk="0" hangingPunct="0">
              <a:defRPr sz="1600" b="1">
                <a:solidFill>
                  <a:schemeClr val="tx1"/>
                </a:solidFill>
                <a:latin typeface="Arial" charset="0"/>
                <a:ea typeface="宋体" pitchFamily="2" charset="-122"/>
              </a:defRPr>
            </a:lvl4pPr>
            <a:lvl5pPr marL="2057400" indent="-228600" defTabSz="669925" eaLnBrk="0" hangingPunct="0">
              <a:defRPr sz="1600" b="1">
                <a:solidFill>
                  <a:schemeClr val="tx1"/>
                </a:solidFill>
                <a:latin typeface="Arial" charset="0"/>
                <a:ea typeface="宋体" pitchFamily="2" charset="-122"/>
              </a:defRPr>
            </a:lvl5pPr>
            <a:lvl6pPr marL="2514600" indent="-228600" defTabSz="669925" eaLnBrk="0" fontAlgn="base" hangingPunct="0">
              <a:spcBef>
                <a:spcPct val="0"/>
              </a:spcBef>
              <a:spcAft>
                <a:spcPct val="0"/>
              </a:spcAft>
              <a:defRPr sz="1600" b="1">
                <a:solidFill>
                  <a:schemeClr val="tx1"/>
                </a:solidFill>
                <a:latin typeface="Arial" charset="0"/>
                <a:ea typeface="宋体" pitchFamily="2" charset="-122"/>
              </a:defRPr>
            </a:lvl6pPr>
            <a:lvl7pPr marL="2971800" indent="-228600" defTabSz="669925" eaLnBrk="0" fontAlgn="base" hangingPunct="0">
              <a:spcBef>
                <a:spcPct val="0"/>
              </a:spcBef>
              <a:spcAft>
                <a:spcPct val="0"/>
              </a:spcAft>
              <a:defRPr sz="1600" b="1">
                <a:solidFill>
                  <a:schemeClr val="tx1"/>
                </a:solidFill>
                <a:latin typeface="Arial" charset="0"/>
                <a:ea typeface="宋体" pitchFamily="2" charset="-122"/>
              </a:defRPr>
            </a:lvl7pPr>
            <a:lvl8pPr marL="3429000" indent="-228600" defTabSz="669925" eaLnBrk="0" fontAlgn="base" hangingPunct="0">
              <a:spcBef>
                <a:spcPct val="0"/>
              </a:spcBef>
              <a:spcAft>
                <a:spcPct val="0"/>
              </a:spcAft>
              <a:defRPr sz="1600" b="1">
                <a:solidFill>
                  <a:schemeClr val="tx1"/>
                </a:solidFill>
                <a:latin typeface="Arial" charset="0"/>
                <a:ea typeface="宋体" pitchFamily="2" charset="-122"/>
              </a:defRPr>
            </a:lvl8pPr>
            <a:lvl9pPr marL="3886200" indent="-228600" defTabSz="669925"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fld id="{10CBB53A-99EE-482C-A79E-382061E14F6F}" type="slidenum">
              <a:rPr lang="en-US" altLang="zh-CN" sz="1000" b="0" smtClean="0"/>
              <a:pPr eaLnBrk="1" hangingPunct="1"/>
              <a:t>9</a:t>
            </a:fld>
            <a:endParaRPr lang="en-US" altLang="zh-CN" sz="1000" b="0" smtClean="0"/>
          </a:p>
        </p:txBody>
      </p:sp>
      <p:sp>
        <p:nvSpPr>
          <p:cNvPr id="22531" name="Text Box 3"/>
          <p:cNvSpPr txBox="1">
            <a:spLocks noChangeArrowheads="1"/>
          </p:cNvSpPr>
          <p:nvPr/>
        </p:nvSpPr>
        <p:spPr bwMode="auto">
          <a:xfrm>
            <a:off x="452437" y="3992872"/>
            <a:ext cx="6842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初始种群</a:t>
            </a:r>
          </a:p>
        </p:txBody>
      </p:sp>
      <p:sp>
        <p:nvSpPr>
          <p:cNvPr id="60" name="Text Box 3"/>
          <p:cNvSpPr txBox="1">
            <a:spLocks noChangeArrowheads="1"/>
          </p:cNvSpPr>
          <p:nvPr/>
        </p:nvSpPr>
        <p:spPr bwMode="auto">
          <a:xfrm>
            <a:off x="819126" y="1948305"/>
            <a:ext cx="46799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zh-CN" altLang="en-US" i="0" dirty="0"/>
              <a:t>编码方法：把</a:t>
            </a:r>
            <a:r>
              <a:rPr lang="en-US" altLang="zh-CN" i="0" dirty="0"/>
              <a:t>x</a:t>
            </a:r>
            <a:r>
              <a:rPr lang="zh-CN" altLang="en-US" i="0" dirty="0"/>
              <a:t>的值</a:t>
            </a:r>
            <a:r>
              <a:rPr lang="zh-CN" altLang="en-US" i="0" dirty="0" smtClean="0"/>
              <a:t>用</a:t>
            </a:r>
            <a:r>
              <a:rPr lang="en-US" altLang="zh-CN" i="0" dirty="0" smtClean="0"/>
              <a:t>4</a:t>
            </a:r>
            <a:r>
              <a:rPr lang="zh-CN" altLang="en-US" i="0" dirty="0" smtClean="0"/>
              <a:t>位</a:t>
            </a:r>
            <a:r>
              <a:rPr lang="zh-CN" altLang="en-US" i="0" dirty="0"/>
              <a:t>二进制数串表示</a:t>
            </a:r>
            <a:endParaRPr lang="en-US" altLang="zh-CN" i="0" dirty="0"/>
          </a:p>
          <a:p>
            <a:pPr algn="l" eaLnBrk="1" hangingPunct="1">
              <a:spcBef>
                <a:spcPct val="50000"/>
              </a:spcBef>
            </a:pPr>
            <a:r>
              <a:rPr lang="zh-CN" altLang="en-US" i="0" dirty="0"/>
              <a:t>适应度</a:t>
            </a:r>
            <a:r>
              <a:rPr lang="zh-CN" altLang="en-US" i="0" dirty="0" smtClean="0"/>
              <a:t>函数：</a:t>
            </a:r>
            <a:endParaRPr lang="zh-CN" altLang="en-US" i="0" dirty="0"/>
          </a:p>
        </p:txBody>
      </p:sp>
      <p:sp>
        <p:nvSpPr>
          <p:cNvPr id="61" name="Text Box 3"/>
          <p:cNvSpPr txBox="1">
            <a:spLocks noChangeArrowheads="1"/>
          </p:cNvSpPr>
          <p:nvPr/>
        </p:nvSpPr>
        <p:spPr bwMode="auto">
          <a:xfrm>
            <a:off x="1951037" y="6139172"/>
            <a:ext cx="625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177</a:t>
            </a:r>
            <a:endParaRPr lang="zh-CN" altLang="en-US" sz="1400" dirty="0"/>
          </a:p>
        </p:txBody>
      </p:sp>
      <p:sp>
        <p:nvSpPr>
          <p:cNvPr id="62" name="Text Box 3"/>
          <p:cNvSpPr txBox="1">
            <a:spLocks noChangeArrowheads="1"/>
          </p:cNvSpPr>
          <p:nvPr/>
        </p:nvSpPr>
        <p:spPr bwMode="auto">
          <a:xfrm>
            <a:off x="523875" y="4429435"/>
            <a:ext cx="63182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63" name="Text Box 3"/>
          <p:cNvSpPr txBox="1">
            <a:spLocks noChangeArrowheads="1"/>
          </p:cNvSpPr>
          <p:nvPr/>
        </p:nvSpPr>
        <p:spPr bwMode="auto">
          <a:xfrm>
            <a:off x="441325" y="4712010"/>
            <a:ext cx="1379537"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sz="1400" dirty="0" smtClean="0"/>
              <a:t>0110   </a:t>
            </a:r>
            <a:r>
              <a:rPr lang="zh-CN" altLang="en-US" sz="1400" dirty="0" smtClean="0"/>
              <a:t>（</a:t>
            </a:r>
            <a:r>
              <a:rPr lang="en-US" altLang="zh-CN" sz="1400" dirty="0" smtClean="0"/>
              <a:t>6</a:t>
            </a:r>
            <a:r>
              <a:rPr lang="zh-CN" altLang="en-US" sz="1400" dirty="0" smtClean="0"/>
              <a:t>）</a:t>
            </a:r>
            <a:endParaRPr lang="en-US" altLang="zh-CN" sz="1400" dirty="0"/>
          </a:p>
          <a:p>
            <a:pPr algn="l" eaLnBrk="1" hangingPunct="1">
              <a:spcBef>
                <a:spcPct val="50000"/>
              </a:spcBef>
            </a:pPr>
            <a:r>
              <a:rPr lang="en-US" altLang="zh-CN" sz="1400" dirty="0" smtClean="0"/>
              <a:t>0001    </a:t>
            </a:r>
            <a:r>
              <a:rPr lang="zh-CN" altLang="en-US" sz="1400" dirty="0" smtClean="0"/>
              <a:t>（</a:t>
            </a:r>
            <a:r>
              <a:rPr lang="en-US" altLang="zh-CN" sz="1400" dirty="0" smtClean="0"/>
              <a:t>1</a:t>
            </a:r>
            <a:r>
              <a:rPr lang="zh-CN" altLang="en-US" sz="1400" dirty="0" smtClean="0"/>
              <a:t>）</a:t>
            </a:r>
            <a:endParaRPr lang="en-US" altLang="zh-CN" sz="1400" dirty="0"/>
          </a:p>
          <a:p>
            <a:pPr algn="l" eaLnBrk="1" hangingPunct="1">
              <a:spcBef>
                <a:spcPct val="50000"/>
              </a:spcBef>
            </a:pPr>
            <a:r>
              <a:rPr lang="en-US" altLang="zh-CN" sz="1400" dirty="0" smtClean="0"/>
              <a:t>1000    </a:t>
            </a:r>
            <a:r>
              <a:rPr lang="zh-CN" altLang="en-US" sz="1400" dirty="0"/>
              <a:t>（</a:t>
            </a:r>
            <a:r>
              <a:rPr lang="en-US" altLang="zh-CN" sz="1400" dirty="0"/>
              <a:t>8</a:t>
            </a:r>
            <a:r>
              <a:rPr lang="zh-CN" altLang="en-US" sz="1400" dirty="0"/>
              <a:t>）</a:t>
            </a:r>
            <a:endParaRPr lang="en-US" altLang="zh-CN" sz="1400" dirty="0"/>
          </a:p>
          <a:p>
            <a:pPr algn="l" eaLnBrk="1" hangingPunct="1">
              <a:spcBef>
                <a:spcPct val="50000"/>
              </a:spcBef>
            </a:pPr>
            <a:r>
              <a:rPr lang="en-US" altLang="zh-CN" sz="1400" dirty="0" smtClean="0"/>
              <a:t>1010    </a:t>
            </a:r>
            <a:r>
              <a:rPr lang="zh-CN" altLang="en-US" sz="1400" dirty="0" smtClean="0"/>
              <a:t>（</a:t>
            </a:r>
            <a:r>
              <a:rPr lang="en-US" altLang="zh-CN" sz="1400" dirty="0" smtClean="0"/>
              <a:t>10</a:t>
            </a:r>
            <a:r>
              <a:rPr lang="zh-CN" altLang="en-US" sz="1400" dirty="0" smtClean="0"/>
              <a:t>）</a:t>
            </a:r>
            <a:endParaRPr lang="zh-CN" altLang="en-US" sz="1400" dirty="0"/>
          </a:p>
        </p:txBody>
      </p:sp>
      <p:sp>
        <p:nvSpPr>
          <p:cNvPr id="37" name="Text Box 3"/>
          <p:cNvSpPr txBox="1">
            <a:spLocks noChangeArrowheads="1"/>
          </p:cNvSpPr>
          <p:nvPr/>
        </p:nvSpPr>
        <p:spPr bwMode="auto">
          <a:xfrm>
            <a:off x="1892300" y="3992872"/>
            <a:ext cx="6842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适应度</a:t>
            </a:r>
          </a:p>
        </p:txBody>
      </p:sp>
      <p:sp>
        <p:nvSpPr>
          <p:cNvPr id="39" name="Text Box 3"/>
          <p:cNvSpPr txBox="1">
            <a:spLocks noChangeArrowheads="1"/>
          </p:cNvSpPr>
          <p:nvPr/>
        </p:nvSpPr>
        <p:spPr bwMode="auto">
          <a:xfrm>
            <a:off x="1989137" y="4712010"/>
            <a:ext cx="47942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56</a:t>
            </a:r>
            <a:endParaRPr lang="en-US" altLang="zh-CN" sz="1400" dirty="0"/>
          </a:p>
          <a:p>
            <a:pPr eaLnBrk="1" hangingPunct="1">
              <a:spcBef>
                <a:spcPct val="50000"/>
              </a:spcBef>
            </a:pPr>
            <a:r>
              <a:rPr lang="en-US" altLang="zh-CN" sz="1400" dirty="0" smtClean="0"/>
              <a:t>41</a:t>
            </a:r>
            <a:endParaRPr lang="en-US" altLang="zh-CN" sz="1400" dirty="0"/>
          </a:p>
          <a:p>
            <a:pPr eaLnBrk="1" hangingPunct="1">
              <a:spcBef>
                <a:spcPct val="50000"/>
              </a:spcBef>
            </a:pPr>
            <a:r>
              <a:rPr lang="en-US" altLang="zh-CN" sz="1400" dirty="0" smtClean="0"/>
              <a:t>48</a:t>
            </a:r>
            <a:endParaRPr lang="en-US" altLang="zh-CN" sz="1400" dirty="0"/>
          </a:p>
          <a:p>
            <a:pPr eaLnBrk="1" hangingPunct="1">
              <a:spcBef>
                <a:spcPct val="50000"/>
              </a:spcBef>
            </a:pPr>
            <a:r>
              <a:rPr lang="en-US" altLang="zh-CN" sz="1400" dirty="0" smtClean="0"/>
              <a:t>32</a:t>
            </a:r>
            <a:endParaRPr lang="zh-CN" altLang="en-US" sz="1400" dirty="0"/>
          </a:p>
        </p:txBody>
      </p:sp>
      <p:sp>
        <p:nvSpPr>
          <p:cNvPr id="40" name="Text Box 3"/>
          <p:cNvSpPr txBox="1">
            <a:spLocks noChangeArrowheads="1"/>
          </p:cNvSpPr>
          <p:nvPr/>
        </p:nvSpPr>
        <p:spPr bwMode="auto">
          <a:xfrm>
            <a:off x="2576512" y="3986522"/>
            <a:ext cx="6842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生存概率</a:t>
            </a:r>
          </a:p>
        </p:txBody>
      </p:sp>
      <p:sp>
        <p:nvSpPr>
          <p:cNvPr id="41" name="Text Box 3"/>
          <p:cNvSpPr txBox="1">
            <a:spLocks noChangeArrowheads="1"/>
          </p:cNvSpPr>
          <p:nvPr/>
        </p:nvSpPr>
        <p:spPr bwMode="auto">
          <a:xfrm>
            <a:off x="2563812" y="4707247"/>
            <a:ext cx="731838"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0.316</a:t>
            </a:r>
            <a:endParaRPr lang="en-US" altLang="zh-CN" sz="1400" dirty="0"/>
          </a:p>
          <a:p>
            <a:pPr eaLnBrk="1" hangingPunct="1">
              <a:spcBef>
                <a:spcPct val="50000"/>
              </a:spcBef>
            </a:pPr>
            <a:r>
              <a:rPr lang="en-US" altLang="zh-CN" sz="1400" dirty="0" smtClean="0"/>
              <a:t>0.232</a:t>
            </a:r>
            <a:endParaRPr lang="en-US" altLang="zh-CN" sz="1400" dirty="0"/>
          </a:p>
          <a:p>
            <a:pPr eaLnBrk="1" hangingPunct="1">
              <a:spcBef>
                <a:spcPct val="50000"/>
              </a:spcBef>
            </a:pPr>
            <a:r>
              <a:rPr lang="en-US" altLang="zh-CN" sz="1400" dirty="0" smtClean="0"/>
              <a:t>0.271</a:t>
            </a:r>
            <a:endParaRPr lang="en-US" altLang="zh-CN" sz="1400" dirty="0"/>
          </a:p>
          <a:p>
            <a:pPr eaLnBrk="1" hangingPunct="1">
              <a:spcBef>
                <a:spcPct val="50000"/>
              </a:spcBef>
            </a:pPr>
            <a:r>
              <a:rPr lang="en-US" altLang="zh-CN" sz="1400" dirty="0" smtClean="0"/>
              <a:t>0.181</a:t>
            </a:r>
            <a:endParaRPr lang="zh-CN" altLang="en-US" sz="1400" dirty="0"/>
          </a:p>
        </p:txBody>
      </p:sp>
      <p:sp>
        <p:nvSpPr>
          <p:cNvPr id="42" name="Text Box 3"/>
          <p:cNvSpPr txBox="1">
            <a:spLocks noChangeArrowheads="1"/>
          </p:cNvSpPr>
          <p:nvPr/>
        </p:nvSpPr>
        <p:spPr bwMode="auto">
          <a:xfrm>
            <a:off x="3332162" y="3986522"/>
            <a:ext cx="6842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选择结果</a:t>
            </a:r>
          </a:p>
        </p:txBody>
      </p:sp>
      <p:sp>
        <p:nvSpPr>
          <p:cNvPr id="43" name="Text Box 3"/>
          <p:cNvSpPr txBox="1">
            <a:spLocks noChangeArrowheads="1"/>
          </p:cNvSpPr>
          <p:nvPr/>
        </p:nvSpPr>
        <p:spPr bwMode="auto">
          <a:xfrm>
            <a:off x="3321050" y="4707247"/>
            <a:ext cx="731837"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en-US" altLang="zh-CN" sz="1400">
                <a:solidFill>
                  <a:srgbClr val="FF0000"/>
                </a:solidFill>
              </a:rPr>
              <a:t>2</a:t>
            </a:r>
          </a:p>
          <a:p>
            <a:pPr algn="ctr" eaLnBrk="1" hangingPunct="1">
              <a:spcBef>
                <a:spcPct val="50000"/>
              </a:spcBef>
            </a:pPr>
            <a:r>
              <a:rPr lang="en-US" altLang="zh-CN" sz="1400"/>
              <a:t>1</a:t>
            </a:r>
          </a:p>
          <a:p>
            <a:pPr algn="ctr" eaLnBrk="1" hangingPunct="1">
              <a:spcBef>
                <a:spcPct val="50000"/>
              </a:spcBef>
            </a:pPr>
            <a:r>
              <a:rPr lang="en-US" altLang="zh-CN" sz="1400"/>
              <a:t>1</a:t>
            </a:r>
          </a:p>
          <a:p>
            <a:pPr algn="ctr" eaLnBrk="1" hangingPunct="1">
              <a:spcBef>
                <a:spcPct val="50000"/>
              </a:spcBef>
            </a:pPr>
            <a:r>
              <a:rPr lang="en-US" altLang="zh-CN" sz="1400"/>
              <a:t>0</a:t>
            </a:r>
            <a:endParaRPr lang="zh-CN" altLang="en-US" sz="1400"/>
          </a:p>
        </p:txBody>
      </p:sp>
      <p:sp>
        <p:nvSpPr>
          <p:cNvPr id="44" name="Text Box 3"/>
          <p:cNvSpPr txBox="1">
            <a:spLocks noChangeArrowheads="1"/>
          </p:cNvSpPr>
          <p:nvPr/>
        </p:nvSpPr>
        <p:spPr bwMode="auto">
          <a:xfrm>
            <a:off x="3403600" y="4418322"/>
            <a:ext cx="6318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45" name="Text Box 3"/>
          <p:cNvSpPr txBox="1">
            <a:spLocks noChangeArrowheads="1"/>
          </p:cNvSpPr>
          <p:nvPr/>
        </p:nvSpPr>
        <p:spPr bwMode="auto">
          <a:xfrm>
            <a:off x="4124325" y="3969060"/>
            <a:ext cx="6842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配对交叉</a:t>
            </a:r>
          </a:p>
        </p:txBody>
      </p:sp>
      <p:sp>
        <p:nvSpPr>
          <p:cNvPr id="46" name="Text Box 3"/>
          <p:cNvSpPr txBox="1">
            <a:spLocks noChangeArrowheads="1"/>
          </p:cNvSpPr>
          <p:nvPr/>
        </p:nvSpPr>
        <p:spPr bwMode="auto">
          <a:xfrm>
            <a:off x="4195762" y="4407210"/>
            <a:ext cx="63182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47" name="Text Box 3"/>
          <p:cNvSpPr txBox="1">
            <a:spLocks noChangeArrowheads="1"/>
          </p:cNvSpPr>
          <p:nvPr/>
        </p:nvSpPr>
        <p:spPr bwMode="auto">
          <a:xfrm>
            <a:off x="4113212" y="4689785"/>
            <a:ext cx="874713"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FF0000"/>
                </a:solidFill>
              </a:rPr>
              <a:t>01 | 10 </a:t>
            </a:r>
            <a:endParaRPr lang="en-US" altLang="zh-CN" sz="1400" dirty="0">
              <a:solidFill>
                <a:srgbClr val="FF0000"/>
              </a:solidFill>
            </a:endParaRPr>
          </a:p>
          <a:p>
            <a:pPr eaLnBrk="1" hangingPunct="1">
              <a:spcBef>
                <a:spcPct val="50000"/>
              </a:spcBef>
            </a:pPr>
            <a:r>
              <a:rPr lang="en-US" altLang="zh-CN" sz="1400" dirty="0" smtClean="0"/>
              <a:t>00 | 01 </a:t>
            </a:r>
            <a:endParaRPr lang="en-US" altLang="zh-CN" sz="1400" dirty="0"/>
          </a:p>
          <a:p>
            <a:pPr eaLnBrk="1" hangingPunct="1">
              <a:spcBef>
                <a:spcPct val="50000"/>
              </a:spcBef>
            </a:pPr>
            <a:r>
              <a:rPr lang="en-US" altLang="zh-CN" sz="1400" dirty="0" smtClean="0"/>
              <a:t>1 | 000 </a:t>
            </a:r>
            <a:endParaRPr lang="en-US" altLang="zh-CN" sz="1400" dirty="0"/>
          </a:p>
          <a:p>
            <a:pPr eaLnBrk="1" hangingPunct="1">
              <a:spcBef>
                <a:spcPct val="50000"/>
              </a:spcBef>
            </a:pPr>
            <a:r>
              <a:rPr lang="en-US" altLang="zh-CN" sz="1400" dirty="0" smtClean="0">
                <a:solidFill>
                  <a:srgbClr val="FF0000"/>
                </a:solidFill>
              </a:rPr>
              <a:t>0 | 110 </a:t>
            </a:r>
            <a:endParaRPr lang="zh-CN" altLang="en-US" sz="1400" dirty="0">
              <a:solidFill>
                <a:srgbClr val="FF0000"/>
              </a:solidFill>
            </a:endParaRPr>
          </a:p>
        </p:txBody>
      </p:sp>
      <p:sp>
        <p:nvSpPr>
          <p:cNvPr id="48" name="Text Box 3"/>
          <p:cNvSpPr txBox="1">
            <a:spLocks noChangeArrowheads="1"/>
          </p:cNvSpPr>
          <p:nvPr/>
        </p:nvSpPr>
        <p:spPr bwMode="auto">
          <a:xfrm>
            <a:off x="5072062" y="3969060"/>
            <a:ext cx="815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新一代种群</a:t>
            </a:r>
          </a:p>
        </p:txBody>
      </p:sp>
      <p:sp>
        <p:nvSpPr>
          <p:cNvPr id="50" name="Text Box 3"/>
          <p:cNvSpPr txBox="1">
            <a:spLocks noChangeArrowheads="1"/>
          </p:cNvSpPr>
          <p:nvPr/>
        </p:nvSpPr>
        <p:spPr bwMode="auto">
          <a:xfrm>
            <a:off x="5195230" y="4689785"/>
            <a:ext cx="137795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sz="1400" dirty="0" smtClean="0"/>
              <a:t>0010    </a:t>
            </a:r>
            <a:r>
              <a:rPr lang="zh-CN" altLang="en-US" sz="1400" dirty="0" smtClean="0"/>
              <a:t>（</a:t>
            </a:r>
            <a:r>
              <a:rPr lang="en-US" altLang="zh-CN" sz="1400" dirty="0" smtClean="0"/>
              <a:t>2</a:t>
            </a:r>
            <a:r>
              <a:rPr lang="zh-CN" altLang="en-US" sz="1400" dirty="0" smtClean="0"/>
              <a:t>）</a:t>
            </a:r>
            <a:endParaRPr lang="en-US" altLang="zh-CN" sz="1400" dirty="0"/>
          </a:p>
          <a:p>
            <a:pPr algn="l" eaLnBrk="1" hangingPunct="1">
              <a:spcBef>
                <a:spcPct val="50000"/>
              </a:spcBef>
            </a:pPr>
            <a:r>
              <a:rPr lang="en-US" altLang="zh-CN" sz="1400" dirty="0" smtClean="0"/>
              <a:t>0101    </a:t>
            </a:r>
            <a:r>
              <a:rPr lang="zh-CN" altLang="en-US" sz="1400" dirty="0" smtClean="0"/>
              <a:t>（</a:t>
            </a:r>
            <a:r>
              <a:rPr lang="en-US" altLang="zh-CN" sz="1400" dirty="0" smtClean="0"/>
              <a:t>5</a:t>
            </a:r>
            <a:r>
              <a:rPr lang="zh-CN" altLang="en-US" sz="1400" dirty="0" smtClean="0"/>
              <a:t>）</a:t>
            </a:r>
            <a:endParaRPr lang="en-US" altLang="zh-CN" sz="1400" dirty="0"/>
          </a:p>
          <a:p>
            <a:pPr algn="l" eaLnBrk="1" hangingPunct="1">
              <a:spcBef>
                <a:spcPct val="50000"/>
              </a:spcBef>
            </a:pPr>
            <a:r>
              <a:rPr lang="en-US" altLang="zh-CN" sz="1400" dirty="0" smtClean="0"/>
              <a:t>0000    </a:t>
            </a:r>
            <a:r>
              <a:rPr lang="zh-CN" altLang="en-US" sz="1400" dirty="0" smtClean="0"/>
              <a:t>（</a:t>
            </a:r>
            <a:r>
              <a:rPr lang="en-US" altLang="zh-CN" sz="1400" dirty="0" smtClean="0"/>
              <a:t>0</a:t>
            </a:r>
            <a:r>
              <a:rPr lang="zh-CN" altLang="en-US" sz="1400" dirty="0" smtClean="0"/>
              <a:t>）</a:t>
            </a:r>
            <a:endParaRPr lang="en-US" altLang="zh-CN" sz="1400" dirty="0"/>
          </a:p>
          <a:p>
            <a:pPr algn="l" eaLnBrk="1" hangingPunct="1">
              <a:spcBef>
                <a:spcPct val="50000"/>
              </a:spcBef>
            </a:pPr>
            <a:r>
              <a:rPr lang="en-US" altLang="zh-CN" sz="1400" dirty="0" smtClean="0"/>
              <a:t>1110     </a:t>
            </a:r>
            <a:r>
              <a:rPr lang="zh-CN" altLang="en-US" sz="1400" dirty="0" smtClean="0"/>
              <a:t>（</a:t>
            </a:r>
            <a:r>
              <a:rPr lang="en-US" altLang="zh-CN" sz="1400" dirty="0" smtClean="0"/>
              <a:t>14</a:t>
            </a:r>
            <a:r>
              <a:rPr lang="zh-CN" altLang="en-US" sz="1400" dirty="0" smtClean="0"/>
              <a:t>）</a:t>
            </a:r>
            <a:endParaRPr lang="zh-CN" altLang="en-US" sz="1400" dirty="0"/>
          </a:p>
        </p:txBody>
      </p:sp>
      <p:cxnSp>
        <p:nvCxnSpPr>
          <p:cNvPr id="9238" name="直接连接符 17"/>
          <p:cNvCxnSpPr>
            <a:cxnSpLocks noChangeShapeType="1"/>
          </p:cNvCxnSpPr>
          <p:nvPr/>
        </p:nvCxnSpPr>
        <p:spPr bwMode="auto">
          <a:xfrm>
            <a:off x="344487" y="6075672"/>
            <a:ext cx="9217025" cy="0"/>
          </a:xfrm>
          <a:prstGeom prst="line">
            <a:avLst/>
          </a:prstGeom>
          <a:noFill/>
          <a:ln w="28575" algn="ctr">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3"/>
          <p:cNvSpPr txBox="1">
            <a:spLocks noChangeArrowheads="1"/>
          </p:cNvSpPr>
          <p:nvPr/>
        </p:nvSpPr>
        <p:spPr bwMode="auto">
          <a:xfrm>
            <a:off x="2576512" y="6137585"/>
            <a:ext cx="755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a:t>1.000</a:t>
            </a:r>
            <a:endParaRPr lang="zh-CN" altLang="en-US" sz="1400"/>
          </a:p>
        </p:txBody>
      </p:sp>
      <p:sp>
        <p:nvSpPr>
          <p:cNvPr id="54" name="Text Box 3"/>
          <p:cNvSpPr txBox="1">
            <a:spLocks noChangeArrowheads="1"/>
          </p:cNvSpPr>
          <p:nvPr/>
        </p:nvSpPr>
        <p:spPr bwMode="auto">
          <a:xfrm>
            <a:off x="8107851" y="6110156"/>
            <a:ext cx="8800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150.1</a:t>
            </a:r>
            <a:endParaRPr lang="zh-CN" altLang="en-US" sz="1400" dirty="0"/>
          </a:p>
        </p:txBody>
      </p:sp>
      <p:sp>
        <p:nvSpPr>
          <p:cNvPr id="55" name="Text Box 3"/>
          <p:cNvSpPr txBox="1">
            <a:spLocks noChangeArrowheads="1"/>
          </p:cNvSpPr>
          <p:nvPr/>
        </p:nvSpPr>
        <p:spPr bwMode="auto">
          <a:xfrm>
            <a:off x="8156575" y="3980172"/>
            <a:ext cx="6842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适应度</a:t>
            </a:r>
          </a:p>
        </p:txBody>
      </p:sp>
      <p:sp>
        <p:nvSpPr>
          <p:cNvPr id="56" name="Text Box 3"/>
          <p:cNvSpPr txBox="1">
            <a:spLocks noChangeArrowheads="1"/>
          </p:cNvSpPr>
          <p:nvPr/>
        </p:nvSpPr>
        <p:spPr bwMode="auto">
          <a:xfrm>
            <a:off x="8215312" y="4699438"/>
            <a:ext cx="665163"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t>52</a:t>
            </a:r>
            <a:endParaRPr lang="en-US" altLang="zh-CN" sz="1400" dirty="0"/>
          </a:p>
          <a:p>
            <a:pPr eaLnBrk="1" hangingPunct="1">
              <a:spcBef>
                <a:spcPct val="50000"/>
              </a:spcBef>
            </a:pPr>
            <a:r>
              <a:rPr lang="en-US" altLang="zh-CN" sz="1400" dirty="0" smtClean="0"/>
              <a:t>57</a:t>
            </a:r>
            <a:endParaRPr lang="en-US" altLang="zh-CN" sz="1400" dirty="0"/>
          </a:p>
          <a:p>
            <a:pPr eaLnBrk="1" hangingPunct="1">
              <a:spcBef>
                <a:spcPct val="50000"/>
              </a:spcBef>
            </a:pPr>
            <a:r>
              <a:rPr lang="en-US" altLang="zh-CN" sz="1400" dirty="0" smtClean="0"/>
              <a:t>41</a:t>
            </a:r>
            <a:endParaRPr lang="en-US" altLang="zh-CN" sz="1400" dirty="0"/>
          </a:p>
          <a:p>
            <a:pPr eaLnBrk="1" hangingPunct="1">
              <a:spcBef>
                <a:spcPct val="50000"/>
              </a:spcBef>
            </a:pPr>
            <a:r>
              <a:rPr lang="en-US" altLang="zh-CN" sz="1400" dirty="0" smtClean="0"/>
              <a:t>0.1</a:t>
            </a:r>
            <a:endParaRPr lang="zh-CN" altLang="en-US" sz="1400" dirty="0"/>
          </a:p>
        </p:txBody>
      </p:sp>
      <p:sp>
        <p:nvSpPr>
          <p:cNvPr id="31" name="Rectangle 2"/>
          <p:cNvSpPr>
            <a:spLocks noChangeArrowheads="1"/>
          </p:cNvSpPr>
          <p:nvPr/>
        </p:nvSpPr>
        <p:spPr bwMode="auto">
          <a:xfrm>
            <a:off x="273050" y="152400"/>
            <a:ext cx="8420100" cy="457200"/>
          </a:xfrm>
          <a:prstGeom prst="rect">
            <a:avLst/>
          </a:prstGeom>
          <a:noFill/>
          <a:ln>
            <a:noFill/>
          </a:ln>
          <a:effectLst>
            <a:outerShdw dist="35921" dir="2700000" algn="ctr" rotWithShape="0">
              <a:srgbClr val="002E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a:spcBef>
                <a:spcPct val="0"/>
              </a:spcBef>
            </a:pPr>
            <a:r>
              <a:rPr kumimoji="1" lang="zh-CN" altLang="en-US" sz="2400" i="0" dirty="0" smtClean="0">
                <a:solidFill>
                  <a:schemeClr val="bg1"/>
                </a:solidFill>
                <a:ea typeface="隶书" pitchFamily="49" charset="-122"/>
              </a:rPr>
              <a:t>启发式搜索算法</a:t>
            </a:r>
            <a:r>
              <a:rPr kumimoji="1" lang="en-US" altLang="zh-CN" sz="2400" i="0" dirty="0" smtClean="0">
                <a:solidFill>
                  <a:schemeClr val="bg1"/>
                </a:solidFill>
                <a:ea typeface="隶书" pitchFamily="49" charset="-122"/>
              </a:rPr>
              <a:t>——</a:t>
            </a:r>
            <a:r>
              <a:rPr kumimoji="1" lang="zh-CN" altLang="en-US" sz="2400" i="0" dirty="0" smtClean="0">
                <a:solidFill>
                  <a:schemeClr val="bg1"/>
                </a:solidFill>
                <a:ea typeface="隶书" pitchFamily="49" charset="-122"/>
              </a:rPr>
              <a:t>遗传算法及其实践</a:t>
            </a:r>
            <a:endParaRPr kumimoji="1" lang="zh-CN" altLang="en-GB" sz="2400" i="0" dirty="0">
              <a:solidFill>
                <a:schemeClr val="bg1"/>
              </a:solidFill>
              <a:ea typeface="隶书" pitchFamily="49" charset="-122"/>
            </a:endParaRPr>
          </a:p>
        </p:txBody>
      </p:sp>
      <p:sp>
        <p:nvSpPr>
          <p:cNvPr id="51" name="Text Box 4"/>
          <p:cNvSpPr txBox="1">
            <a:spLocks noChangeArrowheads="1"/>
          </p:cNvSpPr>
          <p:nvPr/>
        </p:nvSpPr>
        <p:spPr bwMode="auto">
          <a:xfrm>
            <a:off x="256342" y="907813"/>
            <a:ext cx="9052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AU"/>
            </a:defPPr>
            <a:lvl1pPr marL="285750" indent="-285750" algn="l" eaLnBrk="1" hangingPunct="1">
              <a:buFont typeface="Wingdings" panose="05000000000000000000" pitchFamily="2" charset="2"/>
              <a:buChar char="Ø"/>
              <a:defRPr i="0">
                <a:solidFill>
                  <a:srgbClr val="7030A0"/>
                </a:solidFill>
                <a:ea typeface="宋体"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0"/>
              </a:spcAft>
            </a:lvl6pPr>
            <a:lvl7pPr marL="2971800" indent="-228600" algn="ctr" eaLnBrk="0" fontAlgn="base" hangingPunct="0">
              <a:spcBef>
                <a:spcPct val="50000"/>
              </a:spcBef>
              <a:spcAft>
                <a:spcPct val="0"/>
              </a:spcAft>
            </a:lvl7pPr>
            <a:lvl8pPr marL="3429000" indent="-228600" algn="ctr" eaLnBrk="0" fontAlgn="base" hangingPunct="0">
              <a:spcBef>
                <a:spcPct val="50000"/>
              </a:spcBef>
              <a:spcAft>
                <a:spcPct val="0"/>
              </a:spcAft>
            </a:lvl8pPr>
            <a:lvl9pPr marL="3886200" indent="-228600" algn="ctr" eaLnBrk="0" fontAlgn="base" hangingPunct="0">
              <a:spcBef>
                <a:spcPct val="50000"/>
              </a:spcBef>
              <a:spcAft>
                <a:spcPct val="0"/>
              </a:spcAft>
            </a:lvl9pPr>
          </a:lstStyle>
          <a:p>
            <a:r>
              <a:rPr lang="zh-CN" altLang="en-US" sz="2400" dirty="0">
                <a:solidFill>
                  <a:schemeClr val="tx1"/>
                </a:solidFill>
              </a:rPr>
              <a:t> </a:t>
            </a:r>
            <a:r>
              <a:rPr lang="zh-CN" altLang="en-US" sz="2400" dirty="0" smtClean="0">
                <a:solidFill>
                  <a:schemeClr val="tx1"/>
                </a:solidFill>
              </a:rPr>
              <a:t>遗传算法示例</a:t>
            </a:r>
            <a:endParaRPr lang="en-US" altLang="zh-CN" sz="2400" dirty="0">
              <a:solidFill>
                <a:schemeClr val="tx1"/>
              </a:solidFill>
            </a:endParaRPr>
          </a:p>
        </p:txBody>
      </p:sp>
      <p:grpSp>
        <p:nvGrpSpPr>
          <p:cNvPr id="5" name="组合 4"/>
          <p:cNvGrpSpPr/>
          <p:nvPr/>
        </p:nvGrpSpPr>
        <p:grpSpPr>
          <a:xfrm>
            <a:off x="1055006" y="1444625"/>
            <a:ext cx="5833352" cy="377825"/>
            <a:chOff x="1055006" y="1444625"/>
            <a:chExt cx="5833352" cy="377825"/>
          </a:xfrm>
        </p:grpSpPr>
        <p:sp>
          <p:nvSpPr>
            <p:cNvPr id="36" name="Text Box 3"/>
            <p:cNvSpPr txBox="1">
              <a:spLocks noChangeArrowheads="1"/>
            </p:cNvSpPr>
            <p:nvPr/>
          </p:nvSpPr>
          <p:spPr bwMode="auto">
            <a:xfrm>
              <a:off x="3331370" y="1470762"/>
              <a:ext cx="35569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zh-CN" altLang="en-US" i="0" dirty="0"/>
                <a:t>求          </a:t>
              </a:r>
              <a:r>
                <a:rPr lang="zh-CN" altLang="en-US" i="0" dirty="0" smtClean="0"/>
                <a:t>                            </a:t>
              </a:r>
              <a:r>
                <a:rPr lang="zh-CN" altLang="en-US" i="0" dirty="0"/>
                <a:t>的最大值。</a:t>
              </a:r>
            </a:p>
          </p:txBody>
        </p:sp>
        <p:graphicFrame>
          <p:nvGraphicFramePr>
            <p:cNvPr id="3" name="对象 2"/>
            <p:cNvGraphicFramePr>
              <a:graphicFrameLocks noChangeAspect="1"/>
            </p:cNvGraphicFramePr>
            <p:nvPr>
              <p:extLst/>
            </p:nvPr>
          </p:nvGraphicFramePr>
          <p:xfrm>
            <a:off x="3625850" y="1444625"/>
            <a:ext cx="2105025" cy="377825"/>
          </p:xfrm>
          <a:graphic>
            <a:graphicData uri="http://schemas.openxmlformats.org/presentationml/2006/ole">
              <mc:AlternateContent xmlns:mc="http://schemas.openxmlformats.org/markup-compatibility/2006">
                <mc:Choice xmlns:v="urn:schemas-microsoft-com:vml" Requires="v">
                  <p:oleObj spid="_x0000_s28809" name="Equation" r:id="rId3" imgW="1130040" imgH="203040" progId="Equation.DSMT4">
                    <p:embed/>
                  </p:oleObj>
                </mc:Choice>
                <mc:Fallback>
                  <p:oleObj name="Equation" r:id="rId3" imgW="1130040" imgH="203040" progId="Equation.DSMT4">
                    <p:embed/>
                    <p:pic>
                      <p:nvPicPr>
                        <p:cNvPr id="0" name=""/>
                        <p:cNvPicPr/>
                        <p:nvPr/>
                      </p:nvPicPr>
                      <p:blipFill>
                        <a:blip r:embed="rId4"/>
                        <a:stretch>
                          <a:fillRect/>
                        </a:stretch>
                      </p:blipFill>
                      <p:spPr>
                        <a:xfrm>
                          <a:off x="3625850" y="1444625"/>
                          <a:ext cx="2105025"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1055006" y="1452198"/>
            <a:ext cx="2134282" cy="359710"/>
          </p:xfrm>
          <a:graphic>
            <a:graphicData uri="http://schemas.openxmlformats.org/presentationml/2006/ole">
              <mc:AlternateContent xmlns:mc="http://schemas.openxmlformats.org/markup-compatibility/2006">
                <mc:Choice xmlns:v="urn:schemas-microsoft-com:vml" Requires="v">
                  <p:oleObj spid="_x0000_s28810" name="Equation" r:id="rId5" imgW="1130040" imgH="190440" progId="Equation.DSMT4">
                    <p:embed/>
                  </p:oleObj>
                </mc:Choice>
                <mc:Fallback>
                  <p:oleObj name="Equation" r:id="rId5" imgW="1130040" imgH="190440" progId="Equation.DSMT4">
                    <p:embed/>
                    <p:pic>
                      <p:nvPicPr>
                        <p:cNvPr id="0" name=""/>
                        <p:cNvPicPr/>
                        <p:nvPr/>
                      </p:nvPicPr>
                      <p:blipFill>
                        <a:blip r:embed="rId6"/>
                        <a:stretch>
                          <a:fillRect/>
                        </a:stretch>
                      </p:blipFill>
                      <p:spPr>
                        <a:xfrm>
                          <a:off x="1055006" y="1452198"/>
                          <a:ext cx="2134282" cy="359710"/>
                        </a:xfrm>
                        <a:prstGeom prst="rect">
                          <a:avLst/>
                        </a:prstGeom>
                      </p:spPr>
                    </p:pic>
                  </p:oleObj>
                </mc:Fallback>
              </mc:AlternateContent>
            </a:graphicData>
          </a:graphic>
        </p:graphicFrame>
      </p:grpSp>
      <p:graphicFrame>
        <p:nvGraphicFramePr>
          <p:cNvPr id="6" name="对象 5"/>
          <p:cNvGraphicFramePr>
            <a:graphicFrameLocks noChangeAspect="1"/>
          </p:cNvGraphicFramePr>
          <p:nvPr>
            <p:extLst/>
          </p:nvPr>
        </p:nvGraphicFramePr>
        <p:xfrm>
          <a:off x="1976355" y="2421145"/>
          <a:ext cx="4406437" cy="850365"/>
        </p:xfrm>
        <a:graphic>
          <a:graphicData uri="http://schemas.openxmlformats.org/presentationml/2006/ole">
            <mc:AlternateContent xmlns:mc="http://schemas.openxmlformats.org/markup-compatibility/2006">
              <mc:Choice xmlns:v="urn:schemas-microsoft-com:vml" Requires="v">
                <p:oleObj spid="_x0000_s28811" name="Equation" r:id="rId7" imgW="2171520" imgH="419040" progId="Equation.DSMT4">
                  <p:embed/>
                </p:oleObj>
              </mc:Choice>
              <mc:Fallback>
                <p:oleObj name="Equation" r:id="rId7" imgW="2171520" imgH="419040" progId="Equation.DSMT4">
                  <p:embed/>
                  <p:pic>
                    <p:nvPicPr>
                      <p:cNvPr id="0" name=""/>
                      <p:cNvPicPr/>
                      <p:nvPr/>
                    </p:nvPicPr>
                    <p:blipFill>
                      <a:blip r:embed="rId8"/>
                      <a:stretch>
                        <a:fillRect/>
                      </a:stretch>
                    </p:blipFill>
                    <p:spPr>
                      <a:xfrm>
                        <a:off x="1976355" y="2421145"/>
                        <a:ext cx="4406437" cy="850365"/>
                      </a:xfrm>
                      <a:prstGeom prst="rect">
                        <a:avLst/>
                      </a:prstGeom>
                    </p:spPr>
                  </p:pic>
                </p:oleObj>
              </mc:Fallback>
            </mc:AlternateContent>
          </a:graphicData>
        </a:graphic>
      </p:graphicFrame>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5408" y="870774"/>
            <a:ext cx="1766636" cy="1599270"/>
          </a:xfrm>
          <a:prstGeom prst="rect">
            <a:avLst/>
          </a:prstGeom>
        </p:spPr>
      </p:pic>
      <p:sp>
        <p:nvSpPr>
          <p:cNvPr id="33" name="Text Box 3"/>
          <p:cNvSpPr txBox="1">
            <a:spLocks noChangeArrowheads="1"/>
          </p:cNvSpPr>
          <p:nvPr/>
        </p:nvSpPr>
        <p:spPr bwMode="auto">
          <a:xfrm>
            <a:off x="7773182" y="2451191"/>
            <a:ext cx="15097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zh-CN" altLang="en-US" i="0" dirty="0" smtClean="0">
                <a:solidFill>
                  <a:srgbClr val="CC00FF"/>
                </a:solidFill>
              </a:rPr>
              <a:t>赌轮形象示意</a:t>
            </a:r>
            <a:endParaRPr lang="zh-CN" altLang="en-US" i="0" dirty="0">
              <a:solidFill>
                <a:srgbClr val="CC00FF"/>
              </a:solidFill>
            </a:endParaRPr>
          </a:p>
        </p:txBody>
      </p:sp>
      <p:grpSp>
        <p:nvGrpSpPr>
          <p:cNvPr id="11" name="组合 10"/>
          <p:cNvGrpSpPr/>
          <p:nvPr/>
        </p:nvGrpSpPr>
        <p:grpSpPr>
          <a:xfrm>
            <a:off x="6794425" y="3122424"/>
            <a:ext cx="3111575" cy="330701"/>
            <a:chOff x="3353593" y="6129300"/>
            <a:chExt cx="3111575" cy="330701"/>
          </a:xfrm>
        </p:grpSpPr>
        <p:cxnSp>
          <p:nvCxnSpPr>
            <p:cNvPr id="8" name="直接连接符 7"/>
            <p:cNvCxnSpPr/>
            <p:nvPr/>
          </p:nvCxnSpPr>
          <p:spPr bwMode="auto">
            <a:xfrm>
              <a:off x="3719512" y="6129300"/>
              <a:ext cx="746919"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4467461" y="6129300"/>
              <a:ext cx="59355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p:cNvCxnSpPr/>
            <p:nvPr/>
          </p:nvCxnSpPr>
          <p:spPr bwMode="auto">
            <a:xfrm>
              <a:off x="5061012" y="6129300"/>
              <a:ext cx="59355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5655593" y="6129300"/>
              <a:ext cx="413531" cy="0"/>
            </a:xfrm>
            <a:prstGeom prst="line">
              <a:avLst/>
            </a:prstGeom>
            <a:noFill/>
            <a:ln w="28575" cap="flat" cmpd="sng" algn="ctr">
              <a:solidFill>
                <a:schemeClr val="tx2"/>
              </a:solidFill>
              <a:prstDash val="solid"/>
              <a:round/>
              <a:headEnd type="oval" w="med" len="me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3"/>
            <p:cNvSpPr txBox="1">
              <a:spLocks noChangeArrowheads="1"/>
            </p:cNvSpPr>
            <p:nvPr/>
          </p:nvSpPr>
          <p:spPr bwMode="auto">
            <a:xfrm>
              <a:off x="4048705" y="6152224"/>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0.316</a:t>
              </a:r>
              <a:endParaRPr lang="zh-CN" altLang="en-US" sz="1400" dirty="0">
                <a:solidFill>
                  <a:srgbClr val="CC00FF"/>
                </a:solidFill>
              </a:endParaRPr>
            </a:p>
          </p:txBody>
        </p:sp>
        <p:sp>
          <p:nvSpPr>
            <p:cNvPr id="58" name="Text Box 3"/>
            <p:cNvSpPr txBox="1">
              <a:spLocks noChangeArrowheads="1"/>
            </p:cNvSpPr>
            <p:nvPr/>
          </p:nvSpPr>
          <p:spPr bwMode="auto">
            <a:xfrm>
              <a:off x="3353593" y="6144811"/>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a:t>
              </a:r>
              <a:endParaRPr lang="zh-CN" altLang="en-US" sz="1400" dirty="0">
                <a:solidFill>
                  <a:srgbClr val="CC00FF"/>
                </a:solidFill>
              </a:endParaRPr>
            </a:p>
          </p:txBody>
        </p:sp>
        <p:sp>
          <p:nvSpPr>
            <p:cNvPr id="59" name="Text Box 3"/>
            <p:cNvSpPr txBox="1">
              <a:spLocks noChangeArrowheads="1"/>
            </p:cNvSpPr>
            <p:nvPr/>
          </p:nvSpPr>
          <p:spPr bwMode="auto">
            <a:xfrm>
              <a:off x="5733330" y="6145559"/>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a:solidFill>
                    <a:srgbClr val="CC00FF"/>
                  </a:solidFill>
                </a:rPr>
                <a:t>1</a:t>
              </a:r>
              <a:endParaRPr lang="zh-CN" altLang="en-US" sz="1400" dirty="0">
                <a:solidFill>
                  <a:srgbClr val="CC00FF"/>
                </a:solidFill>
              </a:endParaRPr>
            </a:p>
          </p:txBody>
        </p:sp>
        <p:sp>
          <p:nvSpPr>
            <p:cNvPr id="64" name="Text Box 3"/>
            <p:cNvSpPr txBox="1">
              <a:spLocks noChangeArrowheads="1"/>
            </p:cNvSpPr>
            <p:nvPr/>
          </p:nvSpPr>
          <p:spPr bwMode="auto">
            <a:xfrm>
              <a:off x="4633629" y="6145559"/>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0.548</a:t>
              </a:r>
              <a:endParaRPr lang="zh-CN" altLang="en-US" sz="1400" dirty="0">
                <a:solidFill>
                  <a:srgbClr val="CC00FF"/>
                </a:solidFill>
              </a:endParaRPr>
            </a:p>
          </p:txBody>
        </p:sp>
        <p:sp>
          <p:nvSpPr>
            <p:cNvPr id="65" name="Text Box 3"/>
            <p:cNvSpPr txBox="1">
              <a:spLocks noChangeArrowheads="1"/>
            </p:cNvSpPr>
            <p:nvPr/>
          </p:nvSpPr>
          <p:spPr bwMode="auto">
            <a:xfrm>
              <a:off x="5288644" y="6144810"/>
              <a:ext cx="7318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eaLnBrk="1" hangingPunct="1">
                <a:spcBef>
                  <a:spcPct val="50000"/>
                </a:spcBef>
              </a:pPr>
              <a:r>
                <a:rPr lang="en-US" altLang="zh-CN" sz="1400" dirty="0" smtClean="0">
                  <a:solidFill>
                    <a:srgbClr val="CC00FF"/>
                  </a:solidFill>
                </a:rPr>
                <a:t>0.819</a:t>
              </a:r>
              <a:endParaRPr lang="zh-CN" altLang="en-US" sz="1400" dirty="0">
                <a:solidFill>
                  <a:srgbClr val="CC00FF"/>
                </a:solidFill>
              </a:endParaRPr>
            </a:p>
          </p:txBody>
        </p:sp>
      </p:grpSp>
      <p:sp>
        <p:nvSpPr>
          <p:cNvPr id="66" name="Text Box 3"/>
          <p:cNvSpPr txBox="1">
            <a:spLocks noChangeArrowheads="1"/>
          </p:cNvSpPr>
          <p:nvPr/>
        </p:nvSpPr>
        <p:spPr bwMode="auto">
          <a:xfrm>
            <a:off x="6964005" y="3561075"/>
            <a:ext cx="29527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solidFill>
                  <a:srgbClr val="CC00FF"/>
                </a:solidFill>
              </a:rPr>
              <a:t>MATLAB</a:t>
            </a:r>
            <a:r>
              <a:rPr lang="zh-CN" altLang="en-US" i="0" dirty="0" smtClean="0">
                <a:solidFill>
                  <a:srgbClr val="CC00FF"/>
                </a:solidFill>
              </a:rPr>
              <a:t>随机数函数：</a:t>
            </a:r>
            <a:r>
              <a:rPr lang="en-US" altLang="zh-CN" i="0" dirty="0" smtClean="0">
                <a:solidFill>
                  <a:srgbClr val="CC00FF"/>
                </a:solidFill>
              </a:rPr>
              <a:t>rand</a:t>
            </a:r>
            <a:r>
              <a:rPr lang="zh-CN" altLang="en-US" i="0" dirty="0" smtClean="0">
                <a:solidFill>
                  <a:srgbClr val="CC00FF"/>
                </a:solidFill>
              </a:rPr>
              <a:t>等</a:t>
            </a:r>
            <a:endParaRPr lang="zh-CN" altLang="en-US" i="0" dirty="0">
              <a:solidFill>
                <a:srgbClr val="CC00FF"/>
              </a:solidFill>
            </a:endParaRPr>
          </a:p>
        </p:txBody>
      </p:sp>
      <p:sp>
        <p:nvSpPr>
          <p:cNvPr id="67" name="Text Box 3"/>
          <p:cNvSpPr txBox="1">
            <a:spLocks noChangeArrowheads="1"/>
          </p:cNvSpPr>
          <p:nvPr/>
        </p:nvSpPr>
        <p:spPr bwMode="auto">
          <a:xfrm>
            <a:off x="6706766" y="3969060"/>
            <a:ext cx="67786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ctr" eaLnBrk="1" hangingPunct="1">
              <a:spcBef>
                <a:spcPct val="50000"/>
              </a:spcBef>
            </a:pPr>
            <a:r>
              <a:rPr lang="zh-CN" altLang="en-US" sz="1400">
                <a:solidFill>
                  <a:srgbClr val="990000"/>
                </a:solidFill>
              </a:rPr>
              <a:t>基因变异</a:t>
            </a:r>
          </a:p>
        </p:txBody>
      </p:sp>
      <p:sp>
        <p:nvSpPr>
          <p:cNvPr id="68" name="Text Box 3"/>
          <p:cNvSpPr txBox="1">
            <a:spLocks noChangeArrowheads="1"/>
          </p:cNvSpPr>
          <p:nvPr/>
        </p:nvSpPr>
        <p:spPr bwMode="auto">
          <a:xfrm>
            <a:off x="6694066" y="4688198"/>
            <a:ext cx="121126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sz="1400" dirty="0" smtClean="0"/>
              <a:t>0010   (2)    </a:t>
            </a:r>
            <a:endParaRPr lang="en-US" altLang="zh-CN" sz="1400" dirty="0"/>
          </a:p>
          <a:p>
            <a:pPr algn="l" eaLnBrk="1" hangingPunct="1">
              <a:spcBef>
                <a:spcPct val="50000"/>
              </a:spcBef>
            </a:pPr>
            <a:r>
              <a:rPr lang="en-US" altLang="zh-CN" sz="1400" dirty="0" smtClean="0"/>
              <a:t>0101   (5)   </a:t>
            </a:r>
            <a:endParaRPr lang="en-US" altLang="zh-CN" sz="1400" dirty="0"/>
          </a:p>
          <a:p>
            <a:pPr algn="l" eaLnBrk="1" hangingPunct="1">
              <a:spcBef>
                <a:spcPct val="50000"/>
              </a:spcBef>
            </a:pPr>
            <a:r>
              <a:rPr lang="en-US" altLang="zh-CN" sz="1400" dirty="0" smtClean="0"/>
              <a:t>000</a:t>
            </a:r>
            <a:r>
              <a:rPr lang="en-US" altLang="zh-CN" sz="1400" dirty="0" smtClean="0">
                <a:solidFill>
                  <a:srgbClr val="FF0000"/>
                </a:solidFill>
              </a:rPr>
              <a:t>1</a:t>
            </a:r>
            <a:r>
              <a:rPr lang="en-US" altLang="zh-CN" sz="1400" dirty="0" smtClean="0"/>
              <a:t>   </a:t>
            </a:r>
            <a:r>
              <a:rPr lang="en-US" altLang="zh-CN" sz="1400" dirty="0" smtClean="0">
                <a:solidFill>
                  <a:srgbClr val="FF0000"/>
                </a:solidFill>
              </a:rPr>
              <a:t>(1)   </a:t>
            </a:r>
            <a:endParaRPr lang="en-US" altLang="zh-CN" sz="1400" dirty="0">
              <a:solidFill>
                <a:srgbClr val="FF0000"/>
              </a:solidFill>
            </a:endParaRPr>
          </a:p>
          <a:p>
            <a:pPr algn="l" eaLnBrk="1" hangingPunct="1">
              <a:spcBef>
                <a:spcPct val="50000"/>
              </a:spcBef>
            </a:pPr>
            <a:r>
              <a:rPr lang="en-US" altLang="zh-CN" sz="1400" dirty="0" smtClean="0"/>
              <a:t>1110   (14) </a:t>
            </a:r>
            <a:endParaRPr lang="zh-CN" altLang="en-US" sz="1400" dirty="0"/>
          </a:p>
        </p:txBody>
      </p:sp>
      <p:sp>
        <p:nvSpPr>
          <p:cNvPr id="69" name="Text Box 3"/>
          <p:cNvSpPr txBox="1">
            <a:spLocks noChangeArrowheads="1"/>
          </p:cNvSpPr>
          <p:nvPr/>
        </p:nvSpPr>
        <p:spPr bwMode="auto">
          <a:xfrm>
            <a:off x="6805191" y="4383398"/>
            <a:ext cx="63182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eaLnBrk="0" hangingPunct="0">
              <a:spcBef>
                <a:spcPct val="50000"/>
              </a:spcBef>
              <a:defRPr sz="1600" b="1" i="1">
                <a:solidFill>
                  <a:schemeClr val="tx1"/>
                </a:solidFill>
                <a:latin typeface="Arial" charset="0"/>
                <a:ea typeface="华文楷体" pitchFamily="2" charset="-122"/>
              </a:defRPr>
            </a:lvl1pPr>
            <a:lvl2pPr marL="742950" indent="-285750" algn="ctr" eaLnBrk="0" hangingPunct="0">
              <a:spcBef>
                <a:spcPct val="50000"/>
              </a:spcBef>
              <a:defRPr sz="1600" b="1" i="1">
                <a:solidFill>
                  <a:schemeClr val="tx1"/>
                </a:solidFill>
                <a:latin typeface="Arial" charset="0"/>
                <a:ea typeface="华文楷体" pitchFamily="2" charset="-122"/>
              </a:defRPr>
            </a:lvl2pPr>
            <a:lvl3pPr marL="1143000" indent="-228600" algn="ctr" eaLnBrk="0" hangingPunct="0">
              <a:spcBef>
                <a:spcPct val="50000"/>
              </a:spcBef>
              <a:defRPr sz="1600" b="1" i="1">
                <a:solidFill>
                  <a:schemeClr val="tx1"/>
                </a:solidFill>
                <a:latin typeface="Arial" charset="0"/>
                <a:ea typeface="华文楷体" pitchFamily="2" charset="-122"/>
              </a:defRPr>
            </a:lvl3pPr>
            <a:lvl4pPr marL="1600200" indent="-228600" algn="ctr" eaLnBrk="0" hangingPunct="0">
              <a:spcBef>
                <a:spcPct val="50000"/>
              </a:spcBef>
              <a:defRPr sz="1600" b="1" i="1">
                <a:solidFill>
                  <a:schemeClr val="tx1"/>
                </a:solidFill>
                <a:latin typeface="Arial" charset="0"/>
                <a:ea typeface="华文楷体" pitchFamily="2" charset="-122"/>
              </a:defRPr>
            </a:lvl4pPr>
            <a:lvl5pPr marL="2057400" indent="-228600" algn="ctr" eaLnBrk="0" hangingPunct="0">
              <a:spcBef>
                <a:spcPct val="50000"/>
              </a:spcBef>
              <a:defRPr sz="1600" b="1" i="1">
                <a:solidFill>
                  <a:schemeClr val="tx1"/>
                </a:solidFill>
                <a:latin typeface="Arial" charset="0"/>
                <a:ea typeface="华文楷体" pitchFamily="2" charset="-122"/>
              </a:defRPr>
            </a:lvl5pPr>
            <a:lvl6pPr marL="2514600" indent="-228600" algn="ctr" eaLnBrk="0" fontAlgn="base" hangingPunct="0">
              <a:spcBef>
                <a:spcPct val="50000"/>
              </a:spcBef>
              <a:spcAft>
                <a:spcPct val="0"/>
              </a:spcAft>
              <a:defRPr sz="1600" b="1" i="1">
                <a:solidFill>
                  <a:schemeClr val="tx1"/>
                </a:solidFill>
                <a:latin typeface="Arial" charset="0"/>
                <a:ea typeface="华文楷体" pitchFamily="2" charset="-122"/>
              </a:defRPr>
            </a:lvl6pPr>
            <a:lvl7pPr marL="2971800" indent="-228600" algn="ctr" eaLnBrk="0" fontAlgn="base" hangingPunct="0">
              <a:spcBef>
                <a:spcPct val="50000"/>
              </a:spcBef>
              <a:spcAft>
                <a:spcPct val="0"/>
              </a:spcAft>
              <a:defRPr sz="1600" b="1" i="1">
                <a:solidFill>
                  <a:schemeClr val="tx1"/>
                </a:solidFill>
                <a:latin typeface="Arial" charset="0"/>
                <a:ea typeface="华文楷体" pitchFamily="2" charset="-122"/>
              </a:defRPr>
            </a:lvl7pPr>
            <a:lvl8pPr marL="3429000" indent="-228600" algn="ctr" eaLnBrk="0" fontAlgn="base" hangingPunct="0">
              <a:spcBef>
                <a:spcPct val="50000"/>
              </a:spcBef>
              <a:spcAft>
                <a:spcPct val="0"/>
              </a:spcAft>
              <a:defRPr sz="1600" b="1" i="1">
                <a:solidFill>
                  <a:schemeClr val="tx1"/>
                </a:solidFill>
                <a:latin typeface="Arial" charset="0"/>
                <a:ea typeface="华文楷体" pitchFamily="2" charset="-122"/>
              </a:defRPr>
            </a:lvl8pPr>
            <a:lvl9pPr marL="3886200" indent="-228600" algn="ctr" eaLnBrk="0" fontAlgn="base" hangingPunct="0">
              <a:spcBef>
                <a:spcPct val="50000"/>
              </a:spcBef>
              <a:spcAft>
                <a:spcPct val="0"/>
              </a:spcAft>
              <a:defRPr sz="1600" b="1" i="1">
                <a:solidFill>
                  <a:schemeClr val="tx1"/>
                </a:solidFill>
                <a:latin typeface="Arial" charset="0"/>
                <a:ea typeface="华文楷体" pitchFamily="2" charset="-122"/>
              </a:defRPr>
            </a:lvl9pPr>
          </a:lstStyle>
          <a:p>
            <a:pPr algn="l" eaLnBrk="1" hangingPunct="1">
              <a:defRPr/>
            </a:pPr>
            <a:r>
              <a:rPr lang="zh-CN" altLang="en-US" sz="1200" i="0" dirty="0" smtClean="0">
                <a:solidFill>
                  <a:srgbClr val="CC00FF"/>
                </a:solidFill>
                <a:ea typeface="宋体" pitchFamily="2" charset="-122"/>
              </a:rPr>
              <a:t>随机</a:t>
            </a:r>
          </a:p>
        </p:txBody>
      </p:sp>
      <p:sp>
        <p:nvSpPr>
          <p:cNvPr id="70" name="Text Box 3"/>
          <p:cNvSpPr txBox="1">
            <a:spLocks noChangeArrowheads="1"/>
          </p:cNvSpPr>
          <p:nvPr/>
        </p:nvSpPr>
        <p:spPr bwMode="auto">
          <a:xfrm>
            <a:off x="344487" y="3655960"/>
            <a:ext cx="4679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charset="0"/>
                <a:ea typeface="宋体" pitchFamily="2" charset="-122"/>
              </a:defRPr>
            </a:lvl1pPr>
            <a:lvl2pPr marL="742950" indent="-285750" eaLnBrk="0" hangingPunct="0">
              <a:defRPr sz="1600" b="1">
                <a:solidFill>
                  <a:schemeClr val="tx1"/>
                </a:solidFill>
                <a:latin typeface="Arial" charset="0"/>
                <a:ea typeface="宋体" pitchFamily="2" charset="-122"/>
              </a:defRPr>
            </a:lvl2pPr>
            <a:lvl3pPr marL="1143000" indent="-228600" eaLnBrk="0" hangingPunct="0">
              <a:defRPr sz="1600" b="1">
                <a:solidFill>
                  <a:schemeClr val="tx1"/>
                </a:solidFill>
                <a:latin typeface="Arial" charset="0"/>
                <a:ea typeface="宋体" pitchFamily="2" charset="-122"/>
              </a:defRPr>
            </a:lvl3pPr>
            <a:lvl4pPr marL="1600200" indent="-228600" eaLnBrk="0" hangingPunct="0">
              <a:defRPr sz="1600" b="1">
                <a:solidFill>
                  <a:schemeClr val="tx1"/>
                </a:solidFill>
                <a:latin typeface="Arial" charset="0"/>
                <a:ea typeface="宋体" pitchFamily="2" charset="-122"/>
              </a:defRPr>
            </a:lvl4pPr>
            <a:lvl5pPr marL="2057400" indent="-228600" eaLnBrk="0" hangingPunct="0">
              <a:defRPr sz="1600" b="1">
                <a:solidFill>
                  <a:schemeClr val="tx1"/>
                </a:solidFill>
                <a:latin typeface="Arial" charset="0"/>
                <a:ea typeface="宋体" pitchFamily="2" charset="-122"/>
              </a:defRPr>
            </a:lvl5pPr>
            <a:lvl6pPr marL="2514600" indent="-228600" eaLnBrk="0" fontAlgn="base" hangingPunct="0">
              <a:spcBef>
                <a:spcPct val="0"/>
              </a:spcBef>
              <a:spcAft>
                <a:spcPct val="0"/>
              </a:spcAft>
              <a:defRPr sz="1600" b="1">
                <a:solidFill>
                  <a:schemeClr val="tx1"/>
                </a:solidFill>
                <a:latin typeface="Arial" charset="0"/>
                <a:ea typeface="宋体" pitchFamily="2" charset="-122"/>
              </a:defRPr>
            </a:lvl6pPr>
            <a:lvl7pPr marL="2971800" indent="-228600" eaLnBrk="0" fontAlgn="base" hangingPunct="0">
              <a:spcBef>
                <a:spcPct val="0"/>
              </a:spcBef>
              <a:spcAft>
                <a:spcPct val="0"/>
              </a:spcAft>
              <a:defRPr sz="1600" b="1">
                <a:solidFill>
                  <a:schemeClr val="tx1"/>
                </a:solidFill>
                <a:latin typeface="Arial" charset="0"/>
                <a:ea typeface="宋体" pitchFamily="2" charset="-122"/>
              </a:defRPr>
            </a:lvl7pPr>
            <a:lvl8pPr marL="3429000" indent="-228600" eaLnBrk="0" fontAlgn="base" hangingPunct="0">
              <a:spcBef>
                <a:spcPct val="0"/>
              </a:spcBef>
              <a:spcAft>
                <a:spcPct val="0"/>
              </a:spcAft>
              <a:defRPr sz="1600" b="1">
                <a:solidFill>
                  <a:schemeClr val="tx1"/>
                </a:solidFill>
                <a:latin typeface="Arial" charset="0"/>
                <a:ea typeface="宋体" pitchFamily="2" charset="-122"/>
              </a:defRPr>
            </a:lvl8pPr>
            <a:lvl9pPr marL="3886200" indent="-228600" eaLnBrk="0" fontAlgn="base" hangingPunct="0">
              <a:spcBef>
                <a:spcPct val="0"/>
              </a:spcBef>
              <a:spcAft>
                <a:spcPct val="0"/>
              </a:spcAft>
              <a:defRPr sz="1600" b="1">
                <a:solidFill>
                  <a:schemeClr val="tx1"/>
                </a:solidFill>
                <a:latin typeface="Arial" charset="0"/>
                <a:ea typeface="宋体" pitchFamily="2" charset="-122"/>
              </a:defRPr>
            </a:lvl9pPr>
          </a:lstStyle>
          <a:p>
            <a:pPr algn="l" eaLnBrk="1" hangingPunct="1">
              <a:spcBef>
                <a:spcPct val="50000"/>
              </a:spcBef>
            </a:pPr>
            <a:r>
              <a:rPr lang="en-US" altLang="zh-CN" i="0" dirty="0" smtClean="0"/>
              <a:t>【</a:t>
            </a:r>
            <a:r>
              <a:rPr lang="zh-CN" altLang="en-US" i="0" dirty="0" smtClean="0"/>
              <a:t>此处仅演示一轮迭代</a:t>
            </a:r>
            <a:r>
              <a:rPr lang="en-US" altLang="zh-CN" i="0" dirty="0" smtClean="0"/>
              <a:t>】</a:t>
            </a:r>
            <a:endParaRPr lang="zh-CN" altLang="en-US" i="0" dirty="0"/>
          </a:p>
        </p:txBody>
      </p:sp>
    </p:spTree>
    <p:extLst>
      <p:ext uri="{BB962C8B-B14F-4D97-AF65-F5344CB8AC3E}">
        <p14:creationId xmlns:p14="http://schemas.microsoft.com/office/powerpoint/2010/main" val="150407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CC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1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AU" sz="1600" b="1" i="1" u="none" strike="noStrike" cap="none" normalizeH="0" baseline="0" smtClean="0">
            <a:ln>
              <a:noFill/>
            </a:ln>
            <a:solidFill>
              <a:schemeClr val="tx1"/>
            </a:solidFill>
            <a:effectLst/>
            <a:latin typeface="Arial" charset="0"/>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16051</TotalTime>
  <Words>2150</Words>
  <Application>Microsoft Office PowerPoint</Application>
  <PresentationFormat>A4 纸张(210x297 毫米)</PresentationFormat>
  <Paragraphs>478</Paragraphs>
  <Slides>27</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1" baseType="lpstr">
      <vt:lpstr>空演示文稿</vt:lpstr>
      <vt:lpstr>位图图像</vt:lpstr>
      <vt:lpstr>Equation</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袁焱</dc:creator>
  <cp:lastModifiedBy>ltjiang</cp:lastModifiedBy>
  <cp:revision>2754</cp:revision>
  <cp:lastPrinted>2016-09-27T09:19:03Z</cp:lastPrinted>
  <dcterms:created xsi:type="dcterms:W3CDTF">2002-01-06T03:16:25Z</dcterms:created>
  <dcterms:modified xsi:type="dcterms:W3CDTF">2018-09-25T04:14:48Z</dcterms:modified>
</cp:coreProperties>
</file>