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59" r:id="rId2"/>
    <p:sldId id="487" r:id="rId3"/>
    <p:sldId id="481" r:id="rId4"/>
    <p:sldId id="508" r:id="rId5"/>
    <p:sldId id="506" r:id="rId6"/>
    <p:sldId id="507" r:id="rId7"/>
    <p:sldId id="431" r:id="rId8"/>
  </p:sldIdLst>
  <p:sldSz cx="9906000" cy="6858000" type="A4"/>
  <p:notesSz cx="6669088" cy="9926638"/>
  <p:defaultTextStyle>
    <a:defPPr>
      <a:defRPr lang="en-AU"/>
    </a:defPPr>
    <a:lvl1pPr algn="ctr" rtl="0" fontAlgn="base">
      <a:spcBef>
        <a:spcPct val="5000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5pPr>
    <a:lvl6pPr marL="22860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6pPr>
    <a:lvl7pPr marL="27432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7pPr>
    <a:lvl8pPr marL="32004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8pPr>
    <a:lvl9pPr marL="36576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19">
          <p15:clr>
            <a:srgbClr val="A4A3A4"/>
          </p15:clr>
        </p15:guide>
        <p15:guide id="2" pos="8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0000"/>
    <a:srgbClr val="CC00FF"/>
    <a:srgbClr val="FF6600"/>
    <a:srgbClr val="666633"/>
    <a:srgbClr val="336699"/>
    <a:srgbClr val="333333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8" autoAdjust="0"/>
    <p:restoredTop sz="85219" autoAdjust="0"/>
  </p:normalViewPr>
  <p:slideViewPr>
    <p:cSldViewPr>
      <p:cViewPr>
        <p:scale>
          <a:sx n="67" d="100"/>
          <a:sy n="67" d="100"/>
        </p:scale>
        <p:origin x="-1500" y="-72"/>
      </p:cViewPr>
      <p:guideLst>
        <p:guide orient="horz" pos="4319"/>
        <p:guide pos="86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4"/>
    </p:cViewPr>
  </p:sorterViewPr>
  <p:notesViewPr>
    <p:cSldViewPr>
      <p:cViewPr varScale="1">
        <p:scale>
          <a:sx n="53" d="100"/>
          <a:sy n="53" d="100"/>
        </p:scale>
        <p:origin x="-1920" y="-108"/>
      </p:cViewPr>
      <p:guideLst>
        <p:guide orient="horz" pos="3127"/>
        <p:guide pos="210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91026" cy="497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53" tIns="45277" rIns="90553" bIns="45277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 i="0" smtClean="0">
                <a:ea typeface="+mn-ea"/>
              </a:defRPr>
            </a:lvl1pPr>
          </a:lstStyle>
          <a:p>
            <a:pPr>
              <a:defRPr/>
            </a:pPr>
            <a:endParaRPr lang="zh-CN" alt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510" y="1"/>
            <a:ext cx="2891025" cy="497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53" tIns="45277" rIns="90553" bIns="45277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 i="0" smtClean="0">
                <a:ea typeface="+mn-ea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7374"/>
            <a:ext cx="2891026" cy="497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53" tIns="45277" rIns="90553" bIns="45277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 i="0" smtClean="0">
                <a:ea typeface="+mn-ea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510" y="9427374"/>
            <a:ext cx="2891025" cy="497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53" tIns="45277" rIns="90553" bIns="45277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 i="0" smtClean="0">
                <a:ea typeface="+mn-ea"/>
              </a:defRPr>
            </a:lvl1pPr>
          </a:lstStyle>
          <a:p>
            <a:pPr>
              <a:defRPr/>
            </a:pPr>
            <a:fld id="{033FA0E9-21A3-47AE-8AD1-D5DA3F5CE4FA}" type="slidenum">
              <a:rPr lang="zh-CN" altLang="en-AU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240513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91026" cy="497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53" tIns="45277" rIns="90553" bIns="45277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 i="0" smtClean="0">
                <a:ea typeface="+mn-ea"/>
              </a:defRPr>
            </a:lvl1pPr>
          </a:lstStyle>
          <a:p>
            <a:pPr>
              <a:defRPr/>
            </a:pPr>
            <a:endParaRPr lang="zh-CN" altLang="en-AU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510" y="1"/>
            <a:ext cx="2891025" cy="497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53" tIns="45277" rIns="90553" bIns="45277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 i="0" smtClean="0">
                <a:ea typeface="+mn-ea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9288" y="744538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443" y="4712102"/>
            <a:ext cx="5336202" cy="4469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53" tIns="45277" rIns="90553" bIns="452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CN" noProof="0" smtClean="0"/>
              <a:t>Click to edit Master text styles</a:t>
            </a:r>
          </a:p>
          <a:p>
            <a:pPr lvl="1"/>
            <a:r>
              <a:rPr lang="en-AU" altLang="zh-CN" noProof="0" smtClean="0"/>
              <a:t>Second level</a:t>
            </a:r>
          </a:p>
          <a:p>
            <a:pPr lvl="2"/>
            <a:r>
              <a:rPr lang="en-AU" altLang="zh-CN" noProof="0" smtClean="0"/>
              <a:t>Third level</a:t>
            </a:r>
          </a:p>
          <a:p>
            <a:pPr lvl="3"/>
            <a:r>
              <a:rPr lang="en-AU" altLang="zh-CN" noProof="0" smtClean="0"/>
              <a:t>Fourth level</a:t>
            </a:r>
          </a:p>
          <a:p>
            <a:pPr lvl="4"/>
            <a:r>
              <a:rPr lang="en-AU" altLang="zh-CN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7374"/>
            <a:ext cx="2891026" cy="497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53" tIns="45277" rIns="90553" bIns="45277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 i="0" smtClean="0">
                <a:ea typeface="+mn-ea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510" y="9427374"/>
            <a:ext cx="2891025" cy="497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53" tIns="45277" rIns="90553" bIns="45277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 i="0" smtClean="0">
                <a:ea typeface="+mn-ea"/>
              </a:defRPr>
            </a:lvl1pPr>
          </a:lstStyle>
          <a:p>
            <a:pPr>
              <a:defRPr/>
            </a:pPr>
            <a:fld id="{64D49359-3590-4435-ADD6-1784ACFBC397}" type="slidenum">
              <a:rPr lang="zh-CN" altLang="en-AU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9990715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35743" indent="-282978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31913" indent="-226383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584678" indent="-226383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37443" indent="-226383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490208" indent="-226383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42974" indent="-226383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395739" indent="-226383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48504" indent="-226383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4CD343D9-A327-4627-B112-576B3572987F}" type="slidenum">
              <a:rPr lang="zh-CN" altLang="en-AU" sz="1200" b="0" i="0">
                <a:ea typeface="宋体" pitchFamily="2" charset="-122"/>
              </a:rPr>
              <a:pPr eaLnBrk="1" hangingPunct="1"/>
              <a:t>1</a:t>
            </a:fld>
            <a:endParaRPr lang="en-AU" altLang="zh-CN" sz="1200" b="0" i="0">
              <a:ea typeface="宋体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103551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答案，迭代轮数，记录改进效果最好的</a:t>
            </a:r>
            <a:r>
              <a:rPr lang="en-US" altLang="zh-CN" dirty="0" smtClean="0"/>
              <a:t>3~5</a:t>
            </a:r>
            <a:r>
              <a:rPr lang="zh-CN" altLang="en-US" dirty="0" smtClean="0"/>
              <a:t>个组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D49359-3590-4435-ADD6-1784ACFBC397}" type="slidenum">
              <a:rPr lang="zh-CN" altLang="en-AU" smtClean="0"/>
              <a:pPr>
                <a:defRPr/>
              </a:pPr>
              <a:t>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980674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答案，迭代轮数，记录改进效果最好的</a:t>
            </a:r>
            <a:r>
              <a:rPr lang="en-US" altLang="zh-CN" dirty="0" smtClean="0"/>
              <a:t>3~5</a:t>
            </a:r>
            <a:r>
              <a:rPr lang="zh-CN" altLang="en-US" dirty="0" smtClean="0"/>
              <a:t>个组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D49359-3590-4435-ADD6-1784ACFBC397}" type="slidenum">
              <a:rPr lang="zh-CN" altLang="en-AU" smtClean="0"/>
              <a:pPr>
                <a:defRPr/>
              </a:pPr>
              <a:t>4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772895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答案，迭代轮数，记录改进效果最好的</a:t>
            </a:r>
            <a:r>
              <a:rPr lang="en-US" altLang="zh-CN" dirty="0" smtClean="0"/>
              <a:t>3~5</a:t>
            </a:r>
            <a:r>
              <a:rPr lang="zh-CN" altLang="en-US" dirty="0" smtClean="0"/>
              <a:t>个组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D49359-3590-4435-ADD6-1784ACFBC397}" type="slidenum">
              <a:rPr lang="zh-CN" altLang="en-AU" smtClean="0"/>
              <a:pPr>
                <a:defRPr/>
              </a:pPr>
              <a:t>5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600241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答案，迭代轮数，记录改进效果最好的</a:t>
            </a:r>
            <a:r>
              <a:rPr lang="en-US" altLang="zh-CN" dirty="0" smtClean="0"/>
              <a:t>3~5</a:t>
            </a:r>
            <a:r>
              <a:rPr lang="zh-CN" altLang="en-US" dirty="0" smtClean="0"/>
              <a:t>个组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D49359-3590-4435-ADD6-1784ACFBC397}" type="slidenum">
              <a:rPr lang="zh-CN" altLang="en-AU" smtClean="0"/>
              <a:pPr>
                <a:defRPr/>
              </a:pPr>
              <a:t>6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680773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3" descr="Sellers-TitleMaster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4"/>
          <a:stretch>
            <a:fillRect/>
          </a:stretch>
        </p:blipFill>
        <p:spPr bwMode="gray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6988175" y="7938"/>
            <a:ext cx="2266950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/>
            <a:fld id="{B00AE2CF-06A7-4CA8-AA29-C80D93F4554D}" type="datetime1">
              <a:rPr lang="zh-CN" altLang="en-US" sz="700" b="0" i="0">
                <a:solidFill>
                  <a:srgbClr val="B2B2B2"/>
                </a:solidFill>
                <a:ea typeface="宋体" pitchFamily="2" charset="-122"/>
              </a:rPr>
              <a:pPr algn="r"/>
              <a:t>2018/10/10</a:t>
            </a:fld>
            <a:r>
              <a:rPr lang="en-US" altLang="en-US" sz="700" b="0" i="0">
                <a:solidFill>
                  <a:srgbClr val="B2B2B2"/>
                </a:solidFill>
              </a:rPr>
              <a:t>  </a:t>
            </a:r>
            <a:fld id="{06AA3437-A0F3-40E2-8011-0E237FFF4843}" type="slidenum">
              <a:rPr lang="en-US" altLang="en-US" sz="700" b="0" i="0">
                <a:solidFill>
                  <a:srgbClr val="B2B2B2"/>
                </a:solidFill>
              </a:rPr>
              <a:pPr algn="r"/>
              <a:t>‹#›</a:t>
            </a:fld>
            <a:r>
              <a:rPr lang="en-US" altLang="en-US" sz="700" b="0" i="0">
                <a:solidFill>
                  <a:srgbClr val="B2B2B2"/>
                </a:solidFill>
              </a:rPr>
              <a:t> DAL 00-1647</a:t>
            </a:r>
          </a:p>
        </p:txBody>
      </p:sp>
      <p:sp>
        <p:nvSpPr>
          <p:cNvPr id="6169" name="Rectangle 25"/>
          <p:cNvSpPr>
            <a:spLocks noGrp="1" noChangeArrowheads="1"/>
          </p:cNvSpPr>
          <p:nvPr>
            <p:ph type="ctrTitle"/>
          </p:nvPr>
        </p:nvSpPr>
        <p:spPr bwMode="auto">
          <a:xfrm>
            <a:off x="1498600" y="2979738"/>
            <a:ext cx="778668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799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91B42-5C8C-4A6F-84E8-200D7C639C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85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99124-5CF8-4514-8E64-5EC58FCA05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5885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DE6A6-E505-4309-B0F8-07A05477B4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5233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43815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600200"/>
            <a:ext cx="43815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95300" y="3938588"/>
            <a:ext cx="43815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29200" y="3938588"/>
            <a:ext cx="43815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DFC46-E452-4084-BDB4-ED721366F0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40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C3CAF-808B-475D-8E20-B28647661F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4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3D3C8-F068-46C1-95AB-E3E4DF9B4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591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634A2-C2F0-48A0-AD05-5F9C5A887F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723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0E034-F13D-4418-8280-2E07253FDE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28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4DF54-07A9-400E-80B6-D645D643B0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42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08381-B4A6-42D8-A97E-E803C9A038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950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6EAAC-3869-4F16-B852-B7608F9B65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749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AC3D6-227C-4165-9044-1E1BE55B11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91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053" tIns="33526" rIns="67053" bIns="33526" numCol="1" anchor="t" anchorCtr="0" compatLnSpc="1">
            <a:prstTxWarp prst="textNoShape">
              <a:avLst/>
            </a:prstTxWarp>
          </a:bodyPr>
          <a:lstStyle>
            <a:lvl1pPr defTabSz="669925">
              <a:defRPr kumimoji="1" sz="1000" b="0" i="0" smtClean="0">
                <a:ea typeface="宋体" pitchFamily="2" charset="-122"/>
              </a:defRPr>
            </a:lvl1pPr>
          </a:lstStyle>
          <a:p>
            <a:pPr>
              <a:defRPr/>
            </a:pPr>
            <a:fld id="{26941D3C-DEE9-464C-BB56-97FDA5D2A8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7" name="Line 7"/>
          <p:cNvSpPr>
            <a:spLocks noChangeShapeType="1"/>
          </p:cNvSpPr>
          <p:nvPr userDrawn="1"/>
        </p:nvSpPr>
        <p:spPr bwMode="auto">
          <a:xfrm>
            <a:off x="228600" y="609600"/>
            <a:ext cx="929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28" name="Picture 24" descr="blueglobebanner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25" descr="sjtulogo1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325" y="36513"/>
            <a:ext cx="644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8"/>
          <p:cNvSpPr>
            <a:spLocks noChangeArrowheads="1"/>
          </p:cNvSpPr>
          <p:nvPr/>
        </p:nvSpPr>
        <p:spPr bwMode="auto">
          <a:xfrm>
            <a:off x="273050" y="13335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kumimoji="1" lang="en-AU" altLang="zh-CN" sz="2400" i="0">
              <a:solidFill>
                <a:schemeClr val="tx2"/>
              </a:solidFill>
            </a:endParaRPr>
          </a:p>
        </p:txBody>
      </p:sp>
      <p:sp>
        <p:nvSpPr>
          <p:cNvPr id="1031" name="Rectangle 29"/>
          <p:cNvSpPr>
            <a:spLocks noChangeArrowheads="1"/>
          </p:cNvSpPr>
          <p:nvPr/>
        </p:nvSpPr>
        <p:spPr bwMode="auto">
          <a:xfrm>
            <a:off x="128588" y="144463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7053" tIns="33526" rIns="67053" bIns="33526"/>
          <a:lstStyle>
            <a:lvl1pPr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kumimoji="1" lang="zh-CN" altLang="en-US" sz="2400" i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dt="0"/>
  <p:txStyles>
    <p:titleStyle>
      <a:lvl1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2pPr>
      <a:lvl3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3pPr>
      <a:lvl4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4pPr>
      <a:lvl5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5pPr>
      <a:lvl6pPr marL="4572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6pPr>
      <a:lvl7pPr marL="9144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7pPr>
      <a:lvl8pPr marL="13716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8pPr>
      <a:lvl9pPr marL="18288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9pPr>
    </p:titleStyle>
    <p:bodyStyle>
      <a:lvl1pPr marL="250825" indent="-250825" algn="l" defTabSz="669925" rtl="0" eaLnBrk="0" fontAlgn="base" hangingPunct="0">
        <a:spcBef>
          <a:spcPct val="20000"/>
        </a:spcBef>
        <a:spcAft>
          <a:spcPct val="0"/>
        </a:spcAft>
        <a:buChar char="•"/>
        <a:defRPr kumimoji="1" sz="2200" b="1">
          <a:solidFill>
            <a:schemeClr val="tx1"/>
          </a:solidFill>
          <a:latin typeface="+mn-lt"/>
          <a:ea typeface="+mn-ea"/>
          <a:cs typeface="+mn-cs"/>
        </a:defRPr>
      </a:lvl1pPr>
      <a:lvl2pPr marL="544513" indent="-209550" algn="l" defTabSz="669925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2pPr>
      <a:lvl3pPr marL="838200" indent="-168275" algn="l" defTabSz="669925" rtl="0" eaLnBrk="0" fontAlgn="base" hangingPunct="0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+mn-lt"/>
          <a:ea typeface="+mn-ea"/>
        </a:defRPr>
      </a:lvl3pPr>
      <a:lvl4pPr marL="1173163" indent="-166688" algn="l" defTabSz="669925" rtl="0" eaLnBrk="0" fontAlgn="base" hangingPunct="0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+mn-lt"/>
          <a:ea typeface="+mn-ea"/>
        </a:defRPr>
      </a:lvl4pPr>
      <a:lvl5pPr marL="1508125" indent="-166688" algn="l" defTabSz="669925" rtl="0" eaLnBrk="0" fontAlgn="base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19653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6pPr>
      <a:lvl7pPr marL="24225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7pPr>
      <a:lvl8pPr marL="28797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8pPr>
      <a:lvl9pPr marL="33369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8"/>
          <p:cNvSpPr txBox="1">
            <a:spLocks noChangeArrowheads="1"/>
          </p:cNvSpPr>
          <p:nvPr/>
        </p:nvSpPr>
        <p:spPr bwMode="auto">
          <a:xfrm>
            <a:off x="3944938" y="1808163"/>
            <a:ext cx="57578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14300" indent="-1143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</a:pPr>
            <a:r>
              <a:rPr kumimoji="1" lang="zh-CN" altLang="en-US" sz="4000" i="0" dirty="0" smtClean="0">
                <a:latin typeface="华文楷体" pitchFamily="2" charset="-122"/>
                <a:ea typeface="隶书" pitchFamily="49" charset="-122"/>
              </a:rPr>
              <a:t>工程问题建模与仿真</a:t>
            </a:r>
            <a:endParaRPr kumimoji="1" lang="en-US" altLang="zh-CN" sz="4000" i="0" dirty="0" smtClean="0">
              <a:latin typeface="华文楷体" pitchFamily="2" charset="-122"/>
              <a:ea typeface="隶书" pitchFamily="49" charset="-122"/>
            </a:endParaRPr>
          </a:p>
          <a:p>
            <a:pPr algn="l" eaLnBrk="1" hangingPunct="1">
              <a:spcBef>
                <a:spcPct val="40000"/>
              </a:spcBef>
            </a:pPr>
            <a:r>
              <a:rPr kumimoji="1" lang="zh-CN" altLang="en-AU" sz="2600" i="0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kumimoji="1" lang="en-US" altLang="zh-CN" sz="2600" i="0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4</a:t>
            </a:r>
            <a:r>
              <a:rPr kumimoji="1" lang="zh-CN" altLang="en-AU" sz="2600" i="0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讲</a:t>
            </a:r>
            <a:r>
              <a:rPr kumimoji="1" lang="en-AU" altLang="zh-CN" sz="2600" i="0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: </a:t>
            </a:r>
            <a:r>
              <a:rPr kumimoji="1" lang="zh-CN" altLang="en-US" sz="2600" i="0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案例</a:t>
            </a:r>
            <a:r>
              <a:rPr kumimoji="1" lang="en-US" altLang="zh-CN" sz="2600" i="0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kumimoji="1" lang="zh-CN" altLang="en-US" sz="2600" i="0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问题补充说明</a:t>
            </a:r>
            <a:endParaRPr kumimoji="1" lang="zh-CN" altLang="en-AU" sz="2600" i="0" dirty="0">
              <a:solidFill>
                <a:schemeClr val="accent2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0"/>
              </a:spcBef>
            </a:pPr>
            <a:endParaRPr kumimoji="1" lang="en-AU" altLang="zh-CN" sz="2800" i="0" dirty="0">
              <a:solidFill>
                <a:schemeClr val="accent2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40000"/>
              </a:spcBef>
            </a:pPr>
            <a:endParaRPr kumimoji="1" lang="zh-CN" altLang="en-AU" sz="2800" i="0" dirty="0">
              <a:solidFill>
                <a:schemeClr val="accent2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40000"/>
              </a:spcBef>
            </a:pPr>
            <a:endParaRPr kumimoji="1" lang="zh-CN" altLang="en-AU" sz="2800" i="0" dirty="0">
              <a:solidFill>
                <a:schemeClr val="accent2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40000"/>
              </a:spcBef>
            </a:pPr>
            <a:r>
              <a:rPr kumimoji="1" lang="zh-CN" altLang="en-AU" sz="2000" i="0" dirty="0">
                <a:latin typeface="华文行楷" pitchFamily="2" charset="-122"/>
                <a:ea typeface="华文行楷" pitchFamily="2" charset="-122"/>
              </a:rPr>
              <a:t>上海交通大学</a:t>
            </a:r>
          </a:p>
          <a:p>
            <a:pPr eaLnBrk="1" hangingPunct="1">
              <a:spcBef>
                <a:spcPct val="40000"/>
              </a:spcBef>
            </a:pPr>
            <a:r>
              <a:rPr kumimoji="1" lang="zh-CN" altLang="en-AU" sz="2000" i="0" dirty="0">
                <a:latin typeface="华文行楷" pitchFamily="2" charset="-122"/>
                <a:ea typeface="华文行楷" pitchFamily="2" charset="-122"/>
              </a:rPr>
              <a:t>电子工程系</a:t>
            </a:r>
          </a:p>
          <a:p>
            <a:pPr eaLnBrk="1" hangingPunct="1">
              <a:spcBef>
                <a:spcPct val="40000"/>
              </a:spcBef>
            </a:pPr>
            <a:r>
              <a:rPr kumimoji="1" lang="zh-CN" altLang="en-US" sz="2000" b="0" i="0" dirty="0">
                <a:latin typeface="华文行楷" pitchFamily="2" charset="-122"/>
                <a:ea typeface="华文行楷" pitchFamily="2" charset="-122"/>
              </a:rPr>
              <a:t>20</a:t>
            </a:r>
            <a:r>
              <a:rPr kumimoji="1" lang="en-US" altLang="zh-CN" sz="2000" b="0" i="0" dirty="0" smtClean="0">
                <a:latin typeface="华文行楷" pitchFamily="2" charset="-122"/>
                <a:ea typeface="华文行楷" pitchFamily="2" charset="-122"/>
              </a:rPr>
              <a:t>18</a:t>
            </a:r>
            <a:r>
              <a:rPr kumimoji="1" lang="zh-CN" altLang="en-US" sz="2000" b="0" i="0" dirty="0" smtClean="0">
                <a:latin typeface="华文行楷" pitchFamily="2" charset="-122"/>
                <a:ea typeface="华文行楷" pitchFamily="2" charset="-122"/>
              </a:rPr>
              <a:t>年</a:t>
            </a:r>
            <a:r>
              <a:rPr kumimoji="1" lang="en-US" altLang="zh-CN" sz="2000" b="0" i="0" dirty="0" smtClean="0">
                <a:latin typeface="华文行楷" pitchFamily="2" charset="-122"/>
                <a:ea typeface="华文行楷" pitchFamily="2" charset="-122"/>
              </a:rPr>
              <a:t>10</a:t>
            </a:r>
            <a:r>
              <a:rPr kumimoji="1" lang="zh-CN" altLang="en-US" sz="2000" b="0" i="0" dirty="0" smtClean="0">
                <a:latin typeface="华文行楷" pitchFamily="2" charset="-122"/>
                <a:ea typeface="华文行楷" pitchFamily="2" charset="-122"/>
              </a:rPr>
              <a:t>月</a:t>
            </a:r>
            <a:endParaRPr kumimoji="1" lang="zh-CN" altLang="en-US" sz="2000" b="0" i="0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3075" name="Picture 13" descr="sjtulogo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10263"/>
            <a:ext cx="1028700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6" name="Group 20"/>
          <p:cNvGrpSpPr>
            <a:grpSpLocks/>
          </p:cNvGrpSpPr>
          <p:nvPr/>
        </p:nvGrpSpPr>
        <p:grpSpPr bwMode="auto">
          <a:xfrm>
            <a:off x="0" y="2924175"/>
            <a:ext cx="4232275" cy="3933825"/>
            <a:chOff x="0" y="0"/>
            <a:chExt cx="3758" cy="3923"/>
          </a:xfrm>
        </p:grpSpPr>
        <p:graphicFrame>
          <p:nvGraphicFramePr>
            <p:cNvPr id="3077" name="Object 16"/>
            <p:cNvGraphicFramePr>
              <a:graphicFrameLocks noChangeAspect="1"/>
            </p:cNvGraphicFramePr>
            <p:nvPr/>
          </p:nvGraphicFramePr>
          <p:xfrm>
            <a:off x="0" y="0"/>
            <a:ext cx="2376" cy="1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0" name="位图图像" r:id="rId5" imgW="3772427" imgH="2343477" progId="Paint.Picture">
                    <p:embed/>
                  </p:oleObj>
                </mc:Choice>
                <mc:Fallback>
                  <p:oleObj name="位图图像" r:id="rId5" imgW="3772427" imgH="2343477" progId="Paint.Picture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376" cy="1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" name="Object 17"/>
            <p:cNvGraphicFramePr>
              <a:graphicFrameLocks noChangeAspect="1"/>
            </p:cNvGraphicFramePr>
            <p:nvPr/>
          </p:nvGraphicFramePr>
          <p:xfrm>
            <a:off x="2372" y="368"/>
            <a:ext cx="1386" cy="28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1" name="位图图像" r:id="rId7" imgW="2200582" imgH="4600000" progId="Paint.Picture">
                    <p:embed/>
                  </p:oleObj>
                </mc:Choice>
                <mc:Fallback>
                  <p:oleObj name="位图图像" r:id="rId7" imgW="2200582" imgH="4600000" progId="Paint.Picture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2" y="368"/>
                          <a:ext cx="1386" cy="28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" name="Object 18"/>
            <p:cNvGraphicFramePr>
              <a:graphicFrameLocks noChangeAspect="1"/>
            </p:cNvGraphicFramePr>
            <p:nvPr/>
          </p:nvGraphicFramePr>
          <p:xfrm>
            <a:off x="0" y="1434"/>
            <a:ext cx="2382" cy="1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2" name="位图图像" r:id="rId9" imgW="3780952" imgH="2476190" progId="Paint.Picture">
                    <p:embed/>
                  </p:oleObj>
                </mc:Choice>
                <mc:Fallback>
                  <p:oleObj name="位图图像" r:id="rId9" imgW="3780952" imgH="2476190" progId="Paint.Picture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434"/>
                          <a:ext cx="2382" cy="1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" name="Object 19"/>
            <p:cNvGraphicFramePr>
              <a:graphicFrameLocks noChangeAspect="1"/>
            </p:cNvGraphicFramePr>
            <p:nvPr/>
          </p:nvGraphicFramePr>
          <p:xfrm>
            <a:off x="918" y="2999"/>
            <a:ext cx="1476" cy="9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3" name="位图图像" r:id="rId11" imgW="2343477" imgH="1467055" progId="Paint.Picture">
                    <p:embed/>
                  </p:oleObj>
                </mc:Choice>
                <mc:Fallback>
                  <p:oleObj name="位图图像" r:id="rId11" imgW="2343477" imgH="1467055" progId="Paint.Picture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8" y="2999"/>
                          <a:ext cx="1476" cy="9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D6D7BE07-C1C6-4916-8BF7-E2BA8691D5B4}" type="slidenum">
              <a:rPr lang="en-US" altLang="zh-CN" sz="1000" b="0" i="0" smtClean="0">
                <a:ea typeface="宋体" pitchFamily="2" charset="-122"/>
              </a:rPr>
              <a:pPr eaLnBrk="1" hangingPunct="1"/>
              <a:t>2</a:t>
            </a:fld>
            <a:endParaRPr lang="en-US" altLang="zh-CN" sz="1000" b="0" i="0" dirty="0" smtClean="0">
              <a:ea typeface="宋体" pitchFamily="2" charset="-122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kumimoji="1" lang="zh-CN" altLang="en-US" sz="2400" i="0" dirty="0" smtClean="0">
                <a:solidFill>
                  <a:schemeClr val="bg1"/>
                </a:solidFill>
                <a:ea typeface="隶书" pitchFamily="49" charset="-122"/>
              </a:rPr>
              <a:t>启发式搜索算法</a:t>
            </a:r>
            <a:r>
              <a:rPr kumimoji="1" lang="en-US" altLang="zh-CN" sz="2400" i="0" dirty="0" smtClean="0">
                <a:solidFill>
                  <a:schemeClr val="bg1"/>
                </a:solidFill>
                <a:ea typeface="隶书" pitchFamily="49" charset="-122"/>
              </a:rPr>
              <a:t>——</a:t>
            </a:r>
            <a:r>
              <a:rPr kumimoji="1" lang="zh-CN" altLang="en-US" sz="2400" i="0" dirty="0" smtClean="0">
                <a:solidFill>
                  <a:schemeClr val="bg1"/>
                </a:solidFill>
                <a:ea typeface="隶书" pitchFamily="49" charset="-122"/>
              </a:rPr>
              <a:t>遗传算法及其实践</a:t>
            </a:r>
            <a:endParaRPr kumimoji="1" lang="zh-CN" altLang="en-GB" sz="2400" i="0" dirty="0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42" name="Text Box 45"/>
          <p:cNvSpPr txBox="1">
            <a:spLocks noChangeArrowheads="1"/>
          </p:cNvSpPr>
          <p:nvPr/>
        </p:nvSpPr>
        <p:spPr bwMode="auto">
          <a:xfrm>
            <a:off x="928103" y="4293096"/>
            <a:ext cx="897774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AU"/>
            </a:defPPr>
            <a:lvl1pPr marL="0" indent="0" algn="l" eaLnBrk="1" hangingPunct="1">
              <a:buFont typeface="Wingdings" panose="05000000000000000000" pitchFamily="2" charset="2"/>
              <a:buNone/>
              <a:defRPr i="0">
                <a:solidFill>
                  <a:srgbClr val="7030A0"/>
                </a:solidFill>
                <a:ea typeface="宋体" pitchFamily="2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sz="2000" dirty="0" smtClean="0">
                <a:solidFill>
                  <a:srgbClr val="FF0000"/>
                </a:solidFill>
              </a:rPr>
              <a:t>指定使用遗传算法和</a:t>
            </a:r>
            <a:r>
              <a:rPr lang="en-US" altLang="zh-CN" sz="2000" dirty="0" smtClean="0">
                <a:solidFill>
                  <a:srgbClr val="FF0000"/>
                </a:solidFill>
              </a:rPr>
              <a:t>MATLAB</a:t>
            </a:r>
            <a:r>
              <a:rPr lang="zh-CN" altLang="en-US" sz="2000" dirty="0" smtClean="0">
                <a:solidFill>
                  <a:srgbClr val="FF0000"/>
                </a:solidFill>
              </a:rPr>
              <a:t>编程求解此题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只要打印程序运行结果（不要截图）和代码清单（用注释标明遗传算法重要算子的对应代码段“选择”“交叉”“变异”），写明组号、姓名、学号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提交作业，评分计入平时成绩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3" name="Text Box 66"/>
          <p:cNvSpPr txBox="1">
            <a:spLocks noChangeArrowheads="1"/>
          </p:cNvSpPr>
          <p:nvPr/>
        </p:nvSpPr>
        <p:spPr bwMode="auto">
          <a:xfrm>
            <a:off x="992560" y="1448780"/>
            <a:ext cx="7956884" cy="852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800" bIns="10800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  有</a:t>
            </a:r>
            <a:r>
              <a:rPr lang="en-US" altLang="zh-CN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件物品，各有不同的体积、重量和价值。选择其中若干件放入一个背包，使放入的物品总价值尽量高。该背包容量不超过</a:t>
            </a:r>
            <a:r>
              <a:rPr lang="en-US" altLang="zh-CN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95</a:t>
            </a: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（体积单位），可承受重量不超过</a:t>
            </a:r>
            <a:r>
              <a:rPr lang="en-US" altLang="zh-CN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86</a:t>
            </a: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（重量单位）。</a:t>
            </a:r>
            <a:endParaRPr lang="zh-CN" altLang="en-US" sz="1800" i="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256342" y="907813"/>
            <a:ext cx="90522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AU"/>
            </a:defPPr>
            <a:lvl1pPr marL="285750" indent="-285750" algn="l" eaLnBrk="1" hangingPunct="1">
              <a:buFont typeface="Wingdings" panose="05000000000000000000" pitchFamily="2" charset="2"/>
              <a:buChar char="Ø"/>
              <a:defRPr i="0">
                <a:solidFill>
                  <a:srgbClr val="7030A0"/>
                </a:solidFill>
                <a:ea typeface="宋体" pitchFamily="2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</a:rPr>
              <a:t>遗传算法求解背包问题练习题（课后作业）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912341"/>
              </p:ext>
            </p:extLst>
          </p:nvPr>
        </p:nvGraphicFramePr>
        <p:xfrm>
          <a:off x="992560" y="2394976"/>
          <a:ext cx="7729571" cy="15841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4083"/>
                <a:gridCol w="440343"/>
                <a:gridCol w="440343"/>
                <a:gridCol w="440343"/>
                <a:gridCol w="440343"/>
                <a:gridCol w="440343"/>
                <a:gridCol w="440343"/>
                <a:gridCol w="440343"/>
                <a:gridCol w="440343"/>
                <a:gridCol w="440343"/>
                <a:gridCol w="440343"/>
                <a:gridCol w="440343"/>
                <a:gridCol w="440343"/>
                <a:gridCol w="440343"/>
                <a:gridCol w="440343"/>
                <a:gridCol w="440343"/>
                <a:gridCol w="440343"/>
              </a:tblGrid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物品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体积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价值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33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1E200030-B124-43DF-9D59-1B0E30F48FB5}" type="slidenum">
              <a:rPr lang="en-US" altLang="zh-CN" sz="1000" b="0" i="0" smtClean="0">
                <a:ea typeface="宋体" pitchFamily="2" charset="-122"/>
              </a:rPr>
              <a:pPr eaLnBrk="1" hangingPunct="1"/>
              <a:t>3</a:t>
            </a:fld>
            <a:endParaRPr lang="en-US" altLang="zh-CN" sz="1000" b="0" i="0" smtClean="0">
              <a:ea typeface="宋体" pitchFamily="2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72346" y="924371"/>
            <a:ext cx="92170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AU"/>
            </a:defPPr>
            <a:lvl1pPr marL="285750" indent="-285750" algn="l" eaLnBrk="1" hangingPunct="1">
              <a:buFont typeface="Wingdings" panose="05000000000000000000" pitchFamily="2" charset="2"/>
              <a:buChar char="Ø"/>
              <a:defRPr sz="2400" i="0">
                <a:ea typeface="宋体" pitchFamily="2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正确理解课题要求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20" y="1700807"/>
            <a:ext cx="9212160" cy="2232248"/>
          </a:xfrm>
          <a:prstGeom prst="rect">
            <a:avLst/>
          </a:prstGeom>
        </p:spPr>
      </p:pic>
      <p:sp>
        <p:nvSpPr>
          <p:cNvPr id="8" name="Text Box 66"/>
          <p:cNvSpPr txBox="1">
            <a:spLocks noChangeArrowheads="1"/>
          </p:cNvSpPr>
          <p:nvPr/>
        </p:nvSpPr>
        <p:spPr bwMode="auto">
          <a:xfrm>
            <a:off x="740532" y="4509120"/>
            <a:ext cx="8424936" cy="63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800" bIns="10800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你设计的“标定方案”将会置入生产流水线的工序</a:t>
            </a:r>
            <a:endParaRPr lang="en-US" altLang="zh-CN" sz="2000" i="0" dirty="0" smtClean="0">
              <a:solidFill>
                <a:srgbClr val="99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流水线上工件中传感器特性，与</a:t>
            </a:r>
            <a:r>
              <a:rPr lang="en-US" altLang="zh-CN" sz="20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500</a:t>
            </a:r>
            <a:r>
              <a:rPr lang="zh-CN" altLang="en-US" sz="20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个标准样本间，存在个体差异性</a:t>
            </a:r>
            <a:endParaRPr lang="zh-CN" altLang="en-US" sz="2000" i="0" dirty="0">
              <a:solidFill>
                <a:srgbClr val="99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kumimoji="1" lang="zh-CN" altLang="en-US" sz="2400" i="0" dirty="0" smtClean="0">
                <a:solidFill>
                  <a:schemeClr val="bg1"/>
                </a:solidFill>
                <a:ea typeface="隶书" pitchFamily="49" charset="-122"/>
              </a:rPr>
              <a:t>关于案例</a:t>
            </a:r>
            <a:r>
              <a:rPr kumimoji="1" lang="en-US" altLang="zh-CN" sz="2400" i="0" dirty="0" smtClean="0">
                <a:solidFill>
                  <a:schemeClr val="bg1"/>
                </a:solidFill>
                <a:ea typeface="隶书" pitchFamily="49" charset="-122"/>
              </a:rPr>
              <a:t>1</a:t>
            </a:r>
            <a:r>
              <a:rPr kumimoji="1" lang="zh-CN" altLang="en-US" sz="2400" i="0" dirty="0" smtClean="0">
                <a:solidFill>
                  <a:schemeClr val="bg1"/>
                </a:solidFill>
                <a:ea typeface="隶书" pitchFamily="49" charset="-122"/>
              </a:rPr>
              <a:t>课题要求的补充说明</a:t>
            </a:r>
            <a:r>
              <a:rPr kumimoji="1" lang="en-US" altLang="zh-CN" sz="2400" i="0" dirty="0" smtClean="0">
                <a:solidFill>
                  <a:schemeClr val="bg1"/>
                </a:solidFill>
                <a:ea typeface="隶书" pitchFamily="49" charset="-122"/>
              </a:rPr>
              <a:t>——</a:t>
            </a:r>
            <a:r>
              <a:rPr kumimoji="1" lang="zh-CN" altLang="en-US" sz="2400" i="0" dirty="0" smtClean="0">
                <a:solidFill>
                  <a:schemeClr val="bg1"/>
                </a:solidFill>
                <a:ea typeface="隶书" pitchFamily="49" charset="-122"/>
              </a:rPr>
              <a:t>防止错误理解课题要求</a:t>
            </a:r>
            <a:endParaRPr kumimoji="1" lang="zh-CN" altLang="en-GB" sz="2400" i="0" dirty="0">
              <a:solidFill>
                <a:schemeClr val="bg1"/>
              </a:solidFill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194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1E200030-B124-43DF-9D59-1B0E30F48FB5}" type="slidenum">
              <a:rPr lang="en-US" altLang="zh-CN" sz="1000" b="0" i="0" smtClean="0">
                <a:ea typeface="宋体" pitchFamily="2" charset="-122"/>
              </a:rPr>
              <a:pPr eaLnBrk="1" hangingPunct="1"/>
              <a:t>4</a:t>
            </a:fld>
            <a:endParaRPr lang="en-US" altLang="zh-CN" sz="1000" b="0" i="0" smtClean="0">
              <a:ea typeface="宋体" pitchFamily="2" charset="-122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kumimoji="1" lang="zh-CN" altLang="en-US" sz="2400" i="0" dirty="0" smtClean="0">
                <a:solidFill>
                  <a:schemeClr val="bg1"/>
                </a:solidFill>
                <a:ea typeface="隶书" pitchFamily="49" charset="-122"/>
              </a:rPr>
              <a:t>关于案例</a:t>
            </a:r>
            <a:r>
              <a:rPr kumimoji="1" lang="en-US" altLang="zh-CN" sz="2400" i="0" dirty="0" smtClean="0">
                <a:solidFill>
                  <a:schemeClr val="bg1"/>
                </a:solidFill>
                <a:ea typeface="隶书" pitchFamily="49" charset="-122"/>
              </a:rPr>
              <a:t>1</a:t>
            </a:r>
            <a:r>
              <a:rPr kumimoji="1" lang="zh-CN" altLang="en-US" sz="2400" i="0" dirty="0" smtClean="0">
                <a:solidFill>
                  <a:schemeClr val="bg1"/>
                </a:solidFill>
                <a:ea typeface="隶书" pitchFamily="49" charset="-122"/>
              </a:rPr>
              <a:t>课题要求的补充说明</a:t>
            </a:r>
            <a:r>
              <a:rPr kumimoji="1" lang="en-US" altLang="zh-CN" sz="2400" i="0" dirty="0" smtClean="0">
                <a:solidFill>
                  <a:schemeClr val="bg1"/>
                </a:solidFill>
                <a:ea typeface="隶书" pitchFamily="49" charset="-122"/>
              </a:rPr>
              <a:t>——</a:t>
            </a:r>
            <a:r>
              <a:rPr kumimoji="1" lang="zh-CN" altLang="en-US" sz="2400" i="0" dirty="0">
                <a:solidFill>
                  <a:schemeClr val="bg1"/>
                </a:solidFill>
                <a:ea typeface="隶书" pitchFamily="49" charset="-122"/>
              </a:rPr>
              <a:t>防止</a:t>
            </a:r>
            <a:r>
              <a:rPr kumimoji="1" lang="zh-CN" altLang="en-US" sz="2400" i="0" dirty="0" smtClean="0">
                <a:solidFill>
                  <a:schemeClr val="bg1"/>
                </a:solidFill>
                <a:ea typeface="隶书" pitchFamily="49" charset="-122"/>
              </a:rPr>
              <a:t>错误</a:t>
            </a:r>
            <a:r>
              <a:rPr kumimoji="1" lang="zh-CN" altLang="en-US" sz="2400" i="0" dirty="0" smtClean="0">
                <a:solidFill>
                  <a:schemeClr val="bg1"/>
                </a:solidFill>
                <a:ea typeface="隶书" pitchFamily="49" charset="-122"/>
              </a:rPr>
              <a:t>理解课题要求</a:t>
            </a:r>
            <a:endParaRPr kumimoji="1" lang="zh-CN" altLang="en-GB" sz="2400" i="0" dirty="0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64468" y="764704"/>
            <a:ext cx="92170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AU"/>
            </a:defPPr>
            <a:lvl1pPr marL="285750" indent="-285750" algn="l" eaLnBrk="1" hangingPunct="1">
              <a:buFont typeface="Wingdings" panose="05000000000000000000" pitchFamily="2" charset="2"/>
              <a:buChar char="Ø"/>
              <a:defRPr sz="2400" i="0">
                <a:ea typeface="宋体" pitchFamily="2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dirty="0" smtClean="0"/>
              <a:t>反面例子</a:t>
            </a:r>
            <a:endParaRPr lang="zh-CN" altLang="en-US" dirty="0"/>
          </a:p>
        </p:txBody>
      </p:sp>
      <p:sp>
        <p:nvSpPr>
          <p:cNvPr id="7" name="Text Box 66"/>
          <p:cNvSpPr txBox="1">
            <a:spLocks noChangeArrowheads="1"/>
          </p:cNvSpPr>
          <p:nvPr/>
        </p:nvSpPr>
        <p:spPr bwMode="auto">
          <a:xfrm>
            <a:off x="596516" y="1241815"/>
            <a:ext cx="8964996" cy="223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800" bIns="10800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某同学给出的“标定方案”：</a:t>
            </a:r>
            <a:endParaRPr lang="en-US" altLang="zh-CN" sz="1800" i="0" dirty="0" smtClean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1800" i="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对每个样本取</a:t>
            </a:r>
            <a:r>
              <a:rPr lang="en-US" altLang="zh-CN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点或</a:t>
            </a:r>
            <a:r>
              <a:rPr lang="en-US" altLang="zh-CN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点数据，并根据情况灵活使用二次、三次多项式或三次样条拟合插值</a:t>
            </a:r>
            <a:endParaRPr lang="en-US" altLang="zh-CN" sz="1800" i="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1800" i="0" dirty="0" smtClean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）对</a:t>
            </a:r>
            <a:r>
              <a:rPr lang="en-US" altLang="zh-CN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1#</a:t>
            </a: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样本，取第</a:t>
            </a:r>
            <a:r>
              <a:rPr lang="en-US" altLang="zh-CN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55</a:t>
            </a: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89</a:t>
            </a: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号点，采用二次多项式拟合插值</a:t>
            </a:r>
            <a:endParaRPr lang="en-US" altLang="zh-CN" sz="1800" i="0" dirty="0" smtClean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）对</a:t>
            </a:r>
            <a:r>
              <a:rPr lang="en-US" altLang="zh-CN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2#</a:t>
            </a: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样本，取第</a:t>
            </a:r>
            <a:r>
              <a:rPr lang="en-US" altLang="zh-CN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27</a:t>
            </a: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49</a:t>
            </a: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90</a:t>
            </a: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号点，采用三次多项式拟合插值</a:t>
            </a:r>
            <a:endParaRPr lang="en-US" altLang="zh-CN" sz="1800" i="0" dirty="0" smtClean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）对</a:t>
            </a:r>
            <a:r>
              <a:rPr lang="en-US" altLang="zh-CN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3#</a:t>
            </a: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样本，取第</a:t>
            </a:r>
            <a:r>
              <a:rPr lang="en-US" altLang="zh-CN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18</a:t>
            </a: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45</a:t>
            </a: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70</a:t>
            </a: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88</a:t>
            </a: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号点，采用三次样条拟合插值</a:t>
            </a:r>
            <a:endParaRPr lang="en-US" altLang="zh-CN" sz="1800" i="0" dirty="0" smtClean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...</a:t>
            </a:r>
            <a:endParaRPr lang="zh-CN" altLang="en-US" sz="1800" i="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Text Box 66"/>
          <p:cNvSpPr txBox="1">
            <a:spLocks noChangeArrowheads="1"/>
          </p:cNvSpPr>
          <p:nvPr/>
        </p:nvSpPr>
        <p:spPr bwMode="auto">
          <a:xfrm>
            <a:off x="560543" y="3764535"/>
            <a:ext cx="8424936" cy="32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800" bIns="10800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请思考，上述所谓“标定方案”包含的逻辑错误在哪里？</a:t>
            </a:r>
            <a:endParaRPr lang="zh-CN" altLang="en-US" sz="2000" i="0" dirty="0">
              <a:solidFill>
                <a:srgbClr val="99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68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1E200030-B124-43DF-9D59-1B0E30F48FB5}" type="slidenum">
              <a:rPr lang="en-US" altLang="zh-CN" sz="1000" b="0" i="0" smtClean="0">
                <a:ea typeface="宋体" pitchFamily="2" charset="-122"/>
              </a:rPr>
              <a:pPr eaLnBrk="1" hangingPunct="1"/>
              <a:t>5</a:t>
            </a:fld>
            <a:endParaRPr lang="en-US" altLang="zh-CN" sz="1000" b="0" i="0" smtClean="0">
              <a:ea typeface="宋体" pitchFamily="2" charset="-122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kumimoji="1" lang="zh-CN" altLang="en-US" sz="2400" i="0" dirty="0" smtClean="0">
                <a:solidFill>
                  <a:schemeClr val="bg1"/>
                </a:solidFill>
                <a:ea typeface="隶书" pitchFamily="49" charset="-122"/>
              </a:rPr>
              <a:t>关于成本计算的补充说明</a:t>
            </a:r>
            <a:endParaRPr kumimoji="1" lang="zh-CN" altLang="en-GB" sz="2400" i="0" dirty="0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64468" y="764704"/>
            <a:ext cx="92170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AU"/>
            </a:defPPr>
            <a:lvl1pPr marL="285750" indent="-285750" algn="l" eaLnBrk="1" hangingPunct="1">
              <a:buFont typeface="Wingdings" panose="05000000000000000000" pitchFamily="2" charset="2"/>
              <a:buChar char="Ø"/>
              <a:defRPr sz="2400" i="0">
                <a:ea typeface="宋体" pitchFamily="2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针对一个“取点测定</a:t>
            </a:r>
            <a:r>
              <a:rPr lang="en-US" altLang="zh-CN" dirty="0"/>
              <a:t>-</a:t>
            </a:r>
            <a:r>
              <a:rPr lang="zh-CN" altLang="en-US" dirty="0"/>
              <a:t>拟合插值</a:t>
            </a:r>
            <a:r>
              <a:rPr lang="zh-CN" altLang="en-US" dirty="0" smtClean="0"/>
              <a:t>”标定方案</a:t>
            </a:r>
            <a:r>
              <a:rPr lang="zh-CN" altLang="en-US" dirty="0"/>
              <a:t>，如何计算其成本？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709" y="1176724"/>
            <a:ext cx="5436604" cy="545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9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1E200030-B124-43DF-9D59-1B0E30F48FB5}" type="slidenum">
              <a:rPr lang="en-US" altLang="zh-CN" sz="1000" b="0" i="0" smtClean="0">
                <a:ea typeface="宋体" pitchFamily="2" charset="-122"/>
              </a:rPr>
              <a:pPr eaLnBrk="1" hangingPunct="1"/>
              <a:t>6</a:t>
            </a:fld>
            <a:endParaRPr lang="en-US" altLang="zh-CN" sz="1000" b="0" i="0" smtClean="0">
              <a:ea typeface="宋体" pitchFamily="2" charset="-122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kumimoji="1" lang="zh-CN" altLang="en-US" sz="2400" i="0" dirty="0" smtClean="0">
                <a:solidFill>
                  <a:schemeClr val="bg1"/>
                </a:solidFill>
                <a:ea typeface="隶书" pitchFamily="49" charset="-122"/>
              </a:rPr>
              <a:t>关于成本计算的补充说明</a:t>
            </a:r>
            <a:endParaRPr kumimoji="1" lang="zh-CN" altLang="en-GB" sz="2400" i="0" dirty="0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64468" y="764704"/>
            <a:ext cx="92170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AU"/>
            </a:defPPr>
            <a:lvl1pPr marL="285750" indent="-285750" algn="l" eaLnBrk="1" hangingPunct="1">
              <a:buFont typeface="Wingdings" panose="05000000000000000000" pitchFamily="2" charset="2"/>
              <a:buChar char="Ø"/>
              <a:defRPr sz="2400" i="0">
                <a:ea typeface="宋体" pitchFamily="2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针对一个“取点测定</a:t>
            </a:r>
            <a:r>
              <a:rPr lang="en-US" altLang="zh-CN" dirty="0"/>
              <a:t>-</a:t>
            </a:r>
            <a:r>
              <a:rPr lang="zh-CN" altLang="en-US" dirty="0"/>
              <a:t>拟合插值</a:t>
            </a:r>
            <a:r>
              <a:rPr lang="zh-CN" altLang="en-US" dirty="0" smtClean="0"/>
              <a:t>”标定方案</a:t>
            </a:r>
            <a:r>
              <a:rPr lang="zh-CN" altLang="en-US" dirty="0"/>
              <a:t>，如何计算其成本？</a:t>
            </a:r>
          </a:p>
        </p:txBody>
      </p:sp>
      <p:sp>
        <p:nvSpPr>
          <p:cNvPr id="7" name="Text Box 66"/>
          <p:cNvSpPr txBox="1">
            <a:spLocks noChangeArrowheads="1"/>
          </p:cNvSpPr>
          <p:nvPr/>
        </p:nvSpPr>
        <p:spPr bwMode="auto">
          <a:xfrm>
            <a:off x="596516" y="1241815"/>
            <a:ext cx="8424936" cy="1129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800" bIns="10800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假设有这样一个方案：</a:t>
            </a:r>
            <a:endParaRPr lang="en-US" altLang="zh-CN" sz="1800" i="0" dirty="0" smtClean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）取</a:t>
            </a:r>
            <a:r>
              <a:rPr lang="en-US" altLang="zh-CN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点测定，点位序号</a:t>
            </a:r>
            <a:r>
              <a:rPr lang="en-US" altLang="zh-CN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45</a:t>
            </a: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70</a:t>
            </a: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90</a:t>
            </a: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，即对应温度值（摄氏度）为</a:t>
            </a:r>
            <a:r>
              <a:rPr lang="en-US" altLang="zh-CN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-20</a:t>
            </a: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-9</a:t>
            </a: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24</a:t>
            </a: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49</a:t>
            </a: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69</a:t>
            </a:r>
            <a:endParaRPr lang="en-US" altLang="zh-CN" sz="1800" i="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1800" i="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）使用三次样条插值</a:t>
            </a:r>
            <a:endParaRPr lang="zh-CN" altLang="en-US" sz="1800" i="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Text Box 66"/>
          <p:cNvSpPr txBox="1">
            <a:spLocks noChangeArrowheads="1"/>
          </p:cNvSpPr>
          <p:nvPr/>
        </p:nvSpPr>
        <p:spPr bwMode="auto">
          <a:xfrm>
            <a:off x="595792" y="2492896"/>
            <a:ext cx="8424936" cy="4176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800" bIns="10800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成本计算过程：</a:t>
            </a:r>
            <a:endParaRPr lang="en-US" altLang="zh-CN" sz="1800" i="0" dirty="0" smtClean="0">
              <a:solidFill>
                <a:srgbClr val="99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【1】</a:t>
            </a:r>
            <a:r>
              <a:rPr lang="zh-CN" altLang="en-US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取点测定</a:t>
            </a:r>
            <a:r>
              <a:rPr lang="en-US" altLang="zh-CN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1#</a:t>
            </a:r>
            <a:r>
              <a:rPr lang="zh-CN" altLang="en-US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样本</a:t>
            </a:r>
            <a:endParaRPr lang="en-US" altLang="zh-CN" sz="1800" i="0" dirty="0" smtClean="0">
              <a:solidFill>
                <a:srgbClr val="99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从标准样本库</a:t>
            </a:r>
            <a:r>
              <a:rPr lang="en-US" altLang="zh-CN" sz="1800" i="0" dirty="0" err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dataform</a:t>
            </a:r>
            <a:r>
              <a:rPr lang="zh-CN" altLang="en-US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中，读取</a:t>
            </a:r>
            <a:r>
              <a:rPr lang="en-US" altLang="zh-CN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1#</a:t>
            </a:r>
            <a:r>
              <a:rPr lang="zh-CN" altLang="en-US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样本的</a:t>
            </a:r>
            <a:r>
              <a:rPr lang="en-US" altLang="zh-CN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点测定值</a:t>
            </a:r>
            <a:endParaRPr lang="en-US" altLang="zh-CN" sz="1800" i="0" dirty="0" smtClean="0">
              <a:solidFill>
                <a:srgbClr val="99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i="0" dirty="0" err="1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premea_tempr</a:t>
            </a:r>
            <a:r>
              <a:rPr lang="en-US" altLang="zh-CN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=[-20 -9 2 24 49 69]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i="0" dirty="0" err="1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premea_vout</a:t>
            </a:r>
            <a:r>
              <a:rPr lang="en-US" altLang="zh-CN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=[3229 3171 3052 2672 1988 1183]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【2】</a:t>
            </a:r>
            <a:r>
              <a:rPr lang="zh-CN" altLang="en-US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三次样条插值获得关于</a:t>
            </a:r>
            <a:r>
              <a:rPr lang="en-US" altLang="zh-CN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1#</a:t>
            </a:r>
            <a:r>
              <a:rPr lang="zh-CN" altLang="en-US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样本的</a:t>
            </a:r>
            <a:r>
              <a:rPr lang="en-US" altLang="zh-CN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90</a:t>
            </a:r>
            <a:r>
              <a:rPr lang="zh-CN" altLang="en-US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个温度估计值</a:t>
            </a:r>
            <a:endParaRPr lang="en-US" altLang="zh-CN" sz="1800" i="0" dirty="0" smtClean="0">
              <a:solidFill>
                <a:srgbClr val="99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spcBef>
                <a:spcPct val="0"/>
              </a:spcBef>
            </a:pPr>
            <a:r>
              <a:rPr lang="zh-CN" altLang="en-US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从标准样本库</a:t>
            </a:r>
            <a:r>
              <a:rPr lang="en-US" altLang="zh-CN" sz="1800" i="0" dirty="0" err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dataform</a:t>
            </a:r>
            <a:r>
              <a:rPr lang="zh-CN" altLang="en-US" sz="1800" i="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中，读取</a:t>
            </a:r>
            <a:r>
              <a:rPr lang="en-US" altLang="zh-CN" sz="1800" i="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1#</a:t>
            </a:r>
            <a:r>
              <a:rPr lang="zh-CN" altLang="en-US" sz="1800" i="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样本</a:t>
            </a:r>
            <a:r>
              <a:rPr lang="zh-CN" altLang="en-US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90</a:t>
            </a:r>
            <a:r>
              <a:rPr lang="zh-CN" altLang="en-US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个电压读数</a:t>
            </a:r>
            <a:endParaRPr lang="en-US" altLang="zh-CN" sz="1800" i="0" dirty="0" smtClean="0">
              <a:solidFill>
                <a:srgbClr val="99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 i="0" dirty="0" err="1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vout</a:t>
            </a:r>
            <a:r>
              <a:rPr lang="en-US" altLang="zh-CN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=[3229 3226 3222 ... 1234 1183]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 i="0" dirty="0" err="1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est_tempr</a:t>
            </a:r>
            <a:r>
              <a:rPr lang="en-US" altLang="zh-CN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=interp1(premea_vout,premea_tempr,</a:t>
            </a:r>
            <a:r>
              <a:rPr lang="en-US" altLang="zh-CN" sz="1800" i="0" dirty="0" err="1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vout</a:t>
            </a:r>
            <a:r>
              <a:rPr lang="en-US" altLang="zh-CN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,’spline’)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【3】</a:t>
            </a:r>
            <a:r>
              <a:rPr lang="zh-CN" altLang="en-US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根据</a:t>
            </a:r>
            <a:r>
              <a:rPr lang="en-US" altLang="zh-CN" sz="1800" i="0" dirty="0" err="1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tempr</a:t>
            </a:r>
            <a:r>
              <a:rPr lang="zh-CN" altLang="en-US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1800" i="0" dirty="0" err="1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est_tempr</a:t>
            </a:r>
            <a:r>
              <a:rPr lang="zh-CN" altLang="en-US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，用成本公式（</a:t>
            </a:r>
            <a:r>
              <a:rPr lang="en-US" altLang="zh-CN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）计算单点误差成本</a:t>
            </a:r>
            <a:endParaRPr lang="en-US" altLang="zh-CN" sz="1800" i="0" dirty="0" smtClean="0">
              <a:solidFill>
                <a:srgbClr val="99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 i="0" dirty="0" err="1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tempr</a:t>
            </a:r>
            <a:r>
              <a:rPr lang="en-US" altLang="zh-CN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=[-20 -19 -18 ... 68 69]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【4】</a:t>
            </a:r>
            <a:r>
              <a:rPr lang="zh-CN" altLang="en-US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用成本公式（</a:t>
            </a:r>
            <a:r>
              <a:rPr lang="en-US" altLang="zh-CN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）计算</a:t>
            </a:r>
            <a:r>
              <a:rPr lang="en-US" altLang="zh-CN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1#</a:t>
            </a:r>
            <a:r>
              <a:rPr lang="zh-CN" altLang="en-US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样本的个体误差成本</a:t>
            </a:r>
            <a:endParaRPr lang="en-US" altLang="zh-CN" sz="1800" i="0" dirty="0" smtClean="0">
              <a:solidFill>
                <a:srgbClr val="99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【5】</a:t>
            </a:r>
            <a:r>
              <a:rPr lang="zh-CN" altLang="en-US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用成本公式（</a:t>
            </a:r>
            <a:r>
              <a:rPr lang="en-US" altLang="zh-CN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）计算</a:t>
            </a:r>
            <a:r>
              <a:rPr lang="en-US" altLang="zh-CN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1#</a:t>
            </a:r>
            <a:r>
              <a:rPr lang="zh-CN" altLang="en-US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样本的个体标定成本</a:t>
            </a:r>
            <a:endParaRPr lang="en-US" altLang="zh-CN" sz="1800" i="0" dirty="0" smtClean="0">
              <a:solidFill>
                <a:srgbClr val="99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【6】</a:t>
            </a:r>
            <a:r>
              <a:rPr lang="zh-CN" altLang="en-US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重复步骤</a:t>
            </a:r>
            <a:r>
              <a:rPr lang="en-US" altLang="zh-CN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【1】</a:t>
            </a:r>
            <a:r>
              <a:rPr lang="zh-CN" altLang="en-US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至</a:t>
            </a:r>
            <a:r>
              <a:rPr lang="en-US" altLang="zh-CN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【5】</a:t>
            </a:r>
            <a:r>
              <a:rPr lang="zh-CN" altLang="en-US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计算其余</a:t>
            </a:r>
            <a:r>
              <a:rPr lang="en-US" altLang="zh-CN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499</a:t>
            </a:r>
            <a:r>
              <a:rPr lang="zh-CN" altLang="en-US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个样本的个体标定成本</a:t>
            </a:r>
            <a:endParaRPr lang="en-US" altLang="zh-CN" sz="1800" i="0" dirty="0" smtClean="0">
              <a:solidFill>
                <a:srgbClr val="99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【7】</a:t>
            </a:r>
            <a:r>
              <a:rPr lang="zh-CN" altLang="en-US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用成本公式（</a:t>
            </a:r>
            <a:r>
              <a:rPr lang="en-US" altLang="zh-CN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1800" i="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）计算整个标定方案的成本</a:t>
            </a:r>
            <a:endParaRPr lang="zh-CN" altLang="en-US" sz="1800" i="0" dirty="0">
              <a:solidFill>
                <a:srgbClr val="99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701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135DCD6F-F280-435C-8E21-477D51D25373}" type="slidenum">
              <a:rPr lang="en-US" altLang="zh-CN" sz="1000" b="0" i="0">
                <a:ea typeface="宋体" pitchFamily="2" charset="-122"/>
              </a:rPr>
              <a:pPr eaLnBrk="1" hangingPunct="1"/>
              <a:t>7</a:t>
            </a:fld>
            <a:endParaRPr lang="en-US" altLang="zh-CN" sz="1000" b="0" i="0">
              <a:ea typeface="宋体" pitchFamily="2" charset="-122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60388" y="2058963"/>
            <a:ext cx="885825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/>
            <a:r>
              <a:rPr lang="zh-CN" altLang="en-US" sz="2000" b="0" i="0" dirty="0" smtClean="0">
                <a:latin typeface="宋体" pitchFamily="2" charset="-122"/>
                <a:ea typeface="宋体" pitchFamily="2" charset="-122"/>
              </a:rPr>
              <a:t>今天课堂剩余时间</a:t>
            </a:r>
            <a:endParaRPr lang="en-US" altLang="zh-CN" sz="2000" b="0" i="0" dirty="0" smtClean="0">
              <a:latin typeface="宋体" pitchFamily="2" charset="-122"/>
              <a:ea typeface="宋体" pitchFamily="2" charset="-122"/>
            </a:endParaRPr>
          </a:p>
          <a:p>
            <a:pPr algn="l" eaLnBrk="1" hangingPunct="1"/>
            <a:r>
              <a:rPr lang="zh-CN" altLang="en-US" sz="2000" b="0" i="0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0" i="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0" i="0" dirty="0" smtClean="0">
                <a:latin typeface="宋体" pitchFamily="2" charset="-122"/>
                <a:ea typeface="宋体" pitchFamily="2" charset="-122"/>
              </a:rPr>
              <a:t>）接受答疑讨论</a:t>
            </a:r>
            <a:endParaRPr lang="en-US" altLang="zh-CN" sz="2000" b="0" i="0" dirty="0" smtClean="0">
              <a:latin typeface="宋体" pitchFamily="2" charset="-122"/>
              <a:ea typeface="宋体" pitchFamily="2" charset="-122"/>
            </a:endParaRPr>
          </a:p>
          <a:p>
            <a:pPr algn="l" eaLnBrk="1" hangingPunct="1"/>
            <a:r>
              <a:rPr lang="zh-CN" altLang="en-US" sz="2000" b="0" i="0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0" i="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b="0" i="0" dirty="0" smtClean="0">
                <a:latin typeface="宋体" pitchFamily="2" charset="-122"/>
                <a:ea typeface="宋体" pitchFamily="2" charset="-122"/>
              </a:rPr>
              <a:t>）参加讨论的小组，若程序代码能现场运行并给出有效结果的，可自愿选择，作为一次平时面谈记录</a:t>
            </a:r>
            <a:endParaRPr lang="en-US" altLang="zh-CN" sz="2000" b="0" i="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6628" name="Picture 3" descr="j0301252"/>
          <p:cNvPicPr>
            <a:picLocks noGrp="1" noChangeAspect="1" noChangeArrowheads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0" y="4581525"/>
            <a:ext cx="1830388" cy="1565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空演示文稿">
  <a:themeElements>
    <a:clrScheme name="空演示文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">
      <a:majorFont>
        <a:latin typeface="Arial"/>
        <a:ea typeface="华文楷体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CC00FF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AU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16169</TotalTime>
  <Words>814</Words>
  <Application>Microsoft Office PowerPoint</Application>
  <PresentationFormat>A4 纸张(210x297 毫米)</PresentationFormat>
  <Paragraphs>136</Paragraphs>
  <Slides>7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空演示文稿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袁焱</dc:creator>
  <cp:lastModifiedBy>ltjiang</cp:lastModifiedBy>
  <cp:revision>2768</cp:revision>
  <cp:lastPrinted>2016-09-27T09:19:03Z</cp:lastPrinted>
  <dcterms:created xsi:type="dcterms:W3CDTF">2002-01-06T03:16:25Z</dcterms:created>
  <dcterms:modified xsi:type="dcterms:W3CDTF">2018-10-10T02:51:32Z</dcterms:modified>
</cp:coreProperties>
</file>