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9" r:id="rId2"/>
    <p:sldId id="444" r:id="rId3"/>
    <p:sldId id="452" r:id="rId4"/>
    <p:sldId id="445" r:id="rId5"/>
    <p:sldId id="451" r:id="rId6"/>
    <p:sldId id="447" r:id="rId7"/>
    <p:sldId id="450" r:id="rId8"/>
    <p:sldId id="448" r:id="rId9"/>
    <p:sldId id="438" r:id="rId10"/>
    <p:sldId id="461" r:id="rId11"/>
    <p:sldId id="462" r:id="rId12"/>
    <p:sldId id="453" r:id="rId13"/>
    <p:sldId id="454" r:id="rId14"/>
    <p:sldId id="463" r:id="rId15"/>
    <p:sldId id="455" r:id="rId16"/>
    <p:sldId id="456" r:id="rId17"/>
    <p:sldId id="457" r:id="rId18"/>
    <p:sldId id="459" r:id="rId19"/>
    <p:sldId id="464" r:id="rId20"/>
    <p:sldId id="321" r:id="rId21"/>
  </p:sldIdLst>
  <p:sldSz cx="9906000" cy="6858000" type="A4"/>
  <p:notesSz cx="6669088" cy="9926638"/>
  <p:defaultTextStyle>
    <a:defPPr>
      <a:defRPr lang="en-AU"/>
    </a:defPPr>
    <a:lvl1pPr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Wingdings" pitchFamily="2" charset="2"/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accent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  <a:srgbClr val="FF0000"/>
    <a:srgbClr val="990000"/>
    <a:srgbClr val="666633"/>
    <a:srgbClr val="336699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3002" autoAdjust="0"/>
  </p:normalViewPr>
  <p:slideViewPr>
    <p:cSldViewPr>
      <p:cViewPr>
        <p:scale>
          <a:sx n="62" d="100"/>
          <a:sy n="62" d="100"/>
        </p:scale>
        <p:origin x="-1626" y="-162"/>
      </p:cViewPr>
      <p:guideLst>
        <p:guide orient="horz" pos="4319"/>
        <p:guide pos="86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12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A33C613-4C7C-4293-85D4-88AAE64602FF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982315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AU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435" y="0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6113" y="742950"/>
            <a:ext cx="537686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063" y="4714417"/>
            <a:ext cx="5334963" cy="446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 noProof="0" smtClean="0"/>
              <a:t>Click to edit Master text styles</a:t>
            </a:r>
          </a:p>
          <a:p>
            <a:pPr lvl="1"/>
            <a:r>
              <a:rPr lang="en-AU" altLang="zh-CN" noProof="0" smtClean="0"/>
              <a:t>Second level</a:t>
            </a:r>
          </a:p>
          <a:p>
            <a:pPr lvl="2"/>
            <a:r>
              <a:rPr lang="en-AU" altLang="zh-CN" noProof="0" smtClean="0"/>
              <a:t>Third level</a:t>
            </a:r>
          </a:p>
          <a:p>
            <a:pPr lvl="3"/>
            <a:r>
              <a:rPr lang="en-AU" altLang="zh-CN" noProof="0" smtClean="0"/>
              <a:t>Fourth level</a:t>
            </a:r>
          </a:p>
          <a:p>
            <a:pPr lvl="4"/>
            <a:r>
              <a:rPr lang="en-AU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33"/>
            <a:ext cx="2891117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AU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435" y="9428833"/>
            <a:ext cx="2891116" cy="49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0F6B19E-DC09-4777-A5D8-1A884E3AE7CB}" type="slidenum">
              <a:rPr lang="zh-CN" altLang="en-AU"/>
              <a:pPr>
                <a:defRPr/>
              </a:pPr>
              <a:t>‹#›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57894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fld id="{A4EFD845-1B12-4B29-B4C5-828E70DF2406}" type="slidenum">
              <a:rPr lang="zh-CN" altLang="en-AU" sz="1200" b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pPr eaLnBrk="1" hangingPunct="1"/>
              <a:t>1</a:t>
            </a:fld>
            <a:endParaRPr lang="en-AU" altLang="zh-CN" sz="1200" b="0" smtClean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6773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Sellers-TitleMaster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"/>
          <a:stretch>
            <a:fillRect/>
          </a:stretch>
        </p:blipFill>
        <p:spPr bwMode="gray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24"/>
          <p:cNvSpPr txBox="1">
            <a:spLocks noChangeArrowheads="1"/>
          </p:cNvSpPr>
          <p:nvPr userDrawn="1"/>
        </p:nvSpPr>
        <p:spPr bwMode="auto">
          <a:xfrm>
            <a:off x="6988175" y="7938"/>
            <a:ext cx="22669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  <a:defRPr/>
            </a:pPr>
            <a:fld id="{5DBE22E6-6F6A-491D-8D44-63CD2702E009}" type="datetime1">
              <a:rPr lang="zh-CN" altLang="en-US" sz="700" b="0" smtClean="0">
                <a:solidFill>
                  <a:srgbClr val="B2B2B2"/>
                </a:solidFill>
                <a:latin typeface="Arial" charset="0"/>
                <a:ea typeface="宋体" pitchFamily="2" charset="-122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2018/10/10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t>  </a:t>
            </a:r>
            <a:fld id="{0BD8AB4D-46D9-42A4-B6FC-6AEF4382044A}" type="slidenum"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pPr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en-US" altLang="en-US" sz="700" b="0" smtClean="0">
                <a:solidFill>
                  <a:srgbClr val="B2B2B2"/>
                </a:solidFill>
                <a:latin typeface="Arial" charset="0"/>
              </a:rPr>
              <a:t> DAL 00-1647</a:t>
            </a:r>
          </a:p>
        </p:txBody>
      </p:sp>
    </p:spTree>
    <p:extLst>
      <p:ext uri="{BB962C8B-B14F-4D97-AF65-F5344CB8AC3E}">
        <p14:creationId xmlns:p14="http://schemas.microsoft.com/office/powerpoint/2010/main" val="213651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8919-111C-47B9-861D-004FC4B300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17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3C7DB-3A82-45CB-91EF-3822BBB8B2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C869-5336-4089-90B3-182DC7E04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50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10012-2209-4268-91BD-190CB2116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78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0EB6F-9496-4990-8C6D-D9029187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6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E13F4-214B-4D82-849F-BA2E5DEE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4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38BD-4C74-4208-AC2B-98E1AF4374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43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484B3-687C-415C-9EE9-BE169604B3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36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922F-6216-472E-89AB-925C4D978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49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082A0-004C-4BA0-9701-AFAF41C5F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2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66A4A-2F2C-47C3-AB8C-A9B7E062E2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91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629400"/>
            <a:ext cx="3136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053" tIns="33526" rIns="67053" bIns="33526" numCol="1" anchor="t" anchorCtr="0" compatLnSpc="1">
            <a:prstTxWarp prst="textNoShape">
              <a:avLst/>
            </a:prstTxWarp>
          </a:bodyPr>
          <a:lstStyle>
            <a:lvl1pPr defTabSz="669925">
              <a:spcBef>
                <a:spcPct val="50000"/>
              </a:spcBef>
              <a:buFontTx/>
              <a:buNone/>
              <a:defRPr kumimoji="1"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9F74722-8A94-4340-A459-D16EB37792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Line 7"/>
          <p:cNvSpPr>
            <a:spLocks noChangeShapeType="1"/>
          </p:cNvSpPr>
          <p:nvPr userDrawn="1"/>
        </p:nvSpPr>
        <p:spPr bwMode="auto">
          <a:xfrm>
            <a:off x="228600" y="609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24" descr="blueglobeban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5" descr="sjtulogo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25" y="36513"/>
            <a:ext cx="644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273050" y="13335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en-AU" altLang="zh-CN" sz="240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128588" y="144463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053" tIns="33526" rIns="67053" bIns="33526"/>
          <a:lstStyle>
            <a:lvl1pPr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defTabSz="669925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defTabSz="669925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endParaRPr kumimoji="1" lang="zh-CN" altLang="en-US" sz="2400">
              <a:solidFill>
                <a:schemeClr val="tx2"/>
              </a:solidFill>
              <a:latin typeface="Arial" charset="0"/>
              <a:ea typeface="华文楷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dt="0"/>
  <p:txStyles>
    <p:titleStyle>
      <a:lvl1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669925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572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144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716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28800" algn="l" defTabSz="669925" rtl="0" fontAlgn="base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250825" indent="-25082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/>
          </a:solidFill>
          <a:latin typeface="+mn-lt"/>
          <a:ea typeface="+mn-ea"/>
          <a:cs typeface="+mn-cs"/>
        </a:defRPr>
      </a:lvl1pPr>
      <a:lvl2pPr marL="544513" indent="-209550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838200" indent="-168275" algn="l" defTabSz="669925" rtl="0" eaLnBrk="0" fontAlgn="base" hangingPunct="0">
        <a:spcBef>
          <a:spcPct val="20000"/>
        </a:spcBef>
        <a:spcAft>
          <a:spcPct val="0"/>
        </a:spcAft>
        <a:buChar char="•"/>
        <a:defRPr kumimoji="1" b="1">
          <a:solidFill>
            <a:schemeClr val="tx1"/>
          </a:solidFill>
          <a:latin typeface="+mn-lt"/>
          <a:ea typeface="+mn-ea"/>
        </a:defRPr>
      </a:lvl3pPr>
      <a:lvl4pPr marL="1173163" indent="-166688" algn="l" defTabSz="669925" rtl="0" eaLnBrk="0" fontAlgn="base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4pPr>
      <a:lvl5pPr marL="1508125" indent="-166688" algn="l" defTabSz="669925" rtl="0" eaLnBrk="0" fontAlgn="base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19653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6pPr>
      <a:lvl7pPr marL="24225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7pPr>
      <a:lvl8pPr marL="28797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8pPr>
      <a:lvl9pPr marL="3336925" indent="-166688" algn="l" defTabSz="669925" rtl="0" fontAlgn="base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sjtulogo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0263"/>
            <a:ext cx="10287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Group 20"/>
          <p:cNvGrpSpPr>
            <a:grpSpLocks/>
          </p:cNvGrpSpPr>
          <p:nvPr/>
        </p:nvGrpSpPr>
        <p:grpSpPr bwMode="auto">
          <a:xfrm>
            <a:off x="0" y="2924175"/>
            <a:ext cx="4232275" cy="3933825"/>
            <a:chOff x="0" y="0"/>
            <a:chExt cx="3758" cy="3923"/>
          </a:xfrm>
        </p:grpSpPr>
        <p:graphicFrame>
          <p:nvGraphicFramePr>
            <p:cNvPr id="3077" name="Object 16"/>
            <p:cNvGraphicFramePr>
              <a:graphicFrameLocks noChangeAspect="1"/>
            </p:cNvGraphicFramePr>
            <p:nvPr/>
          </p:nvGraphicFramePr>
          <p:xfrm>
            <a:off x="0" y="0"/>
            <a:ext cx="2376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7" name="位图图像" r:id="rId5" imgW="3772427" imgH="2343477" progId="Paint.Picture">
                    <p:embed/>
                  </p:oleObj>
                </mc:Choice>
                <mc:Fallback>
                  <p:oleObj name="位图图像" r:id="rId5" imgW="3772427" imgH="2343477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376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7"/>
            <p:cNvGraphicFramePr>
              <a:graphicFrameLocks noChangeAspect="1"/>
            </p:cNvGraphicFramePr>
            <p:nvPr/>
          </p:nvGraphicFramePr>
          <p:xfrm>
            <a:off x="2372" y="368"/>
            <a:ext cx="1386" cy="2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8" name="位图图像" r:id="rId7" imgW="2200582" imgH="4600000" progId="Paint.Picture">
                    <p:embed/>
                  </p:oleObj>
                </mc:Choice>
                <mc:Fallback>
                  <p:oleObj name="位图图像" r:id="rId7" imgW="2200582" imgH="4600000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368"/>
                          <a:ext cx="1386" cy="2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8"/>
            <p:cNvGraphicFramePr>
              <a:graphicFrameLocks noChangeAspect="1"/>
            </p:cNvGraphicFramePr>
            <p:nvPr/>
          </p:nvGraphicFramePr>
          <p:xfrm>
            <a:off x="0" y="1434"/>
            <a:ext cx="2382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9" name="位图图像" r:id="rId9" imgW="3780952" imgH="2476190" progId="Paint.Picture">
                    <p:embed/>
                  </p:oleObj>
                </mc:Choice>
                <mc:Fallback>
                  <p:oleObj name="位图图像" r:id="rId9" imgW="3780952" imgH="2476190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34"/>
                          <a:ext cx="2382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19"/>
            <p:cNvGraphicFramePr>
              <a:graphicFrameLocks noChangeAspect="1"/>
            </p:cNvGraphicFramePr>
            <p:nvPr/>
          </p:nvGraphicFramePr>
          <p:xfrm>
            <a:off x="918" y="2999"/>
            <a:ext cx="1476" cy="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0" name="位图图像" r:id="rId11" imgW="2343477" imgH="1467055" progId="Paint.Picture">
                    <p:embed/>
                  </p:oleObj>
                </mc:Choice>
                <mc:Fallback>
                  <p:oleObj name="位图图像" r:id="rId11" imgW="2343477" imgH="1467055" progId="Paint.Picture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999"/>
                          <a:ext cx="1476" cy="9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944938" y="1808163"/>
            <a:ext cx="57578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1pPr>
            <a:lvl2pPr marL="742950" indent="-28575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2pPr>
            <a:lvl3pPr marL="11430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3pPr>
            <a:lvl4pPr marL="16002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4pPr>
            <a:lvl5pPr marL="2057400" indent="-228600" eaLnBrk="0" hangingPunct="0"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Arial" charset="0"/>
                <a:ea typeface="华文楷体" pitchFamily="2" charset="-122"/>
              </a:defRPr>
            </a:lvl9pPr>
          </a:lstStyle>
          <a:p>
            <a:pPr algn="l" eaLnBrk="1" hangingPunct="1">
              <a:spcBef>
                <a:spcPct val="40000"/>
              </a:spcBef>
            </a:pPr>
            <a:r>
              <a:rPr kumimoji="1" lang="zh-CN" altLang="en-US" sz="4000" i="0" dirty="0" smtClean="0">
                <a:latin typeface="华文楷体" pitchFamily="2" charset="-122"/>
                <a:ea typeface="隶书" pitchFamily="49" charset="-122"/>
              </a:rPr>
              <a:t>工程问题建模与仿真</a:t>
            </a:r>
            <a:endParaRPr kumimoji="1" lang="en-US" altLang="zh-CN" sz="4000" i="0" dirty="0" smtClean="0">
              <a:latin typeface="华文楷体" pitchFamily="2" charset="-122"/>
              <a:ea typeface="隶书" pitchFamily="49" charset="-122"/>
            </a:endParaRPr>
          </a:p>
          <a:p>
            <a:pPr algn="l" eaLnBrk="1" hangingPunct="1">
              <a:spcBef>
                <a:spcPct val="40000"/>
              </a:spcBef>
            </a:pPr>
            <a:r>
              <a:rPr kumimoji="1" lang="zh-CN" altLang="en-AU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kumimoji="1" lang="en-US" altLang="zh-CN" sz="26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5</a:t>
            </a:r>
            <a:r>
              <a:rPr kumimoji="1" lang="zh-CN" altLang="en-AU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讲</a:t>
            </a:r>
            <a:r>
              <a:rPr kumimoji="1" lang="en-AU" altLang="zh-CN" sz="26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: </a:t>
            </a:r>
            <a:r>
              <a:rPr kumimoji="1" lang="zh-CN" altLang="en-US" sz="2600" i="0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报告写作</a:t>
            </a:r>
            <a:r>
              <a:rPr kumimoji="1" lang="zh-CN" altLang="en-US" sz="2600" i="0" dirty="0" smtClean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及初稿讲评</a:t>
            </a:r>
            <a:endParaRPr kumimoji="1" lang="zh-CN" altLang="en-AU" sz="26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kumimoji="1" lang="en-AU" altLang="zh-CN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endParaRPr kumimoji="1" lang="zh-CN" altLang="en-AU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endParaRPr kumimoji="1" lang="zh-CN" altLang="en-AU" sz="2800" i="0" dirty="0">
              <a:solidFill>
                <a:schemeClr val="accent2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上海交通大学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AU" sz="2000" i="0" dirty="0">
                <a:latin typeface="华文行楷" pitchFamily="2" charset="-122"/>
                <a:ea typeface="华文行楷" pitchFamily="2" charset="-122"/>
              </a:rPr>
              <a:t>电子工程系</a:t>
            </a:r>
          </a:p>
          <a:p>
            <a:pPr eaLnBrk="1" hangingPunct="1">
              <a:spcBef>
                <a:spcPct val="40000"/>
              </a:spcBef>
            </a:pPr>
            <a:r>
              <a:rPr kumimoji="1" lang="zh-CN" altLang="en-US" sz="2000" b="0" i="0" dirty="0">
                <a:latin typeface="华文行楷" pitchFamily="2" charset="-122"/>
                <a:ea typeface="华文行楷" pitchFamily="2" charset="-122"/>
              </a:rPr>
              <a:t>20</a:t>
            </a:r>
            <a:r>
              <a:rPr kumimoji="1" lang="en-US" altLang="zh-CN" sz="2000" b="0" i="0" dirty="0" smtClean="0">
                <a:latin typeface="华文行楷" pitchFamily="2" charset="-122"/>
                <a:ea typeface="华文行楷" pitchFamily="2" charset="-122"/>
              </a:rPr>
              <a:t>18</a:t>
            </a:r>
            <a:r>
              <a:rPr kumimoji="1" lang="zh-CN" altLang="en-US" sz="2000" b="0" i="0" dirty="0" smtClean="0">
                <a:latin typeface="华文行楷" pitchFamily="2" charset="-122"/>
                <a:ea typeface="华文行楷" pitchFamily="2" charset="-122"/>
              </a:rPr>
              <a:t>年</a:t>
            </a:r>
            <a:r>
              <a:rPr kumimoji="1" lang="en-US" altLang="zh-CN" sz="2000" b="0" i="0" dirty="0" smtClean="0">
                <a:latin typeface="华文行楷" pitchFamily="2" charset="-122"/>
                <a:ea typeface="华文行楷" pitchFamily="2" charset="-122"/>
              </a:rPr>
              <a:t>10</a:t>
            </a:r>
            <a:r>
              <a:rPr kumimoji="1" lang="zh-CN" altLang="en-US" sz="2000" b="0" i="0" dirty="0" smtClean="0">
                <a:latin typeface="华文行楷" pitchFamily="2" charset="-122"/>
                <a:ea typeface="华文行楷" pitchFamily="2" charset="-122"/>
              </a:rPr>
              <a:t>月</a:t>
            </a:r>
            <a:endParaRPr kumimoji="1" lang="zh-CN" altLang="en-US" sz="2000" b="0" i="0" dirty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4508" y="1070633"/>
            <a:ext cx="1116124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 dirty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算法</a:t>
            </a:r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说明</a:t>
            </a:r>
            <a:endParaRPr lang="en-US" altLang="zh-CN" sz="1800" dirty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12540" y="1449388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拟合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插值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12538" y="3682206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最优化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82414" y="1950086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三次样条插值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083158" y="4293096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遗传算法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2413" y="4744306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概念理解：初始种群，个体；交叉变异；适应度选择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074069" y="2409912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altLang="zh-CN" sz="1800" dirty="0" smtClean="0">
                <a:solidFill>
                  <a:srgbClr val="0066FF"/>
                </a:solidFill>
              </a:rPr>
              <a:t>500</a:t>
            </a:r>
            <a:r>
              <a:rPr lang="zh-CN" altLang="en-US" sz="1800" dirty="0" smtClean="0">
                <a:solidFill>
                  <a:srgbClr val="0066FF"/>
                </a:solidFill>
              </a:rPr>
              <a:t>个样本使用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074068" y="2888940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点数设置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0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4508" y="1070633"/>
            <a:ext cx="2160240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文章逻辑说明</a:t>
            </a:r>
            <a:endParaRPr lang="en-US" altLang="zh-CN" sz="1800" dirty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12540" y="1860658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问题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12538" y="3012220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解决问题的方法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812537" y="4447320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解决问题方法的设计和实现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12539" y="5475676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实验结果及结论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067018" y="2384884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标定问题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067017" y="3501008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三次样条插值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067018" y="3969060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遗传算法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067018" y="4977172"/>
            <a:ext cx="8389937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sz="1800" dirty="0" smtClean="0">
                <a:solidFill>
                  <a:srgbClr val="0066FF"/>
                </a:solidFill>
              </a:rPr>
              <a:t>算法的设计实现：流程设计、数据结构设计、关键函数设计等</a:t>
            </a:r>
            <a:endParaRPr lang="zh-CN" altLang="en-US" sz="1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第一类案例：格式规范问题，尤其是图表形态和格式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9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实验结果应列成规范表格，不需要如下的屏幕截图作为“佐证”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图表需要有表号、图号等，并应在正文中被引用；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图表标注要清晰明确，如坐标、单位等。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5996" y="2953205"/>
            <a:ext cx="4370979" cy="2600031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141132" y="2744923"/>
            <a:ext cx="3206068" cy="37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第一类案例：格式规范问题，尤其是图表形态和格式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正式报告中的图表一般比较朴素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560512" y="2816932"/>
            <a:ext cx="5274310" cy="33909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476544" y="1835857"/>
            <a:ext cx="5274310" cy="477456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392838" y="2546902"/>
            <a:ext cx="4200121" cy="8820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21389" y="1828968"/>
            <a:ext cx="5329465" cy="1364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52600" y="1794308"/>
            <a:ext cx="7596844" cy="85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不少组引用老师</a:t>
            </a:r>
            <a:r>
              <a:rPr lang="en-US" altLang="zh-CN" sz="1800" dirty="0" err="1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ppt</a:t>
            </a:r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中的流程图，可以这么做，但需了解其局限：</a:t>
            </a:r>
            <a:endParaRPr lang="en-US" altLang="zh-CN" sz="1800" dirty="0" smtClean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）这些图的色彩和字体略有夸张，不太象正式报告常用的形态；</a:t>
            </a:r>
            <a:endParaRPr lang="en-US" altLang="zh-CN" sz="1800" dirty="0" smtClean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）不能充分体现你具体做法的个性特点。</a:t>
            </a:r>
            <a:endParaRPr lang="en-US" altLang="zh-CN" sz="1800" dirty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84550" y="6629400"/>
            <a:ext cx="3136900" cy="228600"/>
          </a:xfrm>
        </p:spPr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第一类案例：格式规范问题，尤其是图表形态和格式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标题、公式等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92838" y="2546902"/>
            <a:ext cx="4200121" cy="8820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421389" y="1828968"/>
            <a:ext cx="5329465" cy="13646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0800" rIns="91440" bIns="10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52600" y="1794308"/>
            <a:ext cx="7596844" cy="57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）标题需要正确标号；</a:t>
            </a:r>
            <a:endParaRPr lang="en-US" altLang="zh-CN" sz="1800" dirty="0" smtClean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）公式标号、引用</a:t>
            </a:r>
            <a:endParaRPr lang="en-US" altLang="zh-CN" sz="1800" dirty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957263" y="3189558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符号表的使用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3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11457" y="3068960"/>
            <a:ext cx="4945799" cy="3672408"/>
          </a:xfrm>
          <a:prstGeom prst="rect">
            <a:avLst/>
          </a:prstGeom>
        </p:spPr>
      </p:pic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第二类案例：引文规范问题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zh-CN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借鉴</a:t>
            </a:r>
            <a:r>
              <a:rPr lang="zh-CN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其他组但无引用</a:t>
            </a:r>
            <a:r>
              <a:rPr lang="zh-CN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声明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的情况</a:t>
            </a:r>
            <a:r>
              <a:rPr lang="zh-CN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可能是初稿编写仓促，但也在此指出。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7263" y="2275667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借鉴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往届报告时，主要分辨课题要求的逐年变化，不要照搬</a:t>
            </a:r>
            <a:r>
              <a:rPr lang="zh-CN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下例错误使用去年的“成本函数”！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04728" y="2457223"/>
            <a:ext cx="4428492" cy="4412569"/>
          </a:xfrm>
          <a:prstGeom prst="rect">
            <a:avLst/>
          </a:prstGeom>
        </p:spPr>
      </p:pic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第三类案例：数学逻辑问题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可以含有主观直觉判断，但应尽量基于统计数学方法给出客观数理分析</a:t>
            </a:r>
            <a:r>
              <a:rPr lang="zh-CN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51087" y="1939053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统计数学的核心是“大数原理”，所以尽量使用课程提供的整个样本库数据，降低以偏概全的风险。比如下例。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7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第三类案例：数学逻辑问题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尽量使用搜索算法，人为主观对搜索空间进行缩减或限制，可以提高求解速度，但有错过更优解的风险。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44588" y="2231981"/>
            <a:ext cx="7596844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下例通过不够全面的验证，排除“取</a:t>
            </a:r>
            <a:r>
              <a:rPr lang="en-US" altLang="zh-CN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点”之外的取点数量方案</a:t>
            </a:r>
            <a:endParaRPr lang="en-US" altLang="zh-CN" sz="1800" dirty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2680" y="2960948"/>
            <a:ext cx="561662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第三类案例：数学逻辑问题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125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作为问题求解核心的遗传算法（等搜索算法），必须充分讲清做法，必须各项主要参数的取值（初始种群、各种概率等）。使用专业“工具箱”的，必须对该工具的基本工作原理充分理解，具体说明每一个主要参数，不能当作黑匣子。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54578" y="2731519"/>
            <a:ext cx="7596844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下例仅给出截图，不能作为正式报告的说明形式。</a:t>
            </a:r>
            <a:endParaRPr lang="en-US" altLang="zh-CN" sz="1800" dirty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333847" y="3015476"/>
            <a:ext cx="5274310" cy="37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384550" y="6629400"/>
            <a:ext cx="3136900" cy="2286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9253028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其他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结果如何给出？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2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815222-0EA7-49D9-B1A0-2ABD97B0526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课程报告</a:t>
            </a:r>
            <a:r>
              <a:rPr kumimoji="1" lang="zh-CN" altLang="en-GB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写作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要领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小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论文初稿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15876" name="Text Box 4"/>
          <p:cNvSpPr txBox="1">
            <a:spLocks noChangeArrowheads="1"/>
          </p:cNvSpPr>
          <p:nvPr/>
        </p:nvSpPr>
        <p:spPr bwMode="auto">
          <a:xfrm>
            <a:off x="957263" y="1970050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展示必要的算法步骤说明和数学过程（能证明已开展实质性工作）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15886" name="Text Box 14"/>
          <p:cNvSpPr txBox="1">
            <a:spLocks noChangeArrowheads="1"/>
          </p:cNvSpPr>
          <p:nvPr/>
        </p:nvSpPr>
        <p:spPr bwMode="auto">
          <a:xfrm>
            <a:off x="957263" y="2401850"/>
            <a:ext cx="8389937" cy="32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对还来不及展开的工作，可以写成工作设想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15887" name="Text Box 15"/>
          <p:cNvSpPr txBox="1">
            <a:spLocks noChangeArrowheads="1"/>
          </p:cNvSpPr>
          <p:nvPr/>
        </p:nvSpPr>
        <p:spPr bwMode="auto">
          <a:xfrm>
            <a:off x="957263" y="3084475"/>
            <a:ext cx="8389937" cy="9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初稿的内容也应该经过一定编排取舍，所以原则上不少于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页，但不宜超过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页（正文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号字体，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A4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纸张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，不计正文前的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“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摘要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”“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名词定义和说明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”之类辅助部分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，允许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仿照正规刊物分两栏排版）</a:t>
            </a:r>
          </a:p>
        </p:txBody>
      </p:sp>
      <p:sp>
        <p:nvSpPr>
          <p:cNvPr id="1615893" name="Text Box 21"/>
          <p:cNvSpPr txBox="1">
            <a:spLocks noChangeArrowheads="1"/>
          </p:cNvSpPr>
          <p:nvPr/>
        </p:nvSpPr>
        <p:spPr bwMode="auto">
          <a:xfrm>
            <a:off x="981088" y="4437112"/>
            <a:ext cx="838993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大段的程序代码不宜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编入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正文，一般作为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文章附录，但正文应能脱离附录独立成篇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56556" y="1412776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真实反映当前的工作进展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92560" y="5373216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小段的程序代码可以用来说明算法步骤，但最好是采用更好的说明方式（见后页讲解） 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876" grpId="0"/>
      <p:bldP spid="1615886" grpId="0"/>
      <p:bldP spid="1615887" grpId="0"/>
      <p:bldP spid="1615893" grpId="0"/>
      <p:bldP spid="12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2EECC51-10CC-482D-8FC4-64DBA72CBE3B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307975" y="1963738"/>
            <a:ext cx="914558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None/>
            </a:pP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请关注</a:t>
            </a:r>
            <a:endParaRPr lang="en-US" altLang="zh-CN" sz="4000" dirty="0" smtClean="0">
              <a:latin typeface="华文隶书" pitchFamily="2" charset="-122"/>
              <a:ea typeface="华文隶书" pitchFamily="2" charset="-122"/>
            </a:endParaRPr>
          </a:p>
          <a:p>
            <a:pPr algn="l" eaLnBrk="1" hangingPunct="1">
              <a:spcBef>
                <a:spcPct val="25000"/>
              </a:spcBef>
              <a:buFontTx/>
              <a:buNone/>
            </a:pP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1) 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案例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面谈安排（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10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月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16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日）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,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本周可预约面谈（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10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月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11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日）</a:t>
            </a:r>
            <a:endParaRPr lang="en-US" altLang="zh-CN" sz="4000" dirty="0" smtClean="0">
              <a:latin typeface="华文隶书" pitchFamily="2" charset="-122"/>
              <a:ea typeface="华文隶书" pitchFamily="2" charset="-122"/>
            </a:endParaRPr>
          </a:p>
          <a:p>
            <a:pPr algn="l" eaLnBrk="1" hangingPunct="1">
              <a:spcBef>
                <a:spcPct val="25000"/>
              </a:spcBef>
              <a:buFontTx/>
              <a:buNone/>
            </a:pP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2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）案例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最终稿提交通知（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10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月</a:t>
            </a:r>
            <a:r>
              <a:rPr lang="en-US" altLang="zh-CN" sz="4000" dirty="0" smtClean="0">
                <a:latin typeface="华文隶书" pitchFamily="2" charset="-122"/>
                <a:ea typeface="华文隶书" pitchFamily="2" charset="-122"/>
              </a:rPr>
              <a:t>21</a:t>
            </a:r>
            <a:r>
              <a:rPr lang="zh-CN" altLang="en-US" sz="4000" dirty="0" smtClean="0">
                <a:latin typeface="华文隶书" pitchFamily="2" charset="-122"/>
                <a:ea typeface="华文隶书" pitchFamily="2" charset="-122"/>
              </a:rPr>
              <a:t>日）。</a:t>
            </a:r>
            <a:endParaRPr lang="en-US" altLang="zh-CN" sz="4000" dirty="0" smtClean="0">
              <a:latin typeface="华文隶书" pitchFamily="2" charset="-122"/>
              <a:ea typeface="华文隶书" pitchFamily="2" charset="-122"/>
            </a:endParaRPr>
          </a:p>
          <a:p>
            <a:pPr algn="l" eaLnBrk="1" hangingPunct="1">
              <a:buFontTx/>
              <a:buNone/>
            </a:pPr>
            <a:endParaRPr lang="en-US" altLang="zh-CN" sz="4000" dirty="0"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16388" name="Picture 3" descr="j0301252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1576388"/>
            <a:ext cx="1830387" cy="156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A815222-0EA7-49D9-B1A0-2ABD97B05261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课程报告</a:t>
            </a:r>
            <a:r>
              <a:rPr kumimoji="1" lang="zh-CN" altLang="en-GB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写作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要领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小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论文最终稿内容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及编排要求</a:t>
            </a:r>
          </a:p>
        </p:txBody>
      </p:sp>
      <p:sp>
        <p:nvSpPr>
          <p:cNvPr id="1615876" name="Text Box 4"/>
          <p:cNvSpPr txBox="1">
            <a:spLocks noChangeArrowheads="1"/>
          </p:cNvSpPr>
          <p:nvPr/>
        </p:nvSpPr>
        <p:spPr bwMode="auto">
          <a:xfrm>
            <a:off x="776536" y="1448780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对初稿的内容以及后续工作的成果进行整合，写成一篇小论文</a:t>
            </a:r>
          </a:p>
        </p:txBody>
      </p:sp>
      <p:sp>
        <p:nvSpPr>
          <p:cNvPr id="1615886" name="Text Box 14"/>
          <p:cNvSpPr txBox="1">
            <a:spLocks noChangeArrowheads="1"/>
          </p:cNvSpPr>
          <p:nvPr/>
        </p:nvSpPr>
        <p:spPr bwMode="auto">
          <a:xfrm>
            <a:off x="776536" y="2898837"/>
            <a:ext cx="83899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在基本部分，必须使用老师给出的评价函数评估定标方案；计算评价函数时，必须采用全部样本库数据</a:t>
            </a:r>
          </a:p>
        </p:txBody>
      </p:sp>
      <p:sp>
        <p:nvSpPr>
          <p:cNvPr id="1615887" name="Text Box 15"/>
          <p:cNvSpPr txBox="1">
            <a:spLocks noChangeArrowheads="1"/>
          </p:cNvSpPr>
          <p:nvPr/>
        </p:nvSpPr>
        <p:spPr bwMode="auto">
          <a:xfrm>
            <a:off x="776536" y="3635987"/>
            <a:ext cx="8389937" cy="9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若没有独立拓展问题研究，正文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篇幅限定原则上不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超过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页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（不计正文前的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摘要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”“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名词定义和说明</a:t>
            </a:r>
            <a:r>
              <a:rPr lang="zh-CN" alt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，正文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号字体，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A4</a:t>
            </a: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纸张，允许仿照正规刊物分两栏排版）</a:t>
            </a:r>
          </a:p>
        </p:txBody>
      </p:sp>
      <p:sp>
        <p:nvSpPr>
          <p:cNvPr id="1615891" name="Text Box 19"/>
          <p:cNvSpPr txBox="1">
            <a:spLocks noChangeArrowheads="1"/>
          </p:cNvSpPr>
          <p:nvPr/>
        </p:nvSpPr>
        <p:spPr bwMode="auto">
          <a:xfrm>
            <a:off x="811461" y="5023884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如果有自主拓展研究，请在正文中设计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“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一级标题</a:t>
            </a:r>
            <a:r>
              <a:rPr lang="zh-CN" altLang="en-US" sz="2000" dirty="0" smtClean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”，并将相应内容置于该标题下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15893" name="Text Box 21"/>
          <p:cNvSpPr txBox="1">
            <a:spLocks noChangeArrowheads="1"/>
          </p:cNvSpPr>
          <p:nvPr/>
        </p:nvSpPr>
        <p:spPr bwMode="auto">
          <a:xfrm>
            <a:off x="811461" y="5749503"/>
            <a:ext cx="8389937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因内容或篇幅而不宜编入正文的部分，允许作为文章附录，但正文应能脱离附录独立成篇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84648" y="4610459"/>
            <a:ext cx="6931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1800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含拓展问题研究的，可放宽篇幅限制，但最多不超过</a:t>
            </a:r>
            <a:r>
              <a:rPr lang="en-US" altLang="zh-CN" sz="1800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11</a:t>
            </a:r>
            <a:r>
              <a:rPr lang="zh-CN" altLang="en-US" sz="1800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页</a:t>
            </a:r>
            <a:endParaRPr lang="zh-CN" altLang="en-US" sz="1800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811460" y="1880828"/>
            <a:ext cx="8389937" cy="94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文章主题目（不是指电子文件名称）指定为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一个测量装置在大规模制造中的标定问题</a:t>
            </a:r>
            <a:r>
              <a:rPr lang="en-US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”,</a:t>
            </a:r>
            <a:r>
              <a:rPr lang="zh-CN" altLang="zh-CN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正式稿无须详细介绍课题背景，可假定读者已阅读过《基本条件和实验要求》（即本文）；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4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C59D22F-D127-4001-98B9-1FAA87F2DCDB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小论文格式规范常识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992188" y="1412875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使用指定的报告模板，注意遵守其中标注部分的提示</a:t>
            </a:r>
          </a:p>
        </p:txBody>
      </p:sp>
      <p:sp>
        <p:nvSpPr>
          <p:cNvPr id="1617934" name="Text Box 14"/>
          <p:cNvSpPr txBox="1">
            <a:spLocks noChangeArrowheads="1"/>
          </p:cNvSpPr>
          <p:nvPr/>
        </p:nvSpPr>
        <p:spPr bwMode="auto">
          <a:xfrm>
            <a:off x="992188" y="1844675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格式规范是专业程度的基本保证，特别要注意的事项有</a:t>
            </a:r>
          </a:p>
        </p:txBody>
      </p:sp>
      <p:sp>
        <p:nvSpPr>
          <p:cNvPr id="1617935" name="Text Box 15"/>
          <p:cNvSpPr txBox="1">
            <a:spLocks noChangeArrowheads="1"/>
          </p:cNvSpPr>
          <p:nvPr/>
        </p:nvSpPr>
        <p:spPr bwMode="auto">
          <a:xfrm>
            <a:off x="1243013" y="2255838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</a:rPr>
              <a:t>摘要</a:t>
            </a:r>
          </a:p>
        </p:txBody>
      </p:sp>
      <p:sp>
        <p:nvSpPr>
          <p:cNvPr id="1617936" name="Text Box 16"/>
          <p:cNvSpPr txBox="1">
            <a:spLocks noChangeArrowheads="1"/>
          </p:cNvSpPr>
          <p:nvPr/>
        </p:nvSpPr>
        <p:spPr bwMode="auto">
          <a:xfrm>
            <a:off x="1531938" y="2579688"/>
            <a:ext cx="781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tx1"/>
                </a:solidFill>
              </a:rPr>
              <a:t>须有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自明性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，具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报道作用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，一般不含公式</a:t>
            </a:r>
          </a:p>
        </p:txBody>
      </p:sp>
      <p:sp>
        <p:nvSpPr>
          <p:cNvPr id="1617937" name="Text Box 17"/>
          <p:cNvSpPr txBox="1">
            <a:spLocks noChangeArrowheads="1"/>
          </p:cNvSpPr>
          <p:nvPr/>
        </p:nvSpPr>
        <p:spPr bwMode="auto">
          <a:xfrm>
            <a:off x="1243013" y="2940050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</a:rPr>
              <a:t>图表格式规范</a:t>
            </a:r>
          </a:p>
        </p:txBody>
      </p:sp>
      <p:sp>
        <p:nvSpPr>
          <p:cNvPr id="1617938" name="Text Box 18"/>
          <p:cNvSpPr txBox="1">
            <a:spLocks noChangeArrowheads="1"/>
          </p:cNvSpPr>
          <p:nvPr/>
        </p:nvSpPr>
        <p:spPr bwMode="auto">
          <a:xfrm>
            <a:off x="1531938" y="3263900"/>
            <a:ext cx="781208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须有图号、图题，置于</a:t>
            </a:r>
            <a:r>
              <a:rPr lang="zh-CN" altLang="en-US">
                <a:solidFill>
                  <a:srgbClr val="CC00FF"/>
                </a:solidFill>
              </a:rPr>
              <a:t>图下方</a:t>
            </a:r>
            <a:r>
              <a:rPr lang="zh-CN" altLang="en-US">
                <a:solidFill>
                  <a:schemeClr val="tx1"/>
                </a:solidFill>
              </a:rPr>
              <a:t>。正文中提及该图时应引以图号，不能用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见下图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须有表号、表题，置于</a:t>
            </a:r>
            <a:r>
              <a:rPr lang="zh-CN" altLang="en-US">
                <a:solidFill>
                  <a:srgbClr val="CC00FF"/>
                </a:solidFill>
              </a:rPr>
              <a:t>表上方</a:t>
            </a:r>
            <a:r>
              <a:rPr lang="zh-CN" altLang="en-US">
                <a:solidFill>
                  <a:schemeClr val="tx1"/>
                </a:solidFill>
              </a:rPr>
              <a:t>。正文中提及该表时应引以表号，不能用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见下表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”</a:t>
            </a: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图须有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自明性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，坐标标示物理量及单位（如果有的话）</a:t>
            </a:r>
          </a:p>
        </p:txBody>
      </p:sp>
      <p:sp>
        <p:nvSpPr>
          <p:cNvPr id="1617939" name="Text Box 19"/>
          <p:cNvSpPr txBox="1">
            <a:spLocks noChangeArrowheads="1"/>
          </p:cNvSpPr>
          <p:nvPr/>
        </p:nvSpPr>
        <p:spPr bwMode="auto">
          <a:xfrm>
            <a:off x="1243013" y="4926013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</a:rPr>
              <a:t>对算法的解释说明</a:t>
            </a:r>
          </a:p>
        </p:txBody>
      </p:sp>
      <p:sp>
        <p:nvSpPr>
          <p:cNvPr id="1617940" name="Text Box 20"/>
          <p:cNvSpPr txBox="1">
            <a:spLocks noChangeArrowheads="1"/>
          </p:cNvSpPr>
          <p:nvPr/>
        </p:nvSpPr>
        <p:spPr bwMode="auto">
          <a:xfrm>
            <a:off x="1531938" y="5157788"/>
            <a:ext cx="781208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不要简单列出源代码的形式来代替算法说明。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应使用流程图、简明易懂的伪代码、编号的文字条目等直观表达形式</a:t>
            </a:r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注意流程图的图式规范。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244600" y="4206875"/>
            <a:ext cx="838993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</a:rPr>
              <a:t>数学公式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533525" y="4530725"/>
            <a:ext cx="8372475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tx1"/>
                </a:solidFill>
              </a:rPr>
              <a:t>必须使用专门编辑器输入。比如，</a:t>
            </a:r>
            <a:r>
              <a:rPr lang="en-US" altLang="zh-CN">
                <a:solidFill>
                  <a:schemeClr val="tx1"/>
                </a:solidFill>
              </a:rPr>
              <a:t>OFFICE</a:t>
            </a:r>
            <a:r>
              <a:rPr lang="zh-CN" altLang="en-US">
                <a:solidFill>
                  <a:schemeClr val="tx1"/>
                </a:solidFill>
              </a:rPr>
              <a:t>软件自带公式编辑器，也可另行安装</a:t>
            </a:r>
            <a:r>
              <a:rPr lang="en-US" altLang="zh-CN">
                <a:solidFill>
                  <a:schemeClr val="tx1"/>
                </a:solidFill>
              </a:rPr>
              <a:t>MathType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课程报告</a:t>
            </a:r>
            <a:r>
              <a:rPr kumimoji="1" lang="zh-CN" altLang="en-GB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写作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要领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E22EB86B-DC79-408C-A7A2-99BC07566715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语言风格问题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992188" y="1412875"/>
            <a:ext cx="8389937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正式的科技报告需要严肃的语风，平静的语气，不能过多感情色彩，更不能</a:t>
            </a:r>
            <a:r>
              <a:rPr lang="zh-CN" altLang="en-US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“</a:t>
            </a:r>
            <a:r>
              <a:rPr lang="zh-CN" altLang="en-US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无厘头</a:t>
            </a:r>
            <a:r>
              <a:rPr lang="zh-CN" altLang="en-US" sz="2000">
                <a:solidFill>
                  <a:schemeClr val="tx1"/>
                </a:solidFill>
                <a:latin typeface="Arial" charset="0"/>
                <a:ea typeface="宋体" pitchFamily="2" charset="-122"/>
              </a:rPr>
              <a:t>”</a:t>
            </a:r>
            <a:endParaRPr lang="zh-CN" altLang="en-US" sz="200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18949" name="Text Box 5"/>
          <p:cNvSpPr txBox="1">
            <a:spLocks noChangeArrowheads="1"/>
          </p:cNvSpPr>
          <p:nvPr/>
        </p:nvSpPr>
        <p:spPr bwMode="auto">
          <a:xfrm>
            <a:off x="992188" y="2262188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其他较典型的有瑕疵的写法</a:t>
            </a:r>
          </a:p>
        </p:txBody>
      </p:sp>
      <p:sp>
        <p:nvSpPr>
          <p:cNvPr id="1618950" name="Text Box 6"/>
          <p:cNvSpPr txBox="1">
            <a:spLocks noChangeArrowheads="1"/>
          </p:cNvSpPr>
          <p:nvPr/>
        </p:nvSpPr>
        <p:spPr bwMode="auto">
          <a:xfrm>
            <a:off x="1243013" y="2673350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0066FF"/>
                </a:solidFill>
              </a:rPr>
              <a:t>工作笔记体</a:t>
            </a:r>
            <a:r>
              <a:rPr lang="zh-CN" altLang="en-US">
                <a:solidFill>
                  <a:srgbClr val="0066FF"/>
                </a:solidFill>
                <a:latin typeface="Arial" charset="0"/>
              </a:rPr>
              <a:t>”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618951" name="Text Box 7"/>
          <p:cNvSpPr txBox="1">
            <a:spLocks noChangeArrowheads="1"/>
          </p:cNvSpPr>
          <p:nvPr/>
        </p:nvSpPr>
        <p:spPr bwMode="auto">
          <a:xfrm>
            <a:off x="1531938" y="2997200"/>
            <a:ext cx="781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chemeClr val="tx1"/>
                </a:solidFill>
              </a:rPr>
              <a:t>组织语言时没有考虑到读者能否理解，</a:t>
            </a:r>
            <a:r>
              <a:rPr lang="zh-CN" altLang="en-US" dirty="0" smtClean="0">
                <a:solidFill>
                  <a:schemeClr val="tx1"/>
                </a:solidFill>
              </a:rPr>
              <a:t>语言似只</a:t>
            </a:r>
            <a:r>
              <a:rPr lang="zh-CN" altLang="en-US" dirty="0">
                <a:solidFill>
                  <a:schemeClr val="tx1"/>
                </a:solidFill>
              </a:rPr>
              <a:t>给作者</a:t>
            </a:r>
            <a:r>
              <a:rPr lang="zh-CN" altLang="en-US" dirty="0" smtClean="0">
                <a:solidFill>
                  <a:schemeClr val="tx1"/>
                </a:solidFill>
              </a:rPr>
              <a:t>本人阅读的</a:t>
            </a:r>
            <a:r>
              <a:rPr lang="zh-CN" altLang="en-US" dirty="0">
                <a:solidFill>
                  <a:schemeClr val="tx1"/>
                </a:solidFill>
              </a:rPr>
              <a:t>工作笔记。</a:t>
            </a:r>
          </a:p>
        </p:txBody>
      </p:sp>
      <p:sp>
        <p:nvSpPr>
          <p:cNvPr id="1618952" name="Text Box 8"/>
          <p:cNvSpPr txBox="1">
            <a:spLocks noChangeArrowheads="1"/>
          </p:cNvSpPr>
          <p:nvPr/>
        </p:nvSpPr>
        <p:spPr bwMode="auto">
          <a:xfrm>
            <a:off x="1243013" y="3738563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66FF"/>
                </a:solidFill>
                <a:latin typeface="Arial" charset="0"/>
              </a:rPr>
              <a:t>“</a:t>
            </a:r>
            <a:r>
              <a:rPr lang="zh-CN" altLang="en-US" dirty="0">
                <a:solidFill>
                  <a:srgbClr val="0066FF"/>
                </a:solidFill>
              </a:rPr>
              <a:t>作业体</a:t>
            </a:r>
            <a:r>
              <a:rPr lang="zh-CN" altLang="en-US" dirty="0">
                <a:solidFill>
                  <a:srgbClr val="0066FF"/>
                </a:solidFill>
                <a:latin typeface="Arial" charset="0"/>
              </a:rPr>
              <a:t>”</a:t>
            </a:r>
            <a:r>
              <a:rPr lang="zh-CN" altLang="en-US" dirty="0">
                <a:solidFill>
                  <a:srgbClr val="0066FF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小论文不是数学课作业）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8953" name="Text Box 9"/>
          <p:cNvSpPr txBox="1">
            <a:spLocks noChangeArrowheads="1"/>
          </p:cNvSpPr>
          <p:nvPr/>
        </p:nvSpPr>
        <p:spPr bwMode="auto">
          <a:xfrm>
            <a:off x="1531938" y="4062413"/>
            <a:ext cx="7812087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中间步骤、常规推导过程占据主要篇幅，排挤了算法核心思想的论述。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特征：类似写数学作业，中间过程的公式过于详细，喧宾夺主</a:t>
            </a:r>
          </a:p>
        </p:txBody>
      </p:sp>
      <p:sp>
        <p:nvSpPr>
          <p:cNvPr id="1618954" name="Text Box 10"/>
          <p:cNvSpPr txBox="1">
            <a:spLocks noChangeArrowheads="1"/>
          </p:cNvSpPr>
          <p:nvPr/>
        </p:nvSpPr>
        <p:spPr bwMode="auto">
          <a:xfrm>
            <a:off x="1243013" y="5019675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0066FF"/>
                </a:solidFill>
              </a:rPr>
              <a:t>教科书体</a:t>
            </a:r>
            <a:r>
              <a:rPr lang="zh-CN" altLang="en-US">
                <a:solidFill>
                  <a:srgbClr val="0066FF"/>
                </a:solidFill>
                <a:latin typeface="Arial" charset="0"/>
              </a:rPr>
              <a:t>”</a:t>
            </a:r>
            <a:endParaRPr lang="zh-CN" altLang="en-US">
              <a:solidFill>
                <a:srgbClr val="0066FF"/>
              </a:solidFill>
            </a:endParaRPr>
          </a:p>
        </p:txBody>
      </p:sp>
      <p:sp>
        <p:nvSpPr>
          <p:cNvPr id="1618955" name="Text Box 11"/>
          <p:cNvSpPr txBox="1">
            <a:spLocks noChangeArrowheads="1"/>
          </p:cNvSpPr>
          <p:nvPr/>
        </p:nvSpPr>
        <p:spPr bwMode="auto">
          <a:xfrm>
            <a:off x="1531938" y="5343525"/>
            <a:ext cx="7812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用太多篇幅介绍基础知识，比如遗传算法的数学原理（可以适当介绍，目的是为后文做适当铺垫，但不应该也没必要使文章成为这方面的教科书）。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特征：象教科书一样面面俱到，但很多内容跟后文其实没有直接关系。</a:t>
            </a:r>
          </a:p>
        </p:txBody>
      </p:sp>
      <p:sp>
        <p:nvSpPr>
          <p:cNvPr id="1618956" name="Text Box 12"/>
          <p:cNvSpPr txBox="1">
            <a:spLocks noChangeArrowheads="1"/>
          </p:cNvSpPr>
          <p:nvPr/>
        </p:nvSpPr>
        <p:spPr bwMode="auto">
          <a:xfrm>
            <a:off x="1531938" y="3270250"/>
            <a:ext cx="781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tx1"/>
                </a:solidFill>
              </a:rPr>
              <a:t>特征：简练到难以看懂的程度，上下文逻辑跳跃，带有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意识流</a:t>
            </a:r>
            <a:r>
              <a:rPr lang="zh-CN" altLang="en-US">
                <a:solidFill>
                  <a:schemeClr val="tx1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风格</a:t>
            </a:r>
            <a:r>
              <a:rPr lang="zh-CN" altLang="en-US">
                <a:solidFill>
                  <a:schemeClr val="tx1"/>
                </a:solidFill>
                <a:sym typeface="Wingdings" pitchFamily="2" charset="2"/>
              </a:rPr>
              <a:t>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课程报告</a:t>
            </a:r>
            <a:r>
              <a:rPr kumimoji="1" lang="zh-CN" altLang="en-GB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写作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要领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49" grpId="0"/>
      <p:bldP spid="1618950" grpId="0"/>
      <p:bldP spid="1618951" grpId="0"/>
      <p:bldP spid="1618952" grpId="0"/>
      <p:bldP spid="1618953" grpId="0"/>
      <p:bldP spid="1618954" grpId="0"/>
      <p:bldP spid="1618955" grpId="0"/>
      <p:bldP spid="16189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CC0372-94DE-4592-AF19-B84D0450BEE5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44488" y="836613"/>
            <a:ext cx="70929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语言准确性和严密性问题</a:t>
            </a:r>
          </a:p>
        </p:txBody>
      </p:sp>
      <p:sp>
        <p:nvSpPr>
          <p:cNvPr id="1619972" name="Text Box 4"/>
          <p:cNvSpPr txBox="1">
            <a:spLocks noChangeArrowheads="1"/>
          </p:cNvSpPr>
          <p:nvPr/>
        </p:nvSpPr>
        <p:spPr bwMode="auto">
          <a:xfrm>
            <a:off x="992188" y="4545013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数学问题宜用专业化的形式表达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028700" y="1665288"/>
            <a:ext cx="83899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较典型的有瑕疵的写法</a:t>
            </a:r>
          </a:p>
        </p:txBody>
      </p:sp>
      <p:sp>
        <p:nvSpPr>
          <p:cNvPr id="1619974" name="Text Box 6"/>
          <p:cNvSpPr txBox="1">
            <a:spLocks noChangeArrowheads="1"/>
          </p:cNvSpPr>
          <p:nvPr/>
        </p:nvSpPr>
        <p:spPr bwMode="auto">
          <a:xfrm>
            <a:off x="1243013" y="5300663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</a:rPr>
              <a:t>定义专属概念的名称，方便说话</a:t>
            </a:r>
          </a:p>
        </p:txBody>
      </p:sp>
      <p:sp>
        <p:nvSpPr>
          <p:cNvPr id="1619976" name="Text Box 8"/>
          <p:cNvSpPr txBox="1">
            <a:spLocks noChangeArrowheads="1"/>
          </p:cNvSpPr>
          <p:nvPr/>
        </p:nvSpPr>
        <p:spPr bwMode="auto">
          <a:xfrm>
            <a:off x="1244600" y="3284538"/>
            <a:ext cx="838993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66FF"/>
                </a:solidFill>
              </a:rPr>
              <a:t>有观点，但缺乏支持观点</a:t>
            </a:r>
            <a:r>
              <a:rPr lang="zh-CN" altLang="en-US" dirty="0" smtClean="0">
                <a:solidFill>
                  <a:srgbClr val="0066FF"/>
                </a:solidFill>
              </a:rPr>
              <a:t>的客观量化分析，过分依赖主观直觉</a:t>
            </a:r>
            <a:endParaRPr lang="zh-CN" altLang="en-US" dirty="0">
              <a:solidFill>
                <a:srgbClr val="0066FF"/>
              </a:solidFill>
            </a:endParaRPr>
          </a:p>
        </p:txBody>
      </p:sp>
      <p:sp>
        <p:nvSpPr>
          <p:cNvPr id="1619977" name="Text Box 9"/>
          <p:cNvSpPr txBox="1">
            <a:spLocks noChangeArrowheads="1"/>
          </p:cNvSpPr>
          <p:nvPr/>
        </p:nvSpPr>
        <p:spPr bwMode="auto">
          <a:xfrm>
            <a:off x="1570038" y="3571875"/>
            <a:ext cx="78120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比如，认为三次样条插值比三次多项式拟合更合适，但没有给出分析数据来支持，没有说服力，所以应该明确给出前者比后者好的指标数值。</a:t>
            </a:r>
          </a:p>
        </p:txBody>
      </p:sp>
      <p:sp>
        <p:nvSpPr>
          <p:cNvPr id="1619978" name="Text Box 10"/>
          <p:cNvSpPr txBox="1">
            <a:spLocks noChangeArrowheads="1"/>
          </p:cNvSpPr>
          <p:nvPr/>
        </p:nvSpPr>
        <p:spPr bwMode="auto">
          <a:xfrm>
            <a:off x="1243013" y="2097088"/>
            <a:ext cx="83899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 dirty="0">
                <a:solidFill>
                  <a:srgbClr val="0066FF"/>
                </a:solidFill>
              </a:rPr>
              <a:t>算法结构和</a:t>
            </a:r>
            <a:r>
              <a:rPr lang="zh-CN" altLang="en-US" dirty="0" smtClean="0">
                <a:solidFill>
                  <a:srgbClr val="0066FF"/>
                </a:solidFill>
              </a:rPr>
              <a:t>参数没有做</a:t>
            </a:r>
            <a:r>
              <a:rPr lang="zh-CN" altLang="en-US" dirty="0">
                <a:solidFill>
                  <a:srgbClr val="0066FF"/>
                </a:solidFill>
              </a:rPr>
              <a:t>必要交代</a:t>
            </a:r>
          </a:p>
        </p:txBody>
      </p:sp>
      <p:sp>
        <p:nvSpPr>
          <p:cNvPr id="1619979" name="Text Box 11"/>
          <p:cNvSpPr txBox="1">
            <a:spLocks noChangeArrowheads="1"/>
          </p:cNvSpPr>
          <p:nvPr/>
        </p:nvSpPr>
        <p:spPr bwMode="auto">
          <a:xfrm>
            <a:off x="1531938" y="2457450"/>
            <a:ext cx="78120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比如只给出遗传算法的结果，但没有交代算法的</a:t>
            </a:r>
            <a:r>
              <a:rPr lang="en-US" altLang="zh-CN">
                <a:solidFill>
                  <a:schemeClr val="tx1"/>
                </a:solidFill>
              </a:rPr>
              <a:t>GA</a:t>
            </a:r>
            <a:r>
              <a:rPr lang="zh-CN" altLang="en-US">
                <a:solidFill>
                  <a:schemeClr val="tx1"/>
                </a:solidFill>
              </a:rPr>
              <a:t>空间编码、适应度函数、选择、交叉、变异操作，以及重要参数等。</a:t>
            </a:r>
          </a:p>
        </p:txBody>
      </p:sp>
      <p:sp>
        <p:nvSpPr>
          <p:cNvPr id="1619981" name="Text Box 13"/>
          <p:cNvSpPr txBox="1">
            <a:spLocks noChangeArrowheads="1"/>
          </p:cNvSpPr>
          <p:nvPr/>
        </p:nvSpPr>
        <p:spPr bwMode="auto">
          <a:xfrm>
            <a:off x="1244600" y="5826125"/>
            <a:ext cx="838993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</a:rPr>
              <a:t>定义符号体系，可以适当使用上标和下标</a:t>
            </a:r>
          </a:p>
        </p:txBody>
      </p:sp>
      <p:sp>
        <p:nvSpPr>
          <p:cNvPr id="1619982" name="Text Box 14"/>
          <p:cNvSpPr txBox="1">
            <a:spLocks noChangeArrowheads="1"/>
          </p:cNvSpPr>
          <p:nvPr/>
        </p:nvSpPr>
        <p:spPr bwMode="auto">
          <a:xfrm>
            <a:off x="1244600" y="6149975"/>
            <a:ext cx="838993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marL="342900" indent="-3429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zh-CN" altLang="en-US">
                <a:solidFill>
                  <a:srgbClr val="0066FF"/>
                </a:solidFill>
              </a:rPr>
              <a:t>使用数学表达式，严格确定量化关系</a:t>
            </a:r>
          </a:p>
        </p:txBody>
      </p:sp>
      <p:sp>
        <p:nvSpPr>
          <p:cNvPr id="1619983" name="Text Box 15"/>
          <p:cNvSpPr txBox="1">
            <a:spLocks noChangeArrowheads="1"/>
          </p:cNvSpPr>
          <p:nvPr/>
        </p:nvSpPr>
        <p:spPr bwMode="auto">
          <a:xfrm>
            <a:off x="1173163" y="4962525"/>
            <a:ext cx="781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自然语言固有的含义不确定性，常常导致歧义的发生。</a:t>
            </a:r>
          </a:p>
        </p:txBody>
      </p:sp>
      <p:sp>
        <p:nvSpPr>
          <p:cNvPr id="13327" name="Text Box 17"/>
          <p:cNvSpPr txBox="1">
            <a:spLocks noChangeArrowheads="1"/>
          </p:cNvSpPr>
          <p:nvPr/>
        </p:nvSpPr>
        <p:spPr bwMode="auto">
          <a:xfrm>
            <a:off x="1208088" y="1304925"/>
            <a:ext cx="7883525" cy="29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>
                <a:solidFill>
                  <a:srgbClr val="CC00FF"/>
                </a:solidFill>
                <a:latin typeface="Arial" charset="0"/>
                <a:ea typeface="宋体" pitchFamily="2" charset="-122"/>
              </a:rPr>
              <a:t>要“</a:t>
            </a:r>
            <a:r>
              <a:rPr lang="zh-CN" altLang="en-US" sz="180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言之成理，言之有据</a:t>
            </a:r>
            <a:r>
              <a:rPr lang="zh-CN" altLang="en-US" sz="1800">
                <a:solidFill>
                  <a:srgbClr val="CC00FF"/>
                </a:solidFill>
                <a:latin typeface="Arial" charset="0"/>
                <a:ea typeface="宋体" pitchFamily="2" charset="-122"/>
              </a:rPr>
              <a:t>”</a:t>
            </a:r>
            <a:endParaRPr lang="zh-CN" altLang="en-US" sz="180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514475" y="5559425"/>
            <a:ext cx="559911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一篇科技论文可以有自成一体的概念、符号定义。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课程报告</a:t>
            </a:r>
            <a:r>
              <a:rPr kumimoji="1" lang="zh-CN" altLang="en-GB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写作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要领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2" grpId="0"/>
      <p:bldP spid="1619974" grpId="0"/>
      <p:bldP spid="1619976" grpId="0"/>
      <p:bldP spid="1619977" grpId="0"/>
      <p:bldP spid="1619978" grpId="0"/>
      <p:bldP spid="1619979" grpId="0"/>
      <p:bldP spid="1619981" grpId="0"/>
      <p:bldP spid="1619982" grpId="0"/>
      <p:bldP spid="1619983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0327DFCC-2B03-48A4-B1D1-475786A2127A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2293" name="Text Box 10"/>
          <p:cNvSpPr txBox="1">
            <a:spLocks noChangeArrowheads="1"/>
          </p:cNvSpPr>
          <p:nvPr/>
        </p:nvSpPr>
        <p:spPr bwMode="auto">
          <a:xfrm>
            <a:off x="956556" y="1581150"/>
            <a:ext cx="78120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研习他人已有做法是一种有效的学习方法，但要避免弊端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14342" name="Text Box 3"/>
          <p:cNvSpPr txBox="1">
            <a:spLocks noChangeArrowheads="1"/>
          </p:cNvSpPr>
          <p:nvPr/>
        </p:nvSpPr>
        <p:spPr bwMode="auto">
          <a:xfrm>
            <a:off x="257175" y="873125"/>
            <a:ext cx="842327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Clr>
                <a:srgbClr val="80008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避免不恰当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地使用他人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报告（包括往届作业）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课程报告</a:t>
            </a:r>
            <a:r>
              <a:rPr kumimoji="1" lang="zh-CN" altLang="en-GB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写作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要领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56556" y="2282391"/>
            <a:ext cx="8676964" cy="391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sz="2400" b="0" dirty="0" smtClean="0">
                <a:solidFill>
                  <a:schemeClr val="tx1"/>
                </a:solidFill>
              </a:rPr>
              <a:t>引用他人文字、图表，必须给出注解！否则很可能被判抄袭！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F3DB9FD-D656-4F73-B1AF-90435D0D3CA5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GB" sz="2400" dirty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小论文评价原则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633413" y="873125"/>
            <a:ext cx="8389937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格式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规范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5" name="Text Box 10"/>
          <p:cNvSpPr txBox="1">
            <a:spLocks noChangeArrowheads="1"/>
          </p:cNvSpPr>
          <p:nvPr/>
        </p:nvSpPr>
        <p:spPr bwMode="auto">
          <a:xfrm>
            <a:off x="1136650" y="1304925"/>
            <a:ext cx="781208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b="0" dirty="0">
                <a:solidFill>
                  <a:schemeClr val="tx1"/>
                </a:solidFill>
              </a:rPr>
              <a:t>详见</a:t>
            </a:r>
            <a:r>
              <a:rPr lang="zh-CN" altLang="en-US" b="0" dirty="0" smtClean="0">
                <a:solidFill>
                  <a:schemeClr val="tx1"/>
                </a:solidFill>
              </a:rPr>
              <a:t>有关模板文档</a:t>
            </a:r>
            <a:r>
              <a:rPr lang="zh-CN" altLang="en-US" b="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621006" name="Text Box 14"/>
          <p:cNvSpPr txBox="1">
            <a:spLocks noChangeArrowheads="1"/>
          </p:cNvSpPr>
          <p:nvPr/>
        </p:nvSpPr>
        <p:spPr bwMode="auto">
          <a:xfrm>
            <a:off x="631825" y="1722438"/>
            <a:ext cx="83899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逻辑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条理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21007" name="Text Box 15"/>
          <p:cNvSpPr txBox="1">
            <a:spLocks noChangeArrowheads="1"/>
          </p:cNvSpPr>
          <p:nvPr/>
        </p:nvSpPr>
        <p:spPr bwMode="auto">
          <a:xfrm>
            <a:off x="1135063" y="2154238"/>
            <a:ext cx="781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b="0">
                <a:solidFill>
                  <a:schemeClr val="tx1"/>
                </a:solidFill>
              </a:rPr>
              <a:t>论述顺序恰当，前后文一致，逻辑自洽。</a:t>
            </a:r>
          </a:p>
        </p:txBody>
      </p:sp>
      <p:sp>
        <p:nvSpPr>
          <p:cNvPr id="1621008" name="Text Box 16"/>
          <p:cNvSpPr txBox="1">
            <a:spLocks noChangeArrowheads="1"/>
          </p:cNvSpPr>
          <p:nvPr/>
        </p:nvSpPr>
        <p:spPr bwMode="auto">
          <a:xfrm>
            <a:off x="631825" y="2551113"/>
            <a:ext cx="83899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准确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严密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21009" name="Text Box 17"/>
          <p:cNvSpPr txBox="1">
            <a:spLocks noChangeArrowheads="1"/>
          </p:cNvSpPr>
          <p:nvPr/>
        </p:nvSpPr>
        <p:spPr bwMode="auto">
          <a:xfrm>
            <a:off x="1135063" y="2982913"/>
            <a:ext cx="781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b="0">
                <a:solidFill>
                  <a:schemeClr val="tx1"/>
                </a:solidFill>
              </a:rPr>
              <a:t>论证过程没有明显漏洞。有能支持文章基本观点和结论的量化分析。</a:t>
            </a:r>
          </a:p>
        </p:txBody>
      </p:sp>
      <p:sp>
        <p:nvSpPr>
          <p:cNvPr id="1621010" name="Text Box 18"/>
          <p:cNvSpPr txBox="1">
            <a:spLocks noChangeArrowheads="1"/>
          </p:cNvSpPr>
          <p:nvPr/>
        </p:nvSpPr>
        <p:spPr bwMode="auto">
          <a:xfrm>
            <a:off x="631825" y="3429000"/>
            <a:ext cx="8389938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独立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见解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21011" name="Text Box 19"/>
          <p:cNvSpPr txBox="1">
            <a:spLocks noChangeArrowheads="1"/>
          </p:cNvSpPr>
          <p:nvPr/>
        </p:nvSpPr>
        <p:spPr bwMode="auto">
          <a:xfrm>
            <a:off x="1135063" y="3860800"/>
            <a:ext cx="7812087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b="0">
                <a:solidFill>
                  <a:schemeClr val="tx1"/>
                </a:solidFill>
              </a:rPr>
              <a:t>有独立的观点，并能有效论述。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 b="0">
                <a:solidFill>
                  <a:schemeClr val="tx1"/>
                </a:solidFill>
              </a:rPr>
              <a:t>提出独到的方法，并能证明其有效性。</a:t>
            </a:r>
          </a:p>
        </p:txBody>
      </p:sp>
      <p:sp>
        <p:nvSpPr>
          <p:cNvPr id="1621012" name="Line 20"/>
          <p:cNvSpPr>
            <a:spLocks noChangeShapeType="1"/>
          </p:cNvSpPr>
          <p:nvPr/>
        </p:nvSpPr>
        <p:spPr bwMode="auto">
          <a:xfrm>
            <a:off x="7689850" y="944563"/>
            <a:ext cx="0" cy="360045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/>
          <a:p>
            <a:endParaRPr lang="zh-CN" altLang="en-US"/>
          </a:p>
        </p:txBody>
      </p:sp>
      <p:sp>
        <p:nvSpPr>
          <p:cNvPr id="1621013" name="Text Box 21"/>
          <p:cNvSpPr txBox="1">
            <a:spLocks noChangeArrowheads="1"/>
          </p:cNvSpPr>
          <p:nvPr/>
        </p:nvSpPr>
        <p:spPr bwMode="auto">
          <a:xfrm>
            <a:off x="7834313" y="944563"/>
            <a:ext cx="192881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基础（有助于通过）</a:t>
            </a:r>
          </a:p>
        </p:txBody>
      </p:sp>
      <p:sp>
        <p:nvSpPr>
          <p:cNvPr id="1621014" name="Text Box 22"/>
          <p:cNvSpPr txBox="1">
            <a:spLocks noChangeArrowheads="1"/>
          </p:cNvSpPr>
          <p:nvPr/>
        </p:nvSpPr>
        <p:spPr bwMode="auto">
          <a:xfrm>
            <a:off x="7834313" y="4221163"/>
            <a:ext cx="192881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>
                <a:solidFill>
                  <a:schemeClr val="tx1"/>
                </a:solidFill>
              </a:rPr>
              <a:t>深入（有助于高分）</a:t>
            </a:r>
          </a:p>
        </p:txBody>
      </p:sp>
      <p:sp>
        <p:nvSpPr>
          <p:cNvPr id="1621015" name="Text Box 23"/>
          <p:cNvSpPr txBox="1">
            <a:spLocks noChangeArrowheads="1"/>
          </p:cNvSpPr>
          <p:nvPr/>
        </p:nvSpPr>
        <p:spPr bwMode="auto">
          <a:xfrm>
            <a:off x="596900" y="5481638"/>
            <a:ext cx="781208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5000"/>
              </a:spcBef>
            </a:pPr>
            <a:r>
              <a:rPr lang="zh-CN" altLang="en-US" dirty="0">
                <a:solidFill>
                  <a:schemeClr val="tx1"/>
                </a:solidFill>
              </a:rPr>
              <a:t>自选研究的独立拓展问题并非越多越好，评价时更</a:t>
            </a:r>
            <a:r>
              <a:rPr lang="zh-CN" altLang="en-US" dirty="0" smtClean="0">
                <a:solidFill>
                  <a:schemeClr val="tx1"/>
                </a:solidFill>
              </a:rPr>
              <a:t>注重对选题的讨论深度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2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2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1006" grpId="0"/>
      <p:bldP spid="1621007" grpId="0"/>
      <p:bldP spid="1621008" grpId="0"/>
      <p:bldP spid="1621009" grpId="0"/>
      <p:bldP spid="1621010" grpId="0"/>
      <p:bldP spid="1621011" grpId="0"/>
      <p:bldP spid="1621012" grpId="0" animBg="1"/>
      <p:bldP spid="1621013" grpId="0"/>
      <p:bldP spid="1621014" grpId="0"/>
      <p:bldP spid="16210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F3D6BE6-E793-46C4-8B98-BE565BAFEC5F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73050" y="152400"/>
            <a:ext cx="84201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2E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zh-CN" altLang="en-US" sz="2400" dirty="0" smtClean="0">
                <a:solidFill>
                  <a:schemeClr val="bg1"/>
                </a:solidFill>
                <a:latin typeface="Arial" charset="0"/>
                <a:ea typeface="隶书" pitchFamily="49" charset="-122"/>
              </a:rPr>
              <a:t>评阅案例</a:t>
            </a:r>
            <a:endParaRPr kumimoji="1" lang="zh-CN" altLang="en-GB" sz="2400" dirty="0">
              <a:solidFill>
                <a:schemeClr val="bg1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7263" y="1449388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以下展示的案例节选了一些小组的报告，目的仅为更好说明典型代表性问题，并不直接针对这些小组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24508" y="1070633"/>
            <a:ext cx="1116124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/>
            <a:r>
              <a:rPr lang="zh-CN" altLang="en-US" sz="1800" dirty="0" smtClean="0">
                <a:solidFill>
                  <a:srgbClr val="CC00FF"/>
                </a:solidFill>
                <a:latin typeface="宋体" pitchFamily="2" charset="-122"/>
                <a:ea typeface="宋体" pitchFamily="2" charset="-122"/>
              </a:rPr>
              <a:t>特别说明</a:t>
            </a:r>
            <a:endParaRPr lang="en-US" altLang="zh-CN" sz="1800" dirty="0">
              <a:solidFill>
                <a:srgbClr val="CC00FF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58791" y="2505793"/>
            <a:ext cx="8389937" cy="63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sz="1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对初稿的评分注重评价已做的工作和所反映的学习态度，较少关联写作技巧</a:t>
            </a:r>
            <a:endParaRPr lang="zh-CN" altLang="en-US" sz="20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空演示文稿">
  <a:themeElements>
    <a:clrScheme name="空演示文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0800" rIns="91440" bIns="10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10800" rIns="91440" bIns="10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en-AU" sz="1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15809</TotalTime>
  <Words>1687</Words>
  <Application>Microsoft Office PowerPoint</Application>
  <PresentationFormat>A4 纸张(210x297 毫米)</PresentationFormat>
  <Paragraphs>165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空演示文稿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袁焱</dc:creator>
  <cp:lastModifiedBy>ltjiang</cp:lastModifiedBy>
  <cp:revision>2709</cp:revision>
  <cp:lastPrinted>2015-10-28T00:22:41Z</cp:lastPrinted>
  <dcterms:created xsi:type="dcterms:W3CDTF">2002-01-06T03:16:25Z</dcterms:created>
  <dcterms:modified xsi:type="dcterms:W3CDTF">2018-10-10T03:06:00Z</dcterms:modified>
</cp:coreProperties>
</file>