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39"/>
  </p:notesMasterIdLst>
  <p:handoutMasterIdLst>
    <p:handoutMasterId r:id="rId40"/>
  </p:handoutMasterIdLst>
  <p:sldIdLst>
    <p:sldId id="256" r:id="rId3"/>
    <p:sldId id="314" r:id="rId4"/>
    <p:sldId id="293" r:id="rId5"/>
    <p:sldId id="259" r:id="rId6"/>
    <p:sldId id="295" r:id="rId7"/>
    <p:sldId id="288" r:id="rId8"/>
    <p:sldId id="268" r:id="rId9"/>
    <p:sldId id="289" r:id="rId10"/>
    <p:sldId id="290" r:id="rId11"/>
    <p:sldId id="291" r:id="rId12"/>
    <p:sldId id="292" r:id="rId13"/>
    <p:sldId id="260" r:id="rId14"/>
    <p:sldId id="261" r:id="rId15"/>
    <p:sldId id="262" r:id="rId16"/>
    <p:sldId id="264" r:id="rId17"/>
    <p:sldId id="263" r:id="rId18"/>
    <p:sldId id="265" r:id="rId19"/>
    <p:sldId id="270" r:id="rId20"/>
    <p:sldId id="266" r:id="rId21"/>
    <p:sldId id="267" r:id="rId22"/>
    <p:sldId id="269" r:id="rId23"/>
    <p:sldId id="271" r:id="rId24"/>
    <p:sldId id="272" r:id="rId25"/>
    <p:sldId id="273" r:id="rId26"/>
    <p:sldId id="274" r:id="rId27"/>
    <p:sldId id="276" r:id="rId28"/>
    <p:sldId id="277" r:id="rId29"/>
    <p:sldId id="278" r:id="rId30"/>
    <p:sldId id="279" r:id="rId31"/>
    <p:sldId id="281" r:id="rId32"/>
    <p:sldId id="282" r:id="rId33"/>
    <p:sldId id="283" r:id="rId34"/>
    <p:sldId id="285" r:id="rId35"/>
    <p:sldId id="286" r:id="rId36"/>
    <p:sldId id="284" r:id="rId37"/>
    <p:sldId id="287" r:id="rId3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4B2A85"/>
    <a:srgbClr val="E2661A"/>
    <a:srgbClr val="669900"/>
    <a:srgbClr val="00CC99"/>
    <a:srgbClr val="0066FF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85850" autoAdjust="0"/>
  </p:normalViewPr>
  <p:slideViewPr>
    <p:cSldViewPr snapToGrid="0">
      <p:cViewPr varScale="1">
        <p:scale>
          <a:sx n="129" d="100"/>
          <a:sy n="129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5-07T23:02:04.51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0 0 0,'0'0'0,"0"0"16,0 0-16,0 0 15,0 0-15,0 0 16,0 0-16,0 0 16,0 0-16,0 0 15,0 0-15,10 6 16,-10-6 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0EB7D-012D-4A51-B74D-1E58F731D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</a:t>
            </a:r>
            <a:r>
              <a:rPr lang="en-US" baseline="0" dirty="0"/>
              <a:t> would the equivalent range for statement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 p = new </a:t>
            </a:r>
            <a:r>
              <a:rPr lang="en-US" dirty="0" err="1"/>
              <a:t>int</a:t>
            </a:r>
            <a:r>
              <a:rPr lang="en-US" dirty="0"/>
              <a:t>(3);</a:t>
            </a:r>
          </a:p>
          <a:p>
            <a:r>
              <a:rPr lang="en-US" dirty="0" err="1"/>
              <a:t>int</a:t>
            </a:r>
            <a:r>
              <a:rPr lang="en-US" dirty="0"/>
              <a:t>* q = p;</a:t>
            </a:r>
          </a:p>
          <a:p>
            <a:r>
              <a:rPr lang="en-US" dirty="0"/>
              <a:t>q = new </a:t>
            </a:r>
            <a:r>
              <a:rPr lang="en-US" dirty="0" err="1"/>
              <a:t>int</a:t>
            </a:r>
            <a:r>
              <a:rPr lang="en-US" dirty="0"/>
              <a:t>(33);</a:t>
            </a:r>
          </a:p>
          <a:p>
            <a:r>
              <a:rPr lang="en-US" dirty="0"/>
              <a:t>// singly-linked list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count</a:t>
            </a:r>
            <a:r>
              <a:rPr lang="en-US" baseline="0" dirty="0"/>
              <a:t> = 1</a:t>
            </a:r>
          </a:p>
          <a:p>
            <a:pPr marL="228600" indent="-228600">
              <a:buAutoNum type="arabicParenR"/>
            </a:pPr>
            <a:r>
              <a:rPr lang="en-US" dirty="0"/>
              <a:t>count = 2</a:t>
            </a:r>
          </a:p>
          <a:p>
            <a:pPr marL="228600" indent="-228600">
              <a:buAutoNum type="arabicParenR"/>
            </a:pPr>
            <a:r>
              <a:rPr lang="en-US" dirty="0"/>
              <a:t>count = 1</a:t>
            </a:r>
          </a:p>
          <a:p>
            <a:pPr marL="228600" indent="-228600">
              <a:buAutoNum type="arabicParenR"/>
            </a:pPr>
            <a:r>
              <a:rPr lang="en-US" dirty="0"/>
              <a:t>count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&amp; z reference</a:t>
            </a:r>
            <a:r>
              <a:rPr lang="en-US" baseline="0" dirty="0"/>
              <a:t> doesn’t contribute to reference count.</a:t>
            </a:r>
          </a:p>
          <a:p>
            <a:r>
              <a:rPr lang="en-US" baseline="0" dirty="0"/>
              <a:t>Worth stepping through </a:t>
            </a:r>
            <a:r>
              <a:rPr lang="en-US" baseline="0" dirty="0" err="1"/>
              <a:t>gdb</a:t>
            </a:r>
            <a:r>
              <a:rPr lang="en-US" baseline="0" dirty="0"/>
              <a:t> for this file + </a:t>
            </a:r>
            <a:r>
              <a:rPr lang="en-US" baseline="0" dirty="0" err="1"/>
              <a:t>valgrind</a:t>
            </a:r>
            <a:r>
              <a:rPr lang="en-US" baseline="0" dirty="0"/>
              <a:t>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9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head and the 2</a:t>
            </a:r>
            <a:r>
              <a:rPr lang="en-US" baseline="30000" dirty="0"/>
              <a:t>nd</a:t>
            </a:r>
            <a:r>
              <a:rPr lang="en-US" dirty="0"/>
              <a:t> node </a:t>
            </a:r>
            <a:r>
              <a:rPr lang="en-US" dirty="0" err="1"/>
              <a:t>prev</a:t>
            </a:r>
            <a:r>
              <a:rPr lang="en-US" dirty="0"/>
              <a:t> have access to shared</a:t>
            </a:r>
            <a:r>
              <a:rPr lang="en-US" baseline="0" dirty="0"/>
              <a:t> reference count information for 1</a:t>
            </a:r>
            <a:r>
              <a:rPr lang="en-US" baseline="30000" dirty="0"/>
              <a:t>st</a:t>
            </a:r>
            <a:r>
              <a:rPr lang="en-US" baseline="0" dirty="0"/>
              <a:t> node.</a:t>
            </a:r>
          </a:p>
          <a:p>
            <a:r>
              <a:rPr lang="en-US" baseline="0" dirty="0"/>
              <a:t>Run in </a:t>
            </a:r>
            <a:r>
              <a:rPr lang="en-US" baseline="0" dirty="0" err="1"/>
              <a:t>gdb</a:t>
            </a:r>
            <a:r>
              <a:rPr lang="en-US" baseline="0" dirty="0"/>
              <a:t> to see shared/weak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head and the 2</a:t>
            </a:r>
            <a:r>
              <a:rPr lang="en-US" baseline="30000" dirty="0"/>
              <a:t>nd</a:t>
            </a:r>
            <a:r>
              <a:rPr lang="en-US" dirty="0"/>
              <a:t> node </a:t>
            </a:r>
            <a:r>
              <a:rPr lang="en-US" dirty="0" err="1"/>
              <a:t>prev</a:t>
            </a:r>
            <a:r>
              <a:rPr lang="en-US" dirty="0"/>
              <a:t> have access to shared</a:t>
            </a:r>
            <a:r>
              <a:rPr lang="en-US" baseline="0" dirty="0"/>
              <a:t> reference count information for 1</a:t>
            </a:r>
            <a:r>
              <a:rPr lang="en-US" baseline="30000" dirty="0"/>
              <a:t>st</a:t>
            </a:r>
            <a:r>
              <a:rPr lang="en-US" baseline="0" dirty="0"/>
              <a:t>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w.use_count</a:t>
            </a:r>
            <a:r>
              <a:rPr lang="en-US" dirty="0"/>
              <a:t>() – get reference count</a:t>
            </a:r>
          </a:p>
          <a:p>
            <a:r>
              <a:rPr lang="en-US" dirty="0" err="1"/>
              <a:t>w.expired</a:t>
            </a:r>
            <a:r>
              <a:rPr lang="en-US" dirty="0"/>
              <a:t>() – returns (</a:t>
            </a:r>
            <a:r>
              <a:rPr lang="en-US" dirty="0" err="1"/>
              <a:t>w.use_count</a:t>
            </a:r>
            <a:r>
              <a:rPr lang="en-US" dirty="0"/>
              <a:t>()</a:t>
            </a:r>
            <a:r>
              <a:rPr lang="en-US" baseline="0" dirty="0"/>
              <a:t> ==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OP: only has implicit argument this, different from multiplication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-&gt; operator automatically dereferences its return value before calling its argument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built-in pointer dereference, not operator*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you could have the following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FDA0-A3A8-4A97-B415-832D6F05B2B8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</p:spTree>
    <p:extLst>
      <p:ext uri="{BB962C8B-B14F-4D97-AF65-F5344CB8AC3E}">
        <p14:creationId xmlns:p14="http://schemas.microsoft.com/office/powerpoint/2010/main" val="51328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dumb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Point, deallocate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bash$ ./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usepoint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--leak-check=full ./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usepoint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FDA0-A3A8-4A97-B415-832D6F05B2B8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</p:spTree>
    <p:extLst>
      <p:ext uri="{BB962C8B-B14F-4D97-AF65-F5344CB8AC3E}">
        <p14:creationId xmlns:p14="http://schemas.microsoft.com/office/powerpoint/2010/main" val="173105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want to have to call delete on heap-allocated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before </a:t>
            </a:r>
            <a:r>
              <a:rPr lang="en-US" i="1" baseline="0" dirty="0"/>
              <a:t>every</a:t>
            </a:r>
            <a:r>
              <a:rPr lang="en-US" i="0" baseline="0" dirty="0"/>
              <a:t> return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Succeed</a:t>
            </a:r>
            <a:r>
              <a:rPr lang="en-US" baseline="0" dirty="0"/>
              <a:t> – constructor that takes a pointer</a:t>
            </a:r>
          </a:p>
          <a:p>
            <a:pPr marL="228600" indent="-228600">
              <a:buAutoNum type="arabicParenR"/>
            </a:pPr>
            <a:r>
              <a:rPr lang="en-US" baseline="0" dirty="0"/>
              <a:t>Fail – no copy constructor</a:t>
            </a:r>
          </a:p>
          <a:p>
            <a:pPr marL="228600" indent="-228600">
              <a:buAutoNum type="arabicParenR"/>
            </a:pPr>
            <a:r>
              <a:rPr lang="en-US" baseline="0" dirty="0"/>
              <a:t>Succeed – default constructor starts with NULL pointer</a:t>
            </a:r>
          </a:p>
          <a:p>
            <a:pPr marL="228600" indent="-228600">
              <a:buAutoNum type="arabicParenR"/>
            </a:pPr>
            <a:r>
              <a:rPr lang="en-US" baseline="0" dirty="0"/>
              <a:t>Fail – no assignment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z gets copy of the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pointed to by the </a:t>
            </a:r>
            <a:r>
              <a:rPr lang="en-US" baseline="0" dirty="0" err="1"/>
              <a:t>unique_ptr</a:t>
            </a:r>
            <a:r>
              <a:rPr lang="en-US" baseline="0" dirty="0"/>
              <a:t> in </a:t>
            </a:r>
            <a:r>
              <a:rPr lang="en-US" baseline="0" dirty="0" err="1"/>
              <a:t>vec</a:t>
            </a:r>
            <a:r>
              <a:rPr lang="en-US" baseline="0" dirty="0"/>
              <a:t>[1]</a:t>
            </a:r>
          </a:p>
          <a:p>
            <a:pPr marL="228600" indent="-228600">
              <a:buAutoNum type="arabicParenR"/>
            </a:pPr>
            <a:r>
              <a:rPr lang="en-US" dirty="0"/>
              <a:t>compiler</a:t>
            </a:r>
            <a:r>
              <a:rPr lang="en-US" baseline="0" dirty="0"/>
              <a:t> error, since </a:t>
            </a:r>
            <a:r>
              <a:rPr lang="en-US" baseline="0" dirty="0" err="1"/>
              <a:t>unique_ptrs</a:t>
            </a:r>
            <a:r>
              <a:rPr lang="en-US" baseline="0" dirty="0"/>
              <a:t> can’t be copied</a:t>
            </a:r>
          </a:p>
          <a:p>
            <a:pPr marL="228600" indent="-228600">
              <a:buAutoNum type="arabicParenR"/>
            </a:pPr>
            <a:r>
              <a:rPr lang="en-US" dirty="0"/>
              <a:t>works, but now </a:t>
            </a:r>
            <a:r>
              <a:rPr lang="en-US" dirty="0" err="1"/>
              <a:t>vec</a:t>
            </a:r>
            <a:r>
              <a:rPr lang="en-US" dirty="0"/>
              <a:t>[1] has a null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4221" y="27429"/>
            <a:ext cx="133562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L16: 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4216" y="27429"/>
            <a:ext cx="1335622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L16:  Smart Pointers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Smart Pointers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ToyPtr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usetoy.cc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8640" y="1371600"/>
            <a:ext cx="8046720" cy="5303520"/>
          </a:xfrm>
          <a:prstGeom prst="roundRect">
            <a:avLst>
              <a:gd name="adj" fmla="val 241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ToyPtr.h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struct to use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dumb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leak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"smart" pointer (OK, it's still pretty dumb)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notleak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*leak: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*leak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leak-&gt;x: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leak-&gt;x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*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notleak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notleak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notleak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-&gt;x: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notleak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23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a Toy?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handle: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Copying</a:t>
            </a:r>
          </a:p>
          <a:p>
            <a:pPr lvl="1"/>
            <a:r>
              <a:rPr lang="en-US" dirty="0"/>
              <a:t>Reassignment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… plus many other subtleties…</a:t>
            </a:r>
          </a:p>
          <a:p>
            <a:pPr lvl="3"/>
            <a:endParaRPr lang="en-US" dirty="0"/>
          </a:p>
          <a:p>
            <a:r>
              <a:rPr lang="en-US" dirty="0"/>
              <a:t>Luckily, others have built non-toy smart pointers for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</a:t>
            </a:r>
            <a:r>
              <a:rPr lang="en-US" b="1" i="1" dirty="0"/>
              <a:t>takes ownership</a:t>
            </a:r>
            <a:r>
              <a:rPr lang="en-US" dirty="0"/>
              <a:t> of a pointer</a:t>
            </a:r>
          </a:p>
          <a:p>
            <a:pPr lvl="1"/>
            <a:r>
              <a:rPr lang="en-US" dirty="0"/>
              <a:t>Part of C++’s standard library (C++11)</a:t>
            </a:r>
          </a:p>
          <a:p>
            <a:pPr lvl="1"/>
            <a:r>
              <a:rPr lang="en-US" dirty="0"/>
              <a:t>A template: template parameter is the type that the “owned” pointer references (</a:t>
            </a:r>
            <a:r>
              <a:rPr lang="en-US" i="1" dirty="0"/>
              <a:t>i.e.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pointer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Its destructor invokes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on the owned pointer</a:t>
            </a:r>
          </a:p>
          <a:p>
            <a:pPr lvl="2"/>
            <a:r>
              <a:rPr lang="en-US" dirty="0"/>
              <a:t>Invoked when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object is 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err="1"/>
              <a:t>’d</a:t>
            </a:r>
            <a:r>
              <a:rPr lang="en-US" dirty="0"/>
              <a:t> or falls out of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3" name="Ink 632"/>
              <p14:cNvContentPartPr/>
              <p14:nvPr/>
            </p14:nvContentPartPr>
            <p14:xfrm>
              <a:off x="5373504" y="2301151"/>
              <a:ext cx="3960" cy="2520"/>
            </p14:xfrm>
          </p:contentPart>
        </mc:Choice>
        <mc:Fallback xmlns="">
          <p:pic>
            <p:nvPicPr>
              <p:cNvPr id="633" name="Ink 63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60904" y="2288551"/>
                <a:ext cx="291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61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521208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heap-allocated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(*x)++;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never used delete, therefore leak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NotLeaky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wrapped, heap-allocated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(*x)++;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never used delete, but no leak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NotLeaky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unique1.cc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many potential exits out of a function, it’s easy to forget to call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on all of them</a:t>
            </a:r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will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its pointer when it falls out of scope</a:t>
            </a:r>
          </a:p>
          <a:p>
            <a:pPr lvl="1"/>
            <a:r>
              <a:rPr lang="en-US" dirty="0"/>
              <a:t>Thus,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also helps with </a:t>
            </a:r>
            <a:r>
              <a:rPr lang="en-US" i="1" dirty="0"/>
              <a:t>exception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114800"/>
            <a:ext cx="8229600" cy="1828800"/>
          </a:xfrm>
          <a:prstGeom prst="roundRect">
            <a:avLst>
              <a:gd name="adj" fmla="val 556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NotLeaky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lots of code, including several returns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lots of code, including potential exception throws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7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521208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b; }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a pointer to pointed-to object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*x;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the value of pointed-to object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a field or function of a pointed-to object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Deallocate current pointed-to object and store new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responsibility for freeing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9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Cannot Be Copied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has disabled its copy constructor and assignment operator</a:t>
            </a:r>
          </a:p>
          <a:p>
            <a:pPr lvl="1"/>
            <a:r>
              <a:rPr lang="en-US" dirty="0"/>
              <a:t>You cannot copy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, helping maintain “uniqueness” or “ownership”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3291840"/>
            <a:ext cx="8229600" cy="3108960"/>
          </a:xfrm>
          <a:prstGeom prst="roundRect">
            <a:avLst>
              <a:gd name="adj" fmla="val 342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y(x);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z;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= x;    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89173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uniquefail.cc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7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46304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transfer ownership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/>
              <a:t> returns the pointer, sets wrapped pointer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’s the current pointer and stores a new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926080"/>
            <a:ext cx="8229600" cy="3657600"/>
          </a:xfrm>
          <a:prstGeom prst="roundRect">
            <a:avLst>
              <a:gd name="adj" fmla="val 287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abdicates ownership to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transfers ownership of its pointer to z.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z's old pointer was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delete'd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process.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92608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unique3.cc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stored in STL containers</a:t>
            </a:r>
          </a:p>
          <a:p>
            <a:pPr lvl="1"/>
            <a:r>
              <a:rPr lang="en-US" dirty="0"/>
              <a:t>Wait, what?  STL containers like to make lots of copies of stored objects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cannot be copied…</a:t>
            </a:r>
          </a:p>
          <a:p>
            <a:pPr lvl="3"/>
            <a:endParaRPr lang="en-US" dirty="0"/>
          </a:p>
          <a:p>
            <a:r>
              <a:rPr lang="en-US" dirty="0"/>
              <a:t>Move semantics to the rescue!</a:t>
            </a:r>
          </a:p>
          <a:p>
            <a:pPr lvl="1"/>
            <a:r>
              <a:rPr lang="en-US" dirty="0"/>
              <a:t>When supported, STL containers will </a:t>
            </a:r>
            <a:r>
              <a:rPr lang="en-US" i="1" dirty="0"/>
              <a:t>move</a:t>
            </a:r>
            <a:r>
              <a:rPr lang="en-US" dirty="0"/>
              <a:t> rather than </a:t>
            </a:r>
            <a:r>
              <a:rPr lang="en-US" i="1" dirty="0"/>
              <a:t>copy</a:t>
            </a:r>
            <a:endParaRPr lang="en-US" dirty="0"/>
          </a:p>
          <a:p>
            <a:pPr lvl="2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support move semantics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Copy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Assigning values typically means making a copy</a:t>
            </a:r>
          </a:p>
          <a:p>
            <a:pPr lvl="1"/>
            <a:r>
              <a:rPr lang="en-US" dirty="0"/>
              <a:t>Sometimes this is what you want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assigning a string to another makes a copy of its value</a:t>
            </a:r>
          </a:p>
          <a:p>
            <a:pPr lvl="1"/>
            <a:r>
              <a:rPr lang="en-US" dirty="0"/>
              <a:t>Sometimes this is wasteful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assigning a returned string goes through a temporary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3657600"/>
            <a:ext cx="8229600" cy="3017520"/>
          </a:xfrm>
          <a:prstGeom prst="roundRect">
            <a:avLst>
              <a:gd name="adj" fmla="val 342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return might copy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b(a);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a into b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return value into b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copysemantics.cc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11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Move Semantics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66FF"/>
                </a:solidFill>
              </a:rPr>
              <a:t>Move semantics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move values from </a:t>
            </a:r>
            <a:br>
              <a:rPr lang="en-US" dirty="0"/>
            </a:br>
            <a:r>
              <a:rPr lang="en-US" dirty="0"/>
              <a:t>one object to </a:t>
            </a:r>
            <a:br>
              <a:rPr lang="en-US" dirty="0"/>
            </a:br>
            <a:r>
              <a:rPr lang="en-US" dirty="0"/>
              <a:t>another without </a:t>
            </a:r>
            <a:br>
              <a:rPr lang="en-US" dirty="0"/>
            </a:br>
            <a:r>
              <a:rPr lang="en-US" dirty="0"/>
              <a:t>copying (“stealing”)</a:t>
            </a:r>
          </a:p>
          <a:p>
            <a:pPr lvl="1"/>
            <a:r>
              <a:rPr lang="en-US" dirty="0"/>
              <a:t>Useful for optimizing </a:t>
            </a:r>
            <a:br>
              <a:rPr lang="en-US" dirty="0"/>
            </a:br>
            <a:r>
              <a:rPr lang="en-US" dirty="0"/>
              <a:t>away temporary copies</a:t>
            </a:r>
          </a:p>
          <a:p>
            <a:pPr lvl="1"/>
            <a:r>
              <a:rPr lang="en-US" dirty="0"/>
              <a:t>A complex topic that</a:t>
            </a:r>
            <a:br>
              <a:rPr lang="en-US" dirty="0"/>
            </a:br>
            <a:r>
              <a:rPr lang="en-US" dirty="0"/>
              <a:t>uses things called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 err="1"/>
              <a:t>rvalue</a:t>
            </a:r>
            <a:r>
              <a:rPr lang="en-US" i="1" dirty="0"/>
              <a:t> references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Mostly beyond the </a:t>
            </a:r>
            <a:br>
              <a:rPr lang="en-US" dirty="0"/>
            </a:br>
            <a:r>
              <a:rPr lang="en-US" dirty="0"/>
              <a:t>scope of 333 this </a:t>
            </a:r>
            <a:br>
              <a:rPr lang="en-US" dirty="0"/>
            </a:br>
            <a:r>
              <a:rPr lang="en-US" dirty="0"/>
              <a:t>quarter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931920" y="1645920"/>
            <a:ext cx="5029200" cy="4663440"/>
          </a:xfrm>
          <a:prstGeom prst="roundRect">
            <a:avLst>
              <a:gd name="adj" fmla="val 21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return might copy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moves a to 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moves the returned value into 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720" y="124581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movesemantics.cc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1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Ownership via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640080"/>
          </a:xfrm>
        </p:spPr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supports move semantics</a:t>
            </a:r>
          </a:p>
          <a:p>
            <a:pPr lvl="1"/>
            <a:r>
              <a:rPr lang="en-US" dirty="0"/>
              <a:t>Can “move” ownership from one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to another</a:t>
            </a:r>
          </a:p>
          <a:p>
            <a:pPr lvl="2"/>
            <a:r>
              <a:rPr lang="en-US" dirty="0"/>
              <a:t>Behavior is equivalent to the “release-and-reset” combination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926080"/>
            <a:ext cx="8229600" cy="3657600"/>
          </a:xfrm>
          <a:prstGeom prst="roundRect">
            <a:avLst>
              <a:gd name="adj" fmla="val 287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abdicates ownership to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transfers ownership of its pointer to z.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z's old pointer was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delete'd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process.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92608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unique4.cc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STL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484632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 is: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z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copied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moved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"*moved: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*moved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[1].get():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uniquevec.cc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3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implements some comparison operators, including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lvl="1"/>
            <a:r>
              <a:rPr lang="en-US" dirty="0"/>
              <a:t>However, it doesn’t invoke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on the pointed-to objects</a:t>
            </a:r>
          </a:p>
          <a:p>
            <a:pPr lvl="2"/>
            <a:r>
              <a:rPr lang="en-US" dirty="0"/>
              <a:t>Instead, it just promises a stable, strict ordering (probably based on the pointer address, not the pointed-to-value)</a:t>
            </a:r>
          </a:p>
          <a:p>
            <a:pPr lvl="1"/>
            <a:r>
              <a:rPr lang="en-US" dirty="0"/>
              <a:t>So to use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s, you want to provide it with a comparison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STL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539496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sortfunction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 </a:t>
            </a:r>
            <a:r>
              <a:rPr lang="fr-FR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*x &lt; *y;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buggy: sorts based on the values of the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ptrs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"Sorted:"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better: sorts based on the pointed-to values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"Sorted:"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uniquevecsort.cc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4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”,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12080"/>
          </a:xfrm>
        </p:spPr>
        <p:txBody>
          <a:bodyPr/>
          <a:lstStyle/>
          <a:p>
            <a:r>
              <a:rPr lang="en-US" dirty="0"/>
              <a:t>Similarly, you can use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r>
              <a:rPr lang="en-US" dirty="0"/>
              <a:t> as keys in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Reminder: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internally stores keys in sorted order</a:t>
            </a:r>
          </a:p>
          <a:p>
            <a:pPr lvl="2"/>
            <a:r>
              <a:rPr lang="en-US" dirty="0"/>
              <a:t>Iterating through the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iterates through the keys in order</a:t>
            </a:r>
          </a:p>
          <a:p>
            <a:pPr lvl="1"/>
            <a:r>
              <a:rPr lang="en-US" dirty="0"/>
              <a:t>By default,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” is used to enforce ordering</a:t>
            </a:r>
          </a:p>
          <a:p>
            <a:pPr lvl="2"/>
            <a:r>
              <a:rPr lang="en-US" dirty="0"/>
              <a:t>You must specify a comparator when </a:t>
            </a:r>
            <a:r>
              <a:rPr lang="en-US" i="1" dirty="0"/>
              <a:t>constructing</a:t>
            </a:r>
            <a:r>
              <a:rPr lang="en-US" dirty="0"/>
              <a:t> the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get a meaningful sorted order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”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Compare (the 3</a:t>
            </a:r>
            <a:r>
              <a:rPr lang="en-US" baseline="30000" dirty="0"/>
              <a:t>rd</a:t>
            </a:r>
            <a:r>
              <a:rPr lang="en-US" dirty="0"/>
              <a:t> template) parameter:</a:t>
            </a:r>
          </a:p>
          <a:p>
            <a:pPr lvl="1"/>
            <a:r>
              <a:rPr lang="en-US" dirty="0"/>
              <a:t>“A binary predicate that takes two element </a:t>
            </a:r>
            <a:r>
              <a:rPr lang="en-US" i="1" dirty="0"/>
              <a:t>keys</a:t>
            </a:r>
            <a:r>
              <a:rPr lang="en-US" dirty="0"/>
              <a:t> as arguments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.  This can be a </a:t>
            </a:r>
            <a:r>
              <a:rPr lang="en-US" u="sng" dirty="0"/>
              <a:t>function pointer</a:t>
            </a:r>
            <a:r>
              <a:rPr lang="en-US" dirty="0"/>
              <a:t> or a </a:t>
            </a:r>
            <a:r>
              <a:rPr lang="en-US" u="sng" dirty="0"/>
              <a:t>function object</a:t>
            </a:r>
            <a:r>
              <a:rPr lang="en-US" dirty="0"/>
              <a:t>.”</a:t>
            </a:r>
          </a:p>
          <a:p>
            <a:pPr lvl="2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lhs,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 OR  member function </a:t>
            </a:r>
            <a:br>
              <a:rPr lang="en-US" dirty="0"/>
            </a:b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lhs,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5394960"/>
          </a:xfrm>
          <a:prstGeom prst="roundRect">
            <a:avLst>
              <a:gd name="adj" fmla="val 168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lhs,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*lhs &lt;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map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semantics to get ownership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the map.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a, b, c hold NULL after this.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*(it-&gt;first);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value: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it-&gt;second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uniquemap.cc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640080"/>
          </a:xfrm>
        </p:spPr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can store arrays as well</a:t>
            </a:r>
          </a:p>
          <a:p>
            <a:pPr lvl="1"/>
            <a:r>
              <a:rPr lang="en-US" dirty="0"/>
              <a:t>Will call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on destruction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926080"/>
            <a:ext cx="8229600" cy="2926080"/>
          </a:xfrm>
          <a:prstGeom prst="roundRect">
            <a:avLst>
              <a:gd name="adj" fmla="val 287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52597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unique5.cc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6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Reference counting</a:t>
            </a:r>
            <a:r>
              <a:rPr lang="en-US" dirty="0"/>
              <a:t> is a technique for managing resources by counting and storing the number of references (</a:t>
            </a:r>
            <a:r>
              <a:rPr lang="en-US" i="1" dirty="0"/>
              <a:t>i.e.</a:t>
            </a:r>
            <a:r>
              <a:rPr lang="en-US" dirty="0"/>
              <a:t> pointers that hold the address) to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6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is similar to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but we allow shared objects to have multiple owners</a:t>
            </a:r>
          </a:p>
          <a:p>
            <a:pPr lvl="1"/>
            <a:r>
              <a:rPr lang="en-US" dirty="0"/>
              <a:t>The copy/assign operators are not disabled and </a:t>
            </a:r>
            <a:r>
              <a:rPr lang="en-US" i="1" dirty="0"/>
              <a:t>increment</a:t>
            </a:r>
            <a:r>
              <a:rPr lang="en-US" dirty="0"/>
              <a:t> or </a:t>
            </a:r>
            <a:r>
              <a:rPr lang="en-US" i="1" dirty="0"/>
              <a:t>decrement </a:t>
            </a:r>
            <a:r>
              <a:rPr lang="en-US" dirty="0"/>
              <a:t>reference counts as needed</a:t>
            </a:r>
          </a:p>
          <a:p>
            <a:pPr lvl="2"/>
            <a:r>
              <a:rPr lang="en-US" dirty="0"/>
              <a:t>After a copy/assign, the two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objects point to the same pointed-to object and the (shared) reference count is 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  <a:p>
            <a:pPr lvl="1"/>
            <a:r>
              <a:rPr lang="en-US" dirty="0"/>
              <a:t>When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is destroyed, the reference count is </a:t>
            </a:r>
            <a:r>
              <a:rPr lang="en-US" i="1" dirty="0"/>
              <a:t>decremented</a:t>
            </a:r>
          </a:p>
          <a:p>
            <a:pPr lvl="2"/>
            <a:r>
              <a:rPr lang="en-US" dirty="0"/>
              <a:t>When the reference count hits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, we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the pointed-to object!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Midterm grading in progress</a:t>
            </a:r>
          </a:p>
          <a:p>
            <a:endParaRPr lang="en-US" sz="1100" dirty="0"/>
          </a:p>
          <a:p>
            <a:r>
              <a:rPr lang="en-US" dirty="0"/>
              <a:t>Exercise 12 released today, due Monday (8/5)</a:t>
            </a:r>
          </a:p>
          <a:p>
            <a:pPr lvl="1"/>
            <a:r>
              <a:rPr lang="en-US" dirty="0"/>
              <a:t>Practice using smart pointers</a:t>
            </a:r>
          </a:p>
          <a:p>
            <a:pPr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Thank you for the course feedback! 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itchFamily="2" charset="2"/>
              </a:rPr>
              <a:t>Exercises, Problems in section, Lecture topics seem helpful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itchFamily="2" charset="2"/>
              </a:rPr>
              <a:t>Posted lecture ink seems worth the delay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itchFamily="2" charset="2"/>
              </a:rPr>
              <a:t>Class is split on pacing, might be a little fast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itchFamily="2" charset="2"/>
              </a:rPr>
              <a:t>Debugging is a confusing process</a:t>
            </a:r>
          </a:p>
          <a:p>
            <a:pPr lvl="1"/>
            <a:endParaRPr lang="en-US" sz="105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HW 3 out now (due Friday, August 9)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Sections this week will include very helpful demos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Please read/skim the spec before section!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3931920"/>
          </a:xfrm>
          <a:prstGeom prst="roundRect">
            <a:avLst>
              <a:gd name="adj" fmla="val 226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 count: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 temporary inner scope (!)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 = x;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 count: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 count: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 count: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sharedexample.cc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1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err="1"/>
              <a:t>s</a:t>
            </a:r>
            <a:r>
              <a:rPr lang="en-US" dirty="0"/>
              <a:t> and STL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371600"/>
          </a:xfrm>
        </p:spPr>
        <p:txBody>
          <a:bodyPr/>
          <a:lstStyle/>
          <a:p>
            <a:r>
              <a:rPr lang="en-US" dirty="0"/>
              <a:t>Even simpler than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err="1"/>
              <a:t>s</a:t>
            </a:r>
            <a:endParaRPr lang="en-US" dirty="0"/>
          </a:p>
          <a:p>
            <a:pPr lvl="1"/>
            <a:r>
              <a:rPr lang="en-US" dirty="0"/>
              <a:t>Safe to store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err="1"/>
              <a:t>s</a:t>
            </a:r>
            <a:r>
              <a:rPr lang="en-US" dirty="0"/>
              <a:t> in containers, since copy/assign maintain a shared reference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926080"/>
            <a:ext cx="8229600" cy="3474720"/>
          </a:xfrm>
          <a:prstGeom prst="roundRect">
            <a:avLst>
              <a:gd name="adj" fmla="val 226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 is: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z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copied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works!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"*copied: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*copied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moved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works!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"*moved: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*moved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[1].get():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252597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sharedvec.cc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err="1"/>
              <a:t>s</a:t>
            </a:r>
            <a:r>
              <a:rPr lang="en-US" dirty="0"/>
              <a:t>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happens when we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1645920"/>
            <a:ext cx="4937760" cy="4023360"/>
          </a:xfrm>
          <a:prstGeom prst="roundRect">
            <a:avLst>
              <a:gd name="adj" fmla="val 21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 =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124332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strongcycle.cc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928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740664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8952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8952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69280" y="201168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6583680" y="2194560"/>
            <a:ext cx="0" cy="91440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583680" y="3657600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9" idx="3"/>
          </p:cNvCxnSpPr>
          <p:nvPr/>
        </p:nvCxnSpPr>
        <p:spPr bwMode="auto">
          <a:xfrm rot="10800000">
            <a:off x="6949440" y="3931920"/>
            <a:ext cx="1554480" cy="274320"/>
          </a:xfrm>
          <a:prstGeom prst="bentConnector3">
            <a:avLst>
              <a:gd name="adj1" fmla="val 31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sp>
        <p:nvSpPr>
          <p:cNvPr id="24" name="TextBox 23"/>
          <p:cNvSpPr txBox="1"/>
          <p:nvPr/>
        </p:nvSpPr>
        <p:spPr>
          <a:xfrm>
            <a:off x="7360920" y="2802373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395" y="2802373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is similar to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but doesn’t affect the reference count</a:t>
            </a:r>
          </a:p>
          <a:p>
            <a:pPr lvl="1"/>
            <a:r>
              <a:rPr lang="en-US" dirty="0"/>
              <a:t>Can </a:t>
            </a:r>
            <a:r>
              <a:rPr lang="en-US" i="1" dirty="0"/>
              <a:t>only</a:t>
            </a:r>
            <a:r>
              <a:rPr lang="en-US" dirty="0"/>
              <a:t> “point to” an object that is managed by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 </a:t>
            </a:r>
            <a:r>
              <a:rPr lang="en-US" i="1" dirty="0"/>
              <a:t>really</a:t>
            </a:r>
            <a:r>
              <a:rPr lang="en-US" dirty="0"/>
              <a:t> a pointer – can’t actually dereference unless you “get” its associated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Because it doesn’t influence the reference count,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 err="1"/>
              <a:t>s</a:t>
            </a:r>
            <a:r>
              <a:rPr lang="en-US" dirty="0"/>
              <a:t> can become “</a:t>
            </a:r>
            <a:r>
              <a:rPr lang="en-US" i="1" dirty="0"/>
              <a:t>dangling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Object referenced may have been 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err="1"/>
              <a:t>’d</a:t>
            </a:r>
            <a:endParaRPr lang="en-US" dirty="0"/>
          </a:p>
          <a:p>
            <a:pPr lvl="2"/>
            <a:r>
              <a:rPr lang="en-US" dirty="0"/>
              <a:t>But you can check to see if the object still exists</a:t>
            </a:r>
          </a:p>
          <a:p>
            <a:pPr lvl="3"/>
            <a:endParaRPr lang="en-US" dirty="0"/>
          </a:p>
          <a:p>
            <a:r>
              <a:rPr lang="en-US" dirty="0"/>
              <a:t>Can be used to break our cycle problem!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Cycle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what happens when we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1645920"/>
            <a:ext cx="4937760" cy="4206240"/>
          </a:xfrm>
          <a:prstGeom prst="roundRect">
            <a:avLst>
              <a:gd name="adj" fmla="val 21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 =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124332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weakcycle.cc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928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740664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8952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8952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69280" y="201168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6583680" y="2194560"/>
            <a:ext cx="0" cy="91440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583680" y="3657600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D94B7B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D94B7B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9" idx="3"/>
          </p:cNvCxnSpPr>
          <p:nvPr/>
        </p:nvCxnSpPr>
        <p:spPr bwMode="auto">
          <a:xfrm rot="10800000">
            <a:off x="6949440" y="3931920"/>
            <a:ext cx="1554480" cy="274320"/>
          </a:xfrm>
          <a:prstGeom prst="bentConnector3">
            <a:avLst>
              <a:gd name="adj1" fmla="val 311"/>
            </a:avLst>
          </a:prstGeom>
          <a:noFill/>
          <a:ln w="38100" cap="flat" cmpd="sng" algn="ctr">
            <a:solidFill>
              <a:srgbClr val="D94B7B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sp>
        <p:nvSpPr>
          <p:cNvPr id="24" name="TextBox 23"/>
          <p:cNvSpPr txBox="1"/>
          <p:nvPr/>
        </p:nvSpPr>
        <p:spPr>
          <a:xfrm>
            <a:off x="7406640" y="2775266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775266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5212080"/>
          </a:xfrm>
          <a:prstGeom prst="roundRect">
            <a:avLst>
              <a:gd name="adj" fmla="val 172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inner scope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inner-inner scope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"promoted"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usingweak.cc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7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</a:t>
            </a:r>
            <a:r>
              <a:rPr lang="en-US" b="1" i="1" dirty="0"/>
              <a:t>takes ownership</a:t>
            </a:r>
            <a:r>
              <a:rPr lang="en-US" dirty="0"/>
              <a:t> of a pointer</a:t>
            </a:r>
          </a:p>
          <a:p>
            <a:pPr lvl="1"/>
            <a:r>
              <a:rPr lang="en-US" dirty="0"/>
              <a:t>Cannot be copied, but can be moved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a copy of the pointer, but is dangerous to use; better to use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instead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s old pointer value and stores a new one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allows shared objects to have multiple owners by doing </a:t>
            </a:r>
            <a:r>
              <a:rPr lang="en-US" i="1" dirty="0"/>
              <a:t>reference counting</a:t>
            </a:r>
          </a:p>
          <a:p>
            <a:pPr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s an object once its reference count reaches zero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works with a shared object but doesn’t affect the reference count</a:t>
            </a:r>
          </a:p>
          <a:p>
            <a:pPr lvl="1"/>
            <a:r>
              <a:rPr lang="en-US" dirty="0"/>
              <a:t>Can’t actually be dereferenced, but can check if the object still exists and can get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if it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Smart Pointers</a:t>
            </a:r>
          </a:p>
          <a:p>
            <a:pPr lvl="1"/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Reference counting</a:t>
            </a:r>
          </a:p>
          <a:p>
            <a:pPr lvl="1"/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b="1" dirty="0">
                <a:solidFill>
                  <a:srgbClr val="4B2A85"/>
                </a:solidFill>
              </a:rPr>
              <a:t> and </a:t>
            </a:r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b="1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Basic knowledge of the syntax and how they are invoked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Know what it provides and </a:t>
            </a:r>
            <a:r>
              <a:rPr lang="en-US" i="1" dirty="0">
                <a:latin typeface="+mn-lt"/>
                <a:cs typeface="Courier New" panose="02070309020205020404" pitchFamily="49" charset="0"/>
              </a:rPr>
              <a:t>why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it’s important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is unique</a:t>
            </a:r>
          </a:p>
          <a:p>
            <a:r>
              <a:rPr lang="en-US" dirty="0">
                <a:cs typeface="Courier New" panose="02070309020205020404" pitchFamily="49" charset="0"/>
              </a:rPr>
              <a:t>Compare/contrast smart pointer types, and be able to choose the right smart pointer variant for a given task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noticed that STL was doing an enormous amount of copying</a:t>
            </a:r>
          </a:p>
          <a:p>
            <a:pPr lvl="3"/>
            <a:endParaRPr lang="en-US" dirty="0"/>
          </a:p>
          <a:p>
            <a:r>
              <a:rPr lang="en-US" dirty="0"/>
              <a:t>A solution: store pointers in containers instead of objects</a:t>
            </a:r>
          </a:p>
          <a:p>
            <a:pPr lvl="1"/>
            <a:r>
              <a:rPr lang="en-US" dirty="0"/>
              <a:t>But who’s responsible for deleting and when???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66FF"/>
                </a:solidFill>
              </a:rPr>
              <a:t>smart pointer</a:t>
            </a:r>
            <a:r>
              <a:rPr lang="en-US" dirty="0"/>
              <a:t> is an </a:t>
            </a:r>
            <a:r>
              <a:rPr lang="en-US" i="1" dirty="0"/>
              <a:t>object</a:t>
            </a:r>
            <a:r>
              <a:rPr lang="en-US" dirty="0"/>
              <a:t> that stores a pointer to a heap-allocated object</a:t>
            </a:r>
          </a:p>
          <a:p>
            <a:pPr lvl="1"/>
            <a:r>
              <a:rPr lang="en-US" dirty="0"/>
              <a:t>A smart pointer looks and behaves like a regular C++ pointer</a:t>
            </a:r>
          </a:p>
          <a:p>
            <a:pPr lvl="2"/>
            <a:r>
              <a:rPr lang="en-US" dirty="0"/>
              <a:t>By overloading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These can help you manage memory</a:t>
            </a:r>
          </a:p>
          <a:p>
            <a:pPr lvl="2"/>
            <a:r>
              <a:rPr lang="en-US" dirty="0"/>
              <a:t>The smart pointer will delete the pointed-to object </a:t>
            </a:r>
            <a:r>
              <a:rPr lang="en-US" i="1" dirty="0"/>
              <a:t>at the right time</a:t>
            </a:r>
            <a:r>
              <a:rPr lang="en-US" dirty="0"/>
              <a:t> including invoking the object’s destructor</a:t>
            </a:r>
          </a:p>
          <a:p>
            <a:pPr lvl="3"/>
            <a:r>
              <a:rPr lang="en-US" dirty="0"/>
              <a:t>When that is depends on what kind of smart pointer you use</a:t>
            </a:r>
          </a:p>
          <a:p>
            <a:pPr lvl="2"/>
            <a:r>
              <a:rPr lang="en-US" dirty="0"/>
              <a:t>With correct use of smart pointers, you no longer have to remember when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/>
              <a:t>’d</a:t>
            </a:r>
            <a:r>
              <a:rPr lang="en-US" dirty="0"/>
              <a:t> memory!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Smart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simple one with:</a:t>
            </a:r>
          </a:p>
          <a:p>
            <a:pPr lvl="1"/>
            <a:r>
              <a:rPr lang="en-US" dirty="0"/>
              <a:t>A constructor that accepts a pointer</a:t>
            </a:r>
          </a:p>
          <a:p>
            <a:pPr lvl="1"/>
            <a:r>
              <a:rPr lang="en-US" dirty="0"/>
              <a:t>A destructor that frees the pointer</a:t>
            </a:r>
          </a:p>
          <a:p>
            <a:pPr lvl="1"/>
            <a:r>
              <a:rPr lang="en-US" dirty="0"/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operators that access the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ToyPtr</a:t>
            </a:r>
            <a:r>
              <a:rPr lang="en-US" dirty="0"/>
              <a:t> Class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ToyPtr.cc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8640" y="1371600"/>
            <a:ext cx="8046720" cy="3931920"/>
          </a:xfrm>
          <a:prstGeom prst="roundRect">
            <a:avLst>
              <a:gd name="adj" fmla="val 241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_TOYPTR_H_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_TOYPTR_H_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ToyPtr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}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&amp;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*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*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-&gt; operator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pointer itself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_TOYPTR_H_</a:t>
            </a:r>
          </a:p>
        </p:txBody>
      </p:sp>
    </p:spTree>
    <p:extLst>
      <p:ext uri="{BB962C8B-B14F-4D97-AF65-F5344CB8AC3E}">
        <p14:creationId xmlns:p14="http://schemas.microsoft.com/office/powerpoint/2010/main" val="3678187986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10287</TotalTime>
  <Words>4439</Words>
  <Application>Microsoft Macintosh PowerPoint</Application>
  <PresentationFormat>On-screen Show (4:3)</PresentationFormat>
  <Paragraphs>642</Paragraphs>
  <Slides>36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UWTheme-333-Sp18</vt:lpstr>
      <vt:lpstr>UWTheme_333_PollEverywhere</vt:lpstr>
      <vt:lpstr>C++ Smart Pointers CSE 333 Summer 2019</vt:lpstr>
      <vt:lpstr>About how long did Exercise 11 take?</vt:lpstr>
      <vt:lpstr>Administrivia</vt:lpstr>
      <vt:lpstr>Lecture Outline</vt:lpstr>
      <vt:lpstr>Lecture Goals</vt:lpstr>
      <vt:lpstr>Motivation</vt:lpstr>
      <vt:lpstr>C++ Smart Pointers</vt:lpstr>
      <vt:lpstr>A Toy Smart Pointer</vt:lpstr>
      <vt:lpstr>ToyPtr Class Template</vt:lpstr>
      <vt:lpstr>ToyPtr Example</vt:lpstr>
      <vt:lpstr>What Makes This a Toy?</vt:lpstr>
      <vt:lpstr>std::unique_ptr</vt:lpstr>
      <vt:lpstr>Using unique_ptr</vt:lpstr>
      <vt:lpstr>Why are unique_ptrs useful?</vt:lpstr>
      <vt:lpstr>unique_ptr Operations</vt:lpstr>
      <vt:lpstr>unique_ptrs Cannot Be Copied</vt:lpstr>
      <vt:lpstr>Transferring Ownership</vt:lpstr>
      <vt:lpstr>unique_ptr and STL</vt:lpstr>
      <vt:lpstr>Aside: Copy Semantics</vt:lpstr>
      <vt:lpstr>Aside: Move Semantics (C++11)</vt:lpstr>
      <vt:lpstr>Transferring Ownership via Move</vt:lpstr>
      <vt:lpstr>unique_ptr and STL Example</vt:lpstr>
      <vt:lpstr>unique_ptr and “&lt;”</vt:lpstr>
      <vt:lpstr>unique_ptr and STL Sorting</vt:lpstr>
      <vt:lpstr>unique_ptr, “&lt;”, and maps</vt:lpstr>
      <vt:lpstr>unique_ptr and map Example</vt:lpstr>
      <vt:lpstr>unique_ptr and Arrays</vt:lpstr>
      <vt:lpstr>Reference Counting</vt:lpstr>
      <vt:lpstr>std::shared_ptr</vt:lpstr>
      <vt:lpstr>shared_ptr Example</vt:lpstr>
      <vt:lpstr>shared_ptrs and STL Containers</vt:lpstr>
      <vt:lpstr>Cycle of shared_ptrs </vt:lpstr>
      <vt:lpstr>std::weak_ptr</vt:lpstr>
      <vt:lpstr>Breaking the Cycle with weak_ptr</vt:lpstr>
      <vt:lpstr>Using a weak_ptr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365</cp:revision>
  <cp:lastPrinted>2019-04-10T06:52:19Z</cp:lastPrinted>
  <dcterms:created xsi:type="dcterms:W3CDTF">2018-03-28T08:00:24Z</dcterms:created>
  <dcterms:modified xsi:type="dcterms:W3CDTF">2019-07-31T21:40:25Z</dcterms:modified>
</cp:coreProperties>
</file>