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28"/>
  </p:notesMasterIdLst>
  <p:handoutMasterIdLst>
    <p:handoutMasterId r:id="rId29"/>
  </p:handoutMasterIdLst>
  <p:sldIdLst>
    <p:sldId id="256" r:id="rId3"/>
    <p:sldId id="293" r:id="rId4"/>
    <p:sldId id="278" r:id="rId5"/>
    <p:sldId id="283" r:id="rId6"/>
    <p:sldId id="285" r:id="rId7"/>
    <p:sldId id="286" r:id="rId8"/>
    <p:sldId id="284" r:id="rId9"/>
    <p:sldId id="287" r:id="rId10"/>
    <p:sldId id="303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275" r:id="rId27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4B2A85"/>
    <a:srgbClr val="E2661A"/>
    <a:srgbClr val="669900"/>
    <a:srgbClr val="00CC99"/>
    <a:srgbClr val="0066FF"/>
    <a:srgbClr val="0099FF"/>
    <a:srgbClr val="D94B7B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 autoAdjust="0"/>
    <p:restoredTop sz="85850" autoAdjust="0"/>
  </p:normalViewPr>
  <p:slideViewPr>
    <p:cSldViewPr snapToGrid="0">
      <p:cViewPr varScale="1">
        <p:scale>
          <a:sx n="129" d="100"/>
          <a:sy n="129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8/3/19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* p = new </a:t>
            </a:r>
            <a:r>
              <a:rPr lang="en-US" dirty="0" err="1"/>
              <a:t>int</a:t>
            </a:r>
            <a:r>
              <a:rPr lang="en-US" dirty="0"/>
              <a:t>(3);</a:t>
            </a:r>
          </a:p>
          <a:p>
            <a:r>
              <a:rPr lang="en-US" dirty="0" err="1"/>
              <a:t>int</a:t>
            </a:r>
            <a:r>
              <a:rPr lang="en-US" dirty="0"/>
              <a:t>* q = p;</a:t>
            </a:r>
          </a:p>
          <a:p>
            <a:r>
              <a:rPr lang="en-US" dirty="0"/>
              <a:t>q = new </a:t>
            </a:r>
            <a:r>
              <a:rPr lang="en-US" dirty="0" err="1"/>
              <a:t>int</a:t>
            </a:r>
            <a:r>
              <a:rPr lang="en-US" dirty="0"/>
              <a:t>(33);</a:t>
            </a:r>
          </a:p>
          <a:p>
            <a:r>
              <a:rPr lang="en-US" dirty="0"/>
              <a:t>// singly-linked list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8">
              <a:defRPr/>
            </a:pPr>
            <a:r>
              <a:rPr lang="en-US" dirty="0"/>
              <a:t>override (C++11) is similar to (@override in Java)</a:t>
            </a:r>
          </a:p>
          <a:p>
            <a:pPr defTabSz="914318">
              <a:defRPr/>
            </a:pPr>
            <a:endParaRPr lang="en-US" dirty="0"/>
          </a:p>
          <a:p>
            <a:pPr defTabSz="914318">
              <a:defRPr/>
            </a:pPr>
            <a:r>
              <a:rPr lang="en-US" dirty="0"/>
              <a:t>Walk through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inherit.tar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FC04-FF1A-4B0C-9F59-ABED590B30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GetMarketValue</a:t>
            </a:r>
            <a:r>
              <a:rPr lang="en-US" dirty="0"/>
              <a:t>() gets called in </a:t>
            </a:r>
            <a:r>
              <a:rPr lang="en-US" dirty="0" err="1"/>
              <a:t>DividendStock</a:t>
            </a:r>
            <a:r>
              <a:rPr lang="en-US" dirty="0"/>
              <a:t>::</a:t>
            </a:r>
            <a:r>
              <a:rPr lang="en-US" dirty="0" err="1"/>
              <a:t>GetProfit</a:t>
            </a:r>
            <a:r>
              <a:rPr lang="en-US" dirty="0"/>
              <a:t>()?</a:t>
            </a:r>
          </a:p>
          <a:p>
            <a:r>
              <a:rPr lang="en-US" dirty="0" err="1"/>
              <a:t>DividendStock</a:t>
            </a:r>
            <a:r>
              <a:rPr lang="en-US" dirty="0"/>
              <a:t>::</a:t>
            </a:r>
            <a:r>
              <a:rPr lang="en-US" dirty="0" err="1"/>
              <a:t>GetMarketValue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FC04-FF1A-4B0C-9F59-ABED590B30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head and the 2</a:t>
            </a:r>
            <a:r>
              <a:rPr lang="en-US" baseline="30000" dirty="0"/>
              <a:t>nd</a:t>
            </a:r>
            <a:r>
              <a:rPr lang="en-US" dirty="0"/>
              <a:t> node </a:t>
            </a:r>
            <a:r>
              <a:rPr lang="en-US" dirty="0" err="1"/>
              <a:t>prev</a:t>
            </a:r>
            <a:r>
              <a:rPr lang="en-US" dirty="0"/>
              <a:t> have access to shared</a:t>
            </a:r>
            <a:r>
              <a:rPr lang="en-US" baseline="0" dirty="0"/>
              <a:t> reference count information for 1</a:t>
            </a:r>
            <a:r>
              <a:rPr lang="en-US" baseline="30000" dirty="0"/>
              <a:t>st</a:t>
            </a:r>
            <a:r>
              <a:rPr lang="en-US" baseline="0" dirty="0"/>
              <a:t> node.</a:t>
            </a:r>
          </a:p>
          <a:p>
            <a:r>
              <a:rPr lang="en-US" baseline="0" dirty="0"/>
              <a:t>Run in </a:t>
            </a:r>
            <a:r>
              <a:rPr lang="en-US" baseline="0" dirty="0" err="1"/>
              <a:t>gdb</a:t>
            </a:r>
            <a:r>
              <a:rPr lang="en-US" baseline="0" dirty="0"/>
              <a:t> to see shared/weak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head and the 2</a:t>
            </a:r>
            <a:r>
              <a:rPr lang="en-US" baseline="30000" dirty="0"/>
              <a:t>nd</a:t>
            </a:r>
            <a:r>
              <a:rPr lang="en-US" dirty="0"/>
              <a:t> node </a:t>
            </a:r>
            <a:r>
              <a:rPr lang="en-US" dirty="0" err="1"/>
              <a:t>prev</a:t>
            </a:r>
            <a:r>
              <a:rPr lang="en-US" dirty="0"/>
              <a:t> have access to shared</a:t>
            </a:r>
            <a:r>
              <a:rPr lang="en-US" baseline="0" dirty="0"/>
              <a:t> reference count information for 1</a:t>
            </a:r>
            <a:r>
              <a:rPr lang="en-US" baseline="30000" dirty="0"/>
              <a:t>st</a:t>
            </a:r>
            <a:r>
              <a:rPr lang="en-US" baseline="0" dirty="0"/>
              <a:t>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w.use_count</a:t>
            </a:r>
            <a:r>
              <a:rPr lang="en-US" dirty="0"/>
              <a:t>() – get reference count</a:t>
            </a:r>
          </a:p>
          <a:p>
            <a:r>
              <a:rPr lang="en-US" dirty="0" err="1"/>
              <a:t>w.expired</a:t>
            </a:r>
            <a:r>
              <a:rPr lang="en-US" dirty="0"/>
              <a:t>() – returns (</a:t>
            </a:r>
            <a:r>
              <a:rPr lang="en-US" dirty="0" err="1"/>
              <a:t>w.use_count</a:t>
            </a:r>
            <a:r>
              <a:rPr lang="en-US" dirty="0"/>
              <a:t>()</a:t>
            </a:r>
            <a:r>
              <a:rPr lang="en-US" baseline="0" dirty="0"/>
              <a:t> ==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4143B-668B-49E0-B9C2-D95B0B9871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en-US" dirty="0"/>
          </a:p>
          <a:p>
            <a:r>
              <a:rPr lang="en-US" dirty="0"/>
              <a:t>get: return the stored pointer</a:t>
            </a:r>
          </a:p>
          <a:p>
            <a:r>
              <a:rPr lang="en-US" dirty="0"/>
              <a:t>release: release stored pointers, replace with NULL (nice parent)</a:t>
            </a:r>
          </a:p>
          <a:p>
            <a:r>
              <a:rPr lang="en-US" dirty="0"/>
              <a:t>reset: delete pointer, replace with q (mean parent)</a:t>
            </a:r>
          </a:p>
          <a:p>
            <a:endParaRPr lang="en-US" dirty="0"/>
          </a:p>
          <a:p>
            <a:r>
              <a:rPr lang="en-US" dirty="0" err="1"/>
              <a:t>shared_ptr</a:t>
            </a:r>
            <a:endParaRPr lang="en-US" dirty="0"/>
          </a:p>
          <a:p>
            <a:r>
              <a:rPr lang="en-US" dirty="0"/>
              <a:t>get: return the stored pointer</a:t>
            </a:r>
          </a:p>
          <a:p>
            <a:r>
              <a:rPr lang="en-US" dirty="0" err="1"/>
              <a:t>use_count</a:t>
            </a:r>
            <a:r>
              <a:rPr lang="en-US" dirty="0"/>
              <a:t>: get ref count</a:t>
            </a:r>
          </a:p>
          <a:p>
            <a:r>
              <a:rPr lang="en-US" dirty="0"/>
              <a:t>unique: </a:t>
            </a:r>
            <a:r>
              <a:rPr lang="en-US" dirty="0" err="1"/>
              <a:t>use_count</a:t>
            </a:r>
            <a:r>
              <a:rPr lang="en-US" dirty="0"/>
              <a:t>() == 1</a:t>
            </a:r>
          </a:p>
          <a:p>
            <a:endParaRPr lang="en-US" dirty="0"/>
          </a:p>
          <a:p>
            <a:r>
              <a:rPr lang="en-US" dirty="0" err="1"/>
              <a:t>weak_ptr</a:t>
            </a:r>
            <a:endParaRPr lang="en-US" dirty="0"/>
          </a:p>
          <a:p>
            <a:r>
              <a:rPr lang="en-US" dirty="0"/>
              <a:t>lock: “promote” to </a:t>
            </a:r>
            <a:r>
              <a:rPr lang="en-US" dirty="0" err="1"/>
              <a:t>shared_ptr</a:t>
            </a:r>
            <a:endParaRPr lang="en-US" dirty="0"/>
          </a:p>
          <a:p>
            <a:r>
              <a:rPr lang="en-US" dirty="0" err="1"/>
              <a:t>use_count</a:t>
            </a:r>
            <a:r>
              <a:rPr lang="en-US" dirty="0"/>
              <a:t>: return ref count of SHARED PTRs</a:t>
            </a:r>
          </a:p>
          <a:p>
            <a:r>
              <a:rPr lang="en-US" dirty="0"/>
              <a:t>expired: check if </a:t>
            </a:r>
            <a:r>
              <a:rPr lang="en-US" dirty="0" err="1"/>
              <a:t>use_count</a:t>
            </a:r>
            <a:r>
              <a:rPr lang="en-US" dirty="0"/>
              <a:t> == 0</a:t>
            </a:r>
          </a:p>
          <a:p>
            <a:endParaRPr lang="en-US" dirty="0"/>
          </a:p>
          <a:p>
            <a:r>
              <a:rPr lang="en-US" dirty="0"/>
              <a:t>http://www.cplusplus.com/reference/memory/unique_ptr/</a:t>
            </a:r>
          </a:p>
          <a:p>
            <a:r>
              <a:rPr lang="en-US" dirty="0"/>
              <a:t>http://www.cplusplus.com/reference/memory/shared_ptr/</a:t>
            </a:r>
          </a:p>
          <a:p>
            <a:r>
              <a:rPr lang="en-US" dirty="0"/>
              <a:t>http://www.cplusplus.com/reference/memory/weak_ptr/</a:t>
            </a:r>
          </a:p>
        </p:txBody>
      </p:sp>
    </p:spTree>
    <p:extLst>
      <p:ext uri="{BB962C8B-B14F-4D97-AF65-F5344CB8AC3E}">
        <p14:creationId xmlns:p14="http://schemas.microsoft.com/office/powerpoint/2010/main" val="347312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 – Google</a:t>
            </a:r>
          </a:p>
          <a:p>
            <a:r>
              <a:rPr lang="en-US" dirty="0"/>
              <a:t>INTC – Intel</a:t>
            </a:r>
            <a:r>
              <a:rPr lang="en-US" baseline="0" dirty="0"/>
              <a:t>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FC04-FF1A-4B0C-9F59-ABED590B30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8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8">
              <a:defRPr/>
            </a:pPr>
            <a:r>
              <a:rPr lang="en-US" dirty="0"/>
              <a:t>optional:</a:t>
            </a:r>
            <a:r>
              <a:rPr lang="en-US" baseline="0" dirty="0"/>
              <a:t>  show useassets.cc for more example code with </a:t>
            </a:r>
            <a:r>
              <a:rPr lang="en-US" baseline="0" dirty="0" err="1"/>
              <a:t>unique_ptr</a:t>
            </a:r>
            <a:r>
              <a:rPr lang="en-US" baseline="0" dirty="0"/>
              <a:t>&lt;&gt;.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FC04-FF1A-4B0C-9F59-ABED590B30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FC04-FF1A-4B0C-9F59-ABED590B30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3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Analogy</a:t>
            </a:r>
            <a:r>
              <a:rPr lang="en-US" baseline="0"/>
              <a:t> reminder:  labeled box (e.g. box labeled “cell phone” could hold Android or iPhone)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FC04-FF1A-4B0C-9F59-ABED590B30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7032" y="27429"/>
            <a:ext cx="2610010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L17:  Smart Pointers Wrap-Up, Inheritance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7022" y="27429"/>
            <a:ext cx="2610010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L17:  Smart Pointers Wrap-Up, Inheritance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C++ Smart Pointers Wrap-Up, Inheritance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32B1-80FB-F140-BF80-AB8D9E9E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Next Two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DD41-58C4-5A44-9FE7-FD1F5F5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C++ inheritance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Review of basic idea </a:t>
            </a:r>
            <a:r>
              <a:rPr lang="en-US" dirty="0"/>
              <a:t>(pretty much the same as in Java) </a:t>
            </a:r>
          </a:p>
          <a:p>
            <a:pPr lvl="1"/>
            <a:r>
              <a:rPr lang="en-US" dirty="0"/>
              <a:t>What’s different in C++ (compared to Java)</a:t>
            </a:r>
          </a:p>
          <a:p>
            <a:pPr lvl="2"/>
            <a:r>
              <a:rPr lang="en-US" b="1">
                <a:solidFill>
                  <a:srgbClr val="4B2A85"/>
                </a:solidFill>
              </a:rPr>
              <a:t>Static vs. </a:t>
            </a:r>
            <a:r>
              <a:rPr lang="en-US" b="1" dirty="0">
                <a:solidFill>
                  <a:srgbClr val="4B2A85"/>
                </a:solidFill>
              </a:rPr>
              <a:t>dynamic </a:t>
            </a:r>
            <a:r>
              <a:rPr lang="en-US" b="1">
                <a:solidFill>
                  <a:srgbClr val="4B2A85"/>
                </a:solidFill>
              </a:rPr>
              <a:t>dispatch – virtual functions and vtables </a:t>
            </a:r>
            <a:r>
              <a:rPr lang="en-US"/>
              <a:t>(optional)</a:t>
            </a:r>
            <a:endParaRPr lang="en-US" dirty="0"/>
          </a:p>
          <a:p>
            <a:pPr lvl="2"/>
            <a:r>
              <a:rPr lang="en-US" dirty="0"/>
              <a:t>Pure virtual functions, abstract classes, why no Java “interfaces”</a:t>
            </a:r>
          </a:p>
          <a:p>
            <a:pPr lvl="2"/>
            <a:r>
              <a:rPr lang="en-US" dirty="0"/>
              <a:t>Assignment slicing, using class hierarchies with STL</a:t>
            </a:r>
          </a:p>
          <a:p>
            <a:pPr lvl="1"/>
            <a:r>
              <a:rPr lang="en-US" dirty="0"/>
              <a:t>Casts in </a:t>
            </a:r>
            <a:r>
              <a:rPr lang="en-US"/>
              <a:t>C++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dirty="0"/>
          </a:p>
          <a:p>
            <a:r>
              <a:rPr lang="en-US"/>
              <a:t>Reference:  </a:t>
            </a:r>
            <a:r>
              <a:rPr lang="en-US" i="1"/>
              <a:t>C++ Primer</a:t>
            </a:r>
            <a:r>
              <a:rPr lang="en-US"/>
              <a:t>, Chapter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AF1BC-7FD5-A748-87F7-311D9988A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Portfolio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portfolio represents a person’s investments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asset</a:t>
            </a:r>
            <a:r>
              <a:rPr lang="en-US" dirty="0"/>
              <a:t> has a cost (</a:t>
            </a:r>
            <a:r>
              <a:rPr lang="en-US" i="1" dirty="0"/>
              <a:t>i.e.</a:t>
            </a:r>
            <a:r>
              <a:rPr lang="en-US" dirty="0"/>
              <a:t> how much was paid for it) and a market value (</a:t>
            </a:r>
            <a:r>
              <a:rPr lang="en-US" i="1" dirty="0"/>
              <a:t>i.e.</a:t>
            </a:r>
            <a:r>
              <a:rPr lang="en-US" dirty="0"/>
              <a:t> how much it is worth)</a:t>
            </a:r>
          </a:p>
          <a:p>
            <a:pPr lvl="2"/>
            <a:r>
              <a:rPr lang="en-US" dirty="0"/>
              <a:t>The difference between the cost and market value is the </a:t>
            </a:r>
            <a:r>
              <a:rPr lang="en-US" i="1" dirty="0"/>
              <a:t>profit</a:t>
            </a:r>
            <a:r>
              <a:rPr lang="en-US" dirty="0"/>
              <a:t> (or loss)</a:t>
            </a:r>
          </a:p>
          <a:p>
            <a:pPr lvl="1"/>
            <a:r>
              <a:rPr lang="en-US" dirty="0"/>
              <a:t>Different assets compute market value in different ways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stock</a:t>
            </a:r>
            <a:r>
              <a:rPr lang="en-US" dirty="0"/>
              <a:t> that you own has a ticker symbol (</a:t>
            </a:r>
            <a:r>
              <a:rPr lang="en-US" i="1" dirty="0"/>
              <a:t>e.g.</a:t>
            </a:r>
            <a:r>
              <a:rPr lang="en-US" dirty="0"/>
              <a:t> “GOOG”), a number of shares, share price paid, and current share price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dividend stock</a:t>
            </a:r>
            <a:r>
              <a:rPr lang="en-US" dirty="0"/>
              <a:t> is a stock that also has dividend payments</a:t>
            </a:r>
          </a:p>
          <a:p>
            <a:pPr lvl="2"/>
            <a:r>
              <a:rPr lang="en-US" b="1" dirty="0"/>
              <a:t>Cash</a:t>
            </a:r>
            <a:r>
              <a:rPr lang="en-US" dirty="0"/>
              <a:t> is an asset that never incurs a profit or loss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1680" y="6400800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(Credit:  thanks to Marty 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Stepp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for this example)</a:t>
            </a:r>
          </a:p>
        </p:txBody>
      </p:sp>
    </p:spTree>
    <p:extLst>
      <p:ext uri="{BB962C8B-B14F-4D97-AF65-F5344CB8AC3E}">
        <p14:creationId xmlns:p14="http://schemas.microsoft.com/office/powerpoint/2010/main" val="149299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Without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class per asset type: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Redundant!</a:t>
            </a:r>
          </a:p>
          <a:p>
            <a:pPr lvl="1"/>
            <a:r>
              <a:rPr lang="en-US" dirty="0"/>
              <a:t>Cannot treat multiple investments together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can’t have an array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of different assets</a:t>
            </a:r>
          </a:p>
          <a:p>
            <a:pPr lvl="3"/>
            <a:endParaRPr lang="en-US" dirty="0"/>
          </a:p>
          <a:p>
            <a:r>
              <a:rPr lang="en-US" dirty="0"/>
              <a:t>See sample code: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" y="1920240"/>
          <a:ext cx="21945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Stock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total_shares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current_price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17920" y="1920240"/>
          <a:ext cx="219456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Cash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amount_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74720" y="1920240"/>
          <a:ext cx="219456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DividendStock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total_shares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current_price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dividends_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“is-a” relationship: a child “is-a” parent</a:t>
            </a:r>
          </a:p>
          <a:p>
            <a:pPr lvl="1"/>
            <a:r>
              <a:rPr lang="en-US" dirty="0"/>
              <a:t>A child (</a:t>
            </a:r>
            <a:r>
              <a:rPr lang="en-US" dirty="0">
                <a:solidFill>
                  <a:srgbClr val="0066FF"/>
                </a:solidFill>
              </a:rPr>
              <a:t>derived class</a:t>
            </a:r>
            <a:r>
              <a:rPr lang="en-US" dirty="0"/>
              <a:t>) extends a parent (</a:t>
            </a:r>
            <a:r>
              <a:rPr lang="en-US" dirty="0">
                <a:solidFill>
                  <a:srgbClr val="0066FF"/>
                </a:solidFill>
              </a:rPr>
              <a:t>base class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Mean the same things.  You’ll hear both.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743200"/>
          <a:ext cx="43891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Java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C++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Superclass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Base Class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Subclass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Derived</a:t>
                      </a:r>
                      <a:r>
                        <a:rPr lang="en-US" sz="2600" baseline="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Class</a:t>
                      </a:r>
                      <a:endParaRPr lang="en-US" sz="26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“is-a” relationship: a child “is-a” parent</a:t>
            </a:r>
          </a:p>
          <a:p>
            <a:pPr lvl="1"/>
            <a:r>
              <a:rPr lang="en-US" dirty="0"/>
              <a:t>A child (</a:t>
            </a:r>
            <a:r>
              <a:rPr lang="en-US" dirty="0">
                <a:solidFill>
                  <a:srgbClr val="0066FF"/>
                </a:solidFill>
              </a:rPr>
              <a:t>derived class</a:t>
            </a:r>
            <a:r>
              <a:rPr lang="en-US" dirty="0"/>
              <a:t>) extends a parent (</a:t>
            </a:r>
            <a:r>
              <a:rPr lang="en-US" dirty="0">
                <a:solidFill>
                  <a:srgbClr val="0066FF"/>
                </a:solidFill>
              </a:rPr>
              <a:t>base class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Code reuse</a:t>
            </a:r>
          </a:p>
          <a:p>
            <a:pPr lvl="2"/>
            <a:r>
              <a:rPr lang="en-US" dirty="0"/>
              <a:t>Children can automatically inherit code from parents</a:t>
            </a:r>
          </a:p>
          <a:p>
            <a:pPr lvl="1"/>
            <a:r>
              <a:rPr lang="en-US" dirty="0"/>
              <a:t>Polymorphism</a:t>
            </a:r>
          </a:p>
          <a:p>
            <a:pPr lvl="2"/>
            <a:r>
              <a:rPr lang="en-US" dirty="0"/>
              <a:t>Ability to redefine existing behavior but preserve the interface</a:t>
            </a:r>
          </a:p>
          <a:p>
            <a:pPr lvl="2"/>
            <a:r>
              <a:rPr lang="en-US" dirty="0"/>
              <a:t>Children can override the behavior of the parent</a:t>
            </a:r>
          </a:p>
          <a:p>
            <a:pPr lvl="2"/>
            <a:r>
              <a:rPr lang="en-US" dirty="0"/>
              <a:t>Others can make calls on objects without knowing which part of the inheritance tree it is in</a:t>
            </a:r>
          </a:p>
          <a:p>
            <a:pPr lvl="1"/>
            <a:r>
              <a:rPr lang="en-US" dirty="0"/>
              <a:t>Extensibility</a:t>
            </a:r>
          </a:p>
          <a:p>
            <a:pPr lvl="2"/>
            <a:r>
              <a:rPr lang="en-US" dirty="0"/>
              <a:t>Children can add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With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560320"/>
          <a:ext cx="21945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Stock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symbol_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total_shares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total_cost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current_price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09360" y="2926080"/>
          <a:ext cx="219456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Cash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amount_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83280" y="3931920"/>
          <a:ext cx="219456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DividendStock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total_shares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current_price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dividends_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83280" y="1188720"/>
          <a:ext cx="219456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(abstract)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2651760" y="2682240"/>
            <a:ext cx="731521" cy="46420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577842" y="2693977"/>
            <a:ext cx="731520" cy="466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51760" y="3672840"/>
            <a:ext cx="731520" cy="466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9790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Java: 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5161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	visible to all other classes</a:t>
            </a:r>
          </a:p>
          <a:p>
            <a:pPr>
              <a:tabLst>
                <a:tab pos="2516188" algn="l"/>
              </a:tabLst>
            </a:pP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	visible to current class and its </a:t>
            </a:r>
            <a:r>
              <a:rPr lang="en-US" i="1" dirty="0"/>
              <a:t>derived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classes</a:t>
            </a:r>
          </a:p>
          <a:p>
            <a:pPr>
              <a:tabLst>
                <a:tab pos="25161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	visible only to the current class</a:t>
            </a:r>
          </a:p>
          <a:p>
            <a:pPr>
              <a:tabLst>
                <a:tab pos="2516188" algn="l"/>
              </a:tabLst>
            </a:pPr>
            <a:endParaRPr lang="en-US" dirty="0"/>
          </a:p>
          <a:p>
            <a:pPr>
              <a:tabLst>
                <a:tab pos="2516188" algn="l"/>
              </a:tabLst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for class members only when</a:t>
            </a:r>
          </a:p>
          <a:p>
            <a:pPr lvl="1">
              <a:tabLst>
                <a:tab pos="2516188" algn="l"/>
              </a:tabLst>
            </a:pPr>
            <a:r>
              <a:rPr lang="en-US" dirty="0"/>
              <a:t>Class is designed to be extended by subclasses</a:t>
            </a:r>
          </a:p>
          <a:p>
            <a:pPr lvl="1">
              <a:tabLst>
                <a:tab pos="2516188" algn="l"/>
              </a:tabLst>
            </a:pPr>
            <a:r>
              <a:rPr lang="en-US" dirty="0"/>
              <a:t>Subclasses must have access but clients should not be allowed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Derivation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Comma-separated list of classes to inherit from: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Focus on </a:t>
            </a:r>
            <a:r>
              <a:rPr lang="en-US" dirty="0">
                <a:solidFill>
                  <a:srgbClr val="0066FF"/>
                </a:solidFill>
              </a:rPr>
              <a:t>single inheritance</a:t>
            </a:r>
            <a:r>
              <a:rPr lang="en-US" dirty="0"/>
              <a:t>, but </a:t>
            </a:r>
            <a:r>
              <a:rPr lang="en-US" i="1" dirty="0"/>
              <a:t>multiple inheritance</a:t>
            </a:r>
            <a:r>
              <a:rPr lang="en-US" dirty="0"/>
              <a:t> possible</a:t>
            </a:r>
          </a:p>
          <a:p>
            <a:pPr lvl="3"/>
            <a:endParaRPr lang="en-US" dirty="0"/>
          </a:p>
          <a:p>
            <a:r>
              <a:rPr lang="en-US" dirty="0"/>
              <a:t>Almost always you will want </a:t>
            </a:r>
            <a:r>
              <a:rPr lang="en-US" dirty="0">
                <a:solidFill>
                  <a:srgbClr val="0066FF"/>
                </a:solidFill>
              </a:rPr>
              <a:t>public inheritance</a:t>
            </a:r>
          </a:p>
          <a:p>
            <a:pPr lvl="1"/>
            <a:r>
              <a:rPr lang="en-US" dirty="0"/>
              <a:t>Acts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/>
              <a:t> does in Java</a:t>
            </a:r>
          </a:p>
          <a:p>
            <a:pPr lvl="1"/>
            <a:r>
              <a:rPr lang="en-US" dirty="0"/>
              <a:t>Any member that is non-private in the base class is the same in the derived class; both </a:t>
            </a:r>
            <a:r>
              <a:rPr lang="en-US" i="1" dirty="0"/>
              <a:t>interface and implementation inheritance</a:t>
            </a:r>
          </a:p>
          <a:p>
            <a:pPr lvl="2"/>
            <a:r>
              <a:rPr lang="en-US" dirty="0"/>
              <a:t>Except that constructors, destructors, copy constructor, and assignment operator are </a:t>
            </a:r>
            <a:r>
              <a:rPr lang="en-US" i="1" dirty="0"/>
              <a:t>never</a:t>
            </a:r>
            <a:r>
              <a:rPr lang="en-US" dirty="0"/>
              <a:t> inherited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0" y="1920240"/>
            <a:ext cx="5486400" cy="1188720"/>
          </a:xfrm>
          <a:prstGeom prst="roundRect">
            <a:avLst>
              <a:gd name="adj" fmla="val 7231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BaseClass.h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Stocks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  <a:tabLst>
                <a:tab pos="2112963" algn="l"/>
                <a:tab pos="496887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0066FF"/>
                </a:solidFill>
              </a:rPr>
              <a:t>BASE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66FF"/>
                </a:solidFill>
              </a:rPr>
              <a:t>DERIVED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0240" y="1490472"/>
          <a:ext cx="21945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Stock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symbol_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total_shares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total_cost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current_price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1371600"/>
          <a:ext cx="219456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DividendStock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total_shares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current_price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dividends_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46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Java:  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PromisedType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is a reference (different term than C++ reference) to an object of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ActualType</a:t>
            </a:r>
            <a:r>
              <a:rPr lang="en-US" dirty="0"/>
              <a:t> on the Heap</a:t>
            </a:r>
          </a:p>
          <a:p>
            <a:pPr lvl="1"/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ActualType</a:t>
            </a:r>
            <a:r>
              <a:rPr lang="en-US" dirty="0"/>
              <a:t> must be the same class or a subclass of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PromisedType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In C++:  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PromisedType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var_p</a:t>
            </a:r>
            <a:r>
              <a:rPr lang="en-US" dirty="0"/>
              <a:t> is a </a:t>
            </a:r>
            <a:r>
              <a:rPr lang="en-US" i="1" dirty="0"/>
              <a:t>pointer</a:t>
            </a:r>
            <a:r>
              <a:rPr lang="en-US" dirty="0"/>
              <a:t> to an object of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ActualType</a:t>
            </a:r>
            <a:r>
              <a:rPr lang="en-US" dirty="0"/>
              <a:t> on the Heap</a:t>
            </a:r>
          </a:p>
          <a:p>
            <a:pPr lvl="1"/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ActualType</a:t>
            </a:r>
            <a:r>
              <a:rPr lang="en-US" dirty="0"/>
              <a:t> must be the same or a derived class of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PromisedType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(also works with references)</a:t>
            </a:r>
          </a:p>
          <a:p>
            <a:pPr lvl="1">
              <a:spcBef>
                <a:spcPts val="1800"/>
              </a:spcBef>
            </a:pP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PromisedType</a:t>
            </a:r>
            <a:r>
              <a:rPr lang="en-US" dirty="0"/>
              <a:t> defines the </a:t>
            </a:r>
            <a:r>
              <a:rPr lang="en-US" i="1" dirty="0"/>
              <a:t>interface</a:t>
            </a:r>
            <a:r>
              <a:rPr lang="en-US" dirty="0"/>
              <a:t> (</a:t>
            </a:r>
            <a:r>
              <a:rPr lang="en-US" i="1" dirty="0"/>
              <a:t>i.e.</a:t>
            </a:r>
            <a:r>
              <a:rPr lang="en-US" dirty="0"/>
              <a:t> what can be called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var_p</a:t>
            </a:r>
            <a:r>
              <a:rPr lang="en-US" dirty="0"/>
              <a:t>), but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ActualType</a:t>
            </a:r>
            <a:r>
              <a:rPr lang="en-US" dirty="0"/>
              <a:t> may determine which </a:t>
            </a:r>
            <a:r>
              <a:rPr lang="en-US" i="1" dirty="0"/>
              <a:t>version</a:t>
            </a:r>
            <a:r>
              <a:rPr lang="en-US" dirty="0"/>
              <a:t> gets invoked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77264"/>
          </a:xfrm>
        </p:spPr>
        <p:txBody>
          <a:bodyPr/>
          <a:lstStyle/>
          <a:p>
            <a:r>
              <a:rPr lang="en-US" dirty="0"/>
              <a:t>Exercise 12 already out, due Monday (8/5)</a:t>
            </a:r>
          </a:p>
          <a:p>
            <a:pPr lvl="1"/>
            <a:r>
              <a:rPr lang="en-US" dirty="0"/>
              <a:t>Practice using smart pointers</a:t>
            </a:r>
          </a:p>
          <a:p>
            <a:pPr lvl="1"/>
            <a:r>
              <a:rPr lang="en-US" dirty="0"/>
              <a:t>Lots of code to look at, but not necessary to understand it all – just enough to choose appropriate type of smart pointer</a:t>
            </a:r>
          </a:p>
          <a:p>
            <a:pPr lvl="1"/>
            <a:endParaRPr lang="en-US" dirty="0"/>
          </a:p>
          <a:p>
            <a:r>
              <a:rPr lang="en-US" dirty="0"/>
              <a:t>Midterm: Scores/feedback published after lecture</a:t>
            </a:r>
          </a:p>
          <a:p>
            <a:pPr lvl="1"/>
            <a:r>
              <a:rPr lang="en-US" dirty="0"/>
              <a:t>Some statistics:</a:t>
            </a:r>
          </a:p>
          <a:p>
            <a:pPr lvl="2"/>
            <a:r>
              <a:rPr lang="en-US" dirty="0"/>
              <a:t>Mean: 77.15%, Median: 78.5%, Standard Deviation: 10.98%</a:t>
            </a:r>
          </a:p>
          <a:p>
            <a:pPr lvl="1"/>
            <a:r>
              <a:rPr lang="en-US" dirty="0"/>
              <a:t>Regrade Requests open tomorrow (8/3)</a:t>
            </a:r>
          </a:p>
          <a:p>
            <a:pPr lvl="2"/>
            <a:r>
              <a:rPr lang="en-US" dirty="0"/>
              <a:t>Submit regrades for individual parts, </a:t>
            </a:r>
            <a:r>
              <a:rPr lang="en-US" u="sng" dirty="0"/>
              <a:t>after looking at sample solution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Remember! The midterm is a tool to check your understanding, NOT an indicator of your ability to do systems programming!</a:t>
            </a:r>
          </a:p>
          <a:p>
            <a:pPr lvl="2"/>
            <a:r>
              <a:rPr lang="en-US" dirty="0"/>
              <a:t>Midterm: 15% of final grade (Final: 20%, EX + HW: 60%)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Stocks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/>
          </a:p>
          <a:p>
            <a:pPr lvl="1"/>
            <a:endParaRPr lang="en-US" dirty="0"/>
          </a:p>
          <a:p>
            <a:r>
              <a:rPr lang="en-US" dirty="0"/>
              <a:t>A derived class: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Inherits</a:t>
            </a:r>
            <a:r>
              <a:rPr lang="en-US" dirty="0"/>
              <a:t> the behavior and state (specification) of the base class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Overrides</a:t>
            </a:r>
            <a:r>
              <a:rPr lang="en-US" dirty="0"/>
              <a:t> some of the base class’ member functions (opt.)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Extends</a:t>
            </a:r>
            <a:r>
              <a:rPr lang="en-US" dirty="0"/>
              <a:t> the base class with new member functions, variables (opt.)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7280" y="1490472"/>
          <a:ext cx="21945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Stock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symbol_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total_shares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total_cost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current_price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31920" y="1472184"/>
          <a:ext cx="4114800" cy="226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 rowSpan="3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DividendStock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dividends_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6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6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PayDividend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23360" y="1733804"/>
          <a:ext cx="173736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Stock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symbol_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total_shares</a:t>
                      </a:r>
                      <a:r>
                        <a:rPr lang="en-US" sz="1200" b="1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total_cost</a:t>
                      </a:r>
                      <a:r>
                        <a:rPr lang="en-US" sz="1200" b="1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current_price</a:t>
                      </a:r>
                      <a:r>
                        <a:rPr lang="en-US" sz="1200" b="1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GetMarketValue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GetProfit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20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GetCost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5423925" y="2868149"/>
            <a:ext cx="800810" cy="266937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310335" y="3080675"/>
            <a:ext cx="1032723" cy="258873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65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Dispatch </a:t>
            </a:r>
            <a:r>
              <a:rPr lang="en-US" b="0"/>
              <a:t>(like Java)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59442"/>
          </a:xfrm>
        </p:spPr>
        <p:txBody>
          <a:bodyPr>
            <a:noAutofit/>
          </a:bodyPr>
          <a:lstStyle/>
          <a:p>
            <a:r>
              <a:rPr lang="en-US" dirty="0"/>
              <a:t>Usually, when a derived function is available for an object, we want the derived function to be invoked</a:t>
            </a:r>
          </a:p>
          <a:p>
            <a:pPr lvl="1"/>
            <a:r>
              <a:rPr lang="en-US" dirty="0"/>
              <a:t>This requires a </a:t>
            </a:r>
            <a:r>
              <a:rPr lang="en-US" i="1" u="sng" dirty="0"/>
              <a:t>run time</a:t>
            </a:r>
            <a:r>
              <a:rPr lang="en-US" dirty="0"/>
              <a:t> decision of what code </a:t>
            </a:r>
            <a:r>
              <a:rPr lang="en-US"/>
              <a:t>to invoke</a:t>
            </a:r>
          </a:p>
          <a:p>
            <a:pPr lvl="2"/>
            <a:endParaRPr lang="en-US" dirty="0"/>
          </a:p>
          <a:p>
            <a:r>
              <a:rPr lang="en-US"/>
              <a:t>A </a:t>
            </a:r>
            <a:r>
              <a:rPr lang="en-US" dirty="0"/>
              <a:t>member function invoked on an object should be the </a:t>
            </a:r>
            <a:r>
              <a:rPr lang="en-US" i="1" dirty="0"/>
              <a:t>most-derived function </a:t>
            </a:r>
            <a:r>
              <a:rPr lang="en-US" dirty="0"/>
              <a:t>accessible to the object’s visible type</a:t>
            </a:r>
          </a:p>
          <a:p>
            <a:pPr lvl="1"/>
            <a:r>
              <a:rPr lang="en-US" dirty="0"/>
              <a:t>Can determine what to invoke from the </a:t>
            </a:r>
            <a:r>
              <a:rPr lang="en-US" i="1"/>
              <a:t>object</a:t>
            </a:r>
            <a:r>
              <a:rPr lang="en-US"/>
              <a:t> itself</a:t>
            </a:r>
          </a:p>
          <a:p>
            <a:pPr lvl="2"/>
            <a:endParaRPr lang="en-US" dirty="0"/>
          </a:p>
          <a:p>
            <a:r>
              <a:rPr lang="en-US" u="sng"/>
              <a:t>Example</a:t>
            </a:r>
            <a:r>
              <a:rPr lang="en-US"/>
              <a:t>:  </a:t>
            </a:r>
          </a:p>
          <a:p>
            <a:pPr lvl="1"/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PrintStock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s) { s-&gt;</a:t>
            </a:r>
            <a:r>
              <a:rPr lang="en-US" b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/>
              <a:t>Calls the appropriate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 without </a:t>
            </a:r>
            <a:r>
              <a:rPr lang="en-US" dirty="0"/>
              <a:t>knowing </a:t>
            </a:r>
            <a:r>
              <a:rPr lang="en-US"/>
              <a:t>the actual type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/>
              <a:t>, other than it is some sort </a:t>
            </a:r>
            <a:r>
              <a:rPr lang="en-US"/>
              <a:t>of </a:t>
            </a:r>
            <a:r>
              <a:rPr lang="en-US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Requesting Dynamic Dispatch </a:t>
            </a:r>
            <a:r>
              <a:rPr lang="en-US" b="0"/>
              <a:t>(C++)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the member function declaration with the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Derived/child functions don’t need to repeat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/>
              <a:t>, but was traditionally good style to do so</a:t>
            </a:r>
          </a:p>
          <a:p>
            <a:pPr lvl="1"/>
            <a:r>
              <a:rPr lang="en-US" dirty="0"/>
              <a:t>This is how method calls work in Java (no virtual keyword needed)</a:t>
            </a:r>
          </a:p>
          <a:p>
            <a:pPr lvl="1"/>
            <a:r>
              <a:rPr lang="en-US" dirty="0"/>
              <a:t>You almost always want functions to be virtual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/>
              <a:t> keyword (C++11)</a:t>
            </a:r>
          </a:p>
          <a:p>
            <a:pPr lvl="1"/>
            <a:r>
              <a:rPr lang="en-US" dirty="0"/>
              <a:t>Tells compiler this method should be overriding an inherited virtual function – </a:t>
            </a:r>
            <a:r>
              <a:rPr lang="en-US" i="1" dirty="0">
                <a:solidFill>
                  <a:srgbClr val="FF0000"/>
                </a:solidFill>
              </a:rPr>
              <a:t>always</a:t>
            </a:r>
            <a:r>
              <a:rPr lang="en-US" dirty="0"/>
              <a:t> use if available</a:t>
            </a:r>
          </a:p>
          <a:p>
            <a:pPr lvl="1"/>
            <a:r>
              <a:rPr lang="en-US" dirty="0"/>
              <a:t>Prevents overloading vs. overriding bugs</a:t>
            </a:r>
          </a:p>
          <a:p>
            <a:r>
              <a:rPr lang="en-US" dirty="0"/>
              <a:t>Both of these are technically </a:t>
            </a:r>
            <a:r>
              <a:rPr lang="en-US" i="1" dirty="0"/>
              <a:t>optional</a:t>
            </a:r>
            <a:r>
              <a:rPr lang="en-US" dirty="0"/>
              <a:t> in derived classes</a:t>
            </a:r>
          </a:p>
          <a:p>
            <a:pPr lvl="1"/>
            <a:r>
              <a:rPr lang="en-US" dirty="0"/>
              <a:t>Be consistent and follow local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Dispatch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When a member function is invoked on an object: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most-derived function</a:t>
            </a:r>
            <a:r>
              <a:rPr lang="en-US" dirty="0"/>
              <a:t> accessible to the object’s visible type is invoked (decided at </a:t>
            </a:r>
            <a:r>
              <a:rPr lang="en-US" u="sng" dirty="0"/>
              <a:t>run time</a:t>
            </a:r>
            <a:r>
              <a:rPr lang="en-US" dirty="0"/>
              <a:t> based on actual type of the object)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2926080"/>
            <a:ext cx="7315200" cy="1828800"/>
          </a:xfrm>
          <a:prstGeom prst="roundRect">
            <a:avLst>
              <a:gd name="adj" fmla="val 378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get_share_price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dividends_;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"</a:t>
            </a:r>
            <a:r>
              <a:rPr lang="en-US" sz="1600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"::</a:t>
            </a:r>
            <a:r>
              <a:rPr lang="en-US" sz="1600" b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inherited</a:t>
            </a:r>
          </a:p>
          <a:p>
            <a:pPr marL="0" lvl="1"/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sz="1600" b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GetCost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lvl="1"/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14400" y="4937760"/>
            <a:ext cx="7315200" cy="1828800"/>
          </a:xfrm>
          <a:prstGeom prst="roundRect">
            <a:avLst>
              <a:gd name="adj" fmla="val 378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get_share_price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Stock::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3520" y="435477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DividendStock.cc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3520" y="636645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Stock.cc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Dispatch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1371599"/>
            <a:ext cx="7863840" cy="4297680"/>
          </a:xfrm>
          <a:prstGeom prst="roundRect">
            <a:avLst>
              <a:gd name="adj" fmla="val 32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i="1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dividend;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ds = &amp;dividend;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 = &amp;dividend;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why is this allowed?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ds-&gt;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Stock::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since that method is inherited.  // Stock::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invokes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GetMarketValue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b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since that is the most-derived accessible function.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705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15" y="1567483"/>
            <a:ext cx="8366125" cy="5212079"/>
          </a:xfrm>
        </p:spPr>
        <p:txBody>
          <a:bodyPr/>
          <a:lstStyle/>
          <a:p>
            <a:r>
              <a:rPr lang="en-US" dirty="0"/>
              <a:t>Whose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called?</a:t>
            </a:r>
          </a:p>
          <a:p>
            <a:pPr marL="363474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1" indent="0">
              <a:buNone/>
              <a:tabLst>
                <a:tab pos="460375" algn="l"/>
                <a:tab pos="1374775" algn="l"/>
              </a:tabLst>
            </a:pPr>
            <a:r>
              <a:rPr lang="en-US" sz="2600" dirty="0"/>
              <a:t>	</a:t>
            </a:r>
            <a:r>
              <a:rPr lang="en-US" sz="2600" b="1" dirty="0"/>
              <a:t>Q1	Q2</a:t>
            </a:r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 </a:t>
            </a:r>
            <a:r>
              <a:rPr lang="en-US" b="1" dirty="0">
                <a:solidFill>
                  <a:srgbClr val="FF9900"/>
                </a:solidFill>
              </a:rPr>
              <a:t>A	 B</a:t>
            </a:r>
            <a:endParaRPr lang="en-US" b="1" dirty="0"/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 </a:t>
            </a:r>
            <a:r>
              <a:rPr lang="en-US" b="1" dirty="0">
                <a:solidFill>
                  <a:srgbClr val="00B050"/>
                </a:solidFill>
              </a:rPr>
              <a:t>A	 D</a:t>
            </a:r>
            <a:endParaRPr lang="en-US" b="1" dirty="0"/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 </a:t>
            </a:r>
            <a:r>
              <a:rPr lang="en-US" b="1" dirty="0">
                <a:solidFill>
                  <a:srgbClr val="FF3399"/>
                </a:solidFill>
              </a:rPr>
              <a:t>B	 B</a:t>
            </a:r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 </a:t>
            </a:r>
            <a:r>
              <a:rPr lang="en-US" b="1" dirty="0">
                <a:solidFill>
                  <a:srgbClr val="00B0F0"/>
                </a:solidFill>
              </a:rPr>
              <a:t>B	 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A16F-8114-47A3-84DE-8276A5C1847D}" type="slidenum">
              <a:rPr lang="en-US" smtClean="0"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0" y="1371600"/>
            <a:ext cx="3291840" cy="5212080"/>
          </a:xfrm>
          <a:prstGeom prst="roundRect">
            <a:avLst>
              <a:gd name="adj" fmla="val 2386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554357" y="2560320"/>
            <a:ext cx="2749163" cy="3657600"/>
          </a:xfrm>
          <a:prstGeom prst="roundRect">
            <a:avLst>
              <a:gd name="adj" fmla="val 359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1"/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Q1: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C;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Q2: 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E;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08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Reference counting</a:t>
            </a:r>
            <a:r>
              <a:rPr lang="en-US" dirty="0"/>
              <a:t> is a technique for managing resources by counting and storing the number of references (</a:t>
            </a:r>
            <a:r>
              <a:rPr lang="en-US" i="1" dirty="0"/>
              <a:t>i.e.</a:t>
            </a:r>
            <a:r>
              <a:rPr lang="en-US" dirty="0"/>
              <a:t> pointers that hold the address) to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err="1"/>
              <a:t>s</a:t>
            </a:r>
            <a:r>
              <a:rPr lang="en-US" dirty="0"/>
              <a:t> 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happens when we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74320" y="1645920"/>
            <a:ext cx="4937760" cy="4023360"/>
          </a:xfrm>
          <a:prstGeom prst="roundRect">
            <a:avLst>
              <a:gd name="adj" fmla="val 211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head-&gt;next =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head-&gt;next-&gt;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124332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strongcycle.cc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86400" y="3108960"/>
            <a:ext cx="1463040" cy="16459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47472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69280" y="402336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7406640" y="3108960"/>
            <a:ext cx="1463040" cy="16459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89520" y="347472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589520" y="402336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69280" y="201168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6583680" y="2194560"/>
            <a:ext cx="0" cy="91440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583680" y="3657600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00800" y="402336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effectLst>
                            <a:glow rad="25400">
                              <a:schemeClr val="tx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sz="2400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02336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5000" t="-3279" r="-1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21040" y="34747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effectLst>
                            <a:glow rad="25400">
                              <a:schemeClr val="tx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sz="2400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0" y="347472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5000" t="-3279" r="-1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/>
          <p:cNvCxnSpPr>
            <a:endCxn id="9" idx="3"/>
          </p:cNvCxnSpPr>
          <p:nvPr/>
        </p:nvCxnSpPr>
        <p:spPr bwMode="auto">
          <a:xfrm rot="10800000">
            <a:off x="6949440" y="3931920"/>
            <a:ext cx="1554480" cy="274320"/>
          </a:xfrm>
          <a:prstGeom prst="bentConnector3">
            <a:avLst>
              <a:gd name="adj1" fmla="val 311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p:sp>
        <p:nvSpPr>
          <p:cNvPr id="24" name="TextBox 23"/>
          <p:cNvSpPr txBox="1"/>
          <p:nvPr/>
        </p:nvSpPr>
        <p:spPr>
          <a:xfrm>
            <a:off x="7360920" y="2802373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395" y="2802373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9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/>
              <a:t> is similar to 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but doesn’t affect the reference count</a:t>
            </a:r>
          </a:p>
          <a:p>
            <a:pPr lvl="1"/>
            <a:r>
              <a:rPr lang="en-US" dirty="0"/>
              <a:t>Can </a:t>
            </a:r>
            <a:r>
              <a:rPr lang="en-US" i="1" dirty="0"/>
              <a:t>only</a:t>
            </a:r>
            <a:r>
              <a:rPr lang="en-US" dirty="0"/>
              <a:t> “point to” an object that is managed by 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 </a:t>
            </a:r>
            <a:r>
              <a:rPr lang="en-US" i="1" dirty="0"/>
              <a:t>really</a:t>
            </a:r>
            <a:r>
              <a:rPr lang="en-US" dirty="0"/>
              <a:t> a pointer – can’t actually dereference unless you “get” its associated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Because it doesn’t influence the reference count,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 err="1"/>
              <a:t>s</a:t>
            </a:r>
            <a:r>
              <a:rPr lang="en-US" dirty="0"/>
              <a:t> can become “</a:t>
            </a:r>
            <a:r>
              <a:rPr lang="en-US" i="1" dirty="0"/>
              <a:t>dangling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Object referenced may have been </a:t>
            </a:r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err="1"/>
              <a:t>’d</a:t>
            </a:r>
            <a:endParaRPr lang="en-US" dirty="0"/>
          </a:p>
          <a:p>
            <a:pPr lvl="2"/>
            <a:r>
              <a:rPr lang="en-US" dirty="0"/>
              <a:t>But you can check to see if the object still exists</a:t>
            </a:r>
          </a:p>
          <a:p>
            <a:pPr lvl="3"/>
            <a:endParaRPr lang="en-US" dirty="0"/>
          </a:p>
          <a:p>
            <a:r>
              <a:rPr lang="en-US" dirty="0"/>
              <a:t>Can be used to break our cycle problem!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Cycle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what happens when we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74320" y="1645920"/>
            <a:ext cx="4937760" cy="4206240"/>
          </a:xfrm>
          <a:prstGeom prst="roundRect">
            <a:avLst>
              <a:gd name="adj" fmla="val 211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head-&gt;next =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head-&gt;next-&gt;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124332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weakcycle.cc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86400" y="3108960"/>
            <a:ext cx="1463040" cy="16459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47472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69280" y="402336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7406640" y="3108960"/>
            <a:ext cx="1463040" cy="16459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89520" y="347472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589520" y="402336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69280" y="2011680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6583680" y="2194560"/>
            <a:ext cx="0" cy="91440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583680" y="3657600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00800" y="402336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D94B7B"/>
                          </a:solidFill>
                          <a:effectLst>
                            <a:glow rad="25400">
                              <a:schemeClr val="tx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sz="2400" dirty="0" err="1">
                  <a:solidFill>
                    <a:srgbClr val="D94B7B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02336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5000" t="-3279" r="-1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21040" y="34747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effectLst>
                            <a:glow rad="25400">
                              <a:schemeClr val="tx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sz="2400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0" y="3474720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5000" t="-3279" r="-1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/>
          <p:cNvCxnSpPr>
            <a:endCxn id="9" idx="3"/>
          </p:cNvCxnSpPr>
          <p:nvPr/>
        </p:nvCxnSpPr>
        <p:spPr bwMode="auto">
          <a:xfrm rot="10800000">
            <a:off x="6949440" y="3931920"/>
            <a:ext cx="1554480" cy="274320"/>
          </a:xfrm>
          <a:prstGeom prst="bentConnector3">
            <a:avLst>
              <a:gd name="adj1" fmla="val 311"/>
            </a:avLst>
          </a:prstGeom>
          <a:noFill/>
          <a:ln w="38100" cap="flat" cmpd="sng" algn="ctr">
            <a:solidFill>
              <a:srgbClr val="D94B7B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p:sp>
        <p:nvSpPr>
          <p:cNvPr id="24" name="TextBox 23"/>
          <p:cNvSpPr txBox="1"/>
          <p:nvPr/>
        </p:nvSpPr>
        <p:spPr>
          <a:xfrm>
            <a:off x="7406640" y="2775266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775266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371599"/>
            <a:ext cx="8229600" cy="5212080"/>
          </a:xfrm>
          <a:prstGeom prst="roundRect">
            <a:avLst>
              <a:gd name="adj" fmla="val 172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EXIT_SUCCESS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&lt;memory&gt;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temporary inner scope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temporary inner-inner scope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y(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"promoted"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*x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97148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usingweak.cc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7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</a:t>
            </a:r>
            <a:r>
              <a:rPr lang="en-US" b="1" i="1" dirty="0"/>
              <a:t>takes ownership</a:t>
            </a:r>
            <a:r>
              <a:rPr lang="en-US" dirty="0"/>
              <a:t> of a pointer</a:t>
            </a:r>
          </a:p>
          <a:p>
            <a:pPr lvl="1"/>
            <a:r>
              <a:rPr lang="en-US" dirty="0"/>
              <a:t>Cannot be copied, but can be moved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a copy of the pointer, but is dangerous to use; better to use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instead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s old pointer value and stores a new one</a:t>
            </a: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allows shared objects to have multiple owners by doing </a:t>
            </a:r>
            <a:r>
              <a:rPr lang="en-US" i="1" dirty="0"/>
              <a:t>reference counting</a:t>
            </a:r>
          </a:p>
          <a:p>
            <a:pPr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s an object once its reference count reaches zero</a:t>
            </a: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/>
              <a:t> works with a shared object but doesn’t affect the reference count</a:t>
            </a:r>
          </a:p>
          <a:p>
            <a:pPr lvl="1"/>
            <a:r>
              <a:rPr lang="en-US" dirty="0"/>
              <a:t>Can’t actually be dereferenced, but can check if the object still exists and can get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/>
              <a:t> if it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101A9-F5F6-4FA1-9370-4EAB397D24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Smart Pointer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expired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F2112-AA3A-4426-BBBD-9D8141F89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6544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10648</TotalTime>
  <Words>2506</Words>
  <Application>Microsoft Macintosh PowerPoint</Application>
  <PresentationFormat>On-screen Show (4:3)</PresentationFormat>
  <Paragraphs>521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UWTheme-333-Sp18</vt:lpstr>
      <vt:lpstr>UWTheme_333_PollEverywhere</vt:lpstr>
      <vt:lpstr>C++ Smart Pointers Wrap-Up, Inheritance CSE 333 Summer 2019</vt:lpstr>
      <vt:lpstr>Administrivia</vt:lpstr>
      <vt:lpstr>Reference Counting</vt:lpstr>
      <vt:lpstr>Cycle of shared_ptrs </vt:lpstr>
      <vt:lpstr>std::weak_ptr</vt:lpstr>
      <vt:lpstr>Breaking the Cycle with weak_ptr</vt:lpstr>
      <vt:lpstr>Using a weak_ptr</vt:lpstr>
      <vt:lpstr>Summary</vt:lpstr>
      <vt:lpstr>Some Important Smart Pointer Methods</vt:lpstr>
      <vt:lpstr>Overview of Next Two Lectures</vt:lpstr>
      <vt:lpstr>Stock Portfolio Example</vt:lpstr>
      <vt:lpstr>Design Without Inheritance</vt:lpstr>
      <vt:lpstr>Inheritance</vt:lpstr>
      <vt:lpstr>Inheritance</vt:lpstr>
      <vt:lpstr>Design With Inheritance</vt:lpstr>
      <vt:lpstr>Like Java:  Access Modifiers</vt:lpstr>
      <vt:lpstr>Class Derivation List</vt:lpstr>
      <vt:lpstr>Back to Stocks</vt:lpstr>
      <vt:lpstr>Polymorphism in C++</vt:lpstr>
      <vt:lpstr>Back to Stocks</vt:lpstr>
      <vt:lpstr>Dynamic Dispatch (like Java)</vt:lpstr>
      <vt:lpstr>Requesting Dynamic Dispatch (C++)</vt:lpstr>
      <vt:lpstr>Dynamic Dispatch Example</vt:lpstr>
      <vt:lpstr>Dynamic Dispatch Example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Aaron S Johnston</cp:lastModifiedBy>
  <cp:revision>386</cp:revision>
  <cp:lastPrinted>2019-04-10T06:52:19Z</cp:lastPrinted>
  <dcterms:created xsi:type="dcterms:W3CDTF">2018-03-28T08:00:24Z</dcterms:created>
  <dcterms:modified xsi:type="dcterms:W3CDTF">2019-08-04T00:40:13Z</dcterms:modified>
</cp:coreProperties>
</file>