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40"/>
  </p:notesMasterIdLst>
  <p:handoutMasterIdLst>
    <p:handoutMasterId r:id="rId41"/>
  </p:handoutMasterIdLst>
  <p:sldIdLst>
    <p:sldId id="256" r:id="rId3"/>
    <p:sldId id="314" r:id="rId4"/>
    <p:sldId id="293" r:id="rId5"/>
    <p:sldId id="259" r:id="rId6"/>
    <p:sldId id="329" r:id="rId7"/>
    <p:sldId id="326" r:id="rId8"/>
    <p:sldId id="328" r:id="rId9"/>
    <p:sldId id="276" r:id="rId10"/>
    <p:sldId id="277" r:id="rId11"/>
    <p:sldId id="279" r:id="rId12"/>
    <p:sldId id="280" r:id="rId13"/>
    <p:sldId id="281" r:id="rId14"/>
    <p:sldId id="298" r:id="rId15"/>
    <p:sldId id="260" r:id="rId16"/>
    <p:sldId id="262" r:id="rId17"/>
    <p:sldId id="261" r:id="rId18"/>
    <p:sldId id="297" r:id="rId19"/>
    <p:sldId id="266" r:id="rId20"/>
    <p:sldId id="265" r:id="rId21"/>
    <p:sldId id="267" r:id="rId22"/>
    <p:sldId id="268" r:id="rId23"/>
    <p:sldId id="271" r:id="rId24"/>
    <p:sldId id="270" r:id="rId25"/>
    <p:sldId id="272" r:id="rId26"/>
    <p:sldId id="273" r:id="rId27"/>
    <p:sldId id="274" r:id="rId28"/>
    <p:sldId id="275" r:id="rId29"/>
    <p:sldId id="299" r:id="rId30"/>
    <p:sldId id="269" r:id="rId31"/>
    <p:sldId id="300" r:id="rId32"/>
    <p:sldId id="278" r:id="rId33"/>
    <p:sldId id="301" r:id="rId34"/>
    <p:sldId id="302" r:id="rId35"/>
    <p:sldId id="303" r:id="rId36"/>
    <p:sldId id="304" r:id="rId37"/>
    <p:sldId id="286" r:id="rId38"/>
    <p:sldId id="287" r:id="rId39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A85"/>
    <a:srgbClr val="5A5A5A"/>
    <a:srgbClr val="E2661A"/>
    <a:srgbClr val="669900"/>
    <a:srgbClr val="00CC99"/>
    <a:srgbClr val="0066FF"/>
    <a:srgbClr val="0099FF"/>
    <a:srgbClr val="D94B7B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4" autoAdjust="0"/>
    <p:restoredTop sz="76392" autoAdjust="0"/>
  </p:normalViewPr>
  <p:slideViewPr>
    <p:cSldViewPr snapToGrid="0">
      <p:cViewPr varScale="1">
        <p:scale>
          <a:sx n="114" d="100"/>
          <a:sy n="114" d="100"/>
        </p:scale>
        <p:origin x="2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5" d="100"/>
        <a:sy n="195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8/5/19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 err="1"/>
              <a:t>GetMarketValue</a:t>
            </a:r>
            <a:r>
              <a:rPr lang="en-US" dirty="0"/>
              <a:t>() gets called in </a:t>
            </a:r>
            <a:r>
              <a:rPr lang="en-US" dirty="0" err="1"/>
              <a:t>DividendStock</a:t>
            </a:r>
            <a:r>
              <a:rPr lang="en-US" dirty="0"/>
              <a:t>::</a:t>
            </a:r>
            <a:r>
              <a:rPr lang="en-US" dirty="0" err="1"/>
              <a:t>GetProfit</a:t>
            </a:r>
            <a:r>
              <a:rPr lang="en-US" dirty="0"/>
              <a:t>()?</a:t>
            </a:r>
          </a:p>
          <a:p>
            <a:r>
              <a:rPr lang="en-US" dirty="0" err="1"/>
              <a:t>DividendStock</a:t>
            </a:r>
            <a:r>
              <a:rPr lang="en-US" dirty="0"/>
              <a:t>::</a:t>
            </a:r>
            <a:r>
              <a:rPr lang="en-US" dirty="0" err="1"/>
              <a:t>GetMarketValue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BFC04-FF1A-4B0C-9F59-ABED590B30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8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E82-5EDA-45C0-A0BA-5E430D8E5541}" type="slidenum">
              <a:rPr lang="en-US" smtClean="0"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5/9/2018</a:t>
            </a:r>
          </a:p>
        </p:txBody>
      </p:sp>
    </p:spTree>
    <p:extLst>
      <p:ext uri="{BB962C8B-B14F-4D97-AF65-F5344CB8AC3E}">
        <p14:creationId xmlns:p14="http://schemas.microsoft.com/office/powerpoint/2010/main" val="4050854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u="sng" dirty="0"/>
              <a:t>run</a:t>
            </a:r>
            <a:r>
              <a:rPr lang="en-US" u="sng" baseline="0" dirty="0"/>
              <a:t> time</a:t>
            </a:r>
            <a:r>
              <a:rPr lang="en-US" baseline="0" dirty="0"/>
              <a:t> checks on conversion.</a:t>
            </a:r>
          </a:p>
          <a:p>
            <a:r>
              <a:rPr lang="en-US" baseline="0" dirty="0"/>
              <a:t>Does not incur the overhead of type-safety checks of </a:t>
            </a:r>
            <a:r>
              <a:rPr lang="en-US" baseline="0" dirty="0" err="1"/>
              <a:t>dynamic_cast</a:t>
            </a:r>
            <a:r>
              <a:rPr lang="en-US" baseline="0" dirty="0"/>
              <a:t>.</a:t>
            </a:r>
          </a:p>
          <a:p>
            <a:r>
              <a:rPr lang="en-US" baseline="0" dirty="0"/>
              <a:t>Works with any </a:t>
            </a:r>
            <a:r>
              <a:rPr lang="en-US" i="1" baseline="0" dirty="0"/>
              <a:t>well-defined</a:t>
            </a:r>
            <a:r>
              <a:rPr lang="en-US" i="0" baseline="0" dirty="0"/>
              <a:t> type conversion</a:t>
            </a:r>
            <a:br>
              <a:rPr lang="en-US" i="0" baseline="0" dirty="0"/>
            </a:br>
            <a:br>
              <a:rPr lang="en-US" i="0" baseline="0" dirty="0"/>
            </a:br>
            <a:r>
              <a:rPr lang="en-US" i="0" baseline="0" dirty="0"/>
              <a:t>2: Would have happened implicitly anyway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E82-5EDA-45C0-A0BA-5E430D8E5541}" type="slidenum">
              <a:rPr lang="en-US" smtClean="0"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5/9/2018</a:t>
            </a:r>
          </a:p>
        </p:txBody>
      </p:sp>
    </p:spTree>
    <p:extLst>
      <p:ext uri="{BB962C8B-B14F-4D97-AF65-F5344CB8AC3E}">
        <p14:creationId xmlns:p14="http://schemas.microsoft.com/office/powerpoint/2010/main" val="3877772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foo() function needed to make Base polymorphic.</a:t>
            </a:r>
          </a:p>
          <a:p>
            <a:r>
              <a:rPr lang="en-US" dirty="0" err="1"/>
              <a:t>dynamic_cast</a:t>
            </a:r>
            <a:r>
              <a:rPr lang="en-US" dirty="0"/>
              <a:t> can do</a:t>
            </a:r>
            <a:r>
              <a:rPr lang="en-US" baseline="0" dirty="0"/>
              <a:t> pointer </a:t>
            </a:r>
            <a:r>
              <a:rPr lang="en-US" baseline="0" dirty="0" err="1"/>
              <a:t>upcast</a:t>
            </a:r>
            <a:r>
              <a:rPr lang="en-US" baseline="0" dirty="0"/>
              <a:t> (same as implicit conversion).</a:t>
            </a:r>
          </a:p>
          <a:p>
            <a:r>
              <a:rPr lang="en-US" baseline="0" dirty="0" err="1"/>
              <a:t>dynamic_cast</a:t>
            </a:r>
            <a:r>
              <a:rPr lang="en-US" baseline="0" dirty="0"/>
              <a:t> can do pointer downcast only for </a:t>
            </a:r>
            <a:r>
              <a:rPr lang="en-US" baseline="0"/>
              <a:t>polymorphic classes.</a:t>
            </a:r>
            <a:endParaRPr lang="en-US" dirty="0"/>
          </a:p>
          <a:p>
            <a:r>
              <a:rPr lang="en-US" dirty="0"/>
              <a:t>Requires Run-Time Type Information</a:t>
            </a:r>
            <a:r>
              <a:rPr lang="en-US" baseline="0" dirty="0"/>
              <a:t> (RTTI).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E82-5EDA-45C0-A0BA-5E430D8E5541}" type="slidenum">
              <a:rPr lang="en-US" smtClean="0"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5/9/2018</a:t>
            </a:r>
          </a:p>
        </p:txBody>
      </p:sp>
    </p:spTree>
    <p:extLst>
      <p:ext uri="{BB962C8B-B14F-4D97-AF65-F5344CB8AC3E}">
        <p14:creationId xmlns:p14="http://schemas.microsoft.com/office/powerpoint/2010/main" val="835740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a</a:t>
            </a:r>
            <a:r>
              <a:rPr lang="en-US" baseline="0" dirty="0"/>
              <a:t> </a:t>
            </a:r>
            <a:r>
              <a:rPr lang="en-US" baseline="0" dirty="0" err="1"/>
              <a:t>const</a:t>
            </a:r>
            <a:r>
              <a:rPr lang="en-US" baseline="0" dirty="0"/>
              <a:t> variable that was </a:t>
            </a:r>
            <a:r>
              <a:rPr lang="en-US" baseline="0" dirty="0" err="1"/>
              <a:t>const_cast</a:t>
            </a:r>
            <a:r>
              <a:rPr lang="en-US" baseline="0" dirty="0"/>
              <a:t> to remove </a:t>
            </a:r>
            <a:r>
              <a:rPr lang="en-US" baseline="0" dirty="0" err="1"/>
              <a:t>const</a:t>
            </a:r>
            <a:r>
              <a:rPr lang="en-US" baseline="0" dirty="0"/>
              <a:t>-ness is undefined behavior.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5/9/2018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EFCE82-5EDA-45C0-A0BA-5E430D8E55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4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Base::f1</a:t>
            </a:r>
          </a:p>
          <a:p>
            <a:r>
              <a:rPr lang="en-US" dirty="0"/>
              <a:t>Base::f2</a:t>
            </a:r>
          </a:p>
          <a:p>
            <a:endParaRPr lang="en-US" dirty="0"/>
          </a:p>
          <a:p>
            <a:r>
              <a:rPr lang="en-US" dirty="0"/>
              <a:t>Der1::f1</a:t>
            </a:r>
            <a:br>
              <a:rPr lang="en-US" dirty="0"/>
            </a:br>
            <a:r>
              <a:rPr lang="en-US" dirty="0"/>
              <a:t>Base::f2</a:t>
            </a:r>
          </a:p>
          <a:p>
            <a:br>
              <a:rPr lang="en-US" dirty="0"/>
            </a:br>
            <a:r>
              <a:rPr lang="en-US" dirty="0"/>
              <a:t>Base::f1</a:t>
            </a:r>
            <a:br>
              <a:rPr lang="en-US" dirty="0"/>
            </a:br>
            <a:r>
              <a:rPr lang="en-US" dirty="0"/>
              <a:t>Base::f1     INTERESTING</a:t>
            </a:r>
          </a:p>
          <a:p>
            <a:r>
              <a:rPr lang="en-US" dirty="0"/>
              <a:t>Der2::f2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8/5/19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1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B*</a:t>
            </a: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b_ptr_a</a:t>
            </a: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 is a </a:t>
            </a:r>
            <a:r>
              <a:rPr lang="en-US" sz="1600" baseline="0">
                <a:latin typeface="Courier New" panose="02070309020205020404" pitchFamily="49" charset="0"/>
                <a:cs typeface="Courier New" panose="02070309020205020404" pitchFamily="49" charset="0"/>
              </a:rPr>
              <a:t>compiler 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a1,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a1,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b_ptr_b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b1,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b_ptr_b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E82-5EDA-45C0-A0BA-5E430D8E5541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5/9/2018</a:t>
            </a:r>
          </a:p>
        </p:txBody>
      </p:sp>
    </p:spTree>
    <p:extLst>
      <p:ext uri="{BB962C8B-B14F-4D97-AF65-F5344CB8AC3E}">
        <p14:creationId xmlns:p14="http://schemas.microsoft.com/office/powerpoint/2010/main" val="48098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A, 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8/5/19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38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8/5/19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7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Der2 on left works, all of right 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DEMO:  Run ./</a:t>
            </a:r>
            <a:r>
              <a:rPr lang="en-US" baseline="0" dirty="0" err="1"/>
              <a:t>badctor</a:t>
            </a:r>
            <a:r>
              <a:rPr lang="en-US" baseline="0" dirty="0"/>
              <a:t> in </a:t>
            </a:r>
            <a:r>
              <a:rPr lang="en-US" baseline="0" dirty="0" err="1"/>
              <a:t>gdb</a:t>
            </a:r>
            <a:r>
              <a:rPr lang="en-US" baseline="0" dirty="0"/>
              <a:t> to show </a:t>
            </a:r>
            <a:r>
              <a:rPr lang="en-US" baseline="0" dirty="0" err="1"/>
              <a:t>subobject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5/9/2018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EFCE82-5EDA-45C0-A0BA-5E430D8E55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b0ptr: deletes x</a:t>
            </a:r>
          </a:p>
          <a:p>
            <a:r>
              <a:rPr lang="en-US" dirty="0"/>
              <a:t>b1ptr: deletes x, but leaks y!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delete </a:t>
            </a:r>
            <a:r>
              <a:rPr lang="en-US" sz="12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leaks Der1::y</a:t>
            </a:r>
            <a:endParaRPr lang="en-US" dirty="0"/>
          </a:p>
          <a:p>
            <a:r>
              <a:rPr lang="en-US" dirty="0"/>
              <a:t>DEMO:</a:t>
            </a:r>
            <a:r>
              <a:rPr lang="en-US" baseline="0" dirty="0"/>
              <a:t>  </a:t>
            </a:r>
            <a:r>
              <a:rPr lang="en-US" dirty="0"/>
              <a:t>Run</a:t>
            </a:r>
            <a:r>
              <a:rPr lang="en-US" baseline="0" dirty="0"/>
              <a:t> ./</a:t>
            </a:r>
            <a:r>
              <a:rPr lang="en-US" baseline="0" dirty="0" err="1"/>
              <a:t>baddtor</a:t>
            </a:r>
            <a:r>
              <a:rPr lang="en-US" baseline="0" dirty="0"/>
              <a:t> to show printouts of </a:t>
            </a:r>
            <a:r>
              <a:rPr lang="en-US" baseline="0" dirty="0" err="1"/>
              <a:t>ctor</a:t>
            </a:r>
            <a:r>
              <a:rPr lang="en-US" baseline="0" dirty="0"/>
              <a:t> &amp; </a:t>
            </a:r>
            <a:r>
              <a:rPr lang="en-US" baseline="0" dirty="0" err="1"/>
              <a:t>dtor</a:t>
            </a:r>
            <a:r>
              <a:rPr lang="en-US" baseline="0" dirty="0"/>
              <a:t> calls.  (optional) run </a:t>
            </a:r>
            <a:r>
              <a:rPr lang="en-US" baseline="0" dirty="0" err="1"/>
              <a:t>valgrind</a:t>
            </a:r>
            <a:r>
              <a:rPr lang="en-US" baseline="0" dirty="0"/>
              <a:t> --leak-check=full ./</a:t>
            </a:r>
            <a:r>
              <a:rPr lang="en-US" baseline="0" dirty="0" err="1"/>
              <a:t>baddtor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E82-5EDA-45C0-A0BA-5E430D8E5541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5/9/2018</a:t>
            </a:r>
          </a:p>
        </p:txBody>
      </p:sp>
    </p:spTree>
    <p:extLst>
      <p:ext uri="{BB962C8B-B14F-4D97-AF65-F5344CB8AC3E}">
        <p14:creationId xmlns:p14="http://schemas.microsoft.com/office/powerpoint/2010/main" val="1262413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= b;  // compiler error</a:t>
            </a:r>
          </a:p>
          <a:p>
            <a:r>
              <a:rPr lang="en-US" dirty="0"/>
              <a:t>b = d;  // what happens</a:t>
            </a:r>
            <a:r>
              <a:rPr lang="en-US" baseline="0" dirty="0"/>
              <a:t> to 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E82-5EDA-45C0-A0BA-5E430D8E5541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5/9/2018</a:t>
            </a:r>
          </a:p>
        </p:txBody>
      </p:sp>
    </p:spTree>
    <p:extLst>
      <p:ext uri="{BB962C8B-B14F-4D97-AF65-F5344CB8AC3E}">
        <p14:creationId xmlns:p14="http://schemas.microsoft.com/office/powerpoint/2010/main" val="287662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E82-5EDA-45C0-A0BA-5E430D8E5541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5/9/2018</a:t>
            </a:r>
          </a:p>
        </p:txBody>
      </p:sp>
    </p:spTree>
    <p:extLst>
      <p:ext uri="{BB962C8B-B14F-4D97-AF65-F5344CB8AC3E}">
        <p14:creationId xmlns:p14="http://schemas.microsoft.com/office/powerpoint/2010/main" val="13413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26106" y="27429"/>
            <a:ext cx="1891865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L18:  C++ Inheritance II, Casts 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26095" y="27429"/>
            <a:ext cx="1891864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L18:  C++ Inheritance II, Casts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slideLayout" Target="../slideLayouts/slideLayout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C++ Inheritance II, Casts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4713" y="2377440"/>
            <a:ext cx="1371600" cy="411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94760" y="2377440"/>
            <a:ext cx="1371600" cy="411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1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73217" y="3053272"/>
            <a:ext cx="1946804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code for Point()</a:t>
            </a:r>
          </a:p>
        </p:txBody>
      </p:sp>
      <p:sp>
        <p:nvSpPr>
          <p:cNvPr id="57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2160" y="2560320"/>
            <a:ext cx="310896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code for Point’s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8" name="TextBox 57"/>
          <p:cNvSpPr txBox="1"/>
          <p:nvPr>
            <p:custDataLst>
              <p:tags r:id="rId5"/>
            </p:custDataLst>
          </p:nvPr>
        </p:nvSpPr>
        <p:spPr>
          <a:xfrm>
            <a:off x="731520" y="2372939"/>
            <a:ext cx="175240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Point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vtable</a:t>
            </a: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31520" y="1280160"/>
            <a:ext cx="7680960" cy="815311"/>
            <a:chOff x="731520" y="1059209"/>
            <a:chExt cx="7680960" cy="815311"/>
          </a:xfrm>
        </p:grpSpPr>
        <p:sp>
          <p:nvSpPr>
            <p:cNvPr id="82" name="Rectangle 1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023360" y="1463040"/>
              <a:ext cx="2194560" cy="411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3" name="Rectangle 1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828800" y="1463040"/>
              <a:ext cx="2194560" cy="411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vtable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Rectangle 11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6217920" y="1463040"/>
              <a:ext cx="2194560" cy="411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Rectangle 1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731520" y="1463040"/>
              <a:ext cx="1097280" cy="4114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header</a:t>
              </a:r>
            </a:p>
          </p:txBody>
        </p:sp>
        <p:sp>
          <p:nvSpPr>
            <p:cNvPr id="86" name="Rectangle 85"/>
            <p:cNvSpPr/>
            <p:nvPr>
              <p:custDataLst>
                <p:tags r:id="rId33"/>
              </p:custDataLst>
            </p:nvPr>
          </p:nvSpPr>
          <p:spPr>
            <a:xfrm>
              <a:off x="731520" y="1059209"/>
              <a:ext cx="16305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</a:t>
              </a: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 object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/>
              <a:t>351 Throwback: Dynamic Dispatch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0"/>
            <p:custDataLst>
              <p:tags r:id="rId7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" name="TextBox 32"/>
          <p:cNvSpPr txBox="1"/>
          <p:nvPr>
            <p:custDataLst>
              <p:tags r:id="rId8"/>
            </p:custDataLst>
          </p:nvPr>
        </p:nvSpPr>
        <p:spPr>
          <a:xfrm>
            <a:off x="457200" y="6035040"/>
            <a:ext cx="321754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p = ???;</a:t>
            </a:r>
          </a:p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p.samePlace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(q);</a:t>
            </a:r>
          </a:p>
        </p:txBody>
      </p:sp>
      <p:sp>
        <p:nvSpPr>
          <p:cNvPr id="34" name="TextBox 33"/>
          <p:cNvSpPr txBox="1"/>
          <p:nvPr>
            <p:custDataLst>
              <p:tags r:id="rId9"/>
            </p:custDataLst>
          </p:nvPr>
        </p:nvSpPr>
        <p:spPr>
          <a:xfrm>
            <a:off x="4023360" y="6035040"/>
            <a:ext cx="459613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works regardless of what p is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p-&gt;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vtable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[1](p, q);</a:t>
            </a:r>
          </a:p>
        </p:txBody>
      </p:sp>
      <p:sp>
        <p:nvSpPr>
          <p:cNvPr id="35" name="TextBox 34"/>
          <p:cNvSpPr txBox="1"/>
          <p:nvPr>
            <p:custDataLst>
              <p:tags r:id="rId10"/>
            </p:custDataLst>
          </p:nvPr>
        </p:nvSpPr>
        <p:spPr>
          <a:xfrm>
            <a:off x="452599" y="5623560"/>
            <a:ext cx="813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Java:</a:t>
            </a:r>
          </a:p>
        </p:txBody>
      </p:sp>
      <p:sp>
        <p:nvSpPr>
          <p:cNvPr id="36" name="TextBox 35"/>
          <p:cNvSpPr txBox="1"/>
          <p:nvPr>
            <p:custDataLst>
              <p:tags r:id="rId11"/>
            </p:custDataLst>
          </p:nvPr>
        </p:nvSpPr>
        <p:spPr>
          <a:xfrm>
            <a:off x="4023360" y="5623560"/>
            <a:ext cx="292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pseudo-translation:</a:t>
            </a:r>
          </a:p>
        </p:txBody>
      </p:sp>
      <p:sp>
        <p:nvSpPr>
          <p:cNvPr id="76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69280" y="5120640"/>
            <a:ext cx="3291840" cy="43924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code for 3DPoint’s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samePlace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7" name="Rectangle 1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32320" y="4315636"/>
            <a:ext cx="1828800" cy="43924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code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4466705" y="2276242"/>
            <a:ext cx="1390997" cy="295162"/>
          </a:xfrm>
          <a:custGeom>
            <a:avLst/>
            <a:gdLst>
              <a:gd name="connsiteX0" fmla="*/ 0 w 1390997"/>
              <a:gd name="connsiteY0" fmla="*/ 295162 h 295162"/>
              <a:gd name="connsiteX1" fmla="*/ 432262 w 1390997"/>
              <a:gd name="connsiteY1" fmla="*/ 34696 h 295162"/>
              <a:gd name="connsiteX2" fmla="*/ 1113906 w 1390997"/>
              <a:gd name="connsiteY2" fmla="*/ 29154 h 295162"/>
              <a:gd name="connsiteX3" fmla="*/ 1390997 w 1390997"/>
              <a:gd name="connsiteY3" fmla="*/ 278536 h 2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295162">
                <a:moveTo>
                  <a:pt x="0" y="295162"/>
                </a:moveTo>
                <a:cubicBezTo>
                  <a:pt x="123305" y="187096"/>
                  <a:pt x="246611" y="79031"/>
                  <a:pt x="432262" y="34696"/>
                </a:cubicBezTo>
                <a:cubicBezTo>
                  <a:pt x="617913" y="-9639"/>
                  <a:pt x="954117" y="-11486"/>
                  <a:pt x="1113906" y="29154"/>
                </a:cubicBezTo>
                <a:cubicBezTo>
                  <a:pt x="1273695" y="69794"/>
                  <a:pt x="1332346" y="174165"/>
                  <a:pt x="1390997" y="278536"/>
                </a:cubicBezTo>
              </a:path>
            </a:pathLst>
          </a:custGeom>
          <a:noFill/>
          <a:ln w="381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3086793" y="2560320"/>
            <a:ext cx="881149" cy="648393"/>
          </a:xfrm>
          <a:custGeom>
            <a:avLst/>
            <a:gdLst>
              <a:gd name="connsiteX0" fmla="*/ 0 w 881149"/>
              <a:gd name="connsiteY0" fmla="*/ 0 h 648393"/>
              <a:gd name="connsiteX1" fmla="*/ 210589 w 881149"/>
              <a:gd name="connsiteY1" fmla="*/ 493222 h 648393"/>
              <a:gd name="connsiteX2" fmla="*/ 881149 w 881149"/>
              <a:gd name="connsiteY2" fmla="*/ 648393 h 6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149" h="648393">
                <a:moveTo>
                  <a:pt x="0" y="0"/>
                </a:moveTo>
                <a:cubicBezTo>
                  <a:pt x="31865" y="192578"/>
                  <a:pt x="63731" y="385157"/>
                  <a:pt x="210589" y="493222"/>
                </a:cubicBezTo>
                <a:cubicBezTo>
                  <a:pt x="357447" y="601287"/>
                  <a:pt x="619298" y="624840"/>
                  <a:pt x="881149" y="648393"/>
                </a:cubicBezTo>
              </a:path>
            </a:pathLst>
          </a:custGeom>
          <a:noFill/>
          <a:ln w="381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87" name="Straight Arrow Connector 86"/>
          <p:cNvCxnSpPr/>
          <p:nvPr>
            <p:custDataLst>
              <p:tags r:id="rId14"/>
            </p:custDataLst>
          </p:nvPr>
        </p:nvCxnSpPr>
        <p:spPr bwMode="auto">
          <a:xfrm flipH="1">
            <a:off x="2530415" y="1890900"/>
            <a:ext cx="1391417" cy="46907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med" len="med"/>
          </a:ln>
          <a:effectLst/>
        </p:spPr>
      </p:cxnSp>
      <p:grpSp>
        <p:nvGrpSpPr>
          <p:cNvPr id="88" name="Group 87"/>
          <p:cNvGrpSpPr/>
          <p:nvPr/>
        </p:nvGrpSpPr>
        <p:grpSpPr>
          <a:xfrm>
            <a:off x="731520" y="3383280"/>
            <a:ext cx="7498080" cy="710225"/>
            <a:chOff x="731520" y="4846320"/>
            <a:chExt cx="7498080" cy="710225"/>
          </a:xfrm>
        </p:grpSpPr>
        <p:sp>
          <p:nvSpPr>
            <p:cNvPr id="89" name="Rectangle 1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291840" y="5212080"/>
              <a:ext cx="1645920" cy="3444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645920" y="5212080"/>
              <a:ext cx="1645920" cy="3444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vtable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1" name="Rectangle 1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937760" y="5212080"/>
              <a:ext cx="1645920" cy="3444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" name="Rectangle 1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31520" y="5212080"/>
              <a:ext cx="914400" cy="3444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header</a:t>
              </a:r>
            </a:p>
          </p:txBody>
        </p:sp>
        <p:sp>
          <p:nvSpPr>
            <p:cNvPr id="93" name="Rectangle 92"/>
            <p:cNvSpPr/>
            <p:nvPr>
              <p:custDataLst>
                <p:tags r:id="rId27"/>
              </p:custDataLst>
            </p:nvPr>
          </p:nvSpPr>
          <p:spPr>
            <a:xfrm>
              <a:off x="731520" y="4846320"/>
              <a:ext cx="1728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3DPoint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 object</a:t>
              </a:r>
            </a:p>
          </p:txBody>
        </p:sp>
        <p:sp>
          <p:nvSpPr>
            <p:cNvPr id="94" name="Rectangle 1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583680" y="5212080"/>
              <a:ext cx="1645920" cy="3444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70104" y="4572000"/>
            <a:ext cx="5967856" cy="411480"/>
            <a:chOff x="570104" y="5849223"/>
            <a:chExt cx="5967856" cy="411480"/>
          </a:xfrm>
        </p:grpSpPr>
        <p:sp>
          <p:nvSpPr>
            <p:cNvPr id="96" name="Rectangle 1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423160" y="5849223"/>
              <a:ext cx="1371600" cy="411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Rectangle 1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794760" y="5849223"/>
              <a:ext cx="1371600" cy="411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TextBox 97"/>
            <p:cNvSpPr txBox="1"/>
            <p:nvPr>
              <p:custDataLst>
                <p:tags r:id="rId21"/>
              </p:custDataLst>
            </p:nvPr>
          </p:nvSpPr>
          <p:spPr>
            <a:xfrm>
              <a:off x="570104" y="5870241"/>
              <a:ext cx="187904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ea typeface="Anonymous Pro" panose="02060609030202000504" pitchFamily="49" charset="0"/>
                  <a:cs typeface="Courier New" panose="02070309020205020404" pitchFamily="49" charset="0"/>
                </a:rPr>
                <a:t>3DPoint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vtable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:</a:t>
              </a:r>
            </a:p>
          </p:txBody>
        </p:sp>
        <p:sp>
          <p:nvSpPr>
            <p:cNvPr id="99" name="Rectangle 1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166360" y="5849223"/>
              <a:ext cx="1371600" cy="411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0" name="Straight Arrow Connector 99"/>
          <p:cNvCxnSpPr/>
          <p:nvPr>
            <p:custDataLst>
              <p:tags r:id="rId15"/>
            </p:custDataLst>
          </p:nvPr>
        </p:nvCxnSpPr>
        <p:spPr bwMode="auto">
          <a:xfrm flipH="1">
            <a:off x="2549805" y="3922776"/>
            <a:ext cx="648317" cy="6400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med" len="med"/>
          </a:ln>
          <a:effectLst/>
        </p:spPr>
      </p:cxnSp>
      <p:cxnSp>
        <p:nvCxnSpPr>
          <p:cNvPr id="74" name="Straight Arrow Connector 73"/>
          <p:cNvCxnSpPr/>
          <p:nvPr>
            <p:custDataLst>
              <p:tags r:id="rId16"/>
            </p:custDataLst>
          </p:nvPr>
        </p:nvCxnSpPr>
        <p:spPr bwMode="auto">
          <a:xfrm flipV="1">
            <a:off x="3108960" y="3485223"/>
            <a:ext cx="935864" cy="1280160"/>
          </a:xfrm>
          <a:prstGeom prst="straightConnector1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 w="med" len="med"/>
          </a:ln>
          <a:effectLst/>
        </p:spPr>
      </p:cxnSp>
      <p:cxnSp>
        <p:nvCxnSpPr>
          <p:cNvPr id="75" name="Straight Arrow Connector 74"/>
          <p:cNvCxnSpPr>
            <a:endCxn id="76" idx="1"/>
          </p:cNvCxnSpPr>
          <p:nvPr>
            <p:custDataLst>
              <p:tags r:id="rId17"/>
            </p:custDataLst>
          </p:nvPr>
        </p:nvCxnSpPr>
        <p:spPr bwMode="auto">
          <a:xfrm>
            <a:off x="4480560" y="4764024"/>
            <a:ext cx="1188720" cy="576238"/>
          </a:xfrm>
          <a:prstGeom prst="straightConnector1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 w="med" len="med"/>
          </a:ln>
          <a:effectLst/>
        </p:spPr>
      </p:cxnSp>
      <p:cxnSp>
        <p:nvCxnSpPr>
          <p:cNvPr id="78" name="Straight Arrow Connector 77"/>
          <p:cNvCxnSpPr>
            <a:endCxn id="77" idx="1"/>
          </p:cNvCxnSpPr>
          <p:nvPr>
            <p:custDataLst>
              <p:tags r:id="rId18"/>
            </p:custDataLst>
          </p:nvPr>
        </p:nvCxnSpPr>
        <p:spPr bwMode="auto">
          <a:xfrm flipV="1">
            <a:off x="5852160" y="4535258"/>
            <a:ext cx="1280160" cy="219456"/>
          </a:xfrm>
          <a:prstGeom prst="straightConnector1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4391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r>
              <a:rPr lang="en-US" dirty="0"/>
              <a:t>/</a:t>
            </a:r>
            <a:r>
              <a:rPr lang="en-US" dirty="0" err="1"/>
              <a:t>vptr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1371600"/>
            <a:ext cx="4480560" cy="3749040"/>
          </a:xfrm>
          <a:prstGeom prst="roundRect">
            <a:avLst>
              <a:gd name="adj" fmla="val 3143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virtual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virtual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virtual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virtual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120640" y="1371600"/>
            <a:ext cx="3566160" cy="4297680"/>
          </a:xfrm>
          <a:prstGeom prst="roundRect">
            <a:avLst>
              <a:gd name="adj" fmla="val 387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d1;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d2;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b0ptr = &amp;b;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b1ptr = &amp;d1;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b2ptr = &amp;d2;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b0ptr-&gt;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b0ptr-&gt;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b1ptr-&gt;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b1ptr-&gt;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d2.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();      </a:t>
            </a:r>
            <a:r>
              <a:rPr lang="en-US" sz="1600" i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b2ptr-&gt;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b2ptr-&gt;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2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r>
              <a:rPr lang="en-US" dirty="0"/>
              <a:t>/</a:t>
            </a:r>
            <a:r>
              <a:rPr lang="en-US" dirty="0" err="1"/>
              <a:t>vptr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852160" y="1828800"/>
            <a:ext cx="3017520" cy="4023360"/>
          </a:xfrm>
          <a:prstGeom prst="roundRect">
            <a:avLst>
              <a:gd name="adj" fmla="val 387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d1;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d2;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b2ptr = &amp;d2;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d2.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d2.vptr --&gt;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Der2.vtable.f1 --&gt;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Base::f1()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b2ptr-&gt;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b2ptr --&gt;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d2.vptr --&gt;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Der2.vtable.f1 --&gt;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Base::f1()</a:t>
            </a:r>
          </a:p>
          <a:p>
            <a:pPr marL="0" lvl="1"/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1097280" cy="5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object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instances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1680" y="1642690"/>
            <a:ext cx="1097280" cy="5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class</a:t>
            </a:r>
          </a:p>
          <a:p>
            <a:pPr algn="ctr">
              <a:lnSpc>
                <a:spcPct val="80000"/>
              </a:lnSpc>
            </a:pP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vtables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3360" y="1645920"/>
            <a:ext cx="1097280" cy="5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compiled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4320" y="2560320"/>
            <a:ext cx="1737360" cy="457200"/>
            <a:chOff x="457200" y="2011680"/>
            <a:chExt cx="1737360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914400" y="2011680"/>
              <a:ext cx="9144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vptr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1645920" y="2240280"/>
              <a:ext cx="5486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57200" y="2011680"/>
              <a:ext cx="457200" cy="457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320" y="4023360"/>
            <a:ext cx="1737360" cy="457200"/>
            <a:chOff x="457200" y="2011680"/>
            <a:chExt cx="1737360" cy="4572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914400" y="2011680"/>
              <a:ext cx="9144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vptr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1645920" y="2240280"/>
              <a:ext cx="5486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57200" y="2011680"/>
              <a:ext cx="457200" cy="457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d1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4320" y="5486400"/>
            <a:ext cx="1737360" cy="457200"/>
            <a:chOff x="457200" y="2011680"/>
            <a:chExt cx="1737360" cy="45720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14400" y="2011680"/>
              <a:ext cx="9144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vptr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1645920" y="2240280"/>
              <a:ext cx="5486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stealth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457200" y="2011680"/>
              <a:ext cx="457200" cy="457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d2</a:t>
              </a:r>
            </a:p>
          </p:txBody>
        </p:sp>
      </p:grpSp>
      <p:sp>
        <p:nvSpPr>
          <p:cNvPr id="31" name="Rectangle 30"/>
          <p:cNvSpPr/>
          <p:nvPr/>
        </p:nvSpPr>
        <p:spPr bwMode="auto">
          <a:xfrm>
            <a:off x="2103120" y="2377440"/>
            <a:ext cx="914400" cy="731520"/>
          </a:xfrm>
          <a:prstGeom prst="rect">
            <a:avLst/>
          </a:prstGeom>
          <a:solidFill>
            <a:srgbClr val="0066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Base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f1()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f2()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03120" y="3840480"/>
            <a:ext cx="914400" cy="731520"/>
          </a:xfrm>
          <a:prstGeom prst="rect">
            <a:avLst/>
          </a:prstGeom>
          <a:solidFill>
            <a:srgbClr val="0066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Der1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f1()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f2()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03120" y="5303520"/>
            <a:ext cx="914400" cy="731520"/>
          </a:xfrm>
          <a:prstGeom prst="rect">
            <a:avLst/>
          </a:prstGeom>
          <a:solidFill>
            <a:srgbClr val="0066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Der2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f1()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f2()</a:t>
            </a:r>
          </a:p>
        </p:txBody>
      </p:sp>
      <p:sp>
        <p:nvSpPr>
          <p:cNvPr id="35" name="Rectangle 3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657600" y="2286000"/>
            <a:ext cx="1828800" cy="92333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37160" tIns="91440" rIns="91440" bIns="9144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Base::f1()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600" b="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push %</a:t>
            </a:r>
            <a:r>
              <a:rPr lang="en-US" sz="1600" dirty="0" err="1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rbp</a:t>
            </a:r>
            <a:endParaRPr lang="en-US" sz="1600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600" b="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  ...</a:t>
            </a:r>
          </a:p>
        </p:txBody>
      </p:sp>
      <p:sp>
        <p:nvSpPr>
          <p:cNvPr id="36" name="Rectangle 35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57600" y="3291840"/>
            <a:ext cx="1828800" cy="92333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37160" tIns="91440" rIns="91440" bIns="9144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Base::f2()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600" b="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push %</a:t>
            </a:r>
            <a:r>
              <a:rPr lang="en-US" sz="1600" dirty="0" err="1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rbp</a:t>
            </a:r>
            <a:endParaRPr lang="en-US" sz="1600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600" b="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  ...</a:t>
            </a:r>
          </a:p>
        </p:txBody>
      </p:sp>
      <p:sp>
        <p:nvSpPr>
          <p:cNvPr id="37" name="Rectangle 36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57600" y="4297680"/>
            <a:ext cx="1828800" cy="92333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37160" tIns="91440" rIns="91440" bIns="9144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Der1::f1()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600" b="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push %</a:t>
            </a:r>
            <a:r>
              <a:rPr lang="en-US" sz="1600" dirty="0" err="1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rbp</a:t>
            </a:r>
            <a:endParaRPr lang="en-US" sz="1600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600" b="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  ...</a:t>
            </a:r>
          </a:p>
        </p:txBody>
      </p:sp>
      <p:sp>
        <p:nvSpPr>
          <p:cNvPr id="38" name="Rectangle 37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657600" y="5303520"/>
            <a:ext cx="1828800" cy="92333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37160" tIns="91440" rIns="91440" bIns="9144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Der2::f2()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600" b="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push %</a:t>
            </a:r>
            <a:r>
              <a:rPr lang="en-US" sz="1600" dirty="0" err="1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rbp</a:t>
            </a:r>
            <a:endParaRPr lang="en-US" sz="1600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600" b="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  ...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2834640" y="5532120"/>
            <a:ext cx="731520" cy="36576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2834640" y="3291840"/>
            <a:ext cx="731520" cy="237744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oval" w="med" len="med"/>
            <a:tailEnd type="stealth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V="1">
            <a:off x="2834640" y="3840480"/>
            <a:ext cx="731520" cy="59436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oval" w="med" len="med"/>
            <a:tailEnd type="stealth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2834640" y="4206240"/>
            <a:ext cx="731520" cy="18288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2834640" y="2742537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834640" y="2971800"/>
            <a:ext cx="731520" cy="54864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23040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/>
              <a:t> is “sticky”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X::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declared virtual, then a </a:t>
            </a:r>
            <a:r>
              <a:rPr lang="en-US" dirty="0" err="1"/>
              <a:t>vtable</a:t>
            </a:r>
            <a:r>
              <a:rPr lang="en-US" dirty="0"/>
              <a:t> will be created for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for </a:t>
            </a:r>
            <a:r>
              <a:rPr lang="en-US" i="1" dirty="0"/>
              <a:t>all</a:t>
            </a:r>
            <a:r>
              <a:rPr lang="en-US" dirty="0"/>
              <a:t> of its subclasses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vtables</a:t>
            </a:r>
            <a:r>
              <a:rPr lang="en-US" dirty="0"/>
              <a:t> will include function pointers for (the correct)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will be called using dynamic dispatch even if overridden in a derived class without the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solidFill>
                  <a:srgbClr val="E2661A"/>
                </a:solidFill>
              </a:rPr>
              <a:t> </a:t>
            </a:r>
            <a:r>
              <a:rPr lang="en-US" dirty="0"/>
              <a:t>keyword</a:t>
            </a:r>
          </a:p>
          <a:p>
            <a:pPr lvl="1"/>
            <a:r>
              <a:rPr lang="en-US" dirty="0"/>
              <a:t>Good style to help the reader </a:t>
            </a:r>
            <a:r>
              <a:rPr lang="en-US" i="1" dirty="0"/>
              <a:t>and avoid bugs</a:t>
            </a:r>
            <a:r>
              <a:rPr lang="en-US" dirty="0"/>
              <a:t> by using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>
                <a:solidFill>
                  <a:srgbClr val="E2661A"/>
                </a:solidFill>
              </a:rPr>
              <a:t> </a:t>
            </a:r>
            <a:endParaRPr lang="en-US" dirty="0"/>
          </a:p>
          <a:p>
            <a:pPr lvl="2"/>
            <a:r>
              <a:rPr lang="en-US" dirty="0"/>
              <a:t>Style guide controversy, if you use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/>
              <a:t> should you use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/>
              <a:t> in derived classes?  Recent style guides say just use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/>
              <a:t>, but you’ll sometimes see both, particularly in older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we omit “virtual”?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366125" cy="2801712"/>
          </a:xfrm>
        </p:spPr>
        <p:txBody>
          <a:bodyPr>
            <a:normAutofit/>
          </a:bodyPr>
          <a:lstStyle/>
          <a:p>
            <a:r>
              <a:rPr lang="en-US" dirty="0"/>
              <a:t>By default, without virtual, methods are dispatched </a:t>
            </a:r>
            <a:r>
              <a:rPr lang="en-US" i="1" dirty="0">
                <a:solidFill>
                  <a:srgbClr val="FF0000"/>
                </a:solidFill>
              </a:rPr>
              <a:t>statically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At </a:t>
            </a:r>
            <a:r>
              <a:rPr lang="en-US" u="sng" dirty="0"/>
              <a:t>compile time</a:t>
            </a:r>
            <a:r>
              <a:rPr lang="en-US" dirty="0"/>
              <a:t>, the compiler writes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/>
              <a:t> to the address of the class’ method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  <a:r>
              <a:rPr lang="en-US" dirty="0"/>
              <a:t> segment</a:t>
            </a:r>
          </a:p>
          <a:p>
            <a:pPr lvl="2"/>
            <a:r>
              <a:rPr lang="en-US" dirty="0"/>
              <a:t>Based on the compile-time visible type of the </a:t>
            </a:r>
            <a:r>
              <a:rPr lang="en-US" dirty="0" err="1"/>
              <a:t>callee</a:t>
            </a:r>
            <a:endParaRPr lang="en-US" dirty="0"/>
          </a:p>
          <a:p>
            <a:pPr lvl="1"/>
            <a:r>
              <a:rPr lang="en-US" dirty="0"/>
              <a:t>This is </a:t>
            </a:r>
            <a:r>
              <a:rPr lang="en-US" i="1" dirty="0"/>
              <a:t>different </a:t>
            </a:r>
            <a:r>
              <a:rPr lang="en-US" dirty="0"/>
              <a:t>than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68660" y="3886200"/>
            <a:ext cx="4937760" cy="2468880"/>
          </a:xfrm>
          <a:prstGeom prst="roundRect">
            <a:avLst>
              <a:gd name="adj" fmla="val 378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&amp;d;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&amp;d;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87319" y="4069080"/>
            <a:ext cx="6635553" cy="1447137"/>
            <a:chOff x="2203647" y="3840480"/>
            <a:chExt cx="6635553" cy="1447137"/>
          </a:xfrm>
        </p:grpSpPr>
        <p:sp>
          <p:nvSpPr>
            <p:cNvPr id="8" name="Rectangle 7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6461760" y="3840480"/>
              <a:ext cx="2377440" cy="677108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137160" tIns="91440" rIns="91440" bIns="91440">
              <a:spAutoFit/>
            </a:bodyPr>
            <a:lstStyle/>
            <a:p>
              <a:pPr>
                <a:tabLst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</a:tabLst>
              </a:pPr>
              <a:r>
                <a:rPr lang="en-US" sz="1600" b="1" dirty="0">
                  <a:latin typeface="Courier New" panose="02070309020205020404" pitchFamily="49" charset="0"/>
                  <a:ea typeface="Monaco" charset="0"/>
                  <a:cs typeface="Courier New" panose="02070309020205020404" pitchFamily="49" charset="0"/>
                  <a:sym typeface="Monaco" charset="0"/>
                </a:rPr>
                <a:t>Derived::foo()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endParaRPr>
            </a:p>
            <a:p>
              <a:pPr>
                <a:tabLst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</a:tabLst>
              </a:pPr>
              <a:r>
                <a:rPr lang="en-US" sz="1600" b="0" dirty="0">
                  <a:latin typeface="Courier New" panose="02070309020205020404" pitchFamily="49" charset="0"/>
                  <a:ea typeface="Monaco" charset="0"/>
                  <a:cs typeface="Courier New" panose="02070309020205020404" pitchFamily="49" charset="0"/>
                  <a:sym typeface="Monaco" charset="0"/>
                </a:rPr>
                <a:t>...</a:t>
              </a:r>
            </a:p>
          </p:txBody>
        </p:sp>
        <p:cxnSp>
          <p:nvCxnSpPr>
            <p:cNvPr id="10" name="Elbow Connector 9"/>
            <p:cNvCxnSpPr/>
            <p:nvPr/>
          </p:nvCxnSpPr>
          <p:spPr bwMode="auto">
            <a:xfrm flipV="1">
              <a:off x="2203647" y="4043806"/>
              <a:ext cx="4258113" cy="1243811"/>
            </a:xfrm>
            <a:prstGeom prst="bentConnector3">
              <a:avLst>
                <a:gd name="adj1" fmla="val 84946"/>
              </a:avLst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187319" y="5257800"/>
            <a:ext cx="6635553" cy="677108"/>
            <a:chOff x="2203647" y="5029200"/>
            <a:chExt cx="6635553" cy="677108"/>
          </a:xfrm>
        </p:grpSpPr>
        <p:sp>
          <p:nvSpPr>
            <p:cNvPr id="7" name="Rectangle 6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6461760" y="5029200"/>
              <a:ext cx="2377440" cy="677108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137160" tIns="91440" rIns="91440" bIns="91440">
              <a:spAutoFit/>
            </a:bodyPr>
            <a:lstStyle/>
            <a:p>
              <a:pPr>
                <a:tabLst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</a:tabLst>
              </a:pPr>
              <a:r>
                <a:rPr lang="en-US" sz="1600" b="1" dirty="0">
                  <a:latin typeface="Courier New" panose="02070309020205020404" pitchFamily="49" charset="0"/>
                  <a:ea typeface="Monaco" charset="0"/>
                  <a:cs typeface="Courier New" panose="02070309020205020404" pitchFamily="49" charset="0"/>
                  <a:sym typeface="Monaco" charset="0"/>
                </a:rPr>
                <a:t>Base::foo()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endParaRPr>
            </a:p>
            <a:p>
              <a:pPr>
                <a:tabLst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  <a:tab pos="457200" algn="l"/>
                  <a:tab pos="1485900" algn="l"/>
                </a:tabLst>
              </a:pPr>
              <a:r>
                <a:rPr lang="en-US" sz="1600" b="0" dirty="0">
                  <a:latin typeface="Courier New" panose="02070309020205020404" pitchFamily="49" charset="0"/>
                  <a:ea typeface="Monaco" charset="0"/>
                  <a:cs typeface="Courier New" panose="02070309020205020404" pitchFamily="49" charset="0"/>
                  <a:sym typeface="Monaco" charset="0"/>
                </a:rPr>
                <a:t>...</a:t>
              </a:r>
            </a:p>
          </p:txBody>
        </p:sp>
        <p:cxnSp>
          <p:nvCxnSpPr>
            <p:cNvPr id="12" name="Elbow Connector 11"/>
            <p:cNvCxnSpPr/>
            <p:nvPr/>
          </p:nvCxnSpPr>
          <p:spPr bwMode="auto">
            <a:xfrm flipV="1">
              <a:off x="2203647" y="5257800"/>
              <a:ext cx="4258113" cy="274320"/>
            </a:xfrm>
            <a:prstGeom prst="bentConnector3">
              <a:avLst>
                <a:gd name="adj1" fmla="val 91881"/>
              </a:avLst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0193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Dispatch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914400"/>
          </a:xfrm>
        </p:spPr>
        <p:txBody>
          <a:bodyPr/>
          <a:lstStyle/>
          <a:p>
            <a:r>
              <a:rPr lang="en-US" dirty="0"/>
              <a:t>Removed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/>
              <a:t> on methods: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" y="2743200"/>
            <a:ext cx="7863840" cy="3931920"/>
          </a:xfrm>
          <a:prstGeom prst="roundRect">
            <a:avLst>
              <a:gd name="adj" fmla="val 215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dividend();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ds = &amp;dividend;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 = &amp;dividend;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ds-&gt;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</a:t>
            </a:r>
            <a:r>
              <a:rPr lang="en-US" sz="1600" b="1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s-&gt;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Stock::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since that method is inherited.  // Stock::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invokes </a:t>
            </a:r>
            <a:r>
              <a:rPr lang="en-US" sz="1600" b="1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ds-&gt;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Stock::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b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Stock::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invokes </a:t>
            </a:r>
            <a:r>
              <a:rPr lang="en-US" sz="1600" b="1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s-&gt;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14400" y="1920240"/>
            <a:ext cx="7315200" cy="548640"/>
          </a:xfrm>
          <a:prstGeom prst="roundRect">
            <a:avLst>
              <a:gd name="adj" fmla="val 1206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Stock::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Stock::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3520" y="152013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Stock.h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Always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(fairly uncommon) reasons:</a:t>
            </a:r>
          </a:p>
          <a:p>
            <a:pPr lvl="1"/>
            <a:r>
              <a:rPr lang="en-US" dirty="0"/>
              <a:t>Efficiency:</a:t>
            </a:r>
          </a:p>
          <a:p>
            <a:pPr lvl="2"/>
            <a:r>
              <a:rPr lang="en-US" dirty="0"/>
              <a:t>Non-virtual function calls are a tiny bit faster (no indirect lookup)</a:t>
            </a:r>
          </a:p>
          <a:p>
            <a:pPr lvl="2"/>
            <a:r>
              <a:rPr lang="en-US" dirty="0"/>
              <a:t>A class with no virtual functions has objects without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Control: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  <a:r>
              <a:rPr lang="en-US" dirty="0"/>
              <a:t>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g()</a:t>
            </a:r>
            <a:r>
              <a:rPr lang="en-US" dirty="0"/>
              <a:t> in class X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 is not virtual, we’re guaranteed to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X::g()</a:t>
            </a:r>
            <a:r>
              <a:rPr lang="en-US" dirty="0"/>
              <a:t> and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g()</a:t>
            </a:r>
            <a:r>
              <a:rPr lang="en-US" dirty="0"/>
              <a:t> in some subclass</a:t>
            </a:r>
          </a:p>
          <a:p>
            <a:pPr lvl="3"/>
            <a:r>
              <a:rPr lang="en-US" dirty="0"/>
              <a:t>Particularly useful for framework design</a:t>
            </a:r>
          </a:p>
          <a:p>
            <a:r>
              <a:rPr lang="en-US" dirty="0"/>
              <a:t>In Java, all methods are virtual, except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E2661A"/>
                </a:solidFill>
              </a:rPr>
              <a:t> </a:t>
            </a:r>
            <a:r>
              <a:rPr lang="en-US" dirty="0"/>
              <a:t>class methods, which aren’t associated with objects</a:t>
            </a:r>
          </a:p>
          <a:p>
            <a:r>
              <a:rPr lang="en-US" dirty="0"/>
              <a:t>In C++ and C#, you can pick what you want</a:t>
            </a:r>
          </a:p>
          <a:p>
            <a:pPr lvl="1"/>
            <a:r>
              <a:rPr lang="en-US" dirty="0"/>
              <a:t>Omitting virtual can cause obscure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4"/>
          <a:stretch/>
        </p:blipFill>
        <p:spPr>
          <a:xfrm>
            <a:off x="904564" y="3975463"/>
            <a:ext cx="8017371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3182711"/>
          </a:xfrm>
        </p:spPr>
        <p:txBody>
          <a:bodyPr/>
          <a:lstStyle/>
          <a:p>
            <a:r>
              <a:rPr lang="en-US" dirty="0"/>
              <a:t>Which function is called is a mix of both compile time and runtime decisions as well as </a:t>
            </a:r>
            <a:r>
              <a:rPr lang="en-US" i="1" dirty="0"/>
              <a:t>how</a:t>
            </a:r>
            <a:r>
              <a:rPr lang="en-US" dirty="0"/>
              <a:t> you call the function</a:t>
            </a:r>
          </a:p>
          <a:p>
            <a:pPr lvl="1"/>
            <a:r>
              <a:rPr lang="en-US" dirty="0"/>
              <a:t>If called on an object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), usually optimized into a hard-coded function call at compile time</a:t>
            </a:r>
          </a:p>
          <a:p>
            <a:pPr lvl="1"/>
            <a:r>
              <a:rPr lang="en-US" dirty="0"/>
              <a:t>If called via a pointer or reference:</a:t>
            </a:r>
            <a:br>
              <a:rPr lang="en-US" dirty="0"/>
            </a:b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PromisedT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which version is called?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6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Dispatch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1828800"/>
            <a:ext cx="4846320" cy="3474720"/>
          </a:xfrm>
          <a:prstGeom prst="roundRect">
            <a:avLst>
              <a:gd name="adj" fmla="val 314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m1 will use static dispatch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"a1,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m2 will use dynamic dispatch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"a2"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"b1,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m2 is still virtual by default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"b2"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372793" y="1371600"/>
            <a:ext cx="3566160" cy="4663440"/>
          </a:xfrm>
          <a:prstGeom prst="roundRect">
            <a:avLst>
              <a:gd name="adj" fmla="val 325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&amp;b;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b_ptr_a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b_ptr_b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&amp;b;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b_ptr_b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b_ptr_b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7440" y="142869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mixed.cc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15" y="1515262"/>
            <a:ext cx="8366125" cy="3918916"/>
          </a:xfrm>
        </p:spPr>
        <p:txBody>
          <a:bodyPr/>
          <a:lstStyle/>
          <a:p>
            <a:r>
              <a:rPr lang="en-US" dirty="0"/>
              <a:t>Whose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called?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1" indent="0">
              <a:buNone/>
              <a:tabLst>
                <a:tab pos="460375" algn="l"/>
                <a:tab pos="1374775" algn="l"/>
              </a:tabLst>
            </a:pPr>
            <a:r>
              <a:rPr lang="en-US" sz="2600" dirty="0"/>
              <a:t>	</a:t>
            </a:r>
            <a:r>
              <a:rPr lang="en-US" sz="2600" b="1" dirty="0"/>
              <a:t>Q1	Q2</a:t>
            </a:r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A.</a:t>
            </a:r>
            <a:r>
              <a:rPr lang="en-US" b="1" dirty="0"/>
              <a:t>	 </a:t>
            </a:r>
            <a:r>
              <a:rPr lang="en-US" b="1" dirty="0">
                <a:solidFill>
                  <a:srgbClr val="FF9900"/>
                </a:solidFill>
              </a:rPr>
              <a:t>A	 A</a:t>
            </a:r>
            <a:endParaRPr lang="en-US" b="1" dirty="0"/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B.</a:t>
            </a:r>
            <a:r>
              <a:rPr lang="en-US" b="1" dirty="0"/>
              <a:t>	 </a:t>
            </a:r>
            <a:r>
              <a:rPr lang="en-US" b="1" dirty="0">
                <a:solidFill>
                  <a:srgbClr val="00B050"/>
                </a:solidFill>
              </a:rPr>
              <a:t>A	 B</a:t>
            </a:r>
            <a:endParaRPr lang="en-US" b="1" dirty="0"/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C.</a:t>
            </a:r>
            <a:r>
              <a:rPr lang="en-US" b="1" dirty="0"/>
              <a:t>	 </a:t>
            </a:r>
            <a:r>
              <a:rPr lang="en-US" b="1" dirty="0">
                <a:solidFill>
                  <a:srgbClr val="FF3399"/>
                </a:solidFill>
              </a:rPr>
              <a:t>D	 A</a:t>
            </a:r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D.</a:t>
            </a:r>
            <a:r>
              <a:rPr lang="en-US" b="1" dirty="0"/>
              <a:t>	 </a:t>
            </a:r>
            <a:r>
              <a:rPr lang="en-US" b="1" dirty="0">
                <a:solidFill>
                  <a:srgbClr val="00B0F0"/>
                </a:solidFill>
              </a:rPr>
              <a:t>D	 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E.</a:t>
            </a:r>
            <a:r>
              <a:rPr lang="en-US" b="1" dirty="0"/>
              <a:t>	</a:t>
            </a:r>
            <a:r>
              <a:rPr lang="en-US" b="1" dirty="0">
                <a:solidFill>
                  <a:srgbClr val="996633"/>
                </a:solidFill>
              </a:rPr>
              <a:t>We’re lost…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852160" y="1828800"/>
            <a:ext cx="2926080" cy="4663440"/>
          </a:xfrm>
          <a:prstGeom prst="roundRect">
            <a:avLst>
              <a:gd name="adj" fmla="val 2386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200400" y="3474720"/>
            <a:ext cx="2377440" cy="3017520"/>
          </a:xfrm>
          <a:prstGeom prst="roundRect">
            <a:avLst>
              <a:gd name="adj" fmla="val 359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&amp;d;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&amp;e;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Q1: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Q2: 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6920" y="142869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test.cc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7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how long did Exercise 12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indent="0">
              <a:buNone/>
            </a:pPr>
            <a:endParaRPr lang="en-US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9900"/>
                </a:solidFill>
              </a:rPr>
              <a:t>	0-1 Hours</a:t>
            </a:r>
            <a:endParaRPr lang="en-US" sz="28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50"/>
                </a:solidFill>
              </a:rPr>
              <a:t>	1-2 Hours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3399"/>
                </a:solidFill>
              </a:rPr>
              <a:t>	2-3 Hours</a:t>
            </a:r>
            <a:endParaRPr lang="en-US" sz="28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3-4 Hours</a:t>
            </a:r>
          </a:p>
          <a:p>
            <a:pPr marL="914400" indent="-514350"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</a:t>
            </a:r>
            <a:r>
              <a:rPr lang="en-US" sz="2800" b="1" dirty="0">
                <a:solidFill>
                  <a:srgbClr val="714EA3"/>
                </a:solidFill>
              </a:rPr>
              <a:t>4+ Hours</a:t>
            </a:r>
            <a:endParaRPr lang="en-US" sz="2800" b="1" baseline="-25000" dirty="0">
              <a:solidFill>
                <a:srgbClr val="714EA3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996633"/>
                </a:solidFill>
              </a:rPr>
              <a:t>	I prefer not to say</a:t>
            </a:r>
            <a:endParaRPr lang="en-US" sz="2800" b="1" baseline="-25000" dirty="0">
              <a:solidFill>
                <a:srgbClr val="996633"/>
              </a:solidFill>
            </a:endParaRP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include a function in a class but </a:t>
            </a:r>
            <a:r>
              <a:rPr lang="en-US" i="1" dirty="0"/>
              <a:t>only</a:t>
            </a:r>
            <a:r>
              <a:rPr lang="en-US" dirty="0"/>
              <a:t> implement it in derived classes</a:t>
            </a:r>
          </a:p>
          <a:p>
            <a:pPr lvl="1"/>
            <a:r>
              <a:rPr lang="en-US" dirty="0"/>
              <a:t>In Java, we would use an abstract method</a:t>
            </a:r>
          </a:p>
          <a:p>
            <a:pPr lvl="1"/>
            <a:r>
              <a:rPr lang="en-US" dirty="0"/>
              <a:t>In C++, we use a </a:t>
            </a:r>
            <a:r>
              <a:rPr lang="en-US" dirty="0">
                <a:solidFill>
                  <a:srgbClr val="0066FF"/>
                </a:solidFill>
              </a:rPr>
              <a:t>“pure virtual” </a:t>
            </a:r>
            <a:r>
              <a:rPr lang="en-US" dirty="0"/>
              <a:t>function</a:t>
            </a:r>
          </a:p>
          <a:p>
            <a:pPr lvl="2"/>
            <a:r>
              <a:rPr lang="en-US" u="sng" dirty="0"/>
              <a:t>Example</a:t>
            </a:r>
            <a:r>
              <a:rPr lang="en-US" dirty="0"/>
              <a:t>: 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 class containing </a:t>
            </a:r>
            <a:r>
              <a:rPr lang="en-US" i="1" dirty="0"/>
              <a:t>any</a:t>
            </a:r>
            <a:r>
              <a:rPr lang="en-US" dirty="0"/>
              <a:t> pure virtual methods is </a:t>
            </a:r>
            <a:r>
              <a:rPr lang="en-US" dirty="0">
                <a:solidFill>
                  <a:srgbClr val="0066FF"/>
                </a:solidFill>
              </a:rPr>
              <a:t>abstract</a:t>
            </a:r>
          </a:p>
          <a:p>
            <a:pPr lvl="1"/>
            <a:r>
              <a:rPr lang="en-US" dirty="0"/>
              <a:t>You can’t create instances of an abstract class</a:t>
            </a:r>
          </a:p>
          <a:p>
            <a:pPr lvl="1"/>
            <a:r>
              <a:rPr lang="en-US" dirty="0"/>
              <a:t>Extend abstract classes and override methods to use them</a:t>
            </a:r>
          </a:p>
          <a:p>
            <a:r>
              <a:rPr lang="en-US" dirty="0"/>
              <a:t>A class containing </a:t>
            </a:r>
            <a:r>
              <a:rPr lang="en-US" i="1" dirty="0"/>
              <a:t>only</a:t>
            </a:r>
            <a:r>
              <a:rPr lang="en-US" dirty="0"/>
              <a:t> pure virtual methods is the same as a Java interface</a:t>
            </a:r>
          </a:p>
          <a:p>
            <a:pPr lvl="1"/>
            <a:r>
              <a:rPr lang="en-US" dirty="0"/>
              <a:t>Pure type specification without implementations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20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2447242" y="3063240"/>
            <a:ext cx="4389120" cy="365760"/>
          </a:xfrm>
          <a:prstGeom prst="roundRect">
            <a:avLst>
              <a:gd name="adj" fmla="val 12062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noise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94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C++ Inheritance</a:t>
            </a:r>
          </a:p>
          <a:p>
            <a:pPr lvl="1"/>
            <a:r>
              <a:rPr lang="en-US" dirty="0"/>
              <a:t>Static Dispatch</a:t>
            </a:r>
          </a:p>
          <a:p>
            <a:pPr lvl="1"/>
            <a:r>
              <a:rPr lang="en-US" dirty="0"/>
              <a:t>Abstract Classes</a:t>
            </a: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Constructors and Destructors</a:t>
            </a: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Assignment</a:t>
            </a:r>
          </a:p>
          <a:p>
            <a:r>
              <a:rPr lang="en-US" dirty="0"/>
              <a:t>C++ Casting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Reference:  </a:t>
            </a:r>
            <a:r>
              <a:rPr lang="en-US" i="1" dirty="0"/>
              <a:t>C++ Primer</a:t>
            </a:r>
            <a:r>
              <a:rPr lang="en-US" dirty="0"/>
              <a:t>, Chapter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1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Derived-Class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derived object contains “</a:t>
            </a:r>
            <a:r>
              <a:rPr lang="en-US" dirty="0" err="1"/>
              <a:t>subobjects</a:t>
            </a:r>
            <a:r>
              <a:rPr lang="en-US" dirty="0"/>
              <a:t>” corresponding to the data members inherited from each base class</a:t>
            </a:r>
          </a:p>
          <a:p>
            <a:pPr lvl="1"/>
            <a:r>
              <a:rPr lang="en-US" dirty="0"/>
              <a:t>No guarantees about how these are laid out in memory (not even contiguousness between </a:t>
            </a:r>
            <a:r>
              <a:rPr lang="en-US" dirty="0" err="1"/>
              <a:t>subobjects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Conceptual structure of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dirty="0"/>
              <a:t> object: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22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011680" y="4206240"/>
            <a:ext cx="4663440" cy="1874520"/>
            <a:chOff x="2011680" y="4389120"/>
            <a:chExt cx="4663440" cy="1874520"/>
          </a:xfrm>
        </p:grpSpPr>
        <p:sp>
          <p:nvSpPr>
            <p:cNvPr id="5" name="Rectangle 4"/>
            <p:cNvSpPr/>
            <p:nvPr/>
          </p:nvSpPr>
          <p:spPr bwMode="auto">
            <a:xfrm>
              <a:off x="4389120" y="4480560"/>
              <a:ext cx="2194560" cy="128016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symbol_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total_shares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total_cost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current_price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297680" y="4389120"/>
              <a:ext cx="2377440" cy="18288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91440" numCol="1" rtlCol="0" anchor="b" anchorCtr="0" compatLnSpc="1">
              <a:prstTxWarp prst="textNoShape">
                <a:avLst/>
              </a:prstTxWarp>
            </a:bodyPr>
            <a:lstStyle/>
            <a:p>
              <a:r>
                <a:rPr lang="en-US" sz="2000" dirty="0"/>
                <a:t> 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dividends_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11680" y="4846320"/>
              <a:ext cx="1828800" cy="54864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members inherited from </a:t>
              </a: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Stock</a:t>
              </a:r>
              <a:endParaRPr lang="en-US" sz="16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011680" y="5715000"/>
              <a:ext cx="1828800" cy="54864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members defined by </a:t>
              </a: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DividendStock</a:t>
              </a:r>
              <a:endParaRPr lang="en-US" sz="16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3840480" y="5120640"/>
              <a:ext cx="54864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840480" y="5990217"/>
              <a:ext cx="54864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229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derived class </a:t>
            </a:r>
            <a:r>
              <a:rPr lang="en-US" b="1" dirty="0"/>
              <a:t>does not inherit</a:t>
            </a:r>
            <a:r>
              <a:rPr lang="en-US" dirty="0"/>
              <a:t> the base class’ constructor</a:t>
            </a:r>
          </a:p>
          <a:p>
            <a:pPr lvl="1"/>
            <a:r>
              <a:rPr lang="en-US" dirty="0"/>
              <a:t>The derived class must have its own constructor</a:t>
            </a:r>
          </a:p>
          <a:p>
            <a:pPr lvl="1"/>
            <a:r>
              <a:rPr lang="en-US" dirty="0"/>
              <a:t>A synthesized default constructor for the derived class first invokes the default constructor of the base class and then initialize the derived class’ member variables</a:t>
            </a:r>
          </a:p>
          <a:p>
            <a:pPr lvl="2"/>
            <a:r>
              <a:rPr lang="en-US" dirty="0"/>
              <a:t>Compiler error if the base class has no default constructor</a:t>
            </a:r>
          </a:p>
          <a:p>
            <a:pPr lvl="1"/>
            <a:r>
              <a:rPr lang="en-US" dirty="0"/>
              <a:t>The base class constructor is invoked </a:t>
            </a:r>
            <a:r>
              <a:rPr lang="en-US" i="1" dirty="0"/>
              <a:t>before</a:t>
            </a:r>
            <a:r>
              <a:rPr lang="en-US" dirty="0"/>
              <a:t> the constructor of the derived class</a:t>
            </a:r>
          </a:p>
          <a:p>
            <a:pPr lvl="2"/>
            <a:r>
              <a:rPr lang="en-US" dirty="0"/>
              <a:t>You can use the initialization list of the derived class to specify which base class constructor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1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Examples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24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463040"/>
            <a:ext cx="4297680" cy="5120640"/>
          </a:xfrm>
          <a:prstGeom prst="roundRect">
            <a:avLst>
              <a:gd name="adj" fmla="val 27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default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Base(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 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 when you try to 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instantiate a Der1, as the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synthesized default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needs 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invoke Base's default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Der2(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z(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06293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badctor.cc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120640" y="1463040"/>
            <a:ext cx="3474720" cy="4297680"/>
          </a:xfrm>
          <a:prstGeom prst="roundRect">
            <a:avLst>
              <a:gd name="adj" fmla="val 314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has default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works now</a:t>
            </a: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still works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Der2(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 z(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9280" y="106293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goodctor.cc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Destructor of a derived </a:t>
            </a:r>
            <a:br>
              <a:rPr lang="en-US" dirty="0"/>
            </a:br>
            <a:r>
              <a:rPr lang="en-US" dirty="0"/>
              <a:t>class:</a:t>
            </a:r>
          </a:p>
          <a:p>
            <a:pPr lvl="1"/>
            <a:r>
              <a:rPr lang="en-US" i="1" dirty="0"/>
              <a:t>First</a:t>
            </a:r>
            <a:r>
              <a:rPr lang="en-US" dirty="0"/>
              <a:t> runs body of the </a:t>
            </a:r>
            <a:r>
              <a:rPr lang="en-US" dirty="0" err="1"/>
              <a:t>dtor</a:t>
            </a:r>
            <a:endParaRPr lang="en-US" dirty="0"/>
          </a:p>
          <a:p>
            <a:pPr lvl="1"/>
            <a:r>
              <a:rPr lang="en-US" i="1" dirty="0"/>
              <a:t>Then</a:t>
            </a:r>
            <a:r>
              <a:rPr lang="en-US" dirty="0"/>
              <a:t> invokes of the </a:t>
            </a:r>
            <a:r>
              <a:rPr lang="en-US" dirty="0" err="1"/>
              <a:t>dtor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the base class</a:t>
            </a:r>
          </a:p>
          <a:p>
            <a:pPr lvl="3"/>
            <a:endParaRPr lang="en-US" dirty="0"/>
          </a:p>
          <a:p>
            <a:r>
              <a:rPr lang="en-US" dirty="0"/>
              <a:t>Static dispatch of </a:t>
            </a:r>
            <a:br>
              <a:rPr lang="en-US" dirty="0"/>
            </a:br>
            <a:r>
              <a:rPr lang="en-US" dirty="0"/>
              <a:t>destructors is almost </a:t>
            </a:r>
            <a:br>
              <a:rPr lang="en-US" dirty="0"/>
            </a:br>
            <a:r>
              <a:rPr lang="en-US" dirty="0"/>
              <a:t>always a mistake!</a:t>
            </a:r>
          </a:p>
          <a:p>
            <a:pPr lvl="1"/>
            <a:r>
              <a:rPr lang="en-US" dirty="0"/>
              <a:t>Good habit to always </a:t>
            </a:r>
            <a:br>
              <a:rPr lang="en-US" dirty="0"/>
            </a:br>
            <a:r>
              <a:rPr lang="en-US" dirty="0"/>
              <a:t>define a </a:t>
            </a:r>
            <a:r>
              <a:rPr lang="en-US" dirty="0" err="1"/>
              <a:t>dtor</a:t>
            </a:r>
            <a:r>
              <a:rPr lang="en-US" dirty="0"/>
              <a:t> as virtual</a:t>
            </a:r>
          </a:p>
          <a:p>
            <a:pPr lvl="2"/>
            <a:r>
              <a:rPr lang="en-US" dirty="0"/>
              <a:t>Empty body if there’s</a:t>
            </a:r>
            <a:br>
              <a:rPr lang="en-US" dirty="0"/>
            </a:br>
            <a:r>
              <a:rPr lang="en-US" dirty="0"/>
              <a:t>no work to 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25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465320" y="1487588"/>
            <a:ext cx="4297680" cy="5029200"/>
          </a:xfrm>
          <a:prstGeom prst="roundRect">
            <a:avLst>
              <a:gd name="adj" fmla="val 27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Base() { x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~Base() 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 }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Der1() { y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~Der1() 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 }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b0ptr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b1ptr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b0ptr;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b1ptr;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6920" y="1087478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baddtor.cc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9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3828490"/>
          </a:xfrm>
        </p:spPr>
        <p:txBody>
          <a:bodyPr/>
          <a:lstStyle/>
          <a:p>
            <a:r>
              <a:rPr lang="en-US" dirty="0"/>
              <a:t>C++ allows you to assign </a:t>
            </a:r>
            <a:br>
              <a:rPr lang="en-US" dirty="0"/>
            </a:br>
            <a:r>
              <a:rPr lang="en-US" dirty="0"/>
              <a:t>the value of a derived </a:t>
            </a:r>
            <a:br>
              <a:rPr lang="en-US" dirty="0"/>
            </a:br>
            <a:r>
              <a:rPr lang="en-US" dirty="0"/>
              <a:t>class to an instance of </a:t>
            </a:r>
            <a:br>
              <a:rPr lang="en-US" dirty="0"/>
            </a:br>
            <a:r>
              <a:rPr lang="en-US" dirty="0"/>
              <a:t>a base class</a:t>
            </a:r>
          </a:p>
          <a:p>
            <a:pPr lvl="1"/>
            <a:r>
              <a:rPr lang="en-US" dirty="0"/>
              <a:t>Known as </a:t>
            </a:r>
            <a:r>
              <a:rPr lang="en-US" dirty="0">
                <a:solidFill>
                  <a:srgbClr val="FF0000"/>
                </a:solidFill>
              </a:rPr>
              <a:t>object slicing</a:t>
            </a:r>
          </a:p>
          <a:p>
            <a:pPr lvl="2"/>
            <a:r>
              <a:rPr lang="en-US" dirty="0"/>
              <a:t>It’s legal since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passes type checking rules</a:t>
            </a:r>
          </a:p>
          <a:p>
            <a:pPr lvl="2"/>
            <a:r>
              <a:rPr lang="en-US" dirty="0"/>
              <a:t>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doesn’t have space</a:t>
            </a:r>
            <a:br>
              <a:rPr lang="en-US" dirty="0"/>
            </a:br>
            <a:r>
              <a:rPr lang="en-US" dirty="0"/>
              <a:t>for any extra fields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26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406900" y="1828800"/>
            <a:ext cx="4663440" cy="4480560"/>
          </a:xfrm>
          <a:prstGeom prst="roundRect">
            <a:avLst>
              <a:gd name="adj" fmla="val 27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Base(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xi) : x(xi) { }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Der1(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 Base(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 = b;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 = d;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5040" y="142869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slicing.cc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Recall:  STL containers store </a:t>
            </a:r>
            <a:r>
              <a:rPr lang="en-US" b="1" dirty="0"/>
              <a:t>copies of values</a:t>
            </a:r>
          </a:p>
          <a:p>
            <a:pPr lvl="1"/>
            <a:r>
              <a:rPr lang="en-US" dirty="0"/>
              <a:t>What happens when we want to store mixes of object types in a single container? 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get sliced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0" y="3291840"/>
            <a:ext cx="4572000" cy="3291840"/>
          </a:xfrm>
          <a:prstGeom prst="roundRect">
            <a:avLst>
              <a:gd name="adj" fmla="val 27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&lt;list&gt;</a:t>
            </a: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ds;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(s);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(ds);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OUCH!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899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Instead, store </a:t>
            </a:r>
            <a:r>
              <a:rPr lang="en-US" b="1" dirty="0"/>
              <a:t>pointers to heap-allocated objects</a:t>
            </a:r>
            <a:r>
              <a:rPr lang="en-US" dirty="0"/>
              <a:t> in STL containers</a:t>
            </a:r>
          </a:p>
          <a:p>
            <a:pPr lvl="1"/>
            <a:r>
              <a:rPr lang="en-US" dirty="0"/>
              <a:t>No slicing!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dirty="0">
                <a:sym typeface="Wingdings" panose="05000000000000000000" pitchFamily="2" charset="2"/>
              </a:rPr>
              <a:t> does the wrong thing 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have to remember to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delete</a:t>
            </a:r>
            <a:r>
              <a:rPr lang="en-US" dirty="0">
                <a:sym typeface="Wingdings" panose="05000000000000000000" pitchFamily="2" charset="2"/>
              </a:rPr>
              <a:t> your objects before destroying the container 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Smart pointers!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Inheritance</a:t>
            </a:r>
          </a:p>
          <a:p>
            <a:pPr lvl="1"/>
            <a:r>
              <a:rPr lang="en-US" dirty="0"/>
              <a:t>Static Dispatch</a:t>
            </a:r>
          </a:p>
          <a:p>
            <a:pPr lvl="1"/>
            <a:r>
              <a:rPr lang="en-US" dirty="0"/>
              <a:t>Abstract Classes</a:t>
            </a:r>
          </a:p>
          <a:p>
            <a:pPr lvl="1"/>
            <a:r>
              <a:rPr lang="en-US" dirty="0"/>
              <a:t>Constructors and Destructors</a:t>
            </a:r>
          </a:p>
          <a:p>
            <a:pPr lvl="1"/>
            <a:r>
              <a:rPr lang="en-US" dirty="0"/>
              <a:t>Assignment</a:t>
            </a:r>
          </a:p>
          <a:p>
            <a:r>
              <a:rPr lang="en-US" b="1" dirty="0">
                <a:solidFill>
                  <a:srgbClr val="4B2A85"/>
                </a:solidFill>
              </a:rPr>
              <a:t>C++ Casting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Reference:  </a:t>
            </a:r>
            <a:r>
              <a:rPr lang="en-US" i="1" dirty="0"/>
              <a:t>C++ Primer</a:t>
            </a:r>
            <a:r>
              <a:rPr lang="en-US" dirty="0"/>
              <a:t> §4.11.3, 19.2.1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5277264"/>
          </a:xfrm>
        </p:spPr>
        <p:txBody>
          <a:bodyPr/>
          <a:lstStyle/>
          <a:p>
            <a:r>
              <a:rPr lang="en-US" dirty="0"/>
              <a:t>Exercise 13 out today, due Wednesday (8/7)</a:t>
            </a:r>
          </a:p>
          <a:p>
            <a:pPr lvl="1"/>
            <a:r>
              <a:rPr lang="en-US" dirty="0"/>
              <a:t>Practice with inheritance in C++</a:t>
            </a:r>
          </a:p>
          <a:p>
            <a:pPr lvl="1"/>
            <a:endParaRPr lang="en-US" dirty="0"/>
          </a:p>
          <a:p>
            <a:r>
              <a:rPr lang="en-US" dirty="0"/>
              <a:t>HW3 due Friday (8/9)</a:t>
            </a:r>
          </a:p>
          <a:p>
            <a:pPr lvl="1"/>
            <a:r>
              <a:rPr lang="en-US" dirty="0"/>
              <a:t>Remember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hw3fsck</a:t>
            </a:r>
            <a:r>
              <a:rPr lang="en-US" dirty="0"/>
              <a:t> to check your index file!</a:t>
            </a:r>
          </a:p>
          <a:p>
            <a:pPr lvl="1"/>
            <a:r>
              <a:rPr lang="en-US" dirty="0"/>
              <a:t>Using 1 late day lets you submit until 11:59pm on Sunday night</a:t>
            </a:r>
          </a:p>
          <a:p>
            <a:pPr lvl="1"/>
            <a:r>
              <a:rPr lang="en-US" dirty="0"/>
              <a:t>Final late cutoff: 2 late days, or 11:59pm Monday 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6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Casting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syntax: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lhs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Used to:</a:t>
            </a:r>
          </a:p>
          <a:p>
            <a:pPr lvl="1"/>
            <a:r>
              <a:rPr lang="en-US" dirty="0"/>
              <a:t>Convert between pointers of arbitrary type</a:t>
            </a:r>
          </a:p>
          <a:p>
            <a:pPr lvl="2"/>
            <a:r>
              <a:rPr lang="en-US" dirty="0"/>
              <a:t>Don’t change the data, but treat differently</a:t>
            </a:r>
          </a:p>
          <a:p>
            <a:pPr lvl="1"/>
            <a:r>
              <a:rPr lang="en-US" dirty="0"/>
              <a:t>Forcibly convert a primitive type to another</a:t>
            </a:r>
          </a:p>
          <a:p>
            <a:pPr lvl="2"/>
            <a:r>
              <a:rPr lang="en-US" dirty="0"/>
              <a:t>Actually changes the representation</a:t>
            </a:r>
          </a:p>
          <a:p>
            <a:pPr lvl="3"/>
            <a:endParaRPr lang="en-US" dirty="0"/>
          </a:p>
          <a:p>
            <a:r>
              <a:rPr lang="en-US" dirty="0"/>
              <a:t>You </a:t>
            </a:r>
            <a:r>
              <a:rPr lang="en-US" i="1" dirty="0"/>
              <a:t>can</a:t>
            </a:r>
            <a:r>
              <a:rPr lang="en-US" dirty="0"/>
              <a:t> still use C-style casting in C++, but sometimes the intent is not clear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30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841561" y="1408176"/>
            <a:ext cx="4389120" cy="457200"/>
          </a:xfrm>
          <a:prstGeom prst="roundRect">
            <a:avLst>
              <a:gd name="adj" fmla="val 12062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lhs = (</a:t>
            </a:r>
            <a:r>
              <a:rPr lang="en-US" sz="2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new_type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31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provides an alternative casting style that is more informative:</a:t>
            </a:r>
          </a:p>
          <a:p>
            <a:pPr lvl="1"/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&gt;(expression)</a:t>
            </a:r>
          </a:p>
          <a:p>
            <a:pPr lvl="1"/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&gt;(expression)</a:t>
            </a:r>
          </a:p>
          <a:p>
            <a:pPr lvl="1"/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&gt;(expression)</a:t>
            </a:r>
          </a:p>
          <a:p>
            <a:pPr lvl="1"/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&gt;(expression)</a:t>
            </a:r>
          </a:p>
          <a:p>
            <a:pPr lvl="3"/>
            <a:endParaRPr lang="en-US" dirty="0"/>
          </a:p>
          <a:p>
            <a:r>
              <a:rPr lang="en-US" dirty="0"/>
              <a:t>Always use these in C++ code</a:t>
            </a:r>
          </a:p>
          <a:p>
            <a:pPr lvl="1"/>
            <a:r>
              <a:rPr lang="en-US" dirty="0"/>
              <a:t>Intent is clearer</a:t>
            </a:r>
          </a:p>
          <a:p>
            <a:pPr lvl="1"/>
            <a:r>
              <a:rPr lang="en-US" dirty="0"/>
              <a:t>Easier to find in code via searching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78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dirty="0">
                <a:solidFill>
                  <a:srgbClr val="E2661A"/>
                </a:solidFill>
              </a:rPr>
              <a:t> </a:t>
            </a:r>
            <a:r>
              <a:rPr lang="en-US" dirty="0"/>
              <a:t>can convert:</a:t>
            </a:r>
          </a:p>
          <a:p>
            <a:pPr lvl="1"/>
            <a:r>
              <a:rPr lang="en-US" dirty="0"/>
              <a:t>Pointers to classes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related type</a:t>
            </a:r>
            <a:endParaRPr lang="en-US" dirty="0"/>
          </a:p>
          <a:p>
            <a:pPr lvl="2"/>
            <a:r>
              <a:rPr lang="en-US" dirty="0"/>
              <a:t>Compiler error if classes are not related</a:t>
            </a:r>
          </a:p>
          <a:p>
            <a:pPr lvl="2"/>
            <a:r>
              <a:rPr lang="en-US" dirty="0"/>
              <a:t>Dangerous to cast </a:t>
            </a:r>
            <a:r>
              <a:rPr lang="en-US" i="1" dirty="0"/>
              <a:t>down</a:t>
            </a:r>
            <a:r>
              <a:rPr lang="en-US" dirty="0"/>
              <a:t> a class hierarchy</a:t>
            </a:r>
          </a:p>
          <a:p>
            <a:pPr lvl="1"/>
            <a:r>
              <a:rPr lang="en-US" dirty="0"/>
              <a:t>Non-pointer conversion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/>
          </a:p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checked at </a:t>
            </a:r>
            <a:r>
              <a:rPr lang="en-US" u="sng" dirty="0"/>
              <a:t>compile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213624" y="693420"/>
            <a:ext cx="2743200" cy="3291840"/>
          </a:xfrm>
          <a:prstGeom prst="roundRect">
            <a:avLst>
              <a:gd name="adj" fmla="val 27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389120" y="4036060"/>
            <a:ext cx="4572000" cy="2468880"/>
          </a:xfrm>
          <a:prstGeom prst="roundRect">
            <a:avLst>
              <a:gd name="adj" fmla="val 27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compiler error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&gt;(&amp;b);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OK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&gt;(&amp;c); 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compiles, but dangerous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&gt;(&amp;b);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0744" y="33141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staticcast.cc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98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sz="2400" dirty="0">
                <a:solidFill>
                  <a:srgbClr val="E2661A"/>
                </a:solidFill>
              </a:rPr>
              <a:t> </a:t>
            </a:r>
            <a:r>
              <a:rPr lang="en-US" sz="2400" dirty="0"/>
              <a:t>can convert:</a:t>
            </a:r>
          </a:p>
          <a:p>
            <a:pPr lvl="1"/>
            <a:r>
              <a:rPr lang="en-US" sz="2000" dirty="0"/>
              <a:t>Pointers to classes </a:t>
            </a:r>
            <a:r>
              <a:rPr lang="en-US" sz="2000" b="1" dirty="0"/>
              <a:t>of</a:t>
            </a:r>
            <a:r>
              <a:rPr lang="en-US" sz="2000" dirty="0"/>
              <a:t> </a:t>
            </a:r>
            <a:r>
              <a:rPr lang="en-US" sz="2000" b="1" dirty="0"/>
              <a:t>related type</a:t>
            </a:r>
            <a:endParaRPr lang="en-US" sz="2000" dirty="0"/>
          </a:p>
          <a:p>
            <a:pPr lvl="1"/>
            <a:r>
              <a:rPr lang="en-US" sz="2000" dirty="0"/>
              <a:t>References to classes </a:t>
            </a:r>
            <a:r>
              <a:rPr lang="en-US" sz="2000" b="1" dirty="0"/>
              <a:t>of related type</a:t>
            </a:r>
          </a:p>
          <a:p>
            <a:r>
              <a:rPr lang="en-US" sz="24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sz="2400" dirty="0"/>
              <a:t> is checked at both</a:t>
            </a:r>
            <a:br>
              <a:rPr lang="en-US" sz="2400" dirty="0"/>
            </a:br>
            <a:r>
              <a:rPr lang="en-US" sz="2400" u="sng" dirty="0"/>
              <a:t>compile time</a:t>
            </a:r>
            <a:r>
              <a:rPr lang="en-US" sz="2400" dirty="0"/>
              <a:t> and</a:t>
            </a:r>
            <a:br>
              <a:rPr lang="en-US" sz="2400" dirty="0"/>
            </a:br>
            <a:r>
              <a:rPr lang="en-US" sz="2400" u="sng" dirty="0"/>
              <a:t>run time</a:t>
            </a:r>
            <a:endParaRPr lang="en-US" sz="2400" dirty="0"/>
          </a:p>
          <a:p>
            <a:pPr lvl="1"/>
            <a:r>
              <a:rPr lang="en-US" sz="2000" dirty="0"/>
              <a:t>Casts between </a:t>
            </a:r>
            <a:br>
              <a:rPr lang="en-US" sz="2000" dirty="0"/>
            </a:br>
            <a:r>
              <a:rPr lang="en-US" sz="2000" dirty="0"/>
              <a:t>unrelated classes fail </a:t>
            </a:r>
            <a:br>
              <a:rPr lang="en-US" sz="2000" dirty="0"/>
            </a:br>
            <a:r>
              <a:rPr lang="en-US" sz="2000" dirty="0"/>
              <a:t>at compile time</a:t>
            </a:r>
          </a:p>
          <a:p>
            <a:pPr lvl="1"/>
            <a:r>
              <a:rPr lang="en-US" sz="2000" dirty="0"/>
              <a:t>Casts from base to </a:t>
            </a:r>
            <a:br>
              <a:rPr lang="en-US" sz="2000" dirty="0"/>
            </a:br>
            <a:r>
              <a:rPr lang="en-US" sz="2000" dirty="0"/>
              <a:t>derived fail at run </a:t>
            </a:r>
            <a:br>
              <a:rPr lang="en-US" sz="2000" dirty="0"/>
            </a:br>
            <a:r>
              <a:rPr lang="en-US" sz="2000" dirty="0"/>
              <a:t>time if the pointed-to </a:t>
            </a:r>
            <a:br>
              <a:rPr lang="en-US" sz="2000" dirty="0"/>
            </a:br>
            <a:r>
              <a:rPr lang="en-US" sz="2000" dirty="0"/>
              <a:t>object is not the</a:t>
            </a:r>
            <a:br>
              <a:rPr lang="en-US" sz="2000" dirty="0"/>
            </a:br>
            <a:r>
              <a:rPr lang="en-US" sz="2000" dirty="0"/>
              <a:t>derived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3657600" y="3108960"/>
            <a:ext cx="5486400" cy="3749040"/>
          </a:xfrm>
          <a:prstGeom prst="roundRect">
            <a:avLst>
              <a:gd name="adj" fmla="val 27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 (run-time check passes)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&gt;(&amp;d);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 (run-time check passes)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Run-time check fails, returns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&amp;b;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165" y="239335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dynamiccast.cc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608525" y="589280"/>
            <a:ext cx="3474720" cy="2468880"/>
          </a:xfrm>
          <a:prstGeom prst="roundRect">
            <a:avLst>
              <a:gd name="adj" fmla="val 27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5180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097280"/>
          </a:xfrm>
        </p:spPr>
        <p:txBody>
          <a:bodyPr/>
          <a:lstStyle/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en-US" dirty="0">
                <a:solidFill>
                  <a:srgbClr val="E2661A"/>
                </a:solidFill>
              </a:rPr>
              <a:t> </a:t>
            </a:r>
            <a:r>
              <a:rPr lang="en-US" dirty="0"/>
              <a:t>adds or strips </a:t>
            </a:r>
            <a:r>
              <a:rPr lang="en-US" dirty="0" err="1"/>
              <a:t>const</a:t>
            </a:r>
            <a:r>
              <a:rPr lang="en-US" dirty="0"/>
              <a:t>-ness</a:t>
            </a:r>
          </a:p>
          <a:p>
            <a:pPr lvl="1"/>
            <a:r>
              <a:rPr lang="en-US" dirty="0"/>
              <a:t>Dangerous (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34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554480" y="2560320"/>
            <a:ext cx="6035040" cy="3383280"/>
          </a:xfrm>
          <a:prstGeom prst="roundRect">
            <a:avLst>
              <a:gd name="adj" fmla="val 27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*x++;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(x);   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&gt;(x));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succeeds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bar(&amp;x);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552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366125" cy="3657600"/>
          </a:xfrm>
        </p:spPr>
        <p:txBody>
          <a:bodyPr/>
          <a:lstStyle/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solidFill>
                  <a:srgbClr val="E2661A"/>
                </a:solidFill>
              </a:rPr>
              <a:t> </a:t>
            </a:r>
            <a:r>
              <a:rPr lang="en-US" dirty="0"/>
              <a:t>casts between </a:t>
            </a:r>
            <a:r>
              <a:rPr lang="en-US" i="1" dirty="0"/>
              <a:t>incompatible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Low-level reinterpretation of the bit pattern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storing a pointer in an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or vice-versa</a:t>
            </a:r>
          </a:p>
          <a:p>
            <a:pPr lvl="2"/>
            <a:r>
              <a:rPr lang="en-US" dirty="0"/>
              <a:t>Works as long as the integral type is “wide” enough</a:t>
            </a:r>
          </a:p>
          <a:p>
            <a:pPr lvl="1"/>
            <a:r>
              <a:rPr lang="en-US" dirty="0"/>
              <a:t>Converting between incompatible pointers</a:t>
            </a:r>
          </a:p>
          <a:p>
            <a:pPr lvl="2"/>
            <a:r>
              <a:rPr lang="en-US" dirty="0"/>
              <a:t>Dangerous (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This is used (carefully) in hw3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45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class hierarchy to represent shapes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Circle, Triangle, Square</a:t>
            </a:r>
          </a:p>
          <a:p>
            <a:r>
              <a:rPr lang="en-US" dirty="0"/>
              <a:t>Implement methods that:</a:t>
            </a:r>
          </a:p>
          <a:p>
            <a:pPr lvl="1"/>
            <a:r>
              <a:rPr lang="en-US" dirty="0"/>
              <a:t>Construct shapes</a:t>
            </a:r>
          </a:p>
          <a:p>
            <a:pPr lvl="1"/>
            <a:r>
              <a:rPr lang="en-US" dirty="0"/>
              <a:t>Move a shape (</a:t>
            </a:r>
            <a:r>
              <a:rPr lang="en-US" i="1" dirty="0"/>
              <a:t>i.e.</a:t>
            </a:r>
            <a:r>
              <a:rPr lang="en-US" dirty="0"/>
              <a:t> add (</a:t>
            </a:r>
            <a:r>
              <a:rPr lang="en-US" dirty="0" err="1"/>
              <a:t>x,y</a:t>
            </a:r>
            <a:r>
              <a:rPr lang="en-US" dirty="0"/>
              <a:t>) to the shape position)</a:t>
            </a:r>
          </a:p>
          <a:p>
            <a:pPr lvl="1"/>
            <a:r>
              <a:rPr lang="en-US" dirty="0"/>
              <a:t>Returns the centroid of the shape</a:t>
            </a:r>
          </a:p>
          <a:p>
            <a:pPr lvl="1"/>
            <a:r>
              <a:rPr lang="en-US" dirty="0"/>
              <a:t>Returns the area of the shape</a:t>
            </a:r>
          </a:p>
          <a:p>
            <a:pPr lvl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which prints out the details of a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25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program that uses Extra Exercise #1 (shapes class hierarchy):</a:t>
            </a:r>
          </a:p>
          <a:p>
            <a:pPr lvl="1"/>
            <a:r>
              <a:rPr lang="en-US" dirty="0"/>
              <a:t>Constructs a vector of shapes</a:t>
            </a:r>
          </a:p>
          <a:p>
            <a:pPr lvl="1"/>
            <a:r>
              <a:rPr lang="en-US" dirty="0"/>
              <a:t>Sorts the vector according to the area of the shape</a:t>
            </a:r>
          </a:p>
          <a:p>
            <a:pPr lvl="1"/>
            <a:r>
              <a:rPr lang="en-US" dirty="0"/>
              <a:t>Prints out each member of the vector</a:t>
            </a:r>
          </a:p>
          <a:p>
            <a:pPr lvl="3"/>
            <a:endParaRPr lang="en-US" dirty="0"/>
          </a:p>
          <a:p>
            <a:r>
              <a:rPr lang="en-US" dirty="0"/>
              <a:t>Notes:</a:t>
            </a:r>
          </a:p>
          <a:p>
            <a:pPr lvl="1"/>
            <a:r>
              <a:rPr lang="en-US" dirty="0"/>
              <a:t>Avoid slicing!</a:t>
            </a:r>
          </a:p>
          <a:p>
            <a:pPr lvl="1"/>
            <a:r>
              <a:rPr lang="en-US" dirty="0"/>
              <a:t>Make sure the sorting works properly!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C++ Inheritance</a:t>
            </a: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Static Dispatch</a:t>
            </a: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Abstract Classes</a:t>
            </a:r>
          </a:p>
          <a:p>
            <a:pPr lvl="1"/>
            <a:r>
              <a:rPr lang="en-US" dirty="0"/>
              <a:t>Constructors and Destructors</a:t>
            </a:r>
          </a:p>
          <a:p>
            <a:pPr lvl="1"/>
            <a:r>
              <a:rPr lang="en-US" dirty="0"/>
              <a:t>Assignment</a:t>
            </a:r>
          </a:p>
          <a:p>
            <a:r>
              <a:rPr lang="en-US" dirty="0"/>
              <a:t>C++ Casting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Reference:  </a:t>
            </a:r>
            <a:r>
              <a:rPr lang="en-US" i="1" dirty="0"/>
              <a:t>C++ Primer</a:t>
            </a:r>
            <a:r>
              <a:rPr lang="en-US" dirty="0"/>
              <a:t>, Chapter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8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able to explain the mechanism that allows dynamic dispatch to work</a:t>
            </a:r>
          </a:p>
          <a:p>
            <a:pPr lvl="1"/>
            <a:r>
              <a:rPr lang="en-US" dirty="0"/>
              <a:t>And contrast that with how static dispatch works</a:t>
            </a:r>
          </a:p>
          <a:p>
            <a:pPr lvl="1"/>
            <a:endParaRPr lang="en-US" dirty="0"/>
          </a:p>
          <a:p>
            <a:r>
              <a:rPr lang="en-US" dirty="0"/>
              <a:t>To know the rules for inheritance of constructors and destructors</a:t>
            </a:r>
          </a:p>
          <a:p>
            <a:r>
              <a:rPr lang="en-US" dirty="0"/>
              <a:t>To know the implications of “object slicing”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be able to identify which C++ cast is appropriate for what scenario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Dynamic Dispatch </a:t>
            </a:r>
            <a:r>
              <a:rPr lang="en-US" b="0" dirty="0"/>
              <a:t>(like 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5259442"/>
          </a:xfrm>
        </p:spPr>
        <p:txBody>
          <a:bodyPr>
            <a:noAutofit/>
          </a:bodyPr>
          <a:lstStyle/>
          <a:p>
            <a:r>
              <a:rPr lang="en-US" dirty="0"/>
              <a:t>Usually, when a derived function is available for an object, we want the derived function to be invoked</a:t>
            </a:r>
          </a:p>
          <a:p>
            <a:pPr lvl="1"/>
            <a:r>
              <a:rPr lang="en-US" dirty="0"/>
              <a:t>This requires a </a:t>
            </a:r>
            <a:r>
              <a:rPr lang="en-US" i="1" u="sng" dirty="0"/>
              <a:t>run time</a:t>
            </a:r>
            <a:r>
              <a:rPr lang="en-US" dirty="0"/>
              <a:t> decision of what code </a:t>
            </a:r>
            <a:r>
              <a:rPr lang="en-US"/>
              <a:t>to invoke</a:t>
            </a:r>
          </a:p>
          <a:p>
            <a:pPr lvl="2"/>
            <a:endParaRPr lang="en-US" dirty="0"/>
          </a:p>
          <a:p>
            <a:r>
              <a:rPr lang="en-US"/>
              <a:t>A </a:t>
            </a:r>
            <a:r>
              <a:rPr lang="en-US" dirty="0"/>
              <a:t>member function invoked on an object should be the </a:t>
            </a:r>
            <a:r>
              <a:rPr lang="en-US" i="1" dirty="0"/>
              <a:t>most-derived function </a:t>
            </a:r>
            <a:r>
              <a:rPr lang="en-US" dirty="0"/>
              <a:t>accessible to the object’s visible type</a:t>
            </a:r>
          </a:p>
          <a:p>
            <a:pPr lvl="1"/>
            <a:r>
              <a:rPr lang="en-US" dirty="0"/>
              <a:t>Can determine what to invoke from the </a:t>
            </a:r>
            <a:r>
              <a:rPr lang="en-US" i="1"/>
              <a:t>object</a:t>
            </a:r>
            <a:r>
              <a:rPr lang="en-US"/>
              <a:t> itself</a:t>
            </a:r>
          </a:p>
          <a:p>
            <a:pPr lvl="2"/>
            <a:endParaRPr lang="en-US" dirty="0"/>
          </a:p>
          <a:p>
            <a:r>
              <a:rPr lang="en-US" u="sng"/>
              <a:t>Example</a:t>
            </a:r>
            <a:r>
              <a:rPr lang="en-US"/>
              <a:t>:  </a:t>
            </a:r>
          </a:p>
          <a:p>
            <a:pPr lvl="1"/>
            <a:r>
              <a:rPr lang="en-US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PrintStock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s) { s-&gt;</a:t>
            </a:r>
            <a:r>
              <a:rPr lang="en-US" b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/>
              <a:t>Calls the appropriate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/>
              <a:t> without </a:t>
            </a:r>
            <a:r>
              <a:rPr lang="en-US" dirty="0"/>
              <a:t>knowing </a:t>
            </a:r>
            <a:r>
              <a:rPr lang="en-US"/>
              <a:t>the actual type </a:t>
            </a:r>
            <a:r>
              <a:rPr lang="en-US" dirty="0"/>
              <a:t>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/>
              <a:t>, other than it is some sort </a:t>
            </a:r>
            <a:r>
              <a:rPr lang="en-US"/>
              <a:t>of </a:t>
            </a:r>
            <a:r>
              <a:rPr lang="en-US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endParaRPr lang="en-US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1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Dynamic Dispatch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When a member function is invoked on an object: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most-derived function</a:t>
            </a:r>
            <a:r>
              <a:rPr lang="en-US" dirty="0"/>
              <a:t> accessible to the object’s visible type is invoked (decided at </a:t>
            </a:r>
            <a:r>
              <a:rPr lang="en-US" u="sng" dirty="0"/>
              <a:t>run time</a:t>
            </a:r>
            <a:r>
              <a:rPr lang="en-US" dirty="0"/>
              <a:t> based on actual type of the object)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914400" y="4813259"/>
            <a:ext cx="7315200" cy="1828800"/>
          </a:xfrm>
          <a:prstGeom prst="roundRect">
            <a:avLst>
              <a:gd name="adj" fmla="val 378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get_shares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get_share_price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dividends_;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"</a:t>
            </a:r>
            <a:r>
              <a:rPr lang="en-US" sz="1600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"::</a:t>
            </a:r>
            <a:r>
              <a:rPr lang="en-US" sz="1600" b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inherited</a:t>
            </a:r>
          </a:p>
          <a:p>
            <a:pPr marL="0" lvl="1"/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b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en-US" sz="1600" b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GetCost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lvl="1"/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14400" y="2830522"/>
            <a:ext cx="7315200" cy="1828800"/>
          </a:xfrm>
          <a:prstGeom prst="roundRect">
            <a:avLst>
              <a:gd name="adj" fmla="val 378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Stock::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get_shares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get_share_price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Stock::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3520" y="6241949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DividendStock.cc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3520" y="4259212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Stock.cc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Possibly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768" y="1358934"/>
            <a:ext cx="8366125" cy="2834640"/>
          </a:xfrm>
        </p:spPr>
        <p:txBody>
          <a:bodyPr/>
          <a:lstStyle/>
          <a:p>
            <a:r>
              <a:rPr lang="en-US" dirty="0"/>
              <a:t>The compiler produces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Stock.o</a:t>
            </a:r>
            <a:r>
              <a:rPr lang="en-US" dirty="0"/>
              <a:t> from </a:t>
            </a:r>
            <a:r>
              <a:rPr lang="en-US" i="1" dirty="0"/>
              <a:t>just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Stock.cc</a:t>
            </a:r>
          </a:p>
          <a:p>
            <a:pPr lvl="1"/>
            <a:r>
              <a:rPr lang="en-US" dirty="0"/>
              <a:t>It doesn’t know that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dirty="0"/>
              <a:t> exists during this process</a:t>
            </a:r>
          </a:p>
          <a:p>
            <a:pPr lvl="1"/>
            <a:r>
              <a:rPr lang="en-US" dirty="0"/>
              <a:t>So then how does the emitted code know to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Stock::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 something else that might not exist yet?</a:t>
            </a:r>
          </a:p>
          <a:p>
            <a:pPr lvl="2"/>
            <a:r>
              <a:rPr lang="en-US" b="1" i="1" dirty="0"/>
              <a:t>Function pointers!!!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914400" y="4937760"/>
            <a:ext cx="7315200" cy="1737360"/>
          </a:xfrm>
          <a:prstGeom prst="roundRect">
            <a:avLst>
              <a:gd name="adj" fmla="val 378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Stock::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get_shares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get_share_price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Stock::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3520" y="6274692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Stock.cc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14400" y="4297680"/>
            <a:ext cx="7315200" cy="548640"/>
          </a:xfrm>
          <a:prstGeom prst="roundRect">
            <a:avLst>
              <a:gd name="adj" fmla="val 12062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Stock::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Stock::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3520" y="3897252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Stock.h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vtables</a:t>
            </a:r>
            <a:r>
              <a:rPr lang="en-US" dirty="0"/>
              <a:t> and the </a:t>
            </a:r>
            <a:r>
              <a:rPr lang="en-US" dirty="0" err="1"/>
              <a:t>vptr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class contains </a:t>
            </a:r>
            <a:r>
              <a:rPr lang="en-US" i="1" dirty="0"/>
              <a:t>any </a:t>
            </a:r>
            <a:r>
              <a:rPr lang="en-US" dirty="0"/>
              <a:t>virtual methods, the compiler emits:</a:t>
            </a:r>
          </a:p>
          <a:p>
            <a:pPr lvl="1"/>
            <a:r>
              <a:rPr lang="en-US" dirty="0"/>
              <a:t>A (single) virtual function table (</a:t>
            </a:r>
            <a:r>
              <a:rPr lang="en-US" dirty="0" err="1">
                <a:solidFill>
                  <a:srgbClr val="0066FF"/>
                </a:solidFill>
              </a:rPr>
              <a:t>vtable</a:t>
            </a:r>
            <a:r>
              <a:rPr lang="en-US" dirty="0"/>
              <a:t>) for</a:t>
            </a:r>
            <a:r>
              <a:rPr lang="en-US" i="1" dirty="0"/>
              <a:t> the class</a:t>
            </a:r>
            <a:endParaRPr lang="en-US" dirty="0"/>
          </a:p>
          <a:p>
            <a:pPr lvl="2"/>
            <a:r>
              <a:rPr lang="en-US" dirty="0"/>
              <a:t>Contains a function pointer for each virtual method in the class</a:t>
            </a:r>
          </a:p>
          <a:p>
            <a:pPr lvl="2"/>
            <a:r>
              <a:rPr lang="en-US" dirty="0"/>
              <a:t>The pointers in the </a:t>
            </a:r>
            <a:r>
              <a:rPr lang="en-US" dirty="0" err="1"/>
              <a:t>vtable</a:t>
            </a:r>
            <a:r>
              <a:rPr lang="en-US" dirty="0"/>
              <a:t> point to the most-derived function for that class</a:t>
            </a:r>
          </a:p>
          <a:p>
            <a:pPr lvl="1"/>
            <a:r>
              <a:rPr lang="en-US" dirty="0"/>
              <a:t>A virtual table pointer (</a:t>
            </a:r>
            <a:r>
              <a:rPr lang="en-US" dirty="0" err="1">
                <a:solidFill>
                  <a:srgbClr val="0066FF"/>
                </a:solidFill>
              </a:rPr>
              <a:t>vptr</a:t>
            </a:r>
            <a:r>
              <a:rPr lang="en-US" dirty="0"/>
              <a:t>) for </a:t>
            </a:r>
            <a:r>
              <a:rPr lang="en-US" i="1" dirty="0"/>
              <a:t>each object instance</a:t>
            </a:r>
          </a:p>
          <a:p>
            <a:pPr lvl="2"/>
            <a:r>
              <a:rPr lang="en-US" dirty="0"/>
              <a:t>A pointer to a virtual table as a “hidden” member variable</a:t>
            </a:r>
          </a:p>
          <a:p>
            <a:pPr lvl="2"/>
            <a:r>
              <a:rPr lang="en-US" dirty="0"/>
              <a:t>When the object’s constructor is invoked, the </a:t>
            </a:r>
            <a:r>
              <a:rPr lang="en-US" dirty="0" err="1"/>
              <a:t>vptr</a:t>
            </a:r>
            <a:r>
              <a:rPr lang="en-US" dirty="0"/>
              <a:t> is initialized to point to the </a:t>
            </a:r>
            <a:r>
              <a:rPr lang="en-US" dirty="0" err="1"/>
              <a:t>vtable</a:t>
            </a:r>
            <a:r>
              <a:rPr lang="en-US" dirty="0"/>
              <a:t> for the object’s class</a:t>
            </a:r>
          </a:p>
          <a:p>
            <a:pPr lvl="2"/>
            <a:r>
              <a:rPr lang="en-US" dirty="0"/>
              <a:t>Thus, the </a:t>
            </a:r>
            <a:r>
              <a:rPr lang="en-US" dirty="0" err="1"/>
              <a:t>vptr</a:t>
            </a:r>
            <a:r>
              <a:rPr lang="en-US" dirty="0"/>
              <a:t> “remembers” what class the object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11377</TotalTime>
  <Words>3621</Words>
  <Application>Microsoft Macintosh PowerPoint</Application>
  <PresentationFormat>On-screen Show (4:3)</PresentationFormat>
  <Paragraphs>748</Paragraphs>
  <Slides>37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Narrow</vt:lpstr>
      <vt:lpstr>Calibri</vt:lpstr>
      <vt:lpstr>Courier New</vt:lpstr>
      <vt:lpstr>Times New Roman</vt:lpstr>
      <vt:lpstr>Wingdings</vt:lpstr>
      <vt:lpstr>UWTheme-333-Sp18</vt:lpstr>
      <vt:lpstr>UWTheme_333_PollEverywhere</vt:lpstr>
      <vt:lpstr>C++ Inheritance II, Casts CSE 333 Summer 2019</vt:lpstr>
      <vt:lpstr>About how long did Exercise 12 take?</vt:lpstr>
      <vt:lpstr>Administrivia</vt:lpstr>
      <vt:lpstr>Lecture Outline</vt:lpstr>
      <vt:lpstr>Lecture Objectives</vt:lpstr>
      <vt:lpstr>Review: Dynamic Dispatch (like Java)</vt:lpstr>
      <vt:lpstr>Review: Dynamic Dispatch Example</vt:lpstr>
      <vt:lpstr>How Can This Possibly Work?</vt:lpstr>
      <vt:lpstr>vtables and the vptr</vt:lpstr>
      <vt:lpstr>351 Throwback: Dynamic Dispatch</vt:lpstr>
      <vt:lpstr>vtable/vptr Example</vt:lpstr>
      <vt:lpstr>vtable/vptr Example</vt:lpstr>
      <vt:lpstr>virtual is “sticky”</vt:lpstr>
      <vt:lpstr>What happens if we omit “virtual”?</vt:lpstr>
      <vt:lpstr>Static Dispatch Example</vt:lpstr>
      <vt:lpstr>Why Not Always Use virtual?</vt:lpstr>
      <vt:lpstr>Mixed Dispatch</vt:lpstr>
      <vt:lpstr>Mixed Dispatch Example</vt:lpstr>
      <vt:lpstr>PowerPoint Presentation</vt:lpstr>
      <vt:lpstr>Abstract Classes</vt:lpstr>
      <vt:lpstr>Lecture Outline</vt:lpstr>
      <vt:lpstr>Derived-Class Objects</vt:lpstr>
      <vt:lpstr>Constructors and Inheritance</vt:lpstr>
      <vt:lpstr>Constructor Examples</vt:lpstr>
      <vt:lpstr>Destructors and Inheritance</vt:lpstr>
      <vt:lpstr>Assignment and Inheritance</vt:lpstr>
      <vt:lpstr>STL and Inheritance</vt:lpstr>
      <vt:lpstr>STL and Inheritance</vt:lpstr>
      <vt:lpstr>Lecture Outline</vt:lpstr>
      <vt:lpstr>Explicit Casting in C</vt:lpstr>
      <vt:lpstr>Casting in C++</vt:lpstr>
      <vt:lpstr>static_cast</vt:lpstr>
      <vt:lpstr>dynamic_cast</vt:lpstr>
      <vt:lpstr>const_cast</vt:lpstr>
      <vt:lpstr>reinterpret_cast</vt:lpstr>
      <vt:lpstr>Extra Exercise #1</vt:lpstr>
      <vt:lpstr>Extra Exercise #2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Aaron S Johnston</cp:lastModifiedBy>
  <cp:revision>414</cp:revision>
  <cp:lastPrinted>2019-04-10T06:52:19Z</cp:lastPrinted>
  <dcterms:created xsi:type="dcterms:W3CDTF">2018-03-28T08:00:24Z</dcterms:created>
  <dcterms:modified xsi:type="dcterms:W3CDTF">2019-08-05T21:06:51Z</dcterms:modified>
</cp:coreProperties>
</file>