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39"/>
  </p:notesMasterIdLst>
  <p:handoutMasterIdLst>
    <p:handoutMasterId r:id="rId40"/>
  </p:handoutMasterIdLst>
  <p:sldIdLst>
    <p:sldId id="256" r:id="rId3"/>
    <p:sldId id="314" r:id="rId4"/>
    <p:sldId id="293" r:id="rId5"/>
    <p:sldId id="282" r:id="rId6"/>
    <p:sldId id="315" r:id="rId7"/>
    <p:sldId id="317" r:id="rId8"/>
    <p:sldId id="318" r:id="rId9"/>
    <p:sldId id="319" r:id="rId10"/>
    <p:sldId id="320" r:id="rId11"/>
    <p:sldId id="321" r:id="rId12"/>
    <p:sldId id="287" r:id="rId13"/>
    <p:sldId id="322" r:id="rId14"/>
    <p:sldId id="284" r:id="rId15"/>
    <p:sldId id="285" r:id="rId16"/>
    <p:sldId id="286" r:id="rId17"/>
    <p:sldId id="279" r:id="rId18"/>
    <p:sldId id="280" r:id="rId19"/>
    <p:sldId id="281" r:id="rId20"/>
    <p:sldId id="259" r:id="rId21"/>
    <p:sldId id="323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70" r:id="rId31"/>
    <p:sldId id="271" r:id="rId32"/>
    <p:sldId id="272" r:id="rId33"/>
    <p:sldId id="273" r:id="rId34"/>
    <p:sldId id="275" r:id="rId35"/>
    <p:sldId id="276" r:id="rId36"/>
    <p:sldId id="274" r:id="rId37"/>
    <p:sldId id="278" r:id="rId38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A85"/>
    <a:srgbClr val="669900"/>
    <a:srgbClr val="0066FF"/>
    <a:srgbClr val="00CC99"/>
    <a:srgbClr val="5A5A5A"/>
    <a:srgbClr val="E2661A"/>
    <a:srgbClr val="0099FF"/>
    <a:srgbClr val="D94B7B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6" autoAdjust="0"/>
    <p:restoredTop sz="76334" autoAdjust="0"/>
  </p:normalViewPr>
  <p:slideViewPr>
    <p:cSldViewPr snapToGrid="0">
      <p:cViewPr varScale="1">
        <p:scale>
          <a:sx n="110" d="100"/>
          <a:sy n="110" d="100"/>
        </p:scale>
        <p:origin x="2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5" d="100"/>
        <a:sy n="195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= b;  // compiler error</a:t>
            </a:r>
          </a:p>
          <a:p>
            <a:r>
              <a:rPr lang="en-US" dirty="0"/>
              <a:t>b = d;  // what happens</a:t>
            </a:r>
            <a:r>
              <a:rPr lang="en-US" baseline="0" dirty="0"/>
              <a:t> to 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</p:spTree>
    <p:extLst>
      <p:ext uri="{BB962C8B-B14F-4D97-AF65-F5344CB8AC3E}">
        <p14:creationId xmlns:p14="http://schemas.microsoft.com/office/powerpoint/2010/main" val="158172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analogy:  How would you send a book by mail via postcards?  (postal</a:t>
            </a:r>
            <a:r>
              <a:rPr lang="en-US" baseline="0" dirty="0"/>
              <a:t> service stops delivering packages – only letters &amp; postcards)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Split</a:t>
            </a:r>
            <a:r>
              <a:rPr lang="en-US" baseline="0" dirty="0"/>
              <a:t> the book into multiple postcards, marking each with a sequence number for ordering.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Send each one-by-one through the mail.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Receiver sends back postcards to acknowledge receipt and indicate which got lost in the mail.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1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BSD</a:t>
            </a:r>
            <a:r>
              <a:rPr lang="en-US" baseline="0" dirty="0"/>
              <a:t> – Berkeley Software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39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Datagram</a:t>
            </a:r>
            <a:r>
              <a:rPr lang="en-US" baseline="0" dirty="0"/>
              <a:t> named loosely after telegram.</a:t>
            </a:r>
          </a:p>
          <a:p>
            <a:r>
              <a:rPr lang="en-US" baseline="0" dirty="0"/>
              <a:t>Analogy:  just shouting things to your friend across the room and hoping that they hear it.</a:t>
            </a:r>
          </a:p>
          <a:p>
            <a:endParaRPr lang="en-US" baseline="0" dirty="0"/>
          </a:p>
          <a:p>
            <a:r>
              <a:rPr lang="en-US" baseline="0" dirty="0"/>
              <a:t>Example application:  video streaming to not wait for every packet in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1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Systems Interconnection</a:t>
            </a:r>
            <a:r>
              <a:rPr lang="en-US" baseline="0" dirty="0"/>
              <a:t> (OSI) is an effort to standardize computer networking that was started in 1977.</a:t>
            </a:r>
          </a:p>
          <a:p>
            <a:r>
              <a:rPr lang="en-US" baseline="0" dirty="0"/>
              <a:t>https://en.wikipedia.org/wiki/OSI_model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0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14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</p:spTree>
    <p:extLst>
      <p:ext uri="{BB962C8B-B14F-4D97-AF65-F5344CB8AC3E}">
        <p14:creationId xmlns:p14="http://schemas.microsoft.com/office/powerpoint/2010/main" val="198843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E82-5EDA-45C0-A0BA-5E430D8E5541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5/9/2018</a:t>
            </a:r>
          </a:p>
        </p:txBody>
      </p:sp>
    </p:spTree>
    <p:extLst>
      <p:ext uri="{BB962C8B-B14F-4D97-AF65-F5344CB8AC3E}">
        <p14:creationId xmlns:p14="http://schemas.microsoft.com/office/powerpoint/2010/main" val="309709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</a:t>
            </a:r>
            <a:r>
              <a:rPr lang="en-US" baseline="0" dirty="0"/>
              <a:t> = network </a:t>
            </a:r>
            <a:r>
              <a:rPr lang="en-US" baseline="0"/>
              <a:t>interface controller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https://en.wikipedia.org/wiki/MAC_address</a:t>
            </a:r>
          </a:p>
          <a:p>
            <a:endParaRPr lang="en-US" dirty="0"/>
          </a:p>
          <a:p>
            <a:r>
              <a:rPr lang="en-US" dirty="0"/>
              <a:t>Analogy:</a:t>
            </a:r>
            <a:r>
              <a:rPr lang="en-US" baseline="0" dirty="0"/>
              <a:t>  everyone in a room shouting at once – communication gets garbled.  If someone else is already shouting, the just wait a little bit before trying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  <a:r>
              <a:rPr lang="en-US" baseline="0" dirty="0"/>
              <a:t>  run ipconfig /all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4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lost packets:  “glitch-y” video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1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83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</a:t>
            </a:r>
            <a:r>
              <a:rPr lang="en-US" baseline="0" dirty="0"/>
              <a:t> # analogy:  IP address is address of apartment complex, port # will be apartment # of resident/application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DEMO:  pull up https://en.wikipedia.org/wiki/List_of_TCP_and_UDP_port_numbers#Well-known_ports and find FTP,</a:t>
            </a:r>
            <a:r>
              <a:rPr lang="en-US" baseline="0" dirty="0"/>
              <a:t> SSH, HTTP, and then show registered ports (1024+).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334C5-DAAA-4073-8531-A0C27D5B82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68161" y="27429"/>
            <a:ext cx="1407758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L19: 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</a:t>
            </a:r>
            <a:r>
              <a:rPr lang="en-US" sz="1100" b="0" i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++ Networking</a:t>
            </a:r>
            <a:endParaRPr lang="en-US" sz="1100" b="0" i="0" dirty="0">
              <a:solidFill>
                <a:schemeClr val="bg1"/>
              </a:solidFill>
              <a:latin typeface="Calibri" panose="020F0502020204030204" pitchFamily="34" charset="0"/>
              <a:ea typeface="Roboto Regula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68150" y="27429"/>
            <a:ext cx="1407758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L19:  C++ Networking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105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C++ Intro to Networking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C++ Casts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A4536A-8B70-4E47-9E80-F8E75E1D6874}"/>
              </a:ext>
            </a:extLst>
          </p:cNvPr>
          <p:cNvSpPr/>
          <p:nvPr/>
        </p:nvSpPr>
        <p:spPr bwMode="auto">
          <a:xfrm>
            <a:off x="582224" y="5019368"/>
            <a:ext cx="6175415" cy="1271538"/>
          </a:xfrm>
          <a:prstGeom prst="roundRect">
            <a:avLst>
              <a:gd name="adj" fmla="val 589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pointer of type B, don’t know what’s inside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convert to a C pointer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________________________&lt;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&gt;(x);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/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ED21A6-DCE5-8949-A635-B4C54CF30E5C}"/>
              </a:ext>
            </a:extLst>
          </p:cNvPr>
          <p:cNvSpPr/>
          <p:nvPr/>
        </p:nvSpPr>
        <p:spPr bwMode="auto">
          <a:xfrm>
            <a:off x="7973122" y="4310296"/>
            <a:ext cx="457200" cy="4572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04C215-9A17-FF42-AB37-C0AF1A2A56DD}"/>
              </a:ext>
            </a:extLst>
          </p:cNvPr>
          <p:cNvSpPr/>
          <p:nvPr/>
        </p:nvSpPr>
        <p:spPr bwMode="auto">
          <a:xfrm>
            <a:off x="7515922" y="5124312"/>
            <a:ext cx="457200" cy="4572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43F2D1-AE04-2348-BE2D-861138634C3B}"/>
              </a:ext>
            </a:extLst>
          </p:cNvPr>
          <p:cNvSpPr/>
          <p:nvPr/>
        </p:nvSpPr>
        <p:spPr bwMode="auto">
          <a:xfrm>
            <a:off x="7973122" y="5965122"/>
            <a:ext cx="457200" cy="4572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09DF26-4E96-E44D-B8B8-AF08E5A7B9E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 bwMode="auto">
          <a:xfrm flipH="1">
            <a:off x="7744522" y="4700541"/>
            <a:ext cx="295555" cy="42377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D56EE2-C95C-2445-93E9-401EDBA6E57D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 bwMode="auto">
          <a:xfrm>
            <a:off x="7906167" y="5514557"/>
            <a:ext cx="295555" cy="4505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129723-5039-8845-B360-D75E2DDA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7" y="1197678"/>
            <a:ext cx="8366125" cy="3847403"/>
          </a:xfrm>
        </p:spPr>
        <p:txBody>
          <a:bodyPr numCol="2"/>
          <a:lstStyle/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Checked at compile 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Convert within class hierarchy, or between primitives</a:t>
            </a:r>
          </a:p>
          <a:p>
            <a:r>
              <a:rPr lang="en-US" sz="28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endParaRPr lang="en-US" sz="28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Check at compile time and runtime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Convert within class hierarchy</a:t>
            </a:r>
          </a:p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Add or strip const</a:t>
            </a:r>
          </a:p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Reinterpret the same bits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E.g. Interpret a pointer as a value</a:t>
            </a:r>
          </a:p>
        </p:txBody>
      </p:sp>
    </p:spTree>
    <p:extLst>
      <p:ext uri="{BB962C8B-B14F-4D97-AF65-F5344CB8AC3E}">
        <p14:creationId xmlns:p14="http://schemas.microsoft.com/office/powerpoint/2010/main" val="300145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Casts Review</a:t>
            </a:r>
          </a:p>
          <a:p>
            <a:r>
              <a:rPr lang="en-US" b="1" dirty="0">
                <a:solidFill>
                  <a:srgbClr val="4B2A85"/>
                </a:solidFill>
              </a:rPr>
              <a:t>C++ Conversions</a:t>
            </a:r>
          </a:p>
          <a:p>
            <a:r>
              <a:rPr lang="en-US" dirty="0"/>
              <a:t>Introduction to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C++ casts: identify when they are appropriate</a:t>
            </a:r>
          </a:p>
          <a:p>
            <a:endParaRPr lang="en-US" b="1" dirty="0">
              <a:solidFill>
                <a:srgbClr val="4B2A85"/>
              </a:solidFill>
            </a:endParaRPr>
          </a:p>
          <a:p>
            <a:r>
              <a:rPr lang="en-US" b="1" dirty="0">
                <a:solidFill>
                  <a:srgbClr val="4B2A85"/>
                </a:solidFill>
              </a:rPr>
              <a:t>Understand how C++ converts between types (and what can go wrong!)</a:t>
            </a:r>
          </a:p>
          <a:p>
            <a:endParaRPr lang="en-US" dirty="0"/>
          </a:p>
          <a:p>
            <a:r>
              <a:rPr lang="en-US" dirty="0"/>
              <a:t>Get a feeling for the “landscape” of computer networks</a:t>
            </a:r>
          </a:p>
          <a:p>
            <a:pPr lvl="1"/>
            <a:r>
              <a:rPr lang="en-US" dirty="0"/>
              <a:t>Know how we organize them (the 7 layer cake) and why</a:t>
            </a:r>
          </a:p>
          <a:p>
            <a:pPr lvl="1"/>
            <a:r>
              <a:rPr lang="en-US" dirty="0"/>
              <a:t>What each layer is responsible for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2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3828490"/>
          </a:xfrm>
        </p:spPr>
        <p:txBody>
          <a:bodyPr/>
          <a:lstStyle/>
          <a:p>
            <a:r>
              <a:rPr lang="en-US" dirty="0"/>
              <a:t>C++ allows you to assign </a:t>
            </a:r>
            <a:br>
              <a:rPr lang="en-US" dirty="0"/>
            </a:br>
            <a:r>
              <a:rPr lang="en-US" dirty="0"/>
              <a:t>the value of a derived </a:t>
            </a:r>
            <a:br>
              <a:rPr lang="en-US" dirty="0"/>
            </a:br>
            <a:r>
              <a:rPr lang="en-US" dirty="0"/>
              <a:t>class to an instance of </a:t>
            </a:r>
            <a:br>
              <a:rPr lang="en-US" dirty="0"/>
            </a:br>
            <a:r>
              <a:rPr lang="en-US" dirty="0"/>
              <a:t>a base class</a:t>
            </a:r>
          </a:p>
          <a:p>
            <a:pPr lvl="1"/>
            <a:r>
              <a:rPr lang="en-US" dirty="0"/>
              <a:t>Known as </a:t>
            </a:r>
            <a:r>
              <a:rPr lang="en-US" dirty="0">
                <a:solidFill>
                  <a:srgbClr val="FF0000"/>
                </a:solidFill>
              </a:rPr>
              <a:t>object slicing</a:t>
            </a:r>
          </a:p>
          <a:p>
            <a:pPr lvl="2"/>
            <a:r>
              <a:rPr lang="en-US" dirty="0"/>
              <a:t>It’s legal since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passes type checking rules</a:t>
            </a:r>
          </a:p>
          <a:p>
            <a:pPr lvl="2"/>
            <a:r>
              <a:rPr lang="en-US" dirty="0"/>
              <a:t>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doesn’t have space</a:t>
            </a:r>
            <a:br>
              <a:rPr lang="en-US" dirty="0"/>
            </a:br>
            <a:r>
              <a:rPr lang="en-US" dirty="0"/>
              <a:t>for any extra fields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13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406900" y="1828800"/>
            <a:ext cx="4663440" cy="448056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Base(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xi) : x(xi) { }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Der1(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 Base(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 = b;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 = d;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5040" y="14286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slicing.cc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6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Recall:  STL containers store </a:t>
            </a:r>
            <a:r>
              <a:rPr lang="en-US" b="1" dirty="0"/>
              <a:t>copies of values</a:t>
            </a:r>
          </a:p>
          <a:p>
            <a:pPr lvl="1"/>
            <a:r>
              <a:rPr lang="en-US" dirty="0"/>
              <a:t>What happens when we want to store mixes of object types in a single container? 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get sliced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0" y="3291840"/>
            <a:ext cx="4572000" cy="329184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&lt;list&gt;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ds;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(s);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(ds);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OUCH!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4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Instead, store </a:t>
            </a:r>
            <a:r>
              <a:rPr lang="en-US" b="1" dirty="0"/>
              <a:t>pointers to heap-allocated objects</a:t>
            </a:r>
            <a:r>
              <a:rPr lang="en-US" dirty="0"/>
              <a:t> in STL containers</a:t>
            </a:r>
          </a:p>
          <a:p>
            <a:pPr lvl="1"/>
            <a:r>
              <a:rPr lang="en-US" dirty="0"/>
              <a:t>No slicing!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dirty="0">
                <a:sym typeface="Wingdings" panose="05000000000000000000" pitchFamily="2" charset="2"/>
              </a:rPr>
              <a:t> does the wrong thing 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have to remember to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delete</a:t>
            </a:r>
            <a:r>
              <a:rPr lang="en-US" dirty="0">
                <a:sym typeface="Wingdings" panose="05000000000000000000" pitchFamily="2" charset="2"/>
              </a:rPr>
              <a:t> your objects before destroying the container 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Smart pointers!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tries to infer some kinds of conversions</a:t>
            </a:r>
          </a:p>
          <a:p>
            <a:pPr lvl="1"/>
            <a:r>
              <a:rPr lang="en-US" dirty="0"/>
              <a:t>When types are not equal and you don’t specify an explicit cast, the compiler looks for an acceptable implicit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097280" y="3017520"/>
            <a:ext cx="6949440" cy="1737360"/>
          </a:xfrm>
          <a:prstGeom prst="roundRect">
            <a:avLst>
              <a:gd name="adj" fmla="val 589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conversion, float -&gt; 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= x;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conversion, int -&gt; char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bar(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conversion, (const char*) -&gt; string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673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Sneaky Implicit Conversions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8366125" cy="2194560"/>
              </a:xfrm>
            </p:spPr>
            <p:txBody>
              <a:bodyPr/>
              <a:lstStyle/>
              <a:p>
                <a:r>
                  <a:rPr lang="en-US" dirty="0"/>
                  <a:t>(</a:t>
                </a:r>
                <a:r>
                  <a:rPr lang="en-US" dirty="0" err="1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en-US" dirty="0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char*</a:t>
                </a:r>
                <a:r>
                  <a:rPr lang="en-US" dirty="0"/>
                  <a:t>) to </a:t>
                </a:r>
                <a:r>
                  <a:rPr lang="en-US" dirty="0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r>
                  <a:rPr lang="en-US" dirty="0"/>
                  <a:t> conversion?</a:t>
                </a:r>
              </a:p>
              <a:p>
                <a:pPr lvl="1"/>
                <a:r>
                  <a:rPr lang="en-US" dirty="0"/>
                  <a:t>If a class has a constructor with a single parameter, the compiler will exploit it to perform implicit conversions</a:t>
                </a:r>
              </a:p>
              <a:p>
                <a:pPr lvl="1"/>
                <a:r>
                  <a:rPr lang="en-US" dirty="0"/>
                  <a:t>At most, one user-defined implicit conversion will happen</a:t>
                </a:r>
              </a:p>
              <a:p>
                <a:pPr lvl="2"/>
                <a:r>
                  <a:rPr lang="en-US" dirty="0"/>
                  <a:t>Can do </a:t>
                </a:r>
                <a:r>
                  <a:rPr lang="en-US" dirty="0" err="1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Foo</a:t>
                </a:r>
                <a:r>
                  <a:rPr lang="en-US" dirty="0"/>
                  <a:t>, but not </a:t>
                </a:r>
                <a:r>
                  <a:rPr lang="en-US" dirty="0" err="1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Foo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Baz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8366125" cy="2194560"/>
              </a:xfrm>
              <a:blipFill rotWithShape="0">
                <a:blip r:embed="rId2"/>
                <a:stretch>
                  <a:fillRect l="-291" t="-194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188720" y="3657600"/>
            <a:ext cx="6858000" cy="310896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Foo(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xi) : x(xi) {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Bar(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equivalent to return Bar(Foo(5));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976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Sneaky </a:t>
            </a:r>
            <a:r>
              <a:rPr lang="en-US" dirty="0" err="1"/>
              <a:t>Implicits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one-argument constructors as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dirty="0"/>
              <a:t> if you want to disable them from being used as an implicit conversion path</a:t>
            </a:r>
          </a:p>
          <a:p>
            <a:pPr lvl="1"/>
            <a:r>
              <a:rPr lang="en-US" dirty="0"/>
              <a:t>Usually a good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65F57-6629-491F-908D-2C38BE8C8B72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188720" y="3657600"/>
            <a:ext cx="6858000" cy="3108960"/>
          </a:xfrm>
          <a:prstGeom prst="roundRect">
            <a:avLst>
              <a:gd name="adj" fmla="val 27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xi) : x(xi) { }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f) {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/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Bar(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 error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71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Casts Review</a:t>
            </a:r>
          </a:p>
          <a:p>
            <a:r>
              <a:rPr lang="en-US" dirty="0"/>
              <a:t>C++ Conversions</a:t>
            </a:r>
          </a:p>
          <a:p>
            <a:r>
              <a:rPr lang="en-US" b="1" dirty="0">
                <a:solidFill>
                  <a:srgbClr val="4B2A85"/>
                </a:solidFill>
              </a:rPr>
              <a:t>Introduction to Networks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Layers upon layers upon layers…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funny-wedding-cake-decoration-colors-rainb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79" y="2062469"/>
            <a:ext cx="2743200" cy="43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1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Exercise 13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C++ casts: identify when they are appropriate</a:t>
            </a:r>
          </a:p>
          <a:p>
            <a:endParaRPr lang="en-US" b="1" dirty="0">
              <a:solidFill>
                <a:srgbClr val="4B2A85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Understand how C++ converts between types (and what can go wrong!)</a:t>
            </a:r>
          </a:p>
          <a:p>
            <a:endParaRPr lang="en-US" dirty="0"/>
          </a:p>
          <a:p>
            <a:r>
              <a:rPr lang="en-US" b="1" dirty="0">
                <a:solidFill>
                  <a:srgbClr val="4B2A85"/>
                </a:solidFill>
              </a:rPr>
              <a:t>Get a feeling for the “landscape” of computer networks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Know how we organize them (the 7 layer cake) and why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What each layer is responsible for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1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From 10,000 </a:t>
            </a:r>
            <a:r>
              <a:rPr lang="en-US" dirty="0" err="1"/>
              <a:t>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21</a:t>
            </a:fld>
            <a:endParaRPr lang="en-US"/>
          </a:p>
        </p:txBody>
      </p:sp>
      <p:pic>
        <p:nvPicPr>
          <p:cNvPr id="1028" name="Picture 4" descr="https://qph.fs.quoracdn.net/main-qimg-02adf57ae452fb95487ddcebab3da1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07" y="2938947"/>
            <a:ext cx="2743200" cy="181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hrome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t="3669" r="3586" b="3684"/>
          <a:stretch/>
        </p:blipFill>
        <p:spPr bwMode="auto">
          <a:xfrm>
            <a:off x="1098370" y="1899751"/>
            <a:ext cx="91222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.apple.com/v/safari/h/images/overview/safari_icon_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0" y="3387758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pple mail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" y="4718247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og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693" y="2036911"/>
            <a:ext cx="189241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etflix ico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7" b="36058"/>
          <a:stretch/>
        </p:blipFill>
        <p:spPr bwMode="auto">
          <a:xfrm>
            <a:off x="6478200" y="3524919"/>
            <a:ext cx="228480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Picture 16" descr="Image result for facebook ic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27365" r="30800" b="26047"/>
          <a:stretch/>
        </p:blipFill>
        <p:spPr bwMode="auto">
          <a:xfrm>
            <a:off x="5914968" y="4992567"/>
            <a:ext cx="220785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>
            <a:off x="2010592" y="2624866"/>
            <a:ext cx="953140" cy="586292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472826" y="3844958"/>
            <a:ext cx="1129405" cy="15883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103121" y="4522565"/>
            <a:ext cx="1005618" cy="470002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5103682" y="2565862"/>
            <a:ext cx="969011" cy="52875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438398" y="3844958"/>
            <a:ext cx="923609" cy="15883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015554" y="4395263"/>
            <a:ext cx="953140" cy="586292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triangl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75535" y="5999796"/>
            <a:ext cx="1957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clients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39951" y="5985164"/>
            <a:ext cx="1957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2643767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463040"/>
          </a:xfrm>
        </p:spPr>
        <p:txBody>
          <a:bodyPr/>
          <a:lstStyle/>
          <a:p>
            <a:r>
              <a:rPr lang="en-US" sz="2200" dirty="0"/>
              <a:t>Individual bits are modulated onto a wire or transmitted over radio</a:t>
            </a:r>
          </a:p>
          <a:p>
            <a:pPr lvl="1"/>
            <a:r>
              <a:rPr lang="en-US" sz="2000" dirty="0"/>
              <a:t>Physical layer specifies how bits are encoded at a signal level</a:t>
            </a:r>
          </a:p>
          <a:p>
            <a:pPr lvl="1"/>
            <a:r>
              <a:rPr lang="en-US" sz="2000" dirty="0"/>
              <a:t>Many choices, e.g., encode “1” as +1v, “0” as -0v; or “0”=+1v, “1”=-1v,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22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74320" y="6217920"/>
            <a:ext cx="2834640" cy="365760"/>
            <a:chOff x="274320" y="6217920"/>
            <a:chExt cx="2834640" cy="365760"/>
          </a:xfrm>
        </p:grpSpPr>
        <p:sp>
          <p:nvSpPr>
            <p:cNvPr id="5" name="Rectangle 4"/>
            <p:cNvSpPr/>
            <p:nvPr/>
          </p:nvSpPr>
          <p:spPr bwMode="auto">
            <a:xfrm>
              <a:off x="274320" y="621792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physical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011680" y="621792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physical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 bwMode="auto">
            <a:xfrm>
              <a:off x="1371600" y="6400800"/>
              <a:ext cx="640080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1371600" y="4206240"/>
            <a:ext cx="6400800" cy="1376795"/>
            <a:chOff x="1371600" y="3835285"/>
            <a:chExt cx="6400800" cy="1376795"/>
          </a:xfrm>
        </p:grpSpPr>
        <p:grpSp>
          <p:nvGrpSpPr>
            <p:cNvPr id="13" name="Group 12"/>
            <p:cNvGrpSpPr/>
            <p:nvPr/>
          </p:nvGrpSpPr>
          <p:grpSpPr>
            <a:xfrm>
              <a:off x="1371600" y="3840480"/>
              <a:ext cx="1645920" cy="1371600"/>
              <a:chOff x="1371600" y="3840480"/>
              <a:chExt cx="1645920" cy="13716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371600" y="3840480"/>
                <a:ext cx="1645920" cy="64008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computer</a:t>
                </a: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1828800" y="4754880"/>
                <a:ext cx="731520" cy="45720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NIC</a:t>
                </a:r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/>
              <p:cNvCxnSpPr>
                <a:stCxn id="9" idx="2"/>
                <a:endCxn id="10" idx="0"/>
              </p:cNvCxnSpPr>
              <p:nvPr/>
            </p:nvCxnSpPr>
            <p:spPr bwMode="auto">
              <a:xfrm>
                <a:off x="2194560" y="4480560"/>
                <a:ext cx="0" cy="27432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6126480" y="3835285"/>
              <a:ext cx="1645920" cy="1371600"/>
              <a:chOff x="1371600" y="3840480"/>
              <a:chExt cx="1645920" cy="137160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1371600" y="3840480"/>
                <a:ext cx="1645920" cy="64008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computer</a:t>
                </a:r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1828800" y="4754880"/>
                <a:ext cx="731520" cy="45720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NIC</a:t>
                </a:r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7" name="Straight Connector 16"/>
              <p:cNvCxnSpPr>
                <a:stCxn id="15" idx="2"/>
                <a:endCxn id="16" idx="0"/>
              </p:cNvCxnSpPr>
              <p:nvPr/>
            </p:nvCxnSpPr>
            <p:spPr bwMode="auto">
              <a:xfrm>
                <a:off x="2194560" y="4480560"/>
                <a:ext cx="0" cy="27432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" name="Straight Arrow Connector 17"/>
            <p:cNvCxnSpPr/>
            <p:nvPr/>
          </p:nvCxnSpPr>
          <p:spPr bwMode="auto">
            <a:xfrm>
              <a:off x="2651760" y="4983480"/>
              <a:ext cx="3840480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291840" y="4018165"/>
              <a:ext cx="2560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copper wire</a:t>
              </a:r>
            </a:p>
            <a:p>
              <a:pPr algn="ctr"/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optical cable</a:t>
              </a:r>
            </a:p>
            <a:p>
              <a:pPr algn="ctr"/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radio frequency band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28800" y="3061007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0</a:t>
            </a: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1</a:t>
            </a: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0</a:t>
            </a: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336473" y="2766406"/>
            <a:ext cx="3435927" cy="1046642"/>
            <a:chOff x="4336473" y="2766406"/>
            <a:chExt cx="3435927" cy="1046642"/>
          </a:xfrm>
        </p:grpSpPr>
        <p:sp>
          <p:nvSpPr>
            <p:cNvPr id="11" name="Freeform 10"/>
            <p:cNvSpPr/>
            <p:nvPr/>
          </p:nvSpPr>
          <p:spPr bwMode="auto">
            <a:xfrm>
              <a:off x="4336473" y="2834640"/>
              <a:ext cx="3435927" cy="914400"/>
            </a:xfrm>
            <a:custGeom>
              <a:avLst/>
              <a:gdLst>
                <a:gd name="connsiteX0" fmla="*/ 0 w 3435927"/>
                <a:gd name="connsiteY0" fmla="*/ 532015 h 1097280"/>
                <a:gd name="connsiteX1" fmla="*/ 11083 w 3435927"/>
                <a:gd name="connsiteY1" fmla="*/ 698269 h 1097280"/>
                <a:gd name="connsiteX2" fmla="*/ 33250 w 3435927"/>
                <a:gd name="connsiteY2" fmla="*/ 781397 h 1097280"/>
                <a:gd name="connsiteX3" fmla="*/ 38792 w 3435927"/>
                <a:gd name="connsiteY3" fmla="*/ 803564 h 1097280"/>
                <a:gd name="connsiteX4" fmla="*/ 49876 w 3435927"/>
                <a:gd name="connsiteY4" fmla="*/ 836815 h 1097280"/>
                <a:gd name="connsiteX5" fmla="*/ 72043 w 3435927"/>
                <a:gd name="connsiteY5" fmla="*/ 886691 h 1097280"/>
                <a:gd name="connsiteX6" fmla="*/ 99752 w 3435927"/>
                <a:gd name="connsiteY6" fmla="*/ 947651 h 1097280"/>
                <a:gd name="connsiteX7" fmla="*/ 116378 w 3435927"/>
                <a:gd name="connsiteY7" fmla="*/ 969818 h 1097280"/>
                <a:gd name="connsiteX8" fmla="*/ 149629 w 3435927"/>
                <a:gd name="connsiteY8" fmla="*/ 1003069 h 1097280"/>
                <a:gd name="connsiteX9" fmla="*/ 160712 w 3435927"/>
                <a:gd name="connsiteY9" fmla="*/ 1019695 h 1097280"/>
                <a:gd name="connsiteX10" fmla="*/ 177338 w 3435927"/>
                <a:gd name="connsiteY10" fmla="*/ 1030778 h 1097280"/>
                <a:gd name="connsiteX11" fmla="*/ 199505 w 3435927"/>
                <a:gd name="connsiteY11" fmla="*/ 1047404 h 1097280"/>
                <a:gd name="connsiteX12" fmla="*/ 216130 w 3435927"/>
                <a:gd name="connsiteY12" fmla="*/ 1052946 h 1097280"/>
                <a:gd name="connsiteX13" fmla="*/ 282632 w 3435927"/>
                <a:gd name="connsiteY13" fmla="*/ 1069571 h 1097280"/>
                <a:gd name="connsiteX14" fmla="*/ 376843 w 3435927"/>
                <a:gd name="connsiteY14" fmla="*/ 1058488 h 1097280"/>
                <a:gd name="connsiteX15" fmla="*/ 399010 w 3435927"/>
                <a:gd name="connsiteY15" fmla="*/ 1047404 h 1097280"/>
                <a:gd name="connsiteX16" fmla="*/ 443345 w 3435927"/>
                <a:gd name="connsiteY16" fmla="*/ 1030778 h 1097280"/>
                <a:gd name="connsiteX17" fmla="*/ 471054 w 3435927"/>
                <a:gd name="connsiteY17" fmla="*/ 1008611 h 1097280"/>
                <a:gd name="connsiteX18" fmla="*/ 498763 w 3435927"/>
                <a:gd name="connsiteY18" fmla="*/ 991986 h 1097280"/>
                <a:gd name="connsiteX19" fmla="*/ 509847 w 3435927"/>
                <a:gd name="connsiteY19" fmla="*/ 975360 h 1097280"/>
                <a:gd name="connsiteX20" fmla="*/ 554181 w 3435927"/>
                <a:gd name="connsiteY20" fmla="*/ 931026 h 1097280"/>
                <a:gd name="connsiteX21" fmla="*/ 587432 w 3435927"/>
                <a:gd name="connsiteY21" fmla="*/ 881149 h 1097280"/>
                <a:gd name="connsiteX22" fmla="*/ 598516 w 3435927"/>
                <a:gd name="connsiteY22" fmla="*/ 864524 h 1097280"/>
                <a:gd name="connsiteX23" fmla="*/ 604058 w 3435927"/>
                <a:gd name="connsiteY23" fmla="*/ 842357 h 1097280"/>
                <a:gd name="connsiteX24" fmla="*/ 626225 w 3435927"/>
                <a:gd name="connsiteY24" fmla="*/ 814648 h 1097280"/>
                <a:gd name="connsiteX25" fmla="*/ 631767 w 3435927"/>
                <a:gd name="connsiteY25" fmla="*/ 798022 h 1097280"/>
                <a:gd name="connsiteX26" fmla="*/ 642850 w 3435927"/>
                <a:gd name="connsiteY26" fmla="*/ 781397 h 1097280"/>
                <a:gd name="connsiteX27" fmla="*/ 659476 w 3435927"/>
                <a:gd name="connsiteY27" fmla="*/ 731520 h 1097280"/>
                <a:gd name="connsiteX28" fmla="*/ 665018 w 3435927"/>
                <a:gd name="connsiteY28" fmla="*/ 714895 h 1097280"/>
                <a:gd name="connsiteX29" fmla="*/ 681643 w 3435927"/>
                <a:gd name="connsiteY29" fmla="*/ 681644 h 1097280"/>
                <a:gd name="connsiteX30" fmla="*/ 692727 w 3435927"/>
                <a:gd name="connsiteY30" fmla="*/ 665018 h 1097280"/>
                <a:gd name="connsiteX31" fmla="*/ 725978 w 3435927"/>
                <a:gd name="connsiteY31" fmla="*/ 609600 h 1097280"/>
                <a:gd name="connsiteX32" fmla="*/ 742603 w 3435927"/>
                <a:gd name="connsiteY32" fmla="*/ 576349 h 1097280"/>
                <a:gd name="connsiteX33" fmla="*/ 753687 w 3435927"/>
                <a:gd name="connsiteY33" fmla="*/ 559724 h 1097280"/>
                <a:gd name="connsiteX34" fmla="*/ 764770 w 3435927"/>
                <a:gd name="connsiteY34" fmla="*/ 537557 h 1097280"/>
                <a:gd name="connsiteX35" fmla="*/ 786938 w 3435927"/>
                <a:gd name="connsiteY35" fmla="*/ 504306 h 1097280"/>
                <a:gd name="connsiteX36" fmla="*/ 803563 w 3435927"/>
                <a:gd name="connsiteY36" fmla="*/ 465513 h 1097280"/>
                <a:gd name="connsiteX37" fmla="*/ 825730 w 3435927"/>
                <a:gd name="connsiteY37" fmla="*/ 426720 h 1097280"/>
                <a:gd name="connsiteX38" fmla="*/ 831272 w 3435927"/>
                <a:gd name="connsiteY38" fmla="*/ 404553 h 1097280"/>
                <a:gd name="connsiteX39" fmla="*/ 842356 w 3435927"/>
                <a:gd name="connsiteY39" fmla="*/ 382386 h 1097280"/>
                <a:gd name="connsiteX40" fmla="*/ 864523 w 3435927"/>
                <a:gd name="connsiteY40" fmla="*/ 349135 h 1097280"/>
                <a:gd name="connsiteX41" fmla="*/ 875607 w 3435927"/>
                <a:gd name="connsiteY41" fmla="*/ 310342 h 1097280"/>
                <a:gd name="connsiteX42" fmla="*/ 886690 w 3435927"/>
                <a:gd name="connsiteY42" fmla="*/ 293717 h 1097280"/>
                <a:gd name="connsiteX43" fmla="*/ 897774 w 3435927"/>
                <a:gd name="connsiteY43" fmla="*/ 260466 h 1097280"/>
                <a:gd name="connsiteX44" fmla="*/ 908858 w 3435927"/>
                <a:gd name="connsiteY44" fmla="*/ 243840 h 1097280"/>
                <a:gd name="connsiteX45" fmla="*/ 925483 w 3435927"/>
                <a:gd name="connsiteY45" fmla="*/ 205048 h 1097280"/>
                <a:gd name="connsiteX46" fmla="*/ 953192 w 3435927"/>
                <a:gd name="connsiteY46" fmla="*/ 171797 h 1097280"/>
                <a:gd name="connsiteX47" fmla="*/ 964276 w 3435927"/>
                <a:gd name="connsiteY47" fmla="*/ 155171 h 1097280"/>
                <a:gd name="connsiteX48" fmla="*/ 1008610 w 3435927"/>
                <a:gd name="connsiteY48" fmla="*/ 116378 h 1097280"/>
                <a:gd name="connsiteX49" fmla="*/ 1036320 w 3435927"/>
                <a:gd name="connsiteY49" fmla="*/ 99753 h 1097280"/>
                <a:gd name="connsiteX50" fmla="*/ 1080654 w 3435927"/>
                <a:gd name="connsiteY50" fmla="*/ 77586 h 1097280"/>
                <a:gd name="connsiteX51" fmla="*/ 1124989 w 3435927"/>
                <a:gd name="connsiteY51" fmla="*/ 66502 h 1097280"/>
                <a:gd name="connsiteX52" fmla="*/ 1147156 w 3435927"/>
                <a:gd name="connsiteY52" fmla="*/ 60960 h 1097280"/>
                <a:gd name="connsiteX53" fmla="*/ 1219200 w 3435927"/>
                <a:gd name="connsiteY53" fmla="*/ 72044 h 1097280"/>
                <a:gd name="connsiteX54" fmla="*/ 1285701 w 3435927"/>
                <a:gd name="connsiteY54" fmla="*/ 83128 h 1097280"/>
                <a:gd name="connsiteX55" fmla="*/ 1330036 w 3435927"/>
                <a:gd name="connsiteY55" fmla="*/ 121920 h 1097280"/>
                <a:gd name="connsiteX56" fmla="*/ 1363287 w 3435927"/>
                <a:gd name="connsiteY56" fmla="*/ 166255 h 1097280"/>
                <a:gd name="connsiteX57" fmla="*/ 1385454 w 3435927"/>
                <a:gd name="connsiteY57" fmla="*/ 221673 h 1097280"/>
                <a:gd name="connsiteX58" fmla="*/ 1402080 w 3435927"/>
                <a:gd name="connsiteY58" fmla="*/ 249382 h 1097280"/>
                <a:gd name="connsiteX59" fmla="*/ 1413163 w 3435927"/>
                <a:gd name="connsiteY59" fmla="*/ 271549 h 1097280"/>
                <a:gd name="connsiteX60" fmla="*/ 1424247 w 3435927"/>
                <a:gd name="connsiteY60" fmla="*/ 288175 h 1097280"/>
                <a:gd name="connsiteX61" fmla="*/ 1446414 w 3435927"/>
                <a:gd name="connsiteY61" fmla="*/ 332509 h 1097280"/>
                <a:gd name="connsiteX62" fmla="*/ 1463040 w 3435927"/>
                <a:gd name="connsiteY62" fmla="*/ 371302 h 1097280"/>
                <a:gd name="connsiteX63" fmla="*/ 1468581 w 3435927"/>
                <a:gd name="connsiteY63" fmla="*/ 387928 h 1097280"/>
                <a:gd name="connsiteX64" fmla="*/ 1479665 w 3435927"/>
                <a:gd name="connsiteY64" fmla="*/ 404553 h 1097280"/>
                <a:gd name="connsiteX65" fmla="*/ 1496290 w 3435927"/>
                <a:gd name="connsiteY65" fmla="*/ 454429 h 1097280"/>
                <a:gd name="connsiteX66" fmla="*/ 1507374 w 3435927"/>
                <a:gd name="connsiteY66" fmla="*/ 487680 h 1097280"/>
                <a:gd name="connsiteX67" fmla="*/ 1512916 w 3435927"/>
                <a:gd name="connsiteY67" fmla="*/ 504306 h 1097280"/>
                <a:gd name="connsiteX68" fmla="*/ 1524000 w 3435927"/>
                <a:gd name="connsiteY68" fmla="*/ 532015 h 1097280"/>
                <a:gd name="connsiteX69" fmla="*/ 1529541 w 3435927"/>
                <a:gd name="connsiteY69" fmla="*/ 548640 h 1097280"/>
                <a:gd name="connsiteX70" fmla="*/ 1540625 w 3435927"/>
                <a:gd name="connsiteY70" fmla="*/ 570808 h 1097280"/>
                <a:gd name="connsiteX71" fmla="*/ 1546167 w 3435927"/>
                <a:gd name="connsiteY71" fmla="*/ 609600 h 1097280"/>
                <a:gd name="connsiteX72" fmla="*/ 1562792 w 3435927"/>
                <a:gd name="connsiteY72" fmla="*/ 659477 h 1097280"/>
                <a:gd name="connsiteX73" fmla="*/ 1573876 w 3435927"/>
                <a:gd name="connsiteY73" fmla="*/ 698269 h 1097280"/>
                <a:gd name="connsiteX74" fmla="*/ 1579418 w 3435927"/>
                <a:gd name="connsiteY74" fmla="*/ 731520 h 1097280"/>
                <a:gd name="connsiteX75" fmla="*/ 1590501 w 3435927"/>
                <a:gd name="connsiteY75" fmla="*/ 759229 h 1097280"/>
                <a:gd name="connsiteX76" fmla="*/ 1601585 w 3435927"/>
                <a:gd name="connsiteY76" fmla="*/ 792480 h 1097280"/>
                <a:gd name="connsiteX77" fmla="*/ 1618210 w 3435927"/>
                <a:gd name="connsiteY77" fmla="*/ 847898 h 1097280"/>
                <a:gd name="connsiteX78" fmla="*/ 1629294 w 3435927"/>
                <a:gd name="connsiteY78" fmla="*/ 881149 h 1097280"/>
                <a:gd name="connsiteX79" fmla="*/ 1640378 w 3435927"/>
                <a:gd name="connsiteY79" fmla="*/ 919942 h 1097280"/>
                <a:gd name="connsiteX80" fmla="*/ 1651461 w 3435927"/>
                <a:gd name="connsiteY80" fmla="*/ 936568 h 1097280"/>
                <a:gd name="connsiteX81" fmla="*/ 1684712 w 3435927"/>
                <a:gd name="connsiteY81" fmla="*/ 964277 h 1097280"/>
                <a:gd name="connsiteX82" fmla="*/ 1712421 w 3435927"/>
                <a:gd name="connsiteY82" fmla="*/ 997528 h 1097280"/>
                <a:gd name="connsiteX83" fmla="*/ 1751214 w 3435927"/>
                <a:gd name="connsiteY83" fmla="*/ 1019695 h 1097280"/>
                <a:gd name="connsiteX84" fmla="*/ 1784465 w 3435927"/>
                <a:gd name="connsiteY84" fmla="*/ 1041862 h 1097280"/>
                <a:gd name="connsiteX85" fmla="*/ 1806632 w 3435927"/>
                <a:gd name="connsiteY85" fmla="*/ 1052946 h 1097280"/>
                <a:gd name="connsiteX86" fmla="*/ 1839883 w 3435927"/>
                <a:gd name="connsiteY86" fmla="*/ 1075113 h 1097280"/>
                <a:gd name="connsiteX87" fmla="*/ 1856509 w 3435927"/>
                <a:gd name="connsiteY87" fmla="*/ 1086197 h 1097280"/>
                <a:gd name="connsiteX88" fmla="*/ 1900843 w 3435927"/>
                <a:gd name="connsiteY88" fmla="*/ 1091738 h 1097280"/>
                <a:gd name="connsiteX89" fmla="*/ 1923010 w 3435927"/>
                <a:gd name="connsiteY89" fmla="*/ 1097280 h 1097280"/>
                <a:gd name="connsiteX90" fmla="*/ 1989512 w 3435927"/>
                <a:gd name="connsiteY90" fmla="*/ 1086197 h 1097280"/>
                <a:gd name="connsiteX91" fmla="*/ 2033847 w 3435927"/>
                <a:gd name="connsiteY91" fmla="*/ 1080655 h 1097280"/>
                <a:gd name="connsiteX92" fmla="*/ 2067098 w 3435927"/>
                <a:gd name="connsiteY92" fmla="*/ 1064029 h 1097280"/>
                <a:gd name="connsiteX93" fmla="*/ 2083723 w 3435927"/>
                <a:gd name="connsiteY93" fmla="*/ 1058488 h 1097280"/>
                <a:gd name="connsiteX94" fmla="*/ 2133600 w 3435927"/>
                <a:gd name="connsiteY94" fmla="*/ 1030778 h 1097280"/>
                <a:gd name="connsiteX95" fmla="*/ 2189018 w 3435927"/>
                <a:gd name="connsiteY95" fmla="*/ 997528 h 1097280"/>
                <a:gd name="connsiteX96" fmla="*/ 2205643 w 3435927"/>
                <a:gd name="connsiteY96" fmla="*/ 986444 h 1097280"/>
                <a:gd name="connsiteX97" fmla="*/ 2222269 w 3435927"/>
                <a:gd name="connsiteY97" fmla="*/ 969818 h 1097280"/>
                <a:gd name="connsiteX98" fmla="*/ 2233352 w 3435927"/>
                <a:gd name="connsiteY98" fmla="*/ 953193 h 1097280"/>
                <a:gd name="connsiteX99" fmla="*/ 2249978 w 3435927"/>
                <a:gd name="connsiteY99" fmla="*/ 942109 h 1097280"/>
                <a:gd name="connsiteX100" fmla="*/ 2272145 w 3435927"/>
                <a:gd name="connsiteY100" fmla="*/ 908858 h 1097280"/>
                <a:gd name="connsiteX101" fmla="*/ 2299854 w 3435927"/>
                <a:gd name="connsiteY101" fmla="*/ 870066 h 1097280"/>
                <a:gd name="connsiteX102" fmla="*/ 2322021 w 3435927"/>
                <a:gd name="connsiteY102" fmla="*/ 831273 h 1097280"/>
                <a:gd name="connsiteX103" fmla="*/ 2327563 w 3435927"/>
                <a:gd name="connsiteY103" fmla="*/ 809106 h 1097280"/>
                <a:gd name="connsiteX104" fmla="*/ 2344189 w 3435927"/>
                <a:gd name="connsiteY104" fmla="*/ 775855 h 1097280"/>
                <a:gd name="connsiteX105" fmla="*/ 2360814 w 3435927"/>
                <a:gd name="connsiteY105" fmla="*/ 720437 h 1097280"/>
                <a:gd name="connsiteX106" fmla="*/ 2371898 w 3435927"/>
                <a:gd name="connsiteY106" fmla="*/ 698269 h 1097280"/>
                <a:gd name="connsiteX107" fmla="*/ 2388523 w 3435927"/>
                <a:gd name="connsiteY107" fmla="*/ 637309 h 1097280"/>
                <a:gd name="connsiteX108" fmla="*/ 2399607 w 3435927"/>
                <a:gd name="connsiteY108" fmla="*/ 615142 h 1097280"/>
                <a:gd name="connsiteX109" fmla="*/ 2405149 w 3435927"/>
                <a:gd name="connsiteY109" fmla="*/ 598517 h 1097280"/>
                <a:gd name="connsiteX110" fmla="*/ 2416232 w 3435927"/>
                <a:gd name="connsiteY110" fmla="*/ 576349 h 1097280"/>
                <a:gd name="connsiteX111" fmla="*/ 2421774 w 3435927"/>
                <a:gd name="connsiteY111" fmla="*/ 559724 h 1097280"/>
                <a:gd name="connsiteX112" fmla="*/ 2438400 w 3435927"/>
                <a:gd name="connsiteY112" fmla="*/ 515389 h 1097280"/>
                <a:gd name="connsiteX113" fmla="*/ 2443941 w 3435927"/>
                <a:gd name="connsiteY113" fmla="*/ 493222 h 1097280"/>
                <a:gd name="connsiteX114" fmla="*/ 2455025 w 3435927"/>
                <a:gd name="connsiteY114" fmla="*/ 476597 h 1097280"/>
                <a:gd name="connsiteX115" fmla="*/ 2460567 w 3435927"/>
                <a:gd name="connsiteY115" fmla="*/ 454429 h 1097280"/>
                <a:gd name="connsiteX116" fmla="*/ 2466109 w 3435927"/>
                <a:gd name="connsiteY116" fmla="*/ 426720 h 1097280"/>
                <a:gd name="connsiteX117" fmla="*/ 2488276 w 3435927"/>
                <a:gd name="connsiteY117" fmla="*/ 376844 h 1097280"/>
                <a:gd name="connsiteX118" fmla="*/ 2493818 w 3435927"/>
                <a:gd name="connsiteY118" fmla="*/ 354677 h 1097280"/>
                <a:gd name="connsiteX119" fmla="*/ 2515985 w 3435927"/>
                <a:gd name="connsiteY119" fmla="*/ 310342 h 1097280"/>
                <a:gd name="connsiteX120" fmla="*/ 2521527 w 3435927"/>
                <a:gd name="connsiteY120" fmla="*/ 293717 h 1097280"/>
                <a:gd name="connsiteX121" fmla="*/ 2543694 w 3435927"/>
                <a:gd name="connsiteY121" fmla="*/ 254924 h 1097280"/>
                <a:gd name="connsiteX122" fmla="*/ 2560320 w 3435927"/>
                <a:gd name="connsiteY122" fmla="*/ 216131 h 1097280"/>
                <a:gd name="connsiteX123" fmla="*/ 2576945 w 3435927"/>
                <a:gd name="connsiteY123" fmla="*/ 182880 h 1097280"/>
                <a:gd name="connsiteX124" fmla="*/ 2588029 w 3435927"/>
                <a:gd name="connsiteY124" fmla="*/ 144088 h 1097280"/>
                <a:gd name="connsiteX125" fmla="*/ 2626821 w 3435927"/>
                <a:gd name="connsiteY125" fmla="*/ 105295 h 1097280"/>
                <a:gd name="connsiteX126" fmla="*/ 2671156 w 3435927"/>
                <a:gd name="connsiteY126" fmla="*/ 66502 h 1097280"/>
                <a:gd name="connsiteX127" fmla="*/ 2687781 w 3435927"/>
                <a:gd name="connsiteY127" fmla="*/ 60960 h 1097280"/>
                <a:gd name="connsiteX128" fmla="*/ 2704407 w 3435927"/>
                <a:gd name="connsiteY128" fmla="*/ 49877 h 1097280"/>
                <a:gd name="connsiteX129" fmla="*/ 2721032 w 3435927"/>
                <a:gd name="connsiteY129" fmla="*/ 44335 h 1097280"/>
                <a:gd name="connsiteX130" fmla="*/ 2737658 w 3435927"/>
                <a:gd name="connsiteY130" fmla="*/ 33251 h 1097280"/>
                <a:gd name="connsiteX131" fmla="*/ 2770909 w 3435927"/>
                <a:gd name="connsiteY131" fmla="*/ 22168 h 1097280"/>
                <a:gd name="connsiteX132" fmla="*/ 2787534 w 3435927"/>
                <a:gd name="connsiteY132" fmla="*/ 11084 h 1097280"/>
                <a:gd name="connsiteX133" fmla="*/ 2837410 w 3435927"/>
                <a:gd name="connsiteY133" fmla="*/ 0 h 1097280"/>
                <a:gd name="connsiteX134" fmla="*/ 2992581 w 3435927"/>
                <a:gd name="connsiteY134" fmla="*/ 5542 h 1097280"/>
                <a:gd name="connsiteX135" fmla="*/ 3025832 w 3435927"/>
                <a:gd name="connsiteY135" fmla="*/ 22168 h 1097280"/>
                <a:gd name="connsiteX136" fmla="*/ 3053541 w 3435927"/>
                <a:gd name="connsiteY136" fmla="*/ 33251 h 1097280"/>
                <a:gd name="connsiteX137" fmla="*/ 3081250 w 3435927"/>
                <a:gd name="connsiteY137" fmla="*/ 55418 h 1097280"/>
                <a:gd name="connsiteX138" fmla="*/ 3097876 w 3435927"/>
                <a:gd name="connsiteY138" fmla="*/ 60960 h 1097280"/>
                <a:gd name="connsiteX139" fmla="*/ 3120043 w 3435927"/>
                <a:gd name="connsiteY139" fmla="*/ 72044 h 1097280"/>
                <a:gd name="connsiteX140" fmla="*/ 3153294 w 3435927"/>
                <a:gd name="connsiteY140" fmla="*/ 88669 h 1097280"/>
                <a:gd name="connsiteX141" fmla="*/ 3169920 w 3435927"/>
                <a:gd name="connsiteY141" fmla="*/ 105295 h 1097280"/>
                <a:gd name="connsiteX142" fmla="*/ 3203170 w 3435927"/>
                <a:gd name="connsiteY142" fmla="*/ 127462 h 1097280"/>
                <a:gd name="connsiteX143" fmla="*/ 3230880 w 3435927"/>
                <a:gd name="connsiteY143" fmla="*/ 155171 h 1097280"/>
                <a:gd name="connsiteX144" fmla="*/ 3241963 w 3435927"/>
                <a:gd name="connsiteY144" fmla="*/ 171797 h 1097280"/>
                <a:gd name="connsiteX145" fmla="*/ 3275214 w 3435927"/>
                <a:gd name="connsiteY145" fmla="*/ 216131 h 1097280"/>
                <a:gd name="connsiteX146" fmla="*/ 3291840 w 3435927"/>
                <a:gd name="connsiteY146" fmla="*/ 243840 h 1097280"/>
                <a:gd name="connsiteX147" fmla="*/ 3302923 w 3435927"/>
                <a:gd name="connsiteY147" fmla="*/ 277091 h 1097280"/>
                <a:gd name="connsiteX148" fmla="*/ 3325090 w 3435927"/>
                <a:gd name="connsiteY148" fmla="*/ 338051 h 1097280"/>
                <a:gd name="connsiteX149" fmla="*/ 3336174 w 3435927"/>
                <a:gd name="connsiteY149" fmla="*/ 376844 h 1097280"/>
                <a:gd name="connsiteX150" fmla="*/ 3358341 w 3435927"/>
                <a:gd name="connsiteY150" fmla="*/ 421178 h 1097280"/>
                <a:gd name="connsiteX151" fmla="*/ 3369425 w 3435927"/>
                <a:gd name="connsiteY151" fmla="*/ 437804 h 1097280"/>
                <a:gd name="connsiteX152" fmla="*/ 3374967 w 3435927"/>
                <a:gd name="connsiteY152" fmla="*/ 454429 h 1097280"/>
                <a:gd name="connsiteX153" fmla="*/ 3386050 w 3435927"/>
                <a:gd name="connsiteY153" fmla="*/ 471055 h 1097280"/>
                <a:gd name="connsiteX154" fmla="*/ 3391592 w 3435927"/>
                <a:gd name="connsiteY154" fmla="*/ 487680 h 1097280"/>
                <a:gd name="connsiteX155" fmla="*/ 3413760 w 3435927"/>
                <a:gd name="connsiteY155" fmla="*/ 520931 h 1097280"/>
                <a:gd name="connsiteX156" fmla="*/ 3419301 w 3435927"/>
                <a:gd name="connsiteY156" fmla="*/ 537557 h 1097280"/>
                <a:gd name="connsiteX157" fmla="*/ 3435927 w 3435927"/>
                <a:gd name="connsiteY157" fmla="*/ 554182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3435927" h="1097280">
                  <a:moveTo>
                    <a:pt x="0" y="532015"/>
                  </a:moveTo>
                  <a:cubicBezTo>
                    <a:pt x="3694" y="587433"/>
                    <a:pt x="5557" y="643004"/>
                    <a:pt x="11083" y="698269"/>
                  </a:cubicBezTo>
                  <a:cubicBezTo>
                    <a:pt x="17252" y="759961"/>
                    <a:pt x="18796" y="738035"/>
                    <a:pt x="33250" y="781397"/>
                  </a:cubicBezTo>
                  <a:cubicBezTo>
                    <a:pt x="35658" y="788623"/>
                    <a:pt x="36603" y="796269"/>
                    <a:pt x="38792" y="803564"/>
                  </a:cubicBezTo>
                  <a:cubicBezTo>
                    <a:pt x="42149" y="814754"/>
                    <a:pt x="45883" y="825835"/>
                    <a:pt x="49876" y="836815"/>
                  </a:cubicBezTo>
                  <a:cubicBezTo>
                    <a:pt x="70501" y="893533"/>
                    <a:pt x="51136" y="837906"/>
                    <a:pt x="72043" y="886691"/>
                  </a:cubicBezTo>
                  <a:cubicBezTo>
                    <a:pt x="84145" y="914931"/>
                    <a:pt x="71195" y="909577"/>
                    <a:pt x="99752" y="947651"/>
                  </a:cubicBezTo>
                  <a:cubicBezTo>
                    <a:pt x="105294" y="955040"/>
                    <a:pt x="110199" y="962953"/>
                    <a:pt x="116378" y="969818"/>
                  </a:cubicBezTo>
                  <a:cubicBezTo>
                    <a:pt x="126864" y="981469"/>
                    <a:pt x="140935" y="990027"/>
                    <a:pt x="149629" y="1003069"/>
                  </a:cubicBezTo>
                  <a:cubicBezTo>
                    <a:pt x="153323" y="1008611"/>
                    <a:pt x="156002" y="1014985"/>
                    <a:pt x="160712" y="1019695"/>
                  </a:cubicBezTo>
                  <a:cubicBezTo>
                    <a:pt x="165422" y="1024405"/>
                    <a:pt x="171918" y="1026907"/>
                    <a:pt x="177338" y="1030778"/>
                  </a:cubicBezTo>
                  <a:cubicBezTo>
                    <a:pt x="184854" y="1036147"/>
                    <a:pt x="191486" y="1042821"/>
                    <a:pt x="199505" y="1047404"/>
                  </a:cubicBezTo>
                  <a:cubicBezTo>
                    <a:pt x="204577" y="1050302"/>
                    <a:pt x="210660" y="1050895"/>
                    <a:pt x="216130" y="1052946"/>
                  </a:cubicBezTo>
                  <a:cubicBezTo>
                    <a:pt x="260255" y="1069492"/>
                    <a:pt x="228363" y="1061818"/>
                    <a:pt x="282632" y="1069571"/>
                  </a:cubicBezTo>
                  <a:cubicBezTo>
                    <a:pt x="292964" y="1068632"/>
                    <a:pt x="357510" y="1064288"/>
                    <a:pt x="376843" y="1058488"/>
                  </a:cubicBezTo>
                  <a:cubicBezTo>
                    <a:pt x="384756" y="1056114"/>
                    <a:pt x="391461" y="1050759"/>
                    <a:pt x="399010" y="1047404"/>
                  </a:cubicBezTo>
                  <a:cubicBezTo>
                    <a:pt x="418886" y="1038570"/>
                    <a:pt x="425067" y="1036871"/>
                    <a:pt x="443345" y="1030778"/>
                  </a:cubicBezTo>
                  <a:cubicBezTo>
                    <a:pt x="452581" y="1023389"/>
                    <a:pt x="461364" y="1015394"/>
                    <a:pt x="471054" y="1008611"/>
                  </a:cubicBezTo>
                  <a:cubicBezTo>
                    <a:pt x="479878" y="1002434"/>
                    <a:pt x="490585" y="998996"/>
                    <a:pt x="498763" y="991986"/>
                  </a:cubicBezTo>
                  <a:cubicBezTo>
                    <a:pt x="503820" y="987651"/>
                    <a:pt x="505367" y="980288"/>
                    <a:pt x="509847" y="975360"/>
                  </a:cubicBezTo>
                  <a:cubicBezTo>
                    <a:pt x="523905" y="959896"/>
                    <a:pt x="542588" y="948415"/>
                    <a:pt x="554181" y="931026"/>
                  </a:cubicBezTo>
                  <a:lnTo>
                    <a:pt x="587432" y="881149"/>
                  </a:lnTo>
                  <a:lnTo>
                    <a:pt x="598516" y="864524"/>
                  </a:lnTo>
                  <a:cubicBezTo>
                    <a:pt x="600363" y="857135"/>
                    <a:pt x="600359" y="849015"/>
                    <a:pt x="604058" y="842357"/>
                  </a:cubicBezTo>
                  <a:cubicBezTo>
                    <a:pt x="609802" y="832017"/>
                    <a:pt x="619956" y="824678"/>
                    <a:pt x="626225" y="814648"/>
                  </a:cubicBezTo>
                  <a:cubicBezTo>
                    <a:pt x="629321" y="809694"/>
                    <a:pt x="629155" y="803247"/>
                    <a:pt x="631767" y="798022"/>
                  </a:cubicBezTo>
                  <a:cubicBezTo>
                    <a:pt x="634745" y="792065"/>
                    <a:pt x="640145" y="787483"/>
                    <a:pt x="642850" y="781397"/>
                  </a:cubicBezTo>
                  <a:cubicBezTo>
                    <a:pt x="642852" y="781392"/>
                    <a:pt x="656704" y="739835"/>
                    <a:pt x="659476" y="731520"/>
                  </a:cubicBezTo>
                  <a:cubicBezTo>
                    <a:pt x="661323" y="725978"/>
                    <a:pt x="662406" y="720120"/>
                    <a:pt x="665018" y="714895"/>
                  </a:cubicBezTo>
                  <a:cubicBezTo>
                    <a:pt x="670560" y="703811"/>
                    <a:pt x="675625" y="692476"/>
                    <a:pt x="681643" y="681644"/>
                  </a:cubicBezTo>
                  <a:cubicBezTo>
                    <a:pt x="684878" y="675822"/>
                    <a:pt x="689422" y="670801"/>
                    <a:pt x="692727" y="665018"/>
                  </a:cubicBezTo>
                  <a:cubicBezTo>
                    <a:pt x="726810" y="605372"/>
                    <a:pt x="671746" y="690947"/>
                    <a:pt x="725978" y="609600"/>
                  </a:cubicBezTo>
                  <a:cubicBezTo>
                    <a:pt x="757741" y="561955"/>
                    <a:pt x="719658" y="622238"/>
                    <a:pt x="742603" y="576349"/>
                  </a:cubicBezTo>
                  <a:cubicBezTo>
                    <a:pt x="745582" y="570392"/>
                    <a:pt x="750383" y="565507"/>
                    <a:pt x="753687" y="559724"/>
                  </a:cubicBezTo>
                  <a:cubicBezTo>
                    <a:pt x="757786" y="552551"/>
                    <a:pt x="760520" y="544641"/>
                    <a:pt x="764770" y="537557"/>
                  </a:cubicBezTo>
                  <a:cubicBezTo>
                    <a:pt x="771624" y="526134"/>
                    <a:pt x="786938" y="504306"/>
                    <a:pt x="786938" y="504306"/>
                  </a:cubicBezTo>
                  <a:cubicBezTo>
                    <a:pt x="793155" y="485656"/>
                    <a:pt x="792608" y="484685"/>
                    <a:pt x="803563" y="465513"/>
                  </a:cubicBezTo>
                  <a:cubicBezTo>
                    <a:pt x="815261" y="445042"/>
                    <a:pt x="816592" y="451090"/>
                    <a:pt x="825730" y="426720"/>
                  </a:cubicBezTo>
                  <a:cubicBezTo>
                    <a:pt x="828404" y="419588"/>
                    <a:pt x="828598" y="411684"/>
                    <a:pt x="831272" y="404553"/>
                  </a:cubicBezTo>
                  <a:cubicBezTo>
                    <a:pt x="834173" y="396818"/>
                    <a:pt x="838106" y="389470"/>
                    <a:pt x="842356" y="382386"/>
                  </a:cubicBezTo>
                  <a:cubicBezTo>
                    <a:pt x="849210" y="370963"/>
                    <a:pt x="864523" y="349135"/>
                    <a:pt x="864523" y="349135"/>
                  </a:cubicBezTo>
                  <a:cubicBezTo>
                    <a:pt x="866299" y="342033"/>
                    <a:pt x="871632" y="318292"/>
                    <a:pt x="875607" y="310342"/>
                  </a:cubicBezTo>
                  <a:cubicBezTo>
                    <a:pt x="878585" y="304385"/>
                    <a:pt x="883985" y="299803"/>
                    <a:pt x="886690" y="293717"/>
                  </a:cubicBezTo>
                  <a:cubicBezTo>
                    <a:pt x="891435" y="283041"/>
                    <a:pt x="891293" y="270187"/>
                    <a:pt x="897774" y="260466"/>
                  </a:cubicBezTo>
                  <a:cubicBezTo>
                    <a:pt x="901469" y="254924"/>
                    <a:pt x="905879" y="249797"/>
                    <a:pt x="908858" y="243840"/>
                  </a:cubicBezTo>
                  <a:cubicBezTo>
                    <a:pt x="939949" y="181660"/>
                    <a:pt x="879350" y="285781"/>
                    <a:pt x="925483" y="205048"/>
                  </a:cubicBezTo>
                  <a:cubicBezTo>
                    <a:pt x="940493" y="178780"/>
                    <a:pt x="932353" y="196804"/>
                    <a:pt x="953192" y="171797"/>
                  </a:cubicBezTo>
                  <a:cubicBezTo>
                    <a:pt x="957456" y="166680"/>
                    <a:pt x="959890" y="160184"/>
                    <a:pt x="964276" y="155171"/>
                  </a:cubicBezTo>
                  <a:cubicBezTo>
                    <a:pt x="983408" y="133305"/>
                    <a:pt x="987892" y="129327"/>
                    <a:pt x="1008610" y="116378"/>
                  </a:cubicBezTo>
                  <a:cubicBezTo>
                    <a:pt x="1017744" y="110669"/>
                    <a:pt x="1027186" y="105462"/>
                    <a:pt x="1036320" y="99753"/>
                  </a:cubicBezTo>
                  <a:cubicBezTo>
                    <a:pt x="1057895" y="86269"/>
                    <a:pt x="1051729" y="86486"/>
                    <a:pt x="1080654" y="77586"/>
                  </a:cubicBezTo>
                  <a:cubicBezTo>
                    <a:pt x="1095214" y="73106"/>
                    <a:pt x="1110211" y="70197"/>
                    <a:pt x="1124989" y="66502"/>
                  </a:cubicBezTo>
                  <a:lnTo>
                    <a:pt x="1147156" y="60960"/>
                  </a:lnTo>
                  <a:cubicBezTo>
                    <a:pt x="1254350" y="74360"/>
                    <a:pt x="1143040" y="59350"/>
                    <a:pt x="1219200" y="72044"/>
                  </a:cubicBezTo>
                  <a:cubicBezTo>
                    <a:pt x="1301680" y="85791"/>
                    <a:pt x="1220404" y="70068"/>
                    <a:pt x="1285701" y="83128"/>
                  </a:cubicBezTo>
                  <a:cubicBezTo>
                    <a:pt x="1304956" y="97568"/>
                    <a:pt x="1314092" y="102787"/>
                    <a:pt x="1330036" y="121920"/>
                  </a:cubicBezTo>
                  <a:cubicBezTo>
                    <a:pt x="1341862" y="136111"/>
                    <a:pt x="1356426" y="149103"/>
                    <a:pt x="1363287" y="166255"/>
                  </a:cubicBezTo>
                  <a:cubicBezTo>
                    <a:pt x="1370676" y="184728"/>
                    <a:pt x="1375218" y="204613"/>
                    <a:pt x="1385454" y="221673"/>
                  </a:cubicBezTo>
                  <a:cubicBezTo>
                    <a:pt x="1390996" y="230909"/>
                    <a:pt x="1396849" y="239966"/>
                    <a:pt x="1402080" y="249382"/>
                  </a:cubicBezTo>
                  <a:cubicBezTo>
                    <a:pt x="1406092" y="256603"/>
                    <a:pt x="1409064" y="264376"/>
                    <a:pt x="1413163" y="271549"/>
                  </a:cubicBezTo>
                  <a:cubicBezTo>
                    <a:pt x="1416468" y="277332"/>
                    <a:pt x="1421268" y="282218"/>
                    <a:pt x="1424247" y="288175"/>
                  </a:cubicBezTo>
                  <a:cubicBezTo>
                    <a:pt x="1451359" y="342400"/>
                    <a:pt x="1420736" y="293994"/>
                    <a:pt x="1446414" y="332509"/>
                  </a:cubicBezTo>
                  <a:cubicBezTo>
                    <a:pt x="1459414" y="371509"/>
                    <a:pt x="1442491" y="323352"/>
                    <a:pt x="1463040" y="371302"/>
                  </a:cubicBezTo>
                  <a:cubicBezTo>
                    <a:pt x="1465341" y="376671"/>
                    <a:pt x="1465969" y="382703"/>
                    <a:pt x="1468581" y="387928"/>
                  </a:cubicBezTo>
                  <a:cubicBezTo>
                    <a:pt x="1471560" y="393885"/>
                    <a:pt x="1476960" y="398467"/>
                    <a:pt x="1479665" y="404553"/>
                  </a:cubicBezTo>
                  <a:cubicBezTo>
                    <a:pt x="1479674" y="404573"/>
                    <a:pt x="1493516" y="446105"/>
                    <a:pt x="1496290" y="454429"/>
                  </a:cubicBezTo>
                  <a:lnTo>
                    <a:pt x="1507374" y="487680"/>
                  </a:lnTo>
                  <a:cubicBezTo>
                    <a:pt x="1509221" y="493222"/>
                    <a:pt x="1510746" y="498882"/>
                    <a:pt x="1512916" y="504306"/>
                  </a:cubicBezTo>
                  <a:cubicBezTo>
                    <a:pt x="1516611" y="513542"/>
                    <a:pt x="1520507" y="522700"/>
                    <a:pt x="1524000" y="532015"/>
                  </a:cubicBezTo>
                  <a:cubicBezTo>
                    <a:pt x="1526051" y="537484"/>
                    <a:pt x="1527240" y="543271"/>
                    <a:pt x="1529541" y="548640"/>
                  </a:cubicBezTo>
                  <a:cubicBezTo>
                    <a:pt x="1532795" y="556234"/>
                    <a:pt x="1536930" y="563419"/>
                    <a:pt x="1540625" y="570808"/>
                  </a:cubicBezTo>
                  <a:cubicBezTo>
                    <a:pt x="1542472" y="583739"/>
                    <a:pt x="1543230" y="596873"/>
                    <a:pt x="1546167" y="609600"/>
                  </a:cubicBezTo>
                  <a:cubicBezTo>
                    <a:pt x="1562785" y="681611"/>
                    <a:pt x="1551712" y="615158"/>
                    <a:pt x="1562792" y="659477"/>
                  </a:cubicBezTo>
                  <a:cubicBezTo>
                    <a:pt x="1569751" y="687311"/>
                    <a:pt x="1565925" y="674418"/>
                    <a:pt x="1573876" y="698269"/>
                  </a:cubicBezTo>
                  <a:cubicBezTo>
                    <a:pt x="1575723" y="709353"/>
                    <a:pt x="1576462" y="720679"/>
                    <a:pt x="1579418" y="731520"/>
                  </a:cubicBezTo>
                  <a:cubicBezTo>
                    <a:pt x="1582035" y="741117"/>
                    <a:pt x="1587101" y="749880"/>
                    <a:pt x="1590501" y="759229"/>
                  </a:cubicBezTo>
                  <a:cubicBezTo>
                    <a:pt x="1594494" y="770209"/>
                    <a:pt x="1598751" y="781146"/>
                    <a:pt x="1601585" y="792480"/>
                  </a:cubicBezTo>
                  <a:cubicBezTo>
                    <a:pt x="1609960" y="825979"/>
                    <a:pt x="1604720" y="807427"/>
                    <a:pt x="1618210" y="847898"/>
                  </a:cubicBezTo>
                  <a:cubicBezTo>
                    <a:pt x="1621905" y="858982"/>
                    <a:pt x="1626460" y="869815"/>
                    <a:pt x="1629294" y="881149"/>
                  </a:cubicBezTo>
                  <a:cubicBezTo>
                    <a:pt x="1631070" y="888254"/>
                    <a:pt x="1636402" y="911989"/>
                    <a:pt x="1640378" y="919942"/>
                  </a:cubicBezTo>
                  <a:cubicBezTo>
                    <a:pt x="1643357" y="925899"/>
                    <a:pt x="1646751" y="931858"/>
                    <a:pt x="1651461" y="936568"/>
                  </a:cubicBezTo>
                  <a:cubicBezTo>
                    <a:pt x="1695067" y="980174"/>
                    <a:pt x="1639304" y="909787"/>
                    <a:pt x="1684712" y="964277"/>
                  </a:cubicBezTo>
                  <a:cubicBezTo>
                    <a:pt x="1704521" y="988048"/>
                    <a:pt x="1685936" y="975457"/>
                    <a:pt x="1712421" y="997528"/>
                  </a:cubicBezTo>
                  <a:cubicBezTo>
                    <a:pt x="1728845" y="1011215"/>
                    <a:pt x="1731866" y="1008086"/>
                    <a:pt x="1751214" y="1019695"/>
                  </a:cubicBezTo>
                  <a:cubicBezTo>
                    <a:pt x="1762637" y="1026549"/>
                    <a:pt x="1772551" y="1035905"/>
                    <a:pt x="1784465" y="1041862"/>
                  </a:cubicBezTo>
                  <a:cubicBezTo>
                    <a:pt x="1791854" y="1045557"/>
                    <a:pt x="1799548" y="1048696"/>
                    <a:pt x="1806632" y="1052946"/>
                  </a:cubicBezTo>
                  <a:cubicBezTo>
                    <a:pt x="1818055" y="1059800"/>
                    <a:pt x="1828799" y="1067724"/>
                    <a:pt x="1839883" y="1075113"/>
                  </a:cubicBezTo>
                  <a:cubicBezTo>
                    <a:pt x="1845425" y="1078808"/>
                    <a:pt x="1849900" y="1085371"/>
                    <a:pt x="1856509" y="1086197"/>
                  </a:cubicBezTo>
                  <a:lnTo>
                    <a:pt x="1900843" y="1091738"/>
                  </a:lnTo>
                  <a:cubicBezTo>
                    <a:pt x="1908232" y="1093585"/>
                    <a:pt x="1915394" y="1097280"/>
                    <a:pt x="1923010" y="1097280"/>
                  </a:cubicBezTo>
                  <a:cubicBezTo>
                    <a:pt x="1971772" y="1097280"/>
                    <a:pt x="1954497" y="1092032"/>
                    <a:pt x="1989512" y="1086197"/>
                  </a:cubicBezTo>
                  <a:cubicBezTo>
                    <a:pt x="2004203" y="1083749"/>
                    <a:pt x="2019069" y="1082502"/>
                    <a:pt x="2033847" y="1080655"/>
                  </a:cubicBezTo>
                  <a:cubicBezTo>
                    <a:pt x="2075640" y="1066723"/>
                    <a:pt x="2024119" y="1085518"/>
                    <a:pt x="2067098" y="1064029"/>
                  </a:cubicBezTo>
                  <a:cubicBezTo>
                    <a:pt x="2072323" y="1061417"/>
                    <a:pt x="2078385" y="1060860"/>
                    <a:pt x="2083723" y="1058488"/>
                  </a:cubicBezTo>
                  <a:cubicBezTo>
                    <a:pt x="2143365" y="1031981"/>
                    <a:pt x="2095680" y="1052446"/>
                    <a:pt x="2133600" y="1030778"/>
                  </a:cubicBezTo>
                  <a:cubicBezTo>
                    <a:pt x="2193238" y="996700"/>
                    <a:pt x="2107684" y="1051751"/>
                    <a:pt x="2189018" y="997528"/>
                  </a:cubicBezTo>
                  <a:cubicBezTo>
                    <a:pt x="2194560" y="993833"/>
                    <a:pt x="2200933" y="991154"/>
                    <a:pt x="2205643" y="986444"/>
                  </a:cubicBezTo>
                  <a:cubicBezTo>
                    <a:pt x="2211185" y="980902"/>
                    <a:pt x="2217252" y="975839"/>
                    <a:pt x="2222269" y="969818"/>
                  </a:cubicBezTo>
                  <a:cubicBezTo>
                    <a:pt x="2226533" y="964701"/>
                    <a:pt x="2228643" y="957902"/>
                    <a:pt x="2233352" y="953193"/>
                  </a:cubicBezTo>
                  <a:cubicBezTo>
                    <a:pt x="2238062" y="948483"/>
                    <a:pt x="2244436" y="945804"/>
                    <a:pt x="2249978" y="942109"/>
                  </a:cubicBezTo>
                  <a:cubicBezTo>
                    <a:pt x="2257367" y="931025"/>
                    <a:pt x="2264153" y="919515"/>
                    <a:pt x="2272145" y="908858"/>
                  </a:cubicBezTo>
                  <a:cubicBezTo>
                    <a:pt x="2279276" y="899349"/>
                    <a:pt x="2293374" y="881405"/>
                    <a:pt x="2299854" y="870066"/>
                  </a:cubicBezTo>
                  <a:cubicBezTo>
                    <a:pt x="2327987" y="820835"/>
                    <a:pt x="2295012" y="871787"/>
                    <a:pt x="2322021" y="831273"/>
                  </a:cubicBezTo>
                  <a:cubicBezTo>
                    <a:pt x="2323868" y="823884"/>
                    <a:pt x="2324563" y="816107"/>
                    <a:pt x="2327563" y="809106"/>
                  </a:cubicBezTo>
                  <a:cubicBezTo>
                    <a:pt x="2348377" y="760541"/>
                    <a:pt x="2330849" y="822547"/>
                    <a:pt x="2344189" y="775855"/>
                  </a:cubicBezTo>
                  <a:cubicBezTo>
                    <a:pt x="2349494" y="757287"/>
                    <a:pt x="2352030" y="738005"/>
                    <a:pt x="2360814" y="720437"/>
                  </a:cubicBezTo>
                  <a:cubicBezTo>
                    <a:pt x="2364509" y="713048"/>
                    <a:pt x="2369286" y="706107"/>
                    <a:pt x="2371898" y="698269"/>
                  </a:cubicBezTo>
                  <a:cubicBezTo>
                    <a:pt x="2378558" y="678288"/>
                    <a:pt x="2381863" y="657290"/>
                    <a:pt x="2388523" y="637309"/>
                  </a:cubicBezTo>
                  <a:cubicBezTo>
                    <a:pt x="2391135" y="629472"/>
                    <a:pt x="2396353" y="622735"/>
                    <a:pt x="2399607" y="615142"/>
                  </a:cubicBezTo>
                  <a:cubicBezTo>
                    <a:pt x="2401908" y="609773"/>
                    <a:pt x="2402848" y="603886"/>
                    <a:pt x="2405149" y="598517"/>
                  </a:cubicBezTo>
                  <a:cubicBezTo>
                    <a:pt x="2408403" y="590924"/>
                    <a:pt x="2412978" y="583942"/>
                    <a:pt x="2416232" y="576349"/>
                  </a:cubicBezTo>
                  <a:cubicBezTo>
                    <a:pt x="2418533" y="570980"/>
                    <a:pt x="2419778" y="565214"/>
                    <a:pt x="2421774" y="559724"/>
                  </a:cubicBezTo>
                  <a:cubicBezTo>
                    <a:pt x="2427168" y="544891"/>
                    <a:pt x="2433409" y="530362"/>
                    <a:pt x="2438400" y="515389"/>
                  </a:cubicBezTo>
                  <a:cubicBezTo>
                    <a:pt x="2440808" y="508163"/>
                    <a:pt x="2440941" y="500223"/>
                    <a:pt x="2443941" y="493222"/>
                  </a:cubicBezTo>
                  <a:cubicBezTo>
                    <a:pt x="2446565" y="487100"/>
                    <a:pt x="2451330" y="482139"/>
                    <a:pt x="2455025" y="476597"/>
                  </a:cubicBezTo>
                  <a:cubicBezTo>
                    <a:pt x="2456872" y="469208"/>
                    <a:pt x="2458915" y="461864"/>
                    <a:pt x="2460567" y="454429"/>
                  </a:cubicBezTo>
                  <a:cubicBezTo>
                    <a:pt x="2462610" y="445234"/>
                    <a:pt x="2463402" y="435742"/>
                    <a:pt x="2466109" y="426720"/>
                  </a:cubicBezTo>
                  <a:cubicBezTo>
                    <a:pt x="2481275" y="376165"/>
                    <a:pt x="2471900" y="420512"/>
                    <a:pt x="2488276" y="376844"/>
                  </a:cubicBezTo>
                  <a:cubicBezTo>
                    <a:pt x="2490950" y="369713"/>
                    <a:pt x="2490889" y="361708"/>
                    <a:pt x="2493818" y="354677"/>
                  </a:cubicBezTo>
                  <a:cubicBezTo>
                    <a:pt x="2500173" y="339425"/>
                    <a:pt x="2510760" y="326017"/>
                    <a:pt x="2515985" y="310342"/>
                  </a:cubicBezTo>
                  <a:cubicBezTo>
                    <a:pt x="2517832" y="304800"/>
                    <a:pt x="2519226" y="299086"/>
                    <a:pt x="2521527" y="293717"/>
                  </a:cubicBezTo>
                  <a:cubicBezTo>
                    <a:pt x="2529967" y="274024"/>
                    <a:pt x="2532559" y="271625"/>
                    <a:pt x="2543694" y="254924"/>
                  </a:cubicBezTo>
                  <a:cubicBezTo>
                    <a:pt x="2556693" y="215927"/>
                    <a:pt x="2539773" y="264075"/>
                    <a:pt x="2560320" y="216131"/>
                  </a:cubicBezTo>
                  <a:cubicBezTo>
                    <a:pt x="2574088" y="184006"/>
                    <a:pt x="2555642" y="214835"/>
                    <a:pt x="2576945" y="182880"/>
                  </a:cubicBezTo>
                  <a:cubicBezTo>
                    <a:pt x="2578721" y="175776"/>
                    <a:pt x="2584053" y="152040"/>
                    <a:pt x="2588029" y="144088"/>
                  </a:cubicBezTo>
                  <a:cubicBezTo>
                    <a:pt x="2599068" y="122009"/>
                    <a:pt x="2605640" y="123828"/>
                    <a:pt x="2626821" y="105295"/>
                  </a:cubicBezTo>
                  <a:cubicBezTo>
                    <a:pt x="2648616" y="86224"/>
                    <a:pt x="2642148" y="84632"/>
                    <a:pt x="2671156" y="66502"/>
                  </a:cubicBezTo>
                  <a:cubicBezTo>
                    <a:pt x="2676110" y="63406"/>
                    <a:pt x="2682556" y="63572"/>
                    <a:pt x="2687781" y="60960"/>
                  </a:cubicBezTo>
                  <a:cubicBezTo>
                    <a:pt x="2693738" y="57981"/>
                    <a:pt x="2698450" y="52856"/>
                    <a:pt x="2704407" y="49877"/>
                  </a:cubicBezTo>
                  <a:cubicBezTo>
                    <a:pt x="2709632" y="47265"/>
                    <a:pt x="2715807" y="46947"/>
                    <a:pt x="2721032" y="44335"/>
                  </a:cubicBezTo>
                  <a:cubicBezTo>
                    <a:pt x="2726989" y="41356"/>
                    <a:pt x="2731571" y="35956"/>
                    <a:pt x="2737658" y="33251"/>
                  </a:cubicBezTo>
                  <a:cubicBezTo>
                    <a:pt x="2748334" y="28506"/>
                    <a:pt x="2770909" y="22168"/>
                    <a:pt x="2770909" y="22168"/>
                  </a:cubicBezTo>
                  <a:cubicBezTo>
                    <a:pt x="2776451" y="18473"/>
                    <a:pt x="2781412" y="13708"/>
                    <a:pt x="2787534" y="11084"/>
                  </a:cubicBezTo>
                  <a:cubicBezTo>
                    <a:pt x="2794382" y="8149"/>
                    <a:pt x="2832478" y="986"/>
                    <a:pt x="2837410" y="0"/>
                  </a:cubicBezTo>
                  <a:cubicBezTo>
                    <a:pt x="2889134" y="1847"/>
                    <a:pt x="2940932" y="2210"/>
                    <a:pt x="2992581" y="5542"/>
                  </a:cubicBezTo>
                  <a:cubicBezTo>
                    <a:pt x="3008576" y="6574"/>
                    <a:pt x="3012270" y="15387"/>
                    <a:pt x="3025832" y="22168"/>
                  </a:cubicBezTo>
                  <a:cubicBezTo>
                    <a:pt x="3034730" y="26617"/>
                    <a:pt x="3044305" y="29557"/>
                    <a:pt x="3053541" y="33251"/>
                  </a:cubicBezTo>
                  <a:cubicBezTo>
                    <a:pt x="3062777" y="40640"/>
                    <a:pt x="3071220" y="49149"/>
                    <a:pt x="3081250" y="55418"/>
                  </a:cubicBezTo>
                  <a:cubicBezTo>
                    <a:pt x="3086204" y="58514"/>
                    <a:pt x="3092507" y="58659"/>
                    <a:pt x="3097876" y="60960"/>
                  </a:cubicBezTo>
                  <a:cubicBezTo>
                    <a:pt x="3105469" y="64214"/>
                    <a:pt x="3112450" y="68790"/>
                    <a:pt x="3120043" y="72044"/>
                  </a:cubicBezTo>
                  <a:cubicBezTo>
                    <a:pt x="3140626" y="80866"/>
                    <a:pt x="3134501" y="73008"/>
                    <a:pt x="3153294" y="88669"/>
                  </a:cubicBezTo>
                  <a:cubicBezTo>
                    <a:pt x="3159315" y="93686"/>
                    <a:pt x="3163733" y="100483"/>
                    <a:pt x="3169920" y="105295"/>
                  </a:cubicBezTo>
                  <a:cubicBezTo>
                    <a:pt x="3180435" y="113473"/>
                    <a:pt x="3203170" y="127462"/>
                    <a:pt x="3203170" y="127462"/>
                  </a:cubicBezTo>
                  <a:cubicBezTo>
                    <a:pt x="3232730" y="171803"/>
                    <a:pt x="3193930" y="118221"/>
                    <a:pt x="3230880" y="155171"/>
                  </a:cubicBezTo>
                  <a:cubicBezTo>
                    <a:pt x="3235590" y="159881"/>
                    <a:pt x="3237967" y="166469"/>
                    <a:pt x="3241963" y="171797"/>
                  </a:cubicBezTo>
                  <a:cubicBezTo>
                    <a:pt x="3264767" y="202203"/>
                    <a:pt x="3259553" y="191074"/>
                    <a:pt x="3275214" y="216131"/>
                  </a:cubicBezTo>
                  <a:cubicBezTo>
                    <a:pt x="3280923" y="225265"/>
                    <a:pt x="3287383" y="234034"/>
                    <a:pt x="3291840" y="243840"/>
                  </a:cubicBezTo>
                  <a:cubicBezTo>
                    <a:pt x="3296675" y="254476"/>
                    <a:pt x="3298584" y="266244"/>
                    <a:pt x="3302923" y="277091"/>
                  </a:cubicBezTo>
                  <a:cubicBezTo>
                    <a:pt x="3313502" y="303539"/>
                    <a:pt x="3316550" y="309583"/>
                    <a:pt x="3325090" y="338051"/>
                  </a:cubicBezTo>
                  <a:cubicBezTo>
                    <a:pt x="3328824" y="350498"/>
                    <a:pt x="3330697" y="364794"/>
                    <a:pt x="3336174" y="376844"/>
                  </a:cubicBezTo>
                  <a:cubicBezTo>
                    <a:pt x="3343011" y="391885"/>
                    <a:pt x="3349176" y="407431"/>
                    <a:pt x="3358341" y="421178"/>
                  </a:cubicBezTo>
                  <a:cubicBezTo>
                    <a:pt x="3362036" y="426720"/>
                    <a:pt x="3366446" y="431847"/>
                    <a:pt x="3369425" y="437804"/>
                  </a:cubicBezTo>
                  <a:cubicBezTo>
                    <a:pt x="3372037" y="443029"/>
                    <a:pt x="3372355" y="449204"/>
                    <a:pt x="3374967" y="454429"/>
                  </a:cubicBezTo>
                  <a:cubicBezTo>
                    <a:pt x="3377946" y="460386"/>
                    <a:pt x="3383071" y="465098"/>
                    <a:pt x="3386050" y="471055"/>
                  </a:cubicBezTo>
                  <a:cubicBezTo>
                    <a:pt x="3388662" y="476280"/>
                    <a:pt x="3388755" y="482574"/>
                    <a:pt x="3391592" y="487680"/>
                  </a:cubicBezTo>
                  <a:cubicBezTo>
                    <a:pt x="3398061" y="499325"/>
                    <a:pt x="3413760" y="520931"/>
                    <a:pt x="3413760" y="520931"/>
                  </a:cubicBezTo>
                  <a:cubicBezTo>
                    <a:pt x="3415607" y="526473"/>
                    <a:pt x="3416061" y="532696"/>
                    <a:pt x="3419301" y="537557"/>
                  </a:cubicBezTo>
                  <a:cubicBezTo>
                    <a:pt x="3423648" y="544078"/>
                    <a:pt x="3435927" y="554182"/>
                    <a:pt x="3435927" y="554182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560009" y="3653846"/>
              <a:ext cx="146304" cy="14630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32845" y="2834259"/>
              <a:ext cx="146304" cy="14630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227164" y="3666744"/>
              <a:ext cx="146304" cy="14630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168896" y="2766406"/>
              <a:ext cx="146304" cy="14630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 bwMode="auto">
          <a:xfrm>
            <a:off x="3200400" y="3289761"/>
            <a:ext cx="73152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39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sz="2200" dirty="0"/>
              <a:t>Multiple computers on a LAN contend for the network medium</a:t>
            </a:r>
          </a:p>
          <a:p>
            <a:pPr lvl="1"/>
            <a:r>
              <a:rPr lang="en-US" sz="2000" dirty="0"/>
              <a:t>Media access control (MAC) specifies how computers cooperate</a:t>
            </a:r>
          </a:p>
          <a:p>
            <a:pPr lvl="1"/>
            <a:r>
              <a:rPr lang="en-US" sz="2000" dirty="0"/>
              <a:t>Link layer also specifies how bits are “packetized” and network interface controllers (NICs) are addressed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4320" y="6217920"/>
            <a:ext cx="2834640" cy="365760"/>
            <a:chOff x="274320" y="6217920"/>
            <a:chExt cx="2834640" cy="365760"/>
          </a:xfrm>
        </p:grpSpPr>
        <p:sp>
          <p:nvSpPr>
            <p:cNvPr id="6" name="Rectangle 5"/>
            <p:cNvSpPr/>
            <p:nvPr/>
          </p:nvSpPr>
          <p:spPr bwMode="auto">
            <a:xfrm>
              <a:off x="274320" y="621792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physical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11680" y="621792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physical</a:t>
              </a: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 bwMode="auto">
            <a:xfrm>
              <a:off x="1371600" y="6400800"/>
              <a:ext cx="640080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74320" y="5852160"/>
            <a:ext cx="2834640" cy="365760"/>
            <a:chOff x="274320" y="6126480"/>
            <a:chExt cx="2834640" cy="36576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74320" y="612648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data link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11680" y="612648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data link</a:t>
              </a:r>
            </a:p>
          </p:txBody>
        </p:sp>
        <p:cxnSp>
          <p:nvCxnSpPr>
            <p:cNvPr id="12" name="Straight Arrow Connector 11"/>
            <p:cNvCxnSpPr>
              <a:stCxn id="10" idx="3"/>
              <a:endCxn id="11" idx="1"/>
            </p:cNvCxnSpPr>
            <p:nvPr/>
          </p:nvCxnSpPr>
          <p:spPr bwMode="auto">
            <a:xfrm>
              <a:off x="1371600" y="6309360"/>
              <a:ext cx="640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841248" y="3108960"/>
            <a:ext cx="7461504" cy="2083601"/>
            <a:chOff x="841248" y="3381756"/>
            <a:chExt cx="7461504" cy="2083601"/>
          </a:xfrm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914400" y="3657600"/>
              <a:ext cx="1316736" cy="1097280"/>
              <a:chOff x="1371600" y="3840480"/>
              <a:chExt cx="1645920" cy="1371600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1371600" y="3840480"/>
                <a:ext cx="1645920" cy="64008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computer</a:t>
                </a:r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828800" y="4754880"/>
                <a:ext cx="731520" cy="45720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NIC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" name="Straight Connector 15"/>
              <p:cNvCxnSpPr>
                <a:stCxn id="14" idx="2"/>
                <a:endCxn id="15" idx="0"/>
              </p:cNvCxnSpPr>
              <p:nvPr/>
            </p:nvCxnSpPr>
            <p:spPr bwMode="auto">
              <a:xfrm>
                <a:off x="2194560" y="4480560"/>
                <a:ext cx="0" cy="27432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6912864" y="3657600"/>
              <a:ext cx="1316736" cy="1097280"/>
              <a:chOff x="1371600" y="3840480"/>
              <a:chExt cx="1645920" cy="13716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1371600" y="3840480"/>
                <a:ext cx="1645920" cy="64008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computer</a:t>
                </a:r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1828800" y="4754880"/>
                <a:ext cx="731520" cy="45720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NIC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0" name="Straight Connector 19"/>
              <p:cNvCxnSpPr>
                <a:stCxn id="18" idx="2"/>
                <a:endCxn id="19" idx="0"/>
              </p:cNvCxnSpPr>
              <p:nvPr/>
            </p:nvCxnSpPr>
            <p:spPr bwMode="auto">
              <a:xfrm>
                <a:off x="2194560" y="4480560"/>
                <a:ext cx="0" cy="27432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901641" y="3657600"/>
              <a:ext cx="1316736" cy="1097280"/>
              <a:chOff x="1371600" y="3840480"/>
              <a:chExt cx="1645920" cy="1371600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371600" y="3840480"/>
                <a:ext cx="1645920" cy="64008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computer</a:t>
                </a:r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828800" y="4754880"/>
                <a:ext cx="731520" cy="45720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NIC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4" name="Straight Connector 23"/>
              <p:cNvCxnSpPr>
                <a:stCxn id="22" idx="2"/>
                <a:endCxn id="23" idx="0"/>
              </p:cNvCxnSpPr>
              <p:nvPr/>
            </p:nvCxnSpPr>
            <p:spPr bwMode="auto">
              <a:xfrm>
                <a:off x="2194560" y="4480560"/>
                <a:ext cx="0" cy="27432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408020" y="3657600"/>
              <a:ext cx="1316736" cy="1097280"/>
              <a:chOff x="1371600" y="3840480"/>
              <a:chExt cx="1645920" cy="13716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1371600" y="3840480"/>
                <a:ext cx="1645920" cy="64008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computer</a:t>
                </a:r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1828800" y="4754880"/>
                <a:ext cx="731520" cy="45720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NIC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" name="Straight Connector 27"/>
              <p:cNvCxnSpPr>
                <a:stCxn id="26" idx="2"/>
                <a:endCxn id="27" idx="0"/>
              </p:cNvCxnSpPr>
              <p:nvPr/>
            </p:nvCxnSpPr>
            <p:spPr bwMode="auto">
              <a:xfrm>
                <a:off x="2194560" y="4480560"/>
                <a:ext cx="0" cy="27432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5407252" y="3657600"/>
              <a:ext cx="1316736" cy="1097280"/>
              <a:chOff x="1371600" y="3840480"/>
              <a:chExt cx="1645920" cy="137160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1371600" y="3840480"/>
                <a:ext cx="1645920" cy="64008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computer</a:t>
                </a:r>
                <a:endPara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1828800" y="4754880"/>
                <a:ext cx="731520" cy="457200"/>
              </a:xfrm>
              <a:prstGeom prst="rect">
                <a:avLst/>
              </a:prstGeom>
              <a:solidFill>
                <a:srgbClr val="0066FF">
                  <a:alpha val="70000"/>
                </a:srgbClr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NIC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2" name="Straight Connector 31"/>
              <p:cNvCxnSpPr>
                <a:stCxn id="30" idx="2"/>
                <a:endCxn id="31" idx="0"/>
              </p:cNvCxnSpPr>
              <p:nvPr/>
            </p:nvCxnSpPr>
            <p:spPr bwMode="auto">
              <a:xfrm>
                <a:off x="2194560" y="4480560"/>
                <a:ext cx="0" cy="27432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914400" y="3381756"/>
              <a:ext cx="131673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00:1d:4f:47:0d:48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08020" y="3385265"/>
              <a:ext cx="131673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4c:44:1e:8f:12:0e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04964" y="3385024"/>
              <a:ext cx="131673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7a:37:8e:fc:1a:ea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05789" y="3385024"/>
              <a:ext cx="131673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de:ad:be:ef:ca:fe</a:t>
              </a:r>
              <a:endParaRPr lang="en-US" sz="12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12864" y="3383280"/>
              <a:ext cx="131673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01:23:32:10:ab:ba</a:t>
              </a: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1572768" y="4754880"/>
              <a:ext cx="0" cy="36576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079134" y="4754880"/>
              <a:ext cx="0" cy="36576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4567213" y="4754880"/>
              <a:ext cx="0" cy="36576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065820" y="4754880"/>
              <a:ext cx="0" cy="36576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7571232" y="4754880"/>
              <a:ext cx="0" cy="36576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" name="Group 46"/>
            <p:cNvGrpSpPr/>
            <p:nvPr/>
          </p:nvGrpSpPr>
          <p:grpSpPr>
            <a:xfrm>
              <a:off x="841248" y="5047488"/>
              <a:ext cx="7461504" cy="146304"/>
              <a:chOff x="841248" y="5047488"/>
              <a:chExt cx="7461504" cy="146304"/>
            </a:xfrm>
          </p:grpSpPr>
          <p:cxnSp>
            <p:nvCxnSpPr>
              <p:cNvPr id="34" name="Straight Connector 33"/>
              <p:cNvCxnSpPr/>
              <p:nvPr/>
            </p:nvCxnSpPr>
            <p:spPr bwMode="auto">
              <a:xfrm>
                <a:off x="914400" y="5120640"/>
                <a:ext cx="7315200" cy="0"/>
              </a:xfrm>
              <a:prstGeom prst="line">
                <a:avLst/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diamond" w="med" len="med"/>
                <a:tailEnd type="diamond" w="med" len="med"/>
              </a:ln>
              <a:effectLst/>
            </p:spPr>
          </p:cxnSp>
          <p:sp>
            <p:nvSpPr>
              <p:cNvPr id="45" name="Rectangle 44"/>
              <p:cNvSpPr/>
              <p:nvPr/>
            </p:nvSpPr>
            <p:spPr bwMode="auto">
              <a:xfrm>
                <a:off x="8156448" y="5047488"/>
                <a:ext cx="146304" cy="146304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841248" y="5047488"/>
                <a:ext cx="146304" cy="146304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133684" y="5096025"/>
              <a:ext cx="2022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ethernet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4114800" y="5486400"/>
          <a:ext cx="4480560" cy="85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destination</a:t>
                      </a:r>
                      <a:b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source</a:t>
                      </a:r>
                      <a:b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ethernet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160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ethernet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payload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 bwMode="auto">
          <a:xfrm>
            <a:off x="4114800" y="5486400"/>
            <a:ext cx="2103120" cy="4846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00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 (IP)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sz="2200" dirty="0"/>
              <a:t>Internet Protocol (</a:t>
            </a:r>
            <a:r>
              <a:rPr lang="en-US" sz="2200" dirty="0">
                <a:solidFill>
                  <a:srgbClr val="0066FF"/>
                </a:solidFill>
              </a:rPr>
              <a:t>IP</a:t>
            </a:r>
            <a:r>
              <a:rPr lang="en-US" sz="2200" dirty="0"/>
              <a:t>) routes packets across multiple networks</a:t>
            </a:r>
          </a:p>
          <a:p>
            <a:pPr lvl="1"/>
            <a:r>
              <a:rPr lang="en-US" sz="2000" dirty="0"/>
              <a:t>Every computer has a unique IP address</a:t>
            </a:r>
          </a:p>
          <a:p>
            <a:pPr lvl="1"/>
            <a:r>
              <a:rPr lang="en-US" sz="2000" dirty="0"/>
              <a:t>Individual networks are connected by routers that span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24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41248" y="2743200"/>
            <a:ext cx="7461504" cy="1373648"/>
            <a:chOff x="841248" y="3110484"/>
            <a:chExt cx="7461504" cy="1373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858000" y="3384804"/>
              <a:ext cx="914400" cy="457200"/>
            </a:xfrm>
            <a:prstGeom prst="rect">
              <a:avLst/>
            </a:prstGeom>
            <a:solidFill>
              <a:srgbClr val="E2661A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host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114800" y="3384804"/>
              <a:ext cx="914400" cy="457200"/>
            </a:xfrm>
            <a:prstGeom prst="rect">
              <a:avLst/>
            </a:prstGeom>
            <a:solidFill>
              <a:srgbClr val="E2661A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host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486400" y="3384804"/>
              <a:ext cx="914400" cy="457200"/>
            </a:xfrm>
            <a:prstGeom prst="rect">
              <a:avLst/>
            </a:prstGeom>
            <a:solidFill>
              <a:srgbClr val="E2661A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host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4800" y="3112228"/>
              <a:ext cx="91440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128.95.10.55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86400" y="3112228"/>
              <a:ext cx="91440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128.95.10.72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8000" y="3110484"/>
              <a:ext cx="91440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128.95.10.95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4572000" y="3842004"/>
              <a:ext cx="0" cy="27432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5943600" y="3842004"/>
              <a:ext cx="0" cy="27432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7315200" y="3842004"/>
              <a:ext cx="0" cy="27432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" name="Group 46"/>
            <p:cNvGrpSpPr/>
            <p:nvPr/>
          </p:nvGrpSpPr>
          <p:grpSpPr>
            <a:xfrm>
              <a:off x="841248" y="4041648"/>
              <a:ext cx="7461504" cy="146304"/>
              <a:chOff x="841248" y="5047488"/>
              <a:chExt cx="7461504" cy="146304"/>
            </a:xfrm>
          </p:grpSpPr>
          <p:cxnSp>
            <p:nvCxnSpPr>
              <p:cNvPr id="34" name="Straight Connector 33"/>
              <p:cNvCxnSpPr/>
              <p:nvPr/>
            </p:nvCxnSpPr>
            <p:spPr bwMode="auto">
              <a:xfrm>
                <a:off x="914400" y="5120640"/>
                <a:ext cx="7315200" cy="0"/>
              </a:xfrm>
              <a:prstGeom prst="line">
                <a:avLst/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diamond" w="med" len="med"/>
                <a:tailEnd type="diamond" w="med" len="med"/>
              </a:ln>
              <a:effectLst/>
            </p:spPr>
          </p:cxnSp>
          <p:sp>
            <p:nvSpPr>
              <p:cNvPr id="45" name="Rectangle 44"/>
              <p:cNvSpPr/>
              <p:nvPr/>
            </p:nvSpPr>
            <p:spPr bwMode="auto">
              <a:xfrm>
                <a:off x="8156448" y="5047488"/>
                <a:ext cx="146304" cy="146304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841248" y="5047488"/>
                <a:ext cx="146304" cy="146304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133684" y="4114800"/>
              <a:ext cx="2022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ethernet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41248" y="4480560"/>
            <a:ext cx="7461504" cy="1374279"/>
            <a:chOff x="841248" y="3750564"/>
            <a:chExt cx="7461504" cy="137427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6858000" y="4390644"/>
              <a:ext cx="914400" cy="457200"/>
            </a:xfrm>
            <a:prstGeom prst="rect">
              <a:avLst/>
            </a:prstGeom>
            <a:solidFill>
              <a:srgbClr val="E2661A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host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114800" y="4390644"/>
              <a:ext cx="914400" cy="457200"/>
            </a:xfrm>
            <a:prstGeom prst="rect">
              <a:avLst/>
            </a:prstGeom>
            <a:solidFill>
              <a:srgbClr val="E2661A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host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5486400" y="4390644"/>
              <a:ext cx="914400" cy="457200"/>
            </a:xfrm>
            <a:prstGeom prst="rect">
              <a:avLst/>
            </a:prstGeom>
            <a:solidFill>
              <a:srgbClr val="E2661A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host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14800" y="4847844"/>
              <a:ext cx="91440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128.95.4.3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86400" y="4847844"/>
              <a:ext cx="91440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128.95.4.10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58000" y="4847844"/>
              <a:ext cx="91440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128.95.4.12</a:t>
              </a: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4572000" y="4116324"/>
              <a:ext cx="0" cy="27432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5943600" y="4116324"/>
              <a:ext cx="0" cy="27432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7315200" y="4116324"/>
              <a:ext cx="0" cy="274320"/>
            </a:xfrm>
            <a:prstGeom prst="lin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6" name="Group 65"/>
            <p:cNvGrpSpPr/>
            <p:nvPr/>
          </p:nvGrpSpPr>
          <p:grpSpPr>
            <a:xfrm>
              <a:off x="841248" y="4041648"/>
              <a:ext cx="7461504" cy="146304"/>
              <a:chOff x="841248" y="5047488"/>
              <a:chExt cx="7461504" cy="146304"/>
            </a:xfrm>
          </p:grpSpPr>
          <p:cxnSp>
            <p:nvCxnSpPr>
              <p:cNvPr id="68" name="Straight Connector 67"/>
              <p:cNvCxnSpPr/>
              <p:nvPr/>
            </p:nvCxnSpPr>
            <p:spPr bwMode="auto">
              <a:xfrm>
                <a:off x="914400" y="5120640"/>
                <a:ext cx="7315200" cy="0"/>
              </a:xfrm>
              <a:prstGeom prst="line">
                <a:avLst/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diamond" w="med" len="med"/>
                <a:tailEnd type="diamond" w="med" len="med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 bwMode="auto">
              <a:xfrm>
                <a:off x="8156448" y="5047488"/>
                <a:ext cx="146304" cy="146304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841248" y="5047488"/>
                <a:ext cx="146304" cy="146304"/>
              </a:xfrm>
              <a:prstGeom prst="rect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6133684" y="3750564"/>
              <a:ext cx="2022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ethernet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1463040" y="4023360"/>
            <a:ext cx="1097280" cy="548640"/>
          </a:xfrm>
          <a:prstGeom prst="rect">
            <a:avLst/>
          </a:prstGeom>
          <a:solidFill>
            <a:srgbClr val="0066FF">
              <a:alpha val="7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router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2011680" y="3749040"/>
            <a:ext cx="0" cy="274320"/>
          </a:xfrm>
          <a:prstGeom prst="line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2011680" y="4572000"/>
            <a:ext cx="0" cy="274320"/>
          </a:xfrm>
          <a:prstGeom prst="line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011680" y="3749040"/>
            <a:ext cx="109728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128.95.10.1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11680" y="4572000"/>
            <a:ext cx="109728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128.95.4.1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4320" y="6217920"/>
            <a:ext cx="2834640" cy="365760"/>
            <a:chOff x="274320" y="6217920"/>
            <a:chExt cx="2834640" cy="365760"/>
          </a:xfrm>
        </p:grpSpPr>
        <p:sp>
          <p:nvSpPr>
            <p:cNvPr id="77" name="Rectangle 76"/>
            <p:cNvSpPr/>
            <p:nvPr/>
          </p:nvSpPr>
          <p:spPr bwMode="auto">
            <a:xfrm>
              <a:off x="274320" y="621792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physical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011680" y="621792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physical</a:t>
              </a:r>
            </a:p>
          </p:txBody>
        </p:sp>
        <p:cxnSp>
          <p:nvCxnSpPr>
            <p:cNvPr id="79" name="Straight Arrow Connector 78"/>
            <p:cNvCxnSpPr>
              <a:stCxn id="77" idx="3"/>
              <a:endCxn id="78" idx="1"/>
            </p:cNvCxnSpPr>
            <p:nvPr/>
          </p:nvCxnSpPr>
          <p:spPr bwMode="auto">
            <a:xfrm>
              <a:off x="1371600" y="6400800"/>
              <a:ext cx="640080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274320" y="5852160"/>
            <a:ext cx="2834640" cy="365760"/>
            <a:chOff x="274320" y="6126480"/>
            <a:chExt cx="2834640" cy="365760"/>
          </a:xfrm>
        </p:grpSpPr>
        <p:sp>
          <p:nvSpPr>
            <p:cNvPr id="81" name="Rectangle 80"/>
            <p:cNvSpPr/>
            <p:nvPr/>
          </p:nvSpPr>
          <p:spPr bwMode="auto">
            <a:xfrm>
              <a:off x="274320" y="612648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data link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011680" y="612648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data link</a:t>
              </a:r>
            </a:p>
          </p:txBody>
        </p:sp>
        <p:cxnSp>
          <p:nvCxnSpPr>
            <p:cNvPr id="83" name="Straight Arrow Connector 82"/>
            <p:cNvCxnSpPr>
              <a:stCxn id="81" idx="3"/>
              <a:endCxn id="82" idx="1"/>
            </p:cNvCxnSpPr>
            <p:nvPr/>
          </p:nvCxnSpPr>
          <p:spPr bwMode="auto">
            <a:xfrm>
              <a:off x="1371600" y="6309360"/>
              <a:ext cx="64008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74320" y="5486400"/>
            <a:ext cx="2834640" cy="365760"/>
            <a:chOff x="274320" y="6126480"/>
            <a:chExt cx="2834640" cy="36576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74320" y="612648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network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011680" y="612648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network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 bwMode="auto">
            <a:xfrm>
              <a:off x="1371600" y="6309360"/>
              <a:ext cx="640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81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 (IP)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sz="2200" dirty="0"/>
              <a:t>There are protocols to:</a:t>
            </a:r>
          </a:p>
          <a:p>
            <a:pPr lvl="1"/>
            <a:r>
              <a:rPr lang="en-US" sz="2000" dirty="0"/>
              <a:t>Let a host map an IP to MAC address on the same network</a:t>
            </a:r>
          </a:p>
          <a:p>
            <a:pPr lvl="1"/>
            <a:r>
              <a:rPr lang="en-US" sz="2000" dirty="0"/>
              <a:t>Let a router learn about other routers to get IP packets one step closer to their destination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25</a:t>
            </a:fld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27432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01168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 bwMode="auto">
          <a:xfrm>
            <a:off x="137160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27432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01168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79" name="Straight Arrow Connector 78"/>
          <p:cNvCxnSpPr>
            <a:stCxn id="77" idx="3"/>
            <a:endCxn id="78" idx="1"/>
          </p:cNvCxnSpPr>
          <p:nvPr/>
        </p:nvCxnSpPr>
        <p:spPr bwMode="auto">
          <a:xfrm>
            <a:off x="137160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27432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01168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3" name="Straight Arrow Connector 82"/>
          <p:cNvCxnSpPr>
            <a:stCxn id="81" idx="3"/>
            <a:endCxn id="82" idx="1"/>
          </p:cNvCxnSpPr>
          <p:nvPr/>
        </p:nvCxnSpPr>
        <p:spPr bwMode="auto">
          <a:xfrm>
            <a:off x="137160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374904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85" name="Straight Arrow Connector 84"/>
          <p:cNvCxnSpPr>
            <a:endCxn id="84" idx="1"/>
          </p:cNvCxnSpPr>
          <p:nvPr/>
        </p:nvCxnSpPr>
        <p:spPr bwMode="auto">
          <a:xfrm>
            <a:off x="310896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374904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87" name="Straight Arrow Connector 86"/>
          <p:cNvCxnSpPr>
            <a:endCxn id="86" idx="1"/>
          </p:cNvCxnSpPr>
          <p:nvPr/>
        </p:nvCxnSpPr>
        <p:spPr bwMode="auto">
          <a:xfrm>
            <a:off x="310896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374904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9" name="Straight Arrow Connector 88"/>
          <p:cNvCxnSpPr>
            <a:endCxn id="88" idx="1"/>
          </p:cNvCxnSpPr>
          <p:nvPr/>
        </p:nvCxnSpPr>
        <p:spPr bwMode="auto">
          <a:xfrm>
            <a:off x="310896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C9DA8E-77DD-9C40-A8EB-ADF87A00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01" y="2729645"/>
            <a:ext cx="7541231" cy="3031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367" y="3529584"/>
            <a:ext cx="9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E2661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12598" y="2638205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661A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3372416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 (IP)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sz="2200" dirty="0"/>
              <a:t>Packet encapsulation:</a:t>
            </a:r>
          </a:p>
          <a:p>
            <a:pPr lvl="1"/>
            <a:r>
              <a:rPr lang="en-US" sz="2000" dirty="0"/>
              <a:t>An IP packet is encapsulated as the payload of an Ethernet frame</a:t>
            </a:r>
          </a:p>
          <a:p>
            <a:pPr lvl="1"/>
            <a:r>
              <a:rPr lang="en-US" sz="2000" dirty="0"/>
              <a:t>As IP packets traverse networks, routers pull out the IP packet from an Ethernet frame and plunk it into a new one on the next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26</a:t>
            </a:fld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27432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01168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 bwMode="auto">
          <a:xfrm>
            <a:off x="137160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27432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01168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79" name="Straight Arrow Connector 78"/>
          <p:cNvCxnSpPr>
            <a:stCxn id="77" idx="3"/>
            <a:endCxn id="78" idx="1"/>
          </p:cNvCxnSpPr>
          <p:nvPr/>
        </p:nvCxnSpPr>
        <p:spPr bwMode="auto">
          <a:xfrm>
            <a:off x="137160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27432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01168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3" name="Straight Arrow Connector 82"/>
          <p:cNvCxnSpPr>
            <a:stCxn id="81" idx="3"/>
            <a:endCxn id="82" idx="1"/>
          </p:cNvCxnSpPr>
          <p:nvPr/>
        </p:nvCxnSpPr>
        <p:spPr bwMode="auto">
          <a:xfrm>
            <a:off x="137160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374904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85" name="Straight Arrow Connector 84"/>
          <p:cNvCxnSpPr>
            <a:endCxn id="84" idx="1"/>
          </p:cNvCxnSpPr>
          <p:nvPr/>
        </p:nvCxnSpPr>
        <p:spPr bwMode="auto">
          <a:xfrm>
            <a:off x="310896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374904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87" name="Straight Arrow Connector 86"/>
          <p:cNvCxnSpPr>
            <a:endCxn id="86" idx="1"/>
          </p:cNvCxnSpPr>
          <p:nvPr/>
        </p:nvCxnSpPr>
        <p:spPr bwMode="auto">
          <a:xfrm>
            <a:off x="310896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374904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9" name="Straight Arrow Connector 88"/>
          <p:cNvCxnSpPr>
            <a:endCxn id="88" idx="1"/>
          </p:cNvCxnSpPr>
          <p:nvPr/>
        </p:nvCxnSpPr>
        <p:spPr bwMode="auto">
          <a:xfrm>
            <a:off x="310896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286000" y="4207764"/>
          <a:ext cx="5303520" cy="855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destination</a:t>
                      </a:r>
                      <a:b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source</a:t>
                      </a:r>
                      <a:b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ethernet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160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ethernet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payload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2286000" y="4207764"/>
            <a:ext cx="2194560" cy="4846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80560" y="3355848"/>
          <a:ext cx="3108960" cy="484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IP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IP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 bwMode="auto">
          <a:xfrm>
            <a:off x="4663440" y="38404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77840" y="38404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492240" y="38404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406640" y="3840480"/>
            <a:ext cx="0" cy="36576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45405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Transport Layer (TCP)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3383280"/>
          </a:xfrm>
        </p:spPr>
        <p:txBody>
          <a:bodyPr/>
          <a:lstStyle/>
          <a:p>
            <a:r>
              <a:rPr lang="en-US" sz="2200" dirty="0"/>
              <a:t>Transmission Control Protocol (</a:t>
            </a:r>
            <a:r>
              <a:rPr lang="en-US" sz="2200" dirty="0">
                <a:solidFill>
                  <a:srgbClr val="0066FF"/>
                </a:solidFill>
              </a:rPr>
              <a:t>TCP</a:t>
            </a:r>
            <a:r>
              <a:rPr lang="en-US" sz="2200" dirty="0"/>
              <a:t>):</a:t>
            </a:r>
          </a:p>
          <a:p>
            <a:pPr lvl="1"/>
            <a:r>
              <a:rPr lang="en-US" sz="2000" dirty="0"/>
              <a:t>Provides applications with reliable, ordered, congestion-controlled byte streams</a:t>
            </a:r>
          </a:p>
          <a:p>
            <a:pPr lvl="2"/>
            <a:r>
              <a:rPr lang="en-US" sz="1800" dirty="0"/>
              <a:t>Sends stream data as multiple IP packets (differentiated by sequence numbers) and retransmits them as necessary</a:t>
            </a:r>
          </a:p>
          <a:p>
            <a:pPr lvl="2"/>
            <a:r>
              <a:rPr lang="en-US" sz="1800" dirty="0"/>
              <a:t>When receiving, puts packets back in order and detects missing packets</a:t>
            </a:r>
          </a:p>
          <a:p>
            <a:pPr lvl="1"/>
            <a:r>
              <a:rPr lang="en-US" dirty="0"/>
              <a:t>A single host (IP address) can have up to 2</a:t>
            </a:r>
            <a:r>
              <a:rPr lang="en-US" baseline="30000" dirty="0"/>
              <a:t>16</a:t>
            </a:r>
            <a:r>
              <a:rPr lang="en-US" dirty="0"/>
              <a:t> = 65,535 “ports”</a:t>
            </a:r>
          </a:p>
          <a:p>
            <a:pPr lvl="2"/>
            <a:r>
              <a:rPr lang="en-US" dirty="0"/>
              <a:t>Kind of like an apartment number at a postal address (your applications are the residents who get mail sent to an apt. #)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27</a:t>
            </a:fld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27432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01168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 bwMode="auto">
          <a:xfrm>
            <a:off x="137160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27432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01168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79" name="Straight Arrow Connector 78"/>
          <p:cNvCxnSpPr>
            <a:stCxn id="77" idx="3"/>
            <a:endCxn id="78" idx="1"/>
          </p:cNvCxnSpPr>
          <p:nvPr/>
        </p:nvCxnSpPr>
        <p:spPr bwMode="auto">
          <a:xfrm>
            <a:off x="137160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27432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01168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3" name="Straight Arrow Connector 82"/>
          <p:cNvCxnSpPr>
            <a:stCxn id="81" idx="3"/>
            <a:endCxn id="82" idx="1"/>
          </p:cNvCxnSpPr>
          <p:nvPr/>
        </p:nvCxnSpPr>
        <p:spPr bwMode="auto">
          <a:xfrm>
            <a:off x="137160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374904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85" name="Straight Arrow Connector 84"/>
          <p:cNvCxnSpPr>
            <a:endCxn id="84" idx="1"/>
          </p:cNvCxnSpPr>
          <p:nvPr/>
        </p:nvCxnSpPr>
        <p:spPr bwMode="auto">
          <a:xfrm>
            <a:off x="310896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374904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87" name="Straight Arrow Connector 86"/>
          <p:cNvCxnSpPr>
            <a:endCxn id="86" idx="1"/>
          </p:cNvCxnSpPr>
          <p:nvPr/>
        </p:nvCxnSpPr>
        <p:spPr bwMode="auto">
          <a:xfrm>
            <a:off x="310896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374904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9" name="Straight Arrow Connector 88"/>
          <p:cNvCxnSpPr>
            <a:endCxn id="88" idx="1"/>
          </p:cNvCxnSpPr>
          <p:nvPr/>
        </p:nvCxnSpPr>
        <p:spPr bwMode="auto">
          <a:xfrm>
            <a:off x="310896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274320" y="5120640"/>
            <a:ext cx="4572000" cy="365760"/>
            <a:chOff x="274320" y="5120640"/>
            <a:chExt cx="457200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4414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Transport Layer (TCP)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sz="2200" dirty="0"/>
              <a:t>Packet encapsulation</a:t>
            </a:r>
            <a:r>
              <a:rPr lang="en-US" sz="2000" dirty="0"/>
              <a:t> – one more nested layer!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28</a:t>
            </a:fld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27432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01168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 bwMode="auto">
          <a:xfrm>
            <a:off x="137160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27432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01168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79" name="Straight Arrow Connector 78"/>
          <p:cNvCxnSpPr>
            <a:stCxn id="77" idx="3"/>
            <a:endCxn id="78" idx="1"/>
          </p:cNvCxnSpPr>
          <p:nvPr/>
        </p:nvCxnSpPr>
        <p:spPr bwMode="auto">
          <a:xfrm>
            <a:off x="137160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27432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01168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3" name="Straight Arrow Connector 82"/>
          <p:cNvCxnSpPr>
            <a:stCxn id="81" idx="3"/>
            <a:endCxn id="82" idx="1"/>
          </p:cNvCxnSpPr>
          <p:nvPr/>
        </p:nvCxnSpPr>
        <p:spPr bwMode="auto">
          <a:xfrm>
            <a:off x="137160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374904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85" name="Straight Arrow Connector 84"/>
          <p:cNvCxnSpPr>
            <a:endCxn id="84" idx="1"/>
          </p:cNvCxnSpPr>
          <p:nvPr/>
        </p:nvCxnSpPr>
        <p:spPr bwMode="auto">
          <a:xfrm>
            <a:off x="310896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374904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87" name="Straight Arrow Connector 86"/>
          <p:cNvCxnSpPr>
            <a:endCxn id="86" idx="1"/>
          </p:cNvCxnSpPr>
          <p:nvPr/>
        </p:nvCxnSpPr>
        <p:spPr bwMode="auto">
          <a:xfrm>
            <a:off x="310896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374904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9" name="Straight Arrow Connector 88"/>
          <p:cNvCxnSpPr>
            <a:endCxn id="88" idx="1"/>
          </p:cNvCxnSpPr>
          <p:nvPr/>
        </p:nvCxnSpPr>
        <p:spPr bwMode="auto">
          <a:xfrm>
            <a:off x="310896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74320" y="5120640"/>
            <a:ext cx="4572000" cy="365760"/>
            <a:chOff x="274320" y="5120640"/>
            <a:chExt cx="4572000" cy="36576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754880" y="4389120"/>
          <a:ext cx="3749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ethernet</a:t>
                      </a:r>
                      <a:b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ethernet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4754880" y="4389120"/>
            <a:ext cx="9144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669280" y="3657600"/>
          <a:ext cx="28346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IP header</a:t>
                      </a:r>
                      <a:endParaRPr lang="en-US" sz="16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IP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 bwMode="auto">
          <a:xfrm>
            <a:off x="8321040" y="411480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52160" y="411480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675120" y="411480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498080" y="411480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400800" y="2926080"/>
          <a:ext cx="210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TCP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TCP chunk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8321040" y="338328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675120" y="338328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7498080" y="338328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20041" y="4389120"/>
          <a:ext cx="37490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ethernet</a:t>
                      </a:r>
                      <a:b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ethernet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 bwMode="auto">
          <a:xfrm>
            <a:off x="320041" y="4389120"/>
            <a:ext cx="9144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234441" y="3657600"/>
          <a:ext cx="28346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IP header</a:t>
                      </a:r>
                      <a:endParaRPr lang="en-US" sz="16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IP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 bwMode="auto">
          <a:xfrm>
            <a:off x="3886201" y="411480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1417321" y="411480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240281" y="411480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3063241" y="411480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965961" y="2926080"/>
          <a:ext cx="210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TCP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TCP chunk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 bwMode="auto">
          <a:xfrm>
            <a:off x="3886201" y="338328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240281" y="338328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3063241" y="3383280"/>
            <a:ext cx="0" cy="27432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2743200" y="1920240"/>
          <a:ext cx="3840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dst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1400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TCP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 flipH="1">
            <a:off x="5120640" y="1828800"/>
            <a:ext cx="0" cy="64008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438400" y="2377440"/>
            <a:ext cx="304800" cy="5486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3595573" y="2377440"/>
            <a:ext cx="702107" cy="55759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6126480" y="2377440"/>
            <a:ext cx="1188720" cy="5486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90325" y="2425898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seq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159575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8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Transport Layer (TCP)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926080"/>
          </a:xfrm>
        </p:spPr>
        <p:txBody>
          <a:bodyPr/>
          <a:lstStyle/>
          <a:p>
            <a:r>
              <a:rPr lang="en-US" sz="2200" dirty="0"/>
              <a:t>Applications use OS services to establish TCP streams:</a:t>
            </a:r>
          </a:p>
          <a:p>
            <a:pPr lvl="1"/>
            <a:r>
              <a:rPr lang="en-US" sz="2000" dirty="0"/>
              <a:t>The “Berkeley sockets” API</a:t>
            </a:r>
          </a:p>
          <a:p>
            <a:pPr lvl="2"/>
            <a:r>
              <a:rPr lang="en-US" sz="1800" dirty="0"/>
              <a:t>A set of OS system calls</a:t>
            </a:r>
          </a:p>
          <a:p>
            <a:pPr lvl="1"/>
            <a:r>
              <a:rPr lang="en-US" dirty="0"/>
              <a:t>Clients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a server IP address + application port number</a:t>
            </a:r>
          </a:p>
          <a:p>
            <a:pPr lvl="1"/>
            <a:r>
              <a:rPr lang="en-US" dirty="0"/>
              <a:t>Servers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for and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client connections</a:t>
            </a:r>
          </a:p>
          <a:p>
            <a:pPr lvl="1"/>
            <a:r>
              <a:rPr lang="en-US" dirty="0"/>
              <a:t>Clients and servers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data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29</a:t>
            </a:fld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27432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01168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 bwMode="auto">
          <a:xfrm>
            <a:off x="137160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27432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01168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79" name="Straight Arrow Connector 78"/>
          <p:cNvCxnSpPr>
            <a:stCxn id="77" idx="3"/>
            <a:endCxn id="78" idx="1"/>
          </p:cNvCxnSpPr>
          <p:nvPr/>
        </p:nvCxnSpPr>
        <p:spPr bwMode="auto">
          <a:xfrm>
            <a:off x="137160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27432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01168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3" name="Straight Arrow Connector 82"/>
          <p:cNvCxnSpPr>
            <a:stCxn id="81" idx="3"/>
            <a:endCxn id="82" idx="1"/>
          </p:cNvCxnSpPr>
          <p:nvPr/>
        </p:nvCxnSpPr>
        <p:spPr bwMode="auto">
          <a:xfrm>
            <a:off x="137160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374904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85" name="Straight Arrow Connector 84"/>
          <p:cNvCxnSpPr>
            <a:endCxn id="84" idx="1"/>
          </p:cNvCxnSpPr>
          <p:nvPr/>
        </p:nvCxnSpPr>
        <p:spPr bwMode="auto">
          <a:xfrm>
            <a:off x="310896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374904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87" name="Straight Arrow Connector 86"/>
          <p:cNvCxnSpPr>
            <a:endCxn id="86" idx="1"/>
          </p:cNvCxnSpPr>
          <p:nvPr/>
        </p:nvCxnSpPr>
        <p:spPr bwMode="auto">
          <a:xfrm>
            <a:off x="310896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374904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9" name="Straight Arrow Connector 88"/>
          <p:cNvCxnSpPr>
            <a:endCxn id="88" idx="1"/>
          </p:cNvCxnSpPr>
          <p:nvPr/>
        </p:nvCxnSpPr>
        <p:spPr bwMode="auto">
          <a:xfrm>
            <a:off x="310896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74320" y="5120640"/>
            <a:ext cx="4572000" cy="365760"/>
            <a:chOff x="274320" y="5120640"/>
            <a:chExt cx="457200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954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77264"/>
          </a:xfrm>
        </p:spPr>
        <p:txBody>
          <a:bodyPr/>
          <a:lstStyle/>
          <a:p>
            <a:r>
              <a:rPr lang="en-US" dirty="0"/>
              <a:t>No exercise today</a:t>
            </a:r>
          </a:p>
          <a:p>
            <a:pPr lvl="1"/>
            <a:r>
              <a:rPr lang="en-US" dirty="0"/>
              <a:t>Only 3 exercises left in the quarter!</a:t>
            </a:r>
          </a:p>
          <a:p>
            <a:pPr lvl="1"/>
            <a:endParaRPr lang="en-US" dirty="0"/>
          </a:p>
          <a:p>
            <a:r>
              <a:rPr lang="en-US" dirty="0"/>
              <a:t>HW3 due Friday (8/9)</a:t>
            </a:r>
          </a:p>
          <a:p>
            <a:pPr lvl="1"/>
            <a:r>
              <a:rPr lang="en-US" dirty="0"/>
              <a:t>Remember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hw3fsck</a:t>
            </a:r>
            <a:r>
              <a:rPr lang="en-US" dirty="0"/>
              <a:t> to check your index file!</a:t>
            </a:r>
          </a:p>
          <a:p>
            <a:pPr lvl="1"/>
            <a:r>
              <a:rPr lang="en-US" dirty="0"/>
              <a:t>Using 1 late day lets you submit until 11:59pm on Sunday night</a:t>
            </a:r>
          </a:p>
          <a:p>
            <a:pPr lvl="1"/>
            <a:r>
              <a:rPr lang="en-US" dirty="0"/>
              <a:t>Final late cutoff: 2 late days, or 11:59pm Monday 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6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Transport Layer (UDP)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926080"/>
          </a:xfrm>
        </p:spPr>
        <p:txBody>
          <a:bodyPr/>
          <a:lstStyle/>
          <a:p>
            <a:r>
              <a:rPr lang="en-US" sz="2200" dirty="0"/>
              <a:t>User Datagram Protocol (</a:t>
            </a:r>
            <a:r>
              <a:rPr lang="en-US" sz="2200" dirty="0">
                <a:solidFill>
                  <a:srgbClr val="0066FF"/>
                </a:solidFill>
              </a:rPr>
              <a:t>UDP</a:t>
            </a:r>
            <a:r>
              <a:rPr lang="en-US" sz="2200" dirty="0"/>
              <a:t>):</a:t>
            </a:r>
          </a:p>
          <a:p>
            <a:pPr lvl="1"/>
            <a:r>
              <a:rPr lang="en-US" sz="2000" dirty="0"/>
              <a:t>Provides applications with </a:t>
            </a:r>
            <a:r>
              <a:rPr lang="en-US" sz="2000" i="1" dirty="0"/>
              <a:t>unreliable</a:t>
            </a:r>
            <a:r>
              <a:rPr lang="en-US" sz="2000" dirty="0"/>
              <a:t> packet delivery</a:t>
            </a:r>
          </a:p>
          <a:p>
            <a:pPr lvl="1"/>
            <a:r>
              <a:rPr lang="en-US" dirty="0"/>
              <a:t>UDP is a really thin, simple layer on top of IP</a:t>
            </a:r>
          </a:p>
          <a:p>
            <a:pPr lvl="2"/>
            <a:r>
              <a:rPr lang="en-US" dirty="0"/>
              <a:t>Datagrams still are fragmented into multiple IP 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30</a:t>
            </a:fld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27432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01168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 bwMode="auto">
          <a:xfrm>
            <a:off x="137160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27432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01168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79" name="Straight Arrow Connector 78"/>
          <p:cNvCxnSpPr>
            <a:stCxn id="77" idx="3"/>
            <a:endCxn id="78" idx="1"/>
          </p:cNvCxnSpPr>
          <p:nvPr/>
        </p:nvCxnSpPr>
        <p:spPr bwMode="auto">
          <a:xfrm>
            <a:off x="137160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27432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01168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3" name="Straight Arrow Connector 82"/>
          <p:cNvCxnSpPr>
            <a:stCxn id="81" idx="3"/>
            <a:endCxn id="82" idx="1"/>
          </p:cNvCxnSpPr>
          <p:nvPr/>
        </p:nvCxnSpPr>
        <p:spPr bwMode="auto">
          <a:xfrm>
            <a:off x="137160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374904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85" name="Straight Arrow Connector 84"/>
          <p:cNvCxnSpPr>
            <a:endCxn id="84" idx="1"/>
          </p:cNvCxnSpPr>
          <p:nvPr/>
        </p:nvCxnSpPr>
        <p:spPr bwMode="auto">
          <a:xfrm>
            <a:off x="310896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374904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87" name="Straight Arrow Connector 86"/>
          <p:cNvCxnSpPr>
            <a:endCxn id="86" idx="1"/>
          </p:cNvCxnSpPr>
          <p:nvPr/>
        </p:nvCxnSpPr>
        <p:spPr bwMode="auto">
          <a:xfrm>
            <a:off x="310896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374904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89" name="Straight Arrow Connector 88"/>
          <p:cNvCxnSpPr>
            <a:endCxn id="88" idx="1"/>
          </p:cNvCxnSpPr>
          <p:nvPr/>
        </p:nvCxnSpPr>
        <p:spPr bwMode="auto">
          <a:xfrm>
            <a:off x="310896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74320" y="5120640"/>
            <a:ext cx="4572000" cy="365760"/>
            <a:chOff x="274320" y="5120640"/>
            <a:chExt cx="457200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19097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(Mostly Missing) Layers 5 &amp;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834640"/>
          </a:xfrm>
        </p:spPr>
        <p:txBody>
          <a:bodyPr/>
          <a:lstStyle/>
          <a:p>
            <a:r>
              <a:rPr lang="en-US" sz="2200" dirty="0"/>
              <a:t>Layer 5:  Session Layer</a:t>
            </a:r>
          </a:p>
          <a:p>
            <a:pPr lvl="1"/>
            <a:r>
              <a:rPr lang="en-US" sz="2000" dirty="0"/>
              <a:t>Supposedly handles establishing and terminating application sessions</a:t>
            </a:r>
          </a:p>
          <a:p>
            <a:pPr lvl="1"/>
            <a:r>
              <a:rPr lang="en-US" sz="2000" dirty="0"/>
              <a:t>Remote Procedure Call (RPC) kind of fits in here</a:t>
            </a:r>
          </a:p>
          <a:p>
            <a:r>
              <a:rPr lang="en-US" sz="2200" dirty="0"/>
              <a:t>Layer 6:  Presentation Layer</a:t>
            </a:r>
          </a:p>
          <a:p>
            <a:pPr lvl="1"/>
            <a:r>
              <a:rPr lang="en-US" sz="2000" dirty="0"/>
              <a:t>Supposedly maps application-specific data units into a more network-neutral representation</a:t>
            </a:r>
          </a:p>
          <a:p>
            <a:pPr lvl="1"/>
            <a:r>
              <a:rPr lang="en-US" sz="2000" dirty="0"/>
              <a:t>Encryption (SSL) kind of fits 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432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1168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 bwMode="auto">
          <a:xfrm>
            <a:off x="137160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7432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1168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 bwMode="auto">
          <a:xfrm>
            <a:off x="137160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7432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01168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 bwMode="auto">
          <a:xfrm>
            <a:off x="137160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74904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 bwMode="auto">
          <a:xfrm>
            <a:off x="310896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74904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 bwMode="auto">
          <a:xfrm>
            <a:off x="310896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74904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>
            <a:off x="310896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274320" y="5120640"/>
            <a:ext cx="4572000" cy="365760"/>
            <a:chOff x="274320" y="5120640"/>
            <a:chExt cx="4572000" cy="36576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274320" y="4754880"/>
            <a:ext cx="4572000" cy="365760"/>
            <a:chOff x="274320" y="5120640"/>
            <a:chExt cx="457200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rgbClr val="FF0000">
                  <a:alpha val="40000"/>
                </a:srgb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session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rgbClr val="FF0000">
                  <a:alpha val="40000"/>
                </a:srgb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session</a:t>
              </a:r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>
                  <a:alpha val="40000"/>
                </a:srgbClr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274320" y="4389120"/>
            <a:ext cx="4572000" cy="365760"/>
            <a:chOff x="274320" y="5120640"/>
            <a:chExt cx="4572000" cy="36576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rgbClr val="FF0000">
                  <a:alpha val="40000"/>
                </a:srgb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presentation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rgbClr val="FF0000">
                  <a:alpha val="40000"/>
                </a:srgb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presentation</a:t>
              </a: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>
                  <a:alpha val="40000"/>
                </a:srgbClr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059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Application protocols</a:t>
            </a:r>
          </a:p>
          <a:p>
            <a:pPr lvl="1"/>
            <a:r>
              <a:rPr lang="en-US" sz="2000" dirty="0"/>
              <a:t>The format and meaning of messages between application entities</a:t>
            </a:r>
          </a:p>
          <a:p>
            <a:pPr lvl="1"/>
            <a:r>
              <a:rPr lang="en-US" sz="2000" u="sng" dirty="0"/>
              <a:t>Example</a:t>
            </a:r>
            <a:r>
              <a:rPr lang="en-US" sz="2000" dirty="0"/>
              <a:t>: HTTP is an application-level protocol that dictates how web browsers and web servers communicate</a:t>
            </a:r>
          </a:p>
          <a:p>
            <a:pPr lvl="2"/>
            <a:r>
              <a:rPr lang="en-US" sz="1800" dirty="0"/>
              <a:t>HTTP is implemented</a:t>
            </a:r>
            <a:r>
              <a:rPr lang="en-US" sz="1800" i="1" dirty="0"/>
              <a:t> on top of</a:t>
            </a:r>
            <a:r>
              <a:rPr lang="en-US" sz="1800" dirty="0"/>
              <a:t> TCP 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432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1168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 bwMode="auto">
          <a:xfrm>
            <a:off x="137160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7432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1168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 bwMode="auto">
          <a:xfrm>
            <a:off x="137160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7432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01168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 bwMode="auto">
          <a:xfrm>
            <a:off x="137160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74904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 bwMode="auto">
          <a:xfrm>
            <a:off x="310896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74904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 bwMode="auto">
          <a:xfrm>
            <a:off x="310896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74904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>
            <a:off x="310896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274320" y="5120640"/>
            <a:ext cx="4572000" cy="365760"/>
            <a:chOff x="274320" y="5120640"/>
            <a:chExt cx="4572000" cy="36576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274320" y="4754880"/>
            <a:ext cx="4572000" cy="365760"/>
            <a:chOff x="274320" y="5120640"/>
            <a:chExt cx="457200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session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session</a:t>
              </a:r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alpha val="40000"/>
                </a:schemeClr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274320" y="4389120"/>
            <a:ext cx="4572000" cy="365760"/>
            <a:chOff x="274320" y="5120640"/>
            <a:chExt cx="4572000" cy="36576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presentation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presentation</a:t>
              </a: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alpha val="40000"/>
                </a:schemeClr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274320" y="4023360"/>
            <a:ext cx="4572000" cy="365760"/>
            <a:chOff x="274320" y="5120640"/>
            <a:chExt cx="4572000" cy="36576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application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application</a:t>
              </a:r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7835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sz="2200" dirty="0"/>
              <a:t>Packet encapsulation: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22960" y="4572000"/>
          <a:ext cx="749808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destination</a:t>
                      </a:r>
                      <a:b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source</a:t>
                      </a:r>
                      <a:b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                                  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ethernet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160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ethernet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payload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822960" y="4572000"/>
            <a:ext cx="201168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834640" y="3657600"/>
          <a:ext cx="5486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IP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IP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749040" y="27432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TCP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TCP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663440" y="1828800"/>
          <a:ext cx="3657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HTTP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HTTP payload </a:t>
                      </a:r>
                      <a:b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i="1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e.g.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chunk of HTML page)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29200" y="2286000"/>
            <a:ext cx="3039688" cy="457200"/>
            <a:chOff x="5273040" y="5181600"/>
            <a:chExt cx="3039688" cy="45720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5273040" y="51816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6278880" y="51816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7284720" y="51816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8312728" y="51816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023360" y="3200400"/>
            <a:ext cx="4045528" cy="457200"/>
            <a:chOff x="4023360" y="4114800"/>
            <a:chExt cx="4045528" cy="4572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>
              <a:off x="5029200" y="41148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6035040" y="41148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7040880" y="41148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8068888" y="41148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4023360" y="41148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3017520" y="4114800"/>
            <a:ext cx="5051368" cy="457200"/>
            <a:chOff x="3017520" y="5029200"/>
            <a:chExt cx="5051368" cy="4572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>
              <a:off x="5029200" y="50292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6035040" y="50292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7040880" y="50292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8068888" y="50292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4023360" y="50292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3017520" y="5029200"/>
              <a:ext cx="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18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00139 0.1324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0.2680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55112E-17 L 0.00087 0.4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sz="2200" dirty="0"/>
              <a:t>Packet encapsulation: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22960" y="4572000"/>
          <a:ext cx="74980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err="1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ethernet</a:t>
                      </a:r>
                      <a:b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IP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TCP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HTTP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HTTP payload </a:t>
                      </a:r>
                      <a:b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i="1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e.g.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chunk of HTML page)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822960" y="4572000"/>
            <a:ext cx="201168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17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Popular application-level protocols:</a:t>
            </a:r>
          </a:p>
          <a:p>
            <a:pPr lvl="1"/>
            <a:r>
              <a:rPr lang="en-US" sz="2000" b="1" dirty="0"/>
              <a:t>DNS:  </a:t>
            </a:r>
            <a:r>
              <a:rPr lang="en-US" sz="2000" dirty="0"/>
              <a:t>translates a domain name (</a:t>
            </a:r>
            <a:r>
              <a:rPr lang="en-US" sz="2000" i="1" dirty="0"/>
              <a:t>e.g.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www.google.com</a:t>
            </a:r>
            <a:r>
              <a:rPr lang="en-US" sz="2000" dirty="0"/>
              <a:t>) into one or more IP addresses (</a:t>
            </a:r>
            <a:r>
              <a:rPr lang="en-US" sz="2000" i="1" dirty="0"/>
              <a:t>e.g.</a:t>
            </a:r>
            <a:r>
              <a:rPr lang="en-US" sz="2000" dirty="0"/>
              <a:t> 74.125.197.106)</a:t>
            </a:r>
          </a:p>
          <a:p>
            <a:pPr lvl="2"/>
            <a:r>
              <a:rPr lang="en-US" sz="1800" u="sng" dirty="0"/>
              <a:t>D</a:t>
            </a:r>
            <a:r>
              <a:rPr lang="en-US" sz="1800" dirty="0"/>
              <a:t>omain </a:t>
            </a:r>
            <a:r>
              <a:rPr lang="en-US" sz="1800" u="sng" dirty="0"/>
              <a:t>N</a:t>
            </a:r>
            <a:r>
              <a:rPr lang="en-US" sz="1800" dirty="0"/>
              <a:t>ame </a:t>
            </a:r>
            <a:r>
              <a:rPr lang="en-US" sz="1800" u="sng" dirty="0"/>
              <a:t>S</a:t>
            </a:r>
            <a:r>
              <a:rPr lang="en-US" sz="1800" dirty="0"/>
              <a:t>ystem</a:t>
            </a:r>
          </a:p>
          <a:p>
            <a:pPr lvl="2"/>
            <a:r>
              <a:rPr lang="en-US" sz="1800" dirty="0"/>
              <a:t>An hierarchy of DNS servers cooperate to do this</a:t>
            </a:r>
          </a:p>
          <a:p>
            <a:pPr lvl="1"/>
            <a:r>
              <a:rPr lang="en-US" sz="2000" b="1" dirty="0"/>
              <a:t>HTTP:  </a:t>
            </a:r>
            <a:r>
              <a:rPr lang="en-US" sz="2000" dirty="0"/>
              <a:t>web protocols</a:t>
            </a:r>
          </a:p>
          <a:p>
            <a:pPr lvl="2"/>
            <a:r>
              <a:rPr lang="en-US" sz="1800" u="sng" dirty="0"/>
              <a:t>H</a:t>
            </a:r>
            <a:r>
              <a:rPr lang="en-US" sz="1800" dirty="0"/>
              <a:t>yper</a:t>
            </a:r>
            <a:r>
              <a:rPr lang="en-US" sz="1800" u="sng" dirty="0"/>
              <a:t>t</a:t>
            </a:r>
            <a:r>
              <a:rPr lang="en-US" sz="1800" dirty="0"/>
              <a:t>ext </a:t>
            </a:r>
            <a:r>
              <a:rPr lang="en-US" sz="1800" u="sng" dirty="0"/>
              <a:t>T</a:t>
            </a:r>
            <a:r>
              <a:rPr lang="en-US" sz="1800" dirty="0"/>
              <a:t>ransfer </a:t>
            </a:r>
            <a:r>
              <a:rPr lang="en-US" sz="1800" u="sng" dirty="0"/>
              <a:t>P</a:t>
            </a:r>
            <a:r>
              <a:rPr lang="en-US" sz="1800" dirty="0"/>
              <a:t>rotocol</a:t>
            </a:r>
          </a:p>
          <a:p>
            <a:pPr lvl="1"/>
            <a:r>
              <a:rPr lang="en-US" sz="2000" b="1" dirty="0"/>
              <a:t>SMTP, IMAP, POP:  </a:t>
            </a:r>
            <a:r>
              <a:rPr lang="en-US" sz="2000" dirty="0"/>
              <a:t>mail delivery and access protocols</a:t>
            </a:r>
          </a:p>
          <a:p>
            <a:pPr lvl="2"/>
            <a:r>
              <a:rPr lang="en-US" sz="1800" u="sng" dirty="0"/>
              <a:t>S</a:t>
            </a:r>
            <a:r>
              <a:rPr lang="en-US" sz="1800" dirty="0"/>
              <a:t>ecure </a:t>
            </a:r>
            <a:r>
              <a:rPr lang="en-US" sz="1800" u="sng" dirty="0"/>
              <a:t>M</a:t>
            </a:r>
            <a:r>
              <a:rPr lang="en-US" sz="1800" dirty="0"/>
              <a:t>ail </a:t>
            </a:r>
            <a:r>
              <a:rPr lang="en-US" sz="1800" u="sng" dirty="0"/>
              <a:t>T</a:t>
            </a:r>
            <a:r>
              <a:rPr lang="en-US" sz="1800" dirty="0"/>
              <a:t>ransfer </a:t>
            </a:r>
            <a:r>
              <a:rPr lang="en-US" sz="1800" u="sng" dirty="0"/>
              <a:t>P</a:t>
            </a:r>
            <a:r>
              <a:rPr lang="en-US" sz="1800" dirty="0"/>
              <a:t>rotocol, </a:t>
            </a:r>
            <a:r>
              <a:rPr lang="en-US" sz="1800" u="sng" dirty="0"/>
              <a:t>I</a:t>
            </a:r>
            <a:r>
              <a:rPr lang="en-US" sz="1800" dirty="0"/>
              <a:t>nternet </a:t>
            </a:r>
            <a:r>
              <a:rPr lang="en-US" sz="1800" u="sng" dirty="0"/>
              <a:t>M</a:t>
            </a:r>
            <a:r>
              <a:rPr lang="en-US" sz="1800" dirty="0"/>
              <a:t>essage </a:t>
            </a:r>
            <a:r>
              <a:rPr lang="en-US" sz="1800" u="sng" dirty="0"/>
              <a:t>A</a:t>
            </a:r>
            <a:r>
              <a:rPr lang="en-US" sz="1800" dirty="0"/>
              <a:t>ccess </a:t>
            </a:r>
            <a:r>
              <a:rPr lang="en-US" sz="1800" u="sng" dirty="0"/>
              <a:t>P</a:t>
            </a:r>
            <a:r>
              <a:rPr lang="en-US" sz="1800" dirty="0"/>
              <a:t>rotocol, </a:t>
            </a:r>
            <a:r>
              <a:rPr lang="en-US" sz="1800" u="sng" dirty="0"/>
              <a:t>P</a:t>
            </a:r>
            <a:r>
              <a:rPr lang="en-US" sz="1800" dirty="0"/>
              <a:t>ost </a:t>
            </a:r>
            <a:r>
              <a:rPr lang="en-US" sz="1800" u="sng" dirty="0"/>
              <a:t>O</a:t>
            </a:r>
            <a:r>
              <a:rPr lang="en-US" sz="1800" dirty="0"/>
              <a:t>ffice </a:t>
            </a:r>
            <a:r>
              <a:rPr lang="en-US" sz="1800" u="sng" dirty="0"/>
              <a:t>P</a:t>
            </a:r>
            <a:r>
              <a:rPr lang="en-US" sz="1800" dirty="0"/>
              <a:t>rotocol</a:t>
            </a:r>
          </a:p>
          <a:p>
            <a:pPr lvl="1"/>
            <a:r>
              <a:rPr lang="en-US" sz="2000" b="1" dirty="0"/>
              <a:t>SSH:  </a:t>
            </a:r>
            <a:r>
              <a:rPr lang="en-US" sz="2000" dirty="0"/>
              <a:t>secure remote login protocol</a:t>
            </a:r>
          </a:p>
          <a:p>
            <a:pPr lvl="2"/>
            <a:r>
              <a:rPr lang="en-US" sz="1800" u="sng" dirty="0"/>
              <a:t>S</a:t>
            </a:r>
            <a:r>
              <a:rPr lang="en-US" sz="1800" dirty="0"/>
              <a:t>ecure </a:t>
            </a:r>
            <a:r>
              <a:rPr lang="en-US" sz="1800" u="sng" dirty="0"/>
              <a:t>Sh</a:t>
            </a:r>
            <a:r>
              <a:rPr lang="en-US" sz="1800" dirty="0"/>
              <a:t>ell</a:t>
            </a:r>
          </a:p>
          <a:p>
            <a:pPr lvl="1"/>
            <a:r>
              <a:rPr lang="en-US" sz="2000" b="1" dirty="0" err="1"/>
              <a:t>bittorrent</a:t>
            </a:r>
            <a:r>
              <a:rPr lang="en-US" sz="2000" b="1" dirty="0"/>
              <a:t>:  </a:t>
            </a:r>
            <a:r>
              <a:rPr lang="en-US" sz="2000" dirty="0"/>
              <a:t>peer-to-peer, swarming file sharing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8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D1D2-C8EB-C348-8FBD-5941F0E4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Networking?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E8A52-FCFB-D046-8AA4-679619219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E9A34-F497-004C-A01F-A93BD0DA6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158014"/>
            <a:ext cx="3556000" cy="566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1721" y="6123543"/>
            <a:ext cx="2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https://xkcd.com/2105/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C++ Casts Review</a:t>
            </a:r>
          </a:p>
          <a:p>
            <a:r>
              <a:rPr lang="en-US" dirty="0"/>
              <a:t>C++ Conversions</a:t>
            </a:r>
          </a:p>
          <a:p>
            <a:r>
              <a:rPr lang="en-US" dirty="0"/>
              <a:t>Introduction to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7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Review C++ casts: identify when they are appropriate</a:t>
            </a:r>
          </a:p>
          <a:p>
            <a:endParaRPr lang="en-US" b="1" dirty="0">
              <a:solidFill>
                <a:srgbClr val="4B2A85"/>
              </a:solidFill>
            </a:endParaRPr>
          </a:p>
          <a:p>
            <a:r>
              <a:rPr lang="en-US" dirty="0"/>
              <a:t>Understand how C++ converts between types (and what can go wrong!)</a:t>
            </a:r>
          </a:p>
          <a:p>
            <a:endParaRPr lang="en-US" dirty="0"/>
          </a:p>
          <a:p>
            <a:r>
              <a:rPr lang="en-US" dirty="0"/>
              <a:t>Get a feeling for the “landscape” of computer networks</a:t>
            </a:r>
          </a:p>
          <a:p>
            <a:pPr lvl="1"/>
            <a:r>
              <a:rPr lang="en-US" dirty="0"/>
              <a:t>Know how we organize them (the 7 layer cake) and why</a:t>
            </a:r>
          </a:p>
          <a:p>
            <a:pPr lvl="1"/>
            <a:r>
              <a:rPr lang="en-US" dirty="0"/>
              <a:t>What each layer is responsible for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Casts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7" y="1197678"/>
            <a:ext cx="8366125" cy="3847403"/>
          </a:xfrm>
        </p:spPr>
        <p:txBody>
          <a:bodyPr numCol="2"/>
          <a:lstStyle/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Checked at compile 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Convert within class hierarchy, or between primitives</a:t>
            </a:r>
          </a:p>
          <a:p>
            <a:r>
              <a:rPr lang="en-US" sz="28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endParaRPr lang="en-US" sz="28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Check at compile time and runtime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Convert within class hierarchy</a:t>
            </a:r>
          </a:p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Add or strip const</a:t>
            </a:r>
          </a:p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Reinterpret the same bits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E.g. Interpret a pointer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Casts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7" y="1197678"/>
            <a:ext cx="8366125" cy="3847403"/>
          </a:xfrm>
        </p:spPr>
        <p:txBody>
          <a:bodyPr numCol="2"/>
          <a:lstStyle/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Checked at compile 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Convert within class hierarchy, or between primitives</a:t>
            </a:r>
          </a:p>
          <a:p>
            <a:r>
              <a:rPr lang="en-US" sz="28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endParaRPr lang="en-US" sz="28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Check at compile time and runtime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Convert within class hierarchy</a:t>
            </a:r>
          </a:p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Add or strip const</a:t>
            </a:r>
          </a:p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Reinterpret the same bits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E.g. Interpret a pointer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A4536A-8B70-4E47-9E80-F8E75E1D6874}"/>
              </a:ext>
            </a:extLst>
          </p:cNvPr>
          <p:cNvSpPr/>
          <p:nvPr/>
        </p:nvSpPr>
        <p:spPr bwMode="auto">
          <a:xfrm>
            <a:off x="1331730" y="5150784"/>
            <a:ext cx="6456558" cy="1271538"/>
          </a:xfrm>
          <a:prstGeom prst="roundRect">
            <a:avLst>
              <a:gd name="adj" fmla="val 589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address of a double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int64_t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0x7fffff8740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 to a pointer</a:t>
            </a:r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________________________&lt;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&gt;(x);</a:t>
            </a:r>
          </a:p>
          <a:p>
            <a:pPr marL="0" lvl="1"/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2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Casts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A4536A-8B70-4E47-9E80-F8E75E1D6874}"/>
              </a:ext>
            </a:extLst>
          </p:cNvPr>
          <p:cNvSpPr/>
          <p:nvPr/>
        </p:nvSpPr>
        <p:spPr bwMode="auto">
          <a:xfrm>
            <a:off x="1331730" y="5144894"/>
            <a:ext cx="6456558" cy="1271538"/>
          </a:xfrm>
          <a:prstGeom prst="roundRect">
            <a:avLst>
              <a:gd name="adj" fmla="val 589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 integer value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 to a float so we can do precise math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________________________&lt;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&gt;(x);</a:t>
            </a:r>
          </a:p>
          <a:p>
            <a:pPr marL="0" lvl="1"/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FDD74B-41C1-9742-8A48-FD404A1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7" y="1197678"/>
            <a:ext cx="8366125" cy="3847403"/>
          </a:xfrm>
        </p:spPr>
        <p:txBody>
          <a:bodyPr numCol="2"/>
          <a:lstStyle/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Checked at compile 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Convert within class hierarchy, or between primitives</a:t>
            </a:r>
          </a:p>
          <a:p>
            <a:r>
              <a:rPr lang="en-US" sz="28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endParaRPr lang="en-US" sz="28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Check at compile time and runtime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Convert within class hierarchy</a:t>
            </a:r>
          </a:p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Add or strip const</a:t>
            </a:r>
          </a:p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Reinterpret the same bits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E.g. Interpret a pointer as a value</a:t>
            </a:r>
          </a:p>
        </p:txBody>
      </p:sp>
    </p:spTree>
    <p:extLst>
      <p:ext uri="{BB962C8B-B14F-4D97-AF65-F5344CB8AC3E}">
        <p14:creationId xmlns:p14="http://schemas.microsoft.com/office/powerpoint/2010/main" val="256113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C++ Casts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1E86-F313-424A-A306-8ECB0BC9BCDB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A4536A-8B70-4E47-9E80-F8E75E1D6874}"/>
              </a:ext>
            </a:extLst>
          </p:cNvPr>
          <p:cNvSpPr/>
          <p:nvPr/>
        </p:nvSpPr>
        <p:spPr bwMode="auto">
          <a:xfrm>
            <a:off x="582224" y="5019368"/>
            <a:ext cx="6175415" cy="1271538"/>
          </a:xfrm>
          <a:prstGeom prst="roundRect">
            <a:avLst>
              <a:gd name="adj" fmla="val 589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pointer of type B we know refers to a C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&amp;c;</a:t>
            </a:r>
          </a:p>
          <a:p>
            <a:pPr marL="0" lvl="1"/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 to a C pointer</a:t>
            </a:r>
          </a:p>
          <a:p>
            <a:pPr marL="0" lvl="1"/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________________________&lt;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&gt;(x);</a:t>
            </a:r>
          </a:p>
          <a:p>
            <a:pPr marL="0" lvl="1"/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ED21A6-DCE5-8949-A635-B4C54CF30E5C}"/>
              </a:ext>
            </a:extLst>
          </p:cNvPr>
          <p:cNvSpPr/>
          <p:nvPr/>
        </p:nvSpPr>
        <p:spPr bwMode="auto">
          <a:xfrm>
            <a:off x="7973122" y="4310296"/>
            <a:ext cx="457200" cy="4572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04C215-9A17-FF42-AB37-C0AF1A2A56DD}"/>
              </a:ext>
            </a:extLst>
          </p:cNvPr>
          <p:cNvSpPr/>
          <p:nvPr/>
        </p:nvSpPr>
        <p:spPr bwMode="auto">
          <a:xfrm>
            <a:off x="7515922" y="5124312"/>
            <a:ext cx="457200" cy="4572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43F2D1-AE04-2348-BE2D-861138634C3B}"/>
              </a:ext>
            </a:extLst>
          </p:cNvPr>
          <p:cNvSpPr/>
          <p:nvPr/>
        </p:nvSpPr>
        <p:spPr bwMode="auto">
          <a:xfrm>
            <a:off x="7973122" y="5965122"/>
            <a:ext cx="457200" cy="4572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09DF26-4E96-E44D-B8B8-AF08E5A7B9E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 bwMode="auto">
          <a:xfrm flipH="1">
            <a:off x="7744522" y="4700541"/>
            <a:ext cx="295555" cy="42377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D56EE2-C95C-2445-93E9-401EDBA6E57D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 bwMode="auto">
          <a:xfrm>
            <a:off x="7906167" y="5514557"/>
            <a:ext cx="295555" cy="4505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DE1306F-45C2-AC4E-A365-1F187327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7" y="1197678"/>
            <a:ext cx="8366125" cy="3847403"/>
          </a:xfrm>
        </p:spPr>
        <p:txBody>
          <a:bodyPr numCol="2"/>
          <a:lstStyle/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Checked at compile 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Convert within class hierarchy, or between primitives</a:t>
            </a:r>
          </a:p>
          <a:p>
            <a:r>
              <a:rPr lang="en-US" sz="28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endParaRPr lang="en-US" sz="28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Check at compile time and runtime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Convert within class hierarchy</a:t>
            </a:r>
          </a:p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Add or strip const</a:t>
            </a:r>
          </a:p>
          <a:p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Reinterpret the same bits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E.g. Interpret a pointer as a value</a:t>
            </a:r>
          </a:p>
        </p:txBody>
      </p:sp>
    </p:spTree>
    <p:extLst>
      <p:ext uri="{BB962C8B-B14F-4D97-AF65-F5344CB8AC3E}">
        <p14:creationId xmlns:p14="http://schemas.microsoft.com/office/powerpoint/2010/main" val="3223584228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11542</TotalTime>
  <Words>2527</Words>
  <Application>Microsoft Macintosh PowerPoint</Application>
  <PresentationFormat>On-screen Show (4:3)</PresentationFormat>
  <Paragraphs>577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UWTheme-333-Sp18</vt:lpstr>
      <vt:lpstr>UWTheme_333_PollEverywhere</vt:lpstr>
      <vt:lpstr>C++ Intro to Networking CSE 333 Summer 2019</vt:lpstr>
      <vt:lpstr>About how long did Exercise 13 take?</vt:lpstr>
      <vt:lpstr>Administrivia</vt:lpstr>
      <vt:lpstr>Lecture Outline</vt:lpstr>
      <vt:lpstr>Lecture Objectives</vt:lpstr>
      <vt:lpstr>C++ Casts Review</vt:lpstr>
      <vt:lpstr>C++ Casts Review</vt:lpstr>
      <vt:lpstr>C++ Casts Review</vt:lpstr>
      <vt:lpstr>C++ Casts Review</vt:lpstr>
      <vt:lpstr>C++ Casts Review</vt:lpstr>
      <vt:lpstr>Lecture Outline</vt:lpstr>
      <vt:lpstr>Lecture Objectives</vt:lpstr>
      <vt:lpstr>Assignment and Inheritance</vt:lpstr>
      <vt:lpstr>STL and Inheritance</vt:lpstr>
      <vt:lpstr>STL and Inheritance</vt:lpstr>
      <vt:lpstr>Implicit Conversion</vt:lpstr>
      <vt:lpstr>Sneaky Implicit Conversions</vt:lpstr>
      <vt:lpstr>Avoiding Sneaky Implicits</vt:lpstr>
      <vt:lpstr>Lecture Outline</vt:lpstr>
      <vt:lpstr>Lecture Objectives</vt:lpstr>
      <vt:lpstr>Networks From 10,000 ft</vt:lpstr>
      <vt:lpstr>The Physical Layer</vt:lpstr>
      <vt:lpstr>The Data Link Layer</vt:lpstr>
      <vt:lpstr>The Network Layer (IP)</vt:lpstr>
      <vt:lpstr>The Network Layer (IP)</vt:lpstr>
      <vt:lpstr>The Network Layer (IP)</vt:lpstr>
      <vt:lpstr>The Transport Layer (TCP)</vt:lpstr>
      <vt:lpstr>The Transport Layer (TCP)</vt:lpstr>
      <vt:lpstr>The Transport Layer (TCP)</vt:lpstr>
      <vt:lpstr>The Transport Layer (UDP)</vt:lpstr>
      <vt:lpstr>The (Mostly Missing) Layers 5 &amp; 6</vt:lpstr>
      <vt:lpstr>The Application Layer</vt:lpstr>
      <vt:lpstr>The Application Layer</vt:lpstr>
      <vt:lpstr>The Application Layer</vt:lpstr>
      <vt:lpstr>The Application Layer</vt:lpstr>
      <vt:lpstr>The Future of Networking?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Aaron S Johnston</cp:lastModifiedBy>
  <cp:revision>456</cp:revision>
  <cp:lastPrinted>2019-04-10T06:52:19Z</cp:lastPrinted>
  <dcterms:created xsi:type="dcterms:W3CDTF">2018-03-28T08:00:24Z</dcterms:created>
  <dcterms:modified xsi:type="dcterms:W3CDTF">2019-08-07T23:07:34Z</dcterms:modified>
</cp:coreProperties>
</file>