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  <p:sldMasterId id="2147483684" r:id="rId2"/>
  </p:sldMasterIdLst>
  <p:notesMasterIdLst>
    <p:notesMasterId r:id="rId19"/>
  </p:notesMasterIdLst>
  <p:handoutMasterIdLst>
    <p:handoutMasterId r:id="rId20"/>
  </p:handoutMasterIdLst>
  <p:sldIdLst>
    <p:sldId id="256" r:id="rId3"/>
    <p:sldId id="314" r:id="rId4"/>
    <p:sldId id="293" r:id="rId5"/>
    <p:sldId id="259" r:id="rId6"/>
    <p:sldId id="302" r:id="rId7"/>
    <p:sldId id="260" r:id="rId8"/>
    <p:sldId id="263" r:id="rId9"/>
    <p:sldId id="271" r:id="rId10"/>
    <p:sldId id="261" r:id="rId11"/>
    <p:sldId id="264" r:id="rId12"/>
    <p:sldId id="266" r:id="rId13"/>
    <p:sldId id="265" r:id="rId14"/>
    <p:sldId id="267" r:id="rId15"/>
    <p:sldId id="269" r:id="rId16"/>
    <p:sldId id="270" r:id="rId17"/>
    <p:sldId id="268" r:id="rId18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2A85"/>
    <a:srgbClr val="669900"/>
    <a:srgbClr val="0066FF"/>
    <a:srgbClr val="00CC99"/>
    <a:srgbClr val="5A5A5A"/>
    <a:srgbClr val="E2661A"/>
    <a:srgbClr val="0099FF"/>
    <a:srgbClr val="D94B7B"/>
    <a:srgbClr val="FFC000"/>
    <a:srgbClr val="D6D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4" autoAdjust="0"/>
    <p:restoredTop sz="88573" autoAdjust="0"/>
  </p:normalViewPr>
  <p:slideViewPr>
    <p:cSldViewPr snapToGrid="0">
      <p:cViewPr varScale="1">
        <p:scale>
          <a:sx n="129" d="100"/>
          <a:sy n="129" d="100"/>
        </p:scale>
        <p:origin x="7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5" d="100"/>
        <a:sy n="195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232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/>
              <a:t>05</a:t>
            </a:r>
            <a:fld id="{11E3BF39-B581-40A2-9746-4E2A9C5577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55957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2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76C09FB-251A-402A-9E63-56D49F529C2A}" type="datetime1">
              <a:rPr lang="en-US" smtClean="0"/>
              <a:t>8/12/19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55950" y="914400"/>
            <a:ext cx="328930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520439"/>
            <a:ext cx="7680960" cy="2880361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1B13BC6-E514-43F3-BB09-49938EAD1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705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Analogy: bakery/coffee shop/</a:t>
            </a:r>
            <a:r>
              <a:rPr lang="en-US" dirty="0" err="1"/>
              <a:t>boba</a:t>
            </a:r>
            <a:r>
              <a:rPr lang="en-US" dirty="0"/>
              <a:t> shop</a:t>
            </a:r>
          </a:p>
          <a:p>
            <a:r>
              <a:rPr lang="en-US" dirty="0"/>
              <a:t>Step 1 (</a:t>
            </a:r>
            <a:r>
              <a:rPr lang="en-US" dirty="0" err="1"/>
              <a:t>getaddrinfo</a:t>
            </a:r>
            <a:r>
              <a:rPr lang="en-US" dirty="0"/>
              <a:t>):  Find a location</a:t>
            </a:r>
          </a:p>
          <a:p>
            <a:r>
              <a:rPr lang="en-US" dirty="0"/>
              <a:t>Step 2 (socket):  Build the structure</a:t>
            </a:r>
          </a:p>
          <a:p>
            <a:r>
              <a:rPr lang="en-US" dirty="0"/>
              <a:t>Step 3 (bind):  Prep work and advertising (still closed)</a:t>
            </a:r>
          </a:p>
          <a:p>
            <a:r>
              <a:rPr lang="en-US" dirty="0"/>
              <a:t>Step 4 (listen):  Open shop and let customers in (queue)</a:t>
            </a:r>
          </a:p>
          <a:p>
            <a:r>
              <a:rPr lang="en-US" dirty="0"/>
              <a:t>Step 5 (accept):  "Next customer in line, please!"</a:t>
            </a:r>
          </a:p>
          <a:p>
            <a:r>
              <a:rPr lang="en-US" dirty="0"/>
              <a:t>Step 6 (read/write):  Transaction occurs</a:t>
            </a:r>
          </a:p>
          <a:p>
            <a:r>
              <a:rPr lang="en-US" dirty="0"/>
              <a:t>Step 7 (close):  Customer leaves shop or store refuses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6CB41-8998-4057-8EE2-2979408169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33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https://en.wikipedia.org/wiki/Multihoming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6CB41-8998-4057-8EE2-2979408169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07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http://man7.org/linux/man-pages/man2/bind.2.html</a:t>
            </a:r>
          </a:p>
          <a:p>
            <a:endParaRPr lang="en-US" dirty="0"/>
          </a:p>
          <a:p>
            <a:r>
              <a:rPr lang="en-US" dirty="0"/>
              <a:t>in6addr_any is lowercase because it is a variable</a:t>
            </a:r>
            <a:r>
              <a:rPr lang="en-US" baseline="0" dirty="0"/>
              <a:t> instead of a constant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6CB41-8998-4057-8EE2-2979408169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35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http://man7.org/linux/man-pages/man2/listen.2.html</a:t>
            </a:r>
          </a:p>
          <a:p>
            <a:endParaRPr lang="en-US" dirty="0"/>
          </a:p>
          <a:p>
            <a:r>
              <a:rPr lang="en-US" dirty="0"/>
              <a:t>SOMAXCONN</a:t>
            </a:r>
            <a:r>
              <a:rPr lang="en-US" baseline="0" dirty="0"/>
              <a:t> –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MAXimum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6CB41-8998-4057-8EE2-2979408169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72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(two terminals connected to same </a:t>
            </a:r>
            <a:r>
              <a:rPr lang="en-US" dirty="0" err="1"/>
              <a:t>attu</a:t>
            </a:r>
            <a:r>
              <a:rPr lang="en-US" dirty="0"/>
              <a:t> machines)</a:t>
            </a:r>
          </a:p>
          <a:p>
            <a:pPr marL="171450" indent="-171450">
              <a:buFontTx/>
              <a:buChar char="-"/>
            </a:pPr>
            <a:r>
              <a:rPr lang="en-US" dirty="0"/>
              <a:t>(term 2) </a:t>
            </a:r>
            <a:r>
              <a:rPr lang="en-US" dirty="0" err="1"/>
              <a:t>nc</a:t>
            </a:r>
            <a:r>
              <a:rPr lang="en-US" dirty="0"/>
              <a:t> localhost 3333 – connection refused</a:t>
            </a:r>
            <a:r>
              <a:rPr lang="en-US" baseline="0" dirty="0"/>
              <a:t> because no one listening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(term 1) ./</a:t>
            </a:r>
            <a:r>
              <a:rPr lang="en-US" baseline="0" dirty="0" err="1"/>
              <a:t>server_bind_listen</a:t>
            </a:r>
            <a:r>
              <a:rPr lang="en-US" baseline="0" dirty="0"/>
              <a:t> – get usage message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(term 1) ./</a:t>
            </a:r>
            <a:r>
              <a:rPr lang="en-US" baseline="0" dirty="0" err="1"/>
              <a:t>server_bind_listen</a:t>
            </a:r>
            <a:r>
              <a:rPr lang="en-US" baseline="0" dirty="0"/>
              <a:t> 3333 – will print message about binding socket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(term 2) </a:t>
            </a:r>
            <a:r>
              <a:rPr lang="en-US" baseline="0" dirty="0" err="1"/>
              <a:t>nc</a:t>
            </a:r>
            <a:r>
              <a:rPr lang="en-US" baseline="0" dirty="0"/>
              <a:t> localhost 3333 – make connection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(term 1) send “hello?” and “are you there?” – data is being sent, but server hasn’t accepted connection, so it can’t access the data</a:t>
            </a:r>
            <a:endParaRPr lang="en-US" dirty="0"/>
          </a:p>
          <a:p>
            <a:endParaRPr lang="en-US" dirty="0"/>
          </a:p>
          <a:p>
            <a:r>
              <a:rPr lang="en-US" dirty="0"/>
              <a:t>CODE WALKTHROUGH:  server_bind_listen.cc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6CB41-8998-4057-8EE2-2979408169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7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(three terminals connected to same </a:t>
            </a:r>
            <a:r>
              <a:rPr lang="en-US" dirty="0" err="1"/>
              <a:t>attu</a:t>
            </a:r>
            <a:r>
              <a:rPr lang="en-US" dirty="0"/>
              <a:t> machines)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(term 1) ./</a:t>
            </a:r>
            <a:r>
              <a:rPr lang="en-US" baseline="0" dirty="0" err="1"/>
              <a:t>server_accept_rw_close</a:t>
            </a:r>
            <a:r>
              <a:rPr lang="en-US" baseline="0" dirty="0"/>
              <a:t> – get usage message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(term 1) ./</a:t>
            </a:r>
            <a:r>
              <a:rPr lang="en-US" baseline="0" dirty="0" err="1"/>
              <a:t>server_accept_rw_close</a:t>
            </a:r>
            <a:r>
              <a:rPr lang="en-US" baseline="0" dirty="0"/>
              <a:t> 3333 – show message that bound to port 3333</a:t>
            </a:r>
          </a:p>
          <a:p>
            <a:pPr marL="171450" indent="-171450">
              <a:buFontTx/>
              <a:buChar char="-"/>
            </a:pPr>
            <a:r>
              <a:rPr lang="en-US" dirty="0"/>
              <a:t>(term 2) </a:t>
            </a:r>
            <a:r>
              <a:rPr lang="en-US" dirty="0" err="1"/>
              <a:t>nc</a:t>
            </a:r>
            <a:r>
              <a:rPr lang="en-US" dirty="0"/>
              <a:t> localhost 3333 – connection made, term 1 will show new port number (likely 50000+)</a:t>
            </a:r>
          </a:p>
          <a:p>
            <a:pPr marL="171450" indent="-171450">
              <a:buFontTx/>
              <a:buChar char="-"/>
            </a:pPr>
            <a:r>
              <a:rPr lang="en-US" dirty="0"/>
              <a:t>(term 2) send “hi” and “hello” to show data being received by term 1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(term 2) ctrl-D or ctrl-C to close the connection – term 1 will show [The client disconnected.]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(term 2) </a:t>
            </a:r>
            <a:r>
              <a:rPr lang="en-US" baseline="0" dirty="0" err="1"/>
              <a:t>nc</a:t>
            </a:r>
            <a:r>
              <a:rPr lang="en-US" baseline="0" dirty="0"/>
              <a:t> localhost 3333 – connection made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(term 3) </a:t>
            </a:r>
            <a:r>
              <a:rPr lang="en-US" baseline="0" dirty="0" err="1"/>
              <a:t>nc</a:t>
            </a:r>
            <a:r>
              <a:rPr lang="en-US" baseline="0" dirty="0"/>
              <a:t> localhost 3333 – connection made, but term 1 doesn’t react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(term 3) send “hello?” and “are you there?” and “why are you ignoring me?” – data is being sent, but server hasn’t accepted connection, so it can’t access the data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(term 2) ctrl-D or ctrl-C to close the connection – term 1 will disconnect term 2 and immediately connect to term 3 &amp; receive the queued data</a:t>
            </a:r>
          </a:p>
          <a:p>
            <a:endParaRPr lang="en-US" dirty="0"/>
          </a:p>
          <a:p>
            <a:r>
              <a:rPr lang="en-US" dirty="0"/>
              <a:t>EAGAIN and EWOULDBLOCK checks</a:t>
            </a:r>
            <a:r>
              <a:rPr lang="en-US" baseline="0" dirty="0"/>
              <a:t> are </a:t>
            </a:r>
            <a:r>
              <a:rPr lang="en-US" dirty="0"/>
              <a:t>for when accept()</a:t>
            </a:r>
            <a:r>
              <a:rPr lang="en-US" baseline="0" dirty="0"/>
              <a:t> is called on</a:t>
            </a:r>
            <a:r>
              <a:rPr lang="en-US" dirty="0"/>
              <a:t> </a:t>
            </a:r>
            <a:r>
              <a:rPr lang="en-US" dirty="0" err="1"/>
              <a:t>nonblocking</a:t>
            </a:r>
            <a:r>
              <a:rPr lang="en-US" dirty="0"/>
              <a:t> sockets and there are no connections present to be accepted.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6CB41-8998-4057-8EE2-2979408169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08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1520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77440"/>
            <a:ext cx="7772400" cy="1752600"/>
          </a:xfrm>
        </p:spPr>
        <p:txBody>
          <a:bodyPr/>
          <a:lstStyle>
            <a:lvl1pPr marL="0" indent="0" algn="r">
              <a:buNone/>
              <a:defRPr sz="3200" b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8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4972050"/>
          </a:xfrm>
        </p:spPr>
        <p:txBody>
          <a:bodyPr/>
          <a:lstStyle>
            <a:lvl1pPr>
              <a:defRPr sz="2600" b="0"/>
            </a:lvl1pPr>
            <a:lvl2pPr>
              <a:defRPr sz="2200"/>
            </a:lvl2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5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8" y="1362075"/>
            <a:ext cx="4114800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4648200" y="1362075"/>
            <a:ext cx="4114800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53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38912"/>
            <a:ext cx="8405238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7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1470260"/>
            <a:ext cx="8366125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2415209"/>
            <a:ext cx="8366125" cy="3918916"/>
          </a:xfrm>
        </p:spPr>
        <p:txBody>
          <a:bodyPr/>
          <a:lstStyle>
            <a:lvl1pPr>
              <a:defRPr sz="2600" b="0"/>
            </a:lvl1pPr>
            <a:lvl2pPr>
              <a:defRPr sz="2200"/>
            </a:lvl2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CC1B5E29-5BFE-4A77-A178-85B6D82C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6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1520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77440"/>
            <a:ext cx="7772400" cy="1752600"/>
          </a:xfrm>
        </p:spPr>
        <p:txBody>
          <a:bodyPr/>
          <a:lstStyle>
            <a:lvl1pPr marL="0" indent="0" algn="r">
              <a:buNone/>
              <a:defRPr sz="3200" b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0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3661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4B2A85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4B2A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 dirty="0">
              <a:latin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76" y="25342"/>
            <a:ext cx="2150721" cy="1690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64107" y="27429"/>
            <a:ext cx="1479893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CSE333</a:t>
            </a:r>
            <a:r>
              <a:rPr lang="en-US" sz="1100" b="0" i="0" baseline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, Summer</a:t>
            </a:r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 2019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56568" y="27429"/>
            <a:ext cx="1830950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ct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L20:  DNS, Client Networking</a:t>
            </a:r>
          </a:p>
        </p:txBody>
      </p:sp>
    </p:spTree>
    <p:extLst>
      <p:ext uri="{BB962C8B-B14F-4D97-AF65-F5344CB8AC3E}">
        <p14:creationId xmlns:p14="http://schemas.microsoft.com/office/powerpoint/2010/main" val="61535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hf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60000"/>
        <a:buFont typeface="Wingdings" panose="05000000000000000000" pitchFamily="2" charset="2"/>
        <a:buChar char="v"/>
        <a:defRPr sz="2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649224" indent="-28575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110000"/>
        <a:buFont typeface="Wingdings" pitchFamily="2" charset="2"/>
        <a:buChar char="§"/>
        <a:defRPr sz="2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8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17043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–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44475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»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875" y="1479287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2437059"/>
            <a:ext cx="8366125" cy="3897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4B2A85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CC1B5E29-5BFE-4A77-A178-85B6D82C95E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-1"/>
            <a:ext cx="9144000" cy="1283517"/>
          </a:xfrm>
          <a:prstGeom prst="rect">
            <a:avLst/>
          </a:prstGeom>
          <a:solidFill>
            <a:srgbClr val="4B2A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76" y="25342"/>
            <a:ext cx="2150721" cy="1690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64107" y="27429"/>
            <a:ext cx="1479893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CSE333</a:t>
            </a:r>
            <a:r>
              <a:rPr lang="en-US" sz="1100" b="0" i="0" baseline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, </a:t>
            </a:r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Summer 2019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56554" y="27429"/>
            <a:ext cx="1830949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ct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L20:  DNS, Client Networking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486241-48EE-E340-81E0-5ABFA1B0343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biLevel thresh="50000"/>
          </a:blip>
          <a:stretch>
            <a:fillRect/>
          </a:stretch>
        </p:blipFill>
        <p:spPr>
          <a:xfrm>
            <a:off x="241553" y="461126"/>
            <a:ext cx="3692944" cy="601177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D41AC1F-EB12-2445-BEF6-79D91CF81D8F}"/>
              </a:ext>
            </a:extLst>
          </p:cNvPr>
          <p:cNvSpPr/>
          <p:nvPr userDrawn="1"/>
        </p:nvSpPr>
        <p:spPr bwMode="auto">
          <a:xfrm>
            <a:off x="6072845" y="540630"/>
            <a:ext cx="2829602" cy="479667"/>
          </a:xfrm>
          <a:prstGeom prst="roundRect">
            <a:avLst/>
          </a:prstGeom>
          <a:solidFill>
            <a:srgbClr val="714EA3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>
            <a:innerShdw blurRad="25400" dist="50800" dir="13500000">
              <a:prstClr val="black">
                <a:alpha val="20000"/>
              </a:prstClr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pollev.com/cse333</a:t>
            </a:r>
          </a:p>
        </p:txBody>
      </p:sp>
    </p:spTree>
    <p:extLst>
      <p:ext uri="{BB962C8B-B14F-4D97-AF65-F5344CB8AC3E}">
        <p14:creationId xmlns:p14="http://schemas.microsoft.com/office/powerpoint/2010/main" val="263040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hf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60000"/>
        <a:buFont typeface="Wingdings" panose="05000000000000000000" pitchFamily="2" charset="2"/>
        <a:buChar char="v"/>
        <a:defRPr sz="2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649224" indent="-28575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110000"/>
        <a:buFont typeface="Wingdings" pitchFamily="2" charset="2"/>
        <a:buChar char="§"/>
        <a:defRPr sz="2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8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17043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–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44475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»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588" indent="-1588"/>
            <a:r>
              <a:rPr lang="en-US" sz="4000" dirty="0">
                <a:ea typeface="CMU Bright" panose="02000603000000000000" pitchFamily="2" charset="0"/>
              </a:rPr>
              <a:t>Server-Side Networking</a:t>
            </a:r>
            <a:br>
              <a:rPr lang="en-US" sz="4000" dirty="0">
                <a:ea typeface="CMU Bright" panose="02000603000000000000" pitchFamily="2" charset="0"/>
              </a:rPr>
            </a:br>
            <a:r>
              <a:rPr lang="en-US" sz="2800" b="0" dirty="0">
                <a:ea typeface="CMU Bright" panose="02000603000000000000" pitchFamily="2" charset="0"/>
              </a:rPr>
              <a:t>CSE 333 Summer 2019</a:t>
            </a:r>
            <a:endParaRPr lang="en-US" sz="3200" dirty="0">
              <a:ea typeface="CMU Bright" panose="02000603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2400" b="1" dirty="0"/>
              <a:t>Instructor:</a:t>
            </a:r>
            <a:r>
              <a:rPr lang="en-US" sz="2400" dirty="0"/>
              <a:t>	Aaron Johnston</a:t>
            </a:r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>
              <a:lnSpc>
                <a:spcPct val="150000"/>
              </a:lnSpc>
            </a:pPr>
            <a:r>
              <a:rPr lang="en-US" sz="2400" b="1" dirty="0"/>
              <a:t>Teaching Assistants:</a:t>
            </a:r>
          </a:p>
          <a:p>
            <a:pPr algn="l">
              <a:tabLst>
                <a:tab pos="2743200" algn="l"/>
                <a:tab pos="4802188" algn="l"/>
              </a:tabLst>
            </a:pPr>
            <a:r>
              <a:rPr lang="en-US" sz="2000" dirty="0" err="1"/>
              <a:t>Yifan</a:t>
            </a:r>
            <a:r>
              <a:rPr lang="en-US" sz="2000" dirty="0"/>
              <a:t> Bai               Stuart </a:t>
            </a:r>
            <a:r>
              <a:rPr lang="en-US" sz="2000" dirty="0" err="1"/>
              <a:t>Kol</a:t>
            </a:r>
            <a:r>
              <a:rPr lang="en-US" sz="2000" dirty="0"/>
              <a:t>               Daniel </a:t>
            </a:r>
            <a:r>
              <a:rPr lang="en-US" sz="2000" dirty="0" err="1"/>
              <a:t>Lyu</a:t>
            </a:r>
            <a:r>
              <a:rPr lang="en-US" sz="2000" dirty="0"/>
              <a:t>               Kris Wong</a:t>
            </a:r>
          </a:p>
          <a:p>
            <a:pPr algn="l">
              <a:tabLst>
                <a:tab pos="2289175" algn="l"/>
                <a:tab pos="4572000" algn="l"/>
              </a:tabLs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5860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Listen for Incoming Clients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Tells the OS that the socket is a listening socket that clients can connect to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backlog</a:t>
            </a:r>
            <a:r>
              <a:rPr lang="en-US" dirty="0"/>
              <a:t>:  maximum length of connection queue</a:t>
            </a:r>
          </a:p>
          <a:p>
            <a:pPr lvl="2"/>
            <a:r>
              <a:rPr lang="en-US" dirty="0"/>
              <a:t>Gets truncated, if necessary, to defined constant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SOMAXCONN</a:t>
            </a:r>
          </a:p>
          <a:p>
            <a:pPr lvl="2"/>
            <a:r>
              <a:rPr lang="en-US" dirty="0"/>
              <a:t>The OS will refuse new connections once queue is full until server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s  them (removing them from the queue)</a:t>
            </a:r>
          </a:p>
          <a:p>
            <a:pPr lvl="1"/>
            <a:r>
              <a:rPr lang="en-US" dirty="0"/>
              <a:t>Returns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/>
              <a:t> on success,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/>
              <a:t> on error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Clients can start connecting to the socket as soon as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returns</a:t>
            </a:r>
          </a:p>
          <a:p>
            <a:pPr lvl="2"/>
            <a:r>
              <a:rPr lang="en-US" dirty="0"/>
              <a:t>Server can’t use a connection until you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FD669-BFA0-4EFD-9FE4-13BF1DFA1E19}" type="slidenum">
              <a:rPr lang="en-US" smtClean="0"/>
              <a:t>10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822960" y="1463040"/>
            <a:ext cx="7680960" cy="457200"/>
          </a:xfrm>
          <a:prstGeom prst="roundRect">
            <a:avLst>
              <a:gd name="adj" fmla="val 10787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backlog);</a:t>
            </a:r>
          </a:p>
        </p:txBody>
      </p:sp>
    </p:spTree>
    <p:extLst>
      <p:ext uri="{BB962C8B-B14F-4D97-AF65-F5344CB8AC3E}">
        <p14:creationId xmlns:p14="http://schemas.microsoft.com/office/powerpoint/2010/main" val="42722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we have set up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addrinfo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hints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to get both IPv4 and IPv6 addresses</a:t>
            </a:r>
          </a:p>
          <a:p>
            <a:pPr lvl="1"/>
            <a:r>
              <a:rPr lang="en-US" dirty="0"/>
              <a:t>Write pseudocode to bind to and listen </a:t>
            </a:r>
            <a:br>
              <a:rPr lang="en-US" dirty="0"/>
            </a:br>
            <a:r>
              <a:rPr lang="en-US" dirty="0"/>
              <a:t>on the first socket that works</a:t>
            </a:r>
          </a:p>
          <a:p>
            <a:pPr lvl="3"/>
            <a:endParaRPr lang="en-US" dirty="0"/>
          </a:p>
          <a:p>
            <a:r>
              <a:rPr lang="en-US" dirty="0"/>
              <a:t>Pieces you can use: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getaddrinfo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(..., &amp;res);</a:t>
            </a:r>
          </a:p>
          <a:p>
            <a:pPr lvl="1"/>
            <a:r>
              <a:rPr lang="en-US" sz="20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freeaddrinfo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(res);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...);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SOMAXCONN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FD669-BFA0-4EFD-9FE4-13BF1DFA1E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8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>
                <a:solidFill>
                  <a:srgbClr val="4B2A85"/>
                </a:solidFill>
              </a:rPr>
              <a:t>server_bind_listen.cc</a:t>
            </a:r>
          </a:p>
          <a:p>
            <a:pPr lvl="1"/>
            <a:r>
              <a:rPr lang="en-US" dirty="0"/>
              <a:t>Takes in a port number from the command line</a:t>
            </a:r>
          </a:p>
          <a:p>
            <a:pPr lvl="1"/>
            <a:r>
              <a:rPr lang="en-US" dirty="0"/>
              <a:t>Opens a server socket, prints info, then listens for connections for 20 seconds</a:t>
            </a:r>
          </a:p>
          <a:p>
            <a:pPr lvl="2"/>
            <a:r>
              <a:rPr lang="en-US" dirty="0"/>
              <a:t>Can connect to it using </a:t>
            </a:r>
            <a:r>
              <a:rPr lang="en-US" dirty="0" err="1"/>
              <a:t>netcat</a:t>
            </a:r>
            <a:r>
              <a:rPr lang="en-US" dirty="0"/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FD669-BFA0-4EFD-9FE4-13BF1DFA1E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4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Accept a Client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Returns an active, ready-to-use socket file descriptor connected to a client (or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/>
              <a:t> on error)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dirty="0"/>
              <a:t> must have been created, bound, </a:t>
            </a:r>
            <a:r>
              <a:rPr lang="en-US" i="1" dirty="0"/>
              <a:t>and</a:t>
            </a:r>
            <a:r>
              <a:rPr lang="en-US" dirty="0"/>
              <a:t> listening</a:t>
            </a:r>
          </a:p>
          <a:p>
            <a:pPr lvl="2"/>
            <a:r>
              <a:rPr lang="en-US" dirty="0"/>
              <a:t>Pulls a queued connection or waits for an incoming one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addrlen</a:t>
            </a:r>
            <a:r>
              <a:rPr lang="en-US" dirty="0"/>
              <a:t> are output parameters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addrlen</a:t>
            </a:r>
            <a:r>
              <a:rPr lang="en-US" dirty="0"/>
              <a:t> is ALSO a normal parameter: initially set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, gets overwritten with the size of the client address</a:t>
            </a:r>
          </a:p>
          <a:p>
            <a:pPr lvl="2"/>
            <a:r>
              <a:rPr lang="en-US" dirty="0"/>
              <a:t>Address information of client is written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/>
              <a:t>Use </a:t>
            </a:r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inet_ntop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to get the client’s printable IP address</a:t>
            </a:r>
          </a:p>
          <a:p>
            <a:pPr lvl="3"/>
            <a:r>
              <a:rPr lang="en-US" dirty="0"/>
              <a:t>Use </a:t>
            </a:r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getnameinfo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to do a </a:t>
            </a:r>
            <a:r>
              <a:rPr lang="en-US" i="1" dirty="0"/>
              <a:t>reverse DNS lookup</a:t>
            </a:r>
            <a:r>
              <a:rPr lang="en-US" dirty="0"/>
              <a:t> on the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FD669-BFA0-4EFD-9FE4-13BF1DFA1E19}" type="slidenum">
              <a:rPr lang="en-US" smtClean="0"/>
              <a:t>13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822960" y="1463040"/>
            <a:ext cx="7680960" cy="731520"/>
          </a:xfrm>
          <a:prstGeom prst="roundRect">
            <a:avLst>
              <a:gd name="adj" fmla="val 10787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0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socklen_t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0906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>
                <a:solidFill>
                  <a:srgbClr val="4B2A85"/>
                </a:solidFill>
              </a:rPr>
              <a:t>server_accept_rw_close.cc</a:t>
            </a:r>
            <a:endParaRPr lang="en-US" dirty="0">
              <a:solidFill>
                <a:srgbClr val="4B2A8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i="1" dirty="0">
                <a:solidFill>
                  <a:srgbClr val="5A5A5A"/>
                </a:solidFill>
              </a:rPr>
              <a:t>Takes in a port number from the command line</a:t>
            </a:r>
          </a:p>
          <a:p>
            <a:pPr lvl="1"/>
            <a:r>
              <a:rPr lang="en-US" i="1" dirty="0">
                <a:solidFill>
                  <a:srgbClr val="5A5A5A"/>
                </a:solidFill>
              </a:rPr>
              <a:t>Opens a server socket, prints info, then listens for connections</a:t>
            </a:r>
          </a:p>
          <a:p>
            <a:pPr lvl="2"/>
            <a:r>
              <a:rPr lang="en-US" i="1" dirty="0">
                <a:solidFill>
                  <a:srgbClr val="5A5A5A"/>
                </a:solidFill>
              </a:rPr>
              <a:t>Can connect to it using </a:t>
            </a:r>
            <a:r>
              <a:rPr lang="en-US" i="1" dirty="0" err="1">
                <a:solidFill>
                  <a:srgbClr val="5A5A5A"/>
                </a:solidFill>
              </a:rPr>
              <a:t>netcat</a:t>
            </a:r>
            <a:r>
              <a:rPr lang="en-US" i="1" dirty="0">
                <a:solidFill>
                  <a:srgbClr val="5A5A5A"/>
                </a:solidFill>
              </a:rPr>
              <a:t> (</a:t>
            </a:r>
            <a:r>
              <a:rPr lang="en-US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en-US" i="1" dirty="0">
                <a:solidFill>
                  <a:srgbClr val="5A5A5A"/>
                </a:solidFill>
              </a:rPr>
              <a:t>)</a:t>
            </a:r>
          </a:p>
          <a:p>
            <a:pPr lvl="1"/>
            <a:r>
              <a:rPr lang="en-US" dirty="0"/>
              <a:t>Accepts connections as they come</a:t>
            </a:r>
          </a:p>
          <a:p>
            <a:pPr lvl="1"/>
            <a:r>
              <a:rPr lang="en-US" dirty="0"/>
              <a:t>Echoes any data the client sends to it 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and also sends it back to the client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FD669-BFA0-4EFD-9FE4-13BF1DFA1E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61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to 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server code is not concurrent</a:t>
            </a:r>
          </a:p>
          <a:p>
            <a:pPr lvl="1"/>
            <a:r>
              <a:rPr lang="en-US" dirty="0"/>
              <a:t>Single thread of execution</a:t>
            </a:r>
          </a:p>
          <a:p>
            <a:pPr lvl="1"/>
            <a:r>
              <a:rPr lang="en-US" dirty="0"/>
              <a:t>The thread blocks while waiting for the next connection</a:t>
            </a:r>
          </a:p>
          <a:p>
            <a:pPr lvl="1"/>
            <a:r>
              <a:rPr lang="en-US" dirty="0"/>
              <a:t>The thread blocks waiting for the next message from the connection</a:t>
            </a:r>
          </a:p>
          <a:p>
            <a:pPr lvl="3"/>
            <a:endParaRPr lang="en-US" dirty="0"/>
          </a:p>
          <a:p>
            <a:r>
              <a:rPr lang="en-US" dirty="0"/>
              <a:t>A crowd of clients is, by nature, concurrent</a:t>
            </a:r>
          </a:p>
          <a:p>
            <a:pPr lvl="1"/>
            <a:r>
              <a:rPr lang="en-US" dirty="0"/>
              <a:t>While our server is handling the next client, all other clients are stuck waiting for it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FD669-BFA0-4EFD-9FE4-13BF1DFA1E1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8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Exercise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that:</a:t>
            </a:r>
          </a:p>
          <a:p>
            <a:pPr lvl="1"/>
            <a:r>
              <a:rPr lang="en-US" dirty="0"/>
              <a:t>Creates a listening socket that accepts connections from clients</a:t>
            </a:r>
          </a:p>
          <a:p>
            <a:pPr lvl="1"/>
            <a:r>
              <a:rPr lang="en-US" dirty="0"/>
              <a:t>Reads a line of text from the client</a:t>
            </a:r>
          </a:p>
          <a:p>
            <a:pPr lvl="1"/>
            <a:r>
              <a:rPr lang="en-US" dirty="0"/>
              <a:t>Parses the line of text as a DNS name</a:t>
            </a:r>
          </a:p>
          <a:p>
            <a:pPr lvl="1"/>
            <a:r>
              <a:rPr lang="en-US" dirty="0"/>
              <a:t>Does a DNS lookup on the name</a:t>
            </a:r>
          </a:p>
          <a:p>
            <a:pPr lvl="1"/>
            <a:r>
              <a:rPr lang="en-US" dirty="0"/>
              <a:t>Writes back to the client the list of IP addresses associated with the DNS name</a:t>
            </a:r>
          </a:p>
          <a:p>
            <a:pPr lvl="1"/>
            <a:r>
              <a:rPr lang="en-US" dirty="0"/>
              <a:t>Closes the connection to the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FD669-BFA0-4EFD-9FE4-13BF1DFA1E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how long did </a:t>
            </a:r>
            <a:r>
              <a:rPr lang="en-US"/>
              <a:t>Exercise 14 </a:t>
            </a:r>
            <a:r>
              <a:rPr lang="en-US" dirty="0"/>
              <a:t>take?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lvl="2" indent="0">
              <a:buNone/>
            </a:pPr>
            <a:endParaRPr lang="en-US" dirty="0"/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FF9900"/>
                </a:solidFill>
              </a:rPr>
              <a:t>	0-1 Hours</a:t>
            </a:r>
            <a:endParaRPr lang="en-US" sz="2800" b="1" baseline="-25000" dirty="0">
              <a:solidFill>
                <a:srgbClr val="FF9900"/>
              </a:solidFill>
            </a:endParaRPr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00B050"/>
                </a:solidFill>
              </a:rPr>
              <a:t>	1-2 Hours</a:t>
            </a:r>
            <a:endParaRPr lang="en-US" sz="2800" b="1" baseline="-25000" dirty="0">
              <a:solidFill>
                <a:srgbClr val="00B050"/>
              </a:solidFill>
            </a:endParaRPr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FF3399"/>
                </a:solidFill>
              </a:rPr>
              <a:t>	2-3 Hours</a:t>
            </a:r>
            <a:endParaRPr lang="en-US" sz="2800" b="1" baseline="-25000" dirty="0">
              <a:solidFill>
                <a:srgbClr val="FF3399"/>
              </a:solidFill>
            </a:endParaRPr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00B0F0"/>
                </a:solidFill>
              </a:rPr>
              <a:t>	3-4 Hours</a:t>
            </a:r>
          </a:p>
          <a:p>
            <a:pPr marL="914400" indent="-514350"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00B0F0"/>
                </a:solidFill>
              </a:rPr>
              <a:t>	</a:t>
            </a:r>
            <a:r>
              <a:rPr lang="en-US" sz="2800" b="1" dirty="0">
                <a:solidFill>
                  <a:srgbClr val="714EA3"/>
                </a:solidFill>
              </a:rPr>
              <a:t>4+ Hours</a:t>
            </a:r>
            <a:endParaRPr lang="en-US" sz="2800" b="1" baseline="-25000" dirty="0">
              <a:solidFill>
                <a:srgbClr val="714EA3"/>
              </a:solidFill>
            </a:endParaRPr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996633"/>
                </a:solidFill>
              </a:rPr>
              <a:t>	I prefer not to say</a:t>
            </a:r>
            <a:endParaRPr lang="en-US" sz="2800" b="1" baseline="-25000" dirty="0">
              <a:solidFill>
                <a:srgbClr val="996633"/>
              </a:solidFill>
            </a:endParaRPr>
          </a:p>
          <a:p>
            <a:pPr lvl="1"/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0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5277264"/>
          </a:xfrm>
        </p:spPr>
        <p:txBody>
          <a:bodyPr/>
          <a:lstStyle/>
          <a:p>
            <a:r>
              <a:rPr lang="en-US" dirty="0"/>
              <a:t>Exercise 15 out today</a:t>
            </a:r>
          </a:p>
          <a:p>
            <a:pPr lvl="1"/>
            <a:r>
              <a:rPr lang="en-US" dirty="0"/>
              <a:t>Second-to-last exercise; server-side networking</a:t>
            </a:r>
          </a:p>
          <a:p>
            <a:pPr marL="363474" lvl="1" indent="0">
              <a:buNone/>
            </a:pPr>
            <a:endParaRPr lang="en-US" dirty="0"/>
          </a:p>
          <a:p>
            <a:r>
              <a:rPr lang="en-US" dirty="0"/>
              <a:t>Final exam on Friday, August 23rd</a:t>
            </a:r>
          </a:p>
          <a:p>
            <a:pPr lvl="1"/>
            <a:r>
              <a:rPr lang="en-US" dirty="0"/>
              <a:t>1 hour (in lecture), 2 pages allowed as note sheets</a:t>
            </a:r>
          </a:p>
          <a:p>
            <a:pPr lvl="1"/>
            <a:r>
              <a:rPr lang="en-US" dirty="0"/>
              <a:t>Will focus on post-midterm topics (C++ templates and on), but may build off midterm topics</a:t>
            </a:r>
          </a:p>
          <a:p>
            <a:pPr lvl="1"/>
            <a:r>
              <a:rPr lang="en-US" dirty="0"/>
              <a:t>Course website exams page has policies, topics, and practice finals</a:t>
            </a:r>
          </a:p>
          <a:p>
            <a:pPr lvl="1"/>
            <a:endParaRPr lang="en-US" dirty="0"/>
          </a:p>
          <a:p>
            <a:r>
              <a:rPr lang="en-US" dirty="0"/>
              <a:t>HW4 posted and files will be pushed to repos today</a:t>
            </a:r>
          </a:p>
          <a:p>
            <a:pPr lvl="1"/>
            <a:r>
              <a:rPr lang="en-US" dirty="0"/>
              <a:t>Due last Wednesday of the quarter (8/21)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Only 1 late day allowed for HW4 (hard deadline of 8/22)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16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API: Server TCP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Pretty similar to clients, but with additional steps:</a:t>
            </a:r>
          </a:p>
          <a:p>
            <a:pPr marL="820674" lvl="1" indent="-457200">
              <a:buFont typeface="+mj-lt"/>
              <a:buAutoNum type="arabicParenR"/>
            </a:pPr>
            <a:r>
              <a:rPr lang="en-US" dirty="0"/>
              <a:t>Figure out the IP address and port on which to listen</a:t>
            </a:r>
          </a:p>
          <a:p>
            <a:pPr marL="820674" lvl="1" indent="-457200">
              <a:buFont typeface="+mj-lt"/>
              <a:buAutoNum type="arabicParenR"/>
            </a:pPr>
            <a:r>
              <a:rPr lang="en-US" dirty="0"/>
              <a:t>Create a socket</a:t>
            </a:r>
          </a:p>
          <a:p>
            <a:pPr marL="820674" lvl="1" indent="-457200">
              <a:buFont typeface="+mj-lt"/>
              <a:buAutoNum type="arabicParenR"/>
            </a:pPr>
            <a:r>
              <a:rPr lang="en-US" dirty="0"/>
              <a:t> </a:t>
            </a:r>
            <a:r>
              <a:rPr lang="en-US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/>
              <a:t>the socket to the address(</a:t>
            </a:r>
            <a:r>
              <a:rPr lang="en-US" dirty="0" err="1"/>
              <a:t>es</a:t>
            </a:r>
            <a:r>
              <a:rPr lang="en-US" dirty="0"/>
              <a:t>) and port</a:t>
            </a:r>
          </a:p>
          <a:p>
            <a:pPr marL="820674" lvl="1" indent="-457200">
              <a:buFont typeface="+mj-lt"/>
              <a:buAutoNum type="arabicParenR"/>
            </a:pPr>
            <a:r>
              <a:rPr lang="en-US" dirty="0"/>
              <a:t>Tell the socket to </a:t>
            </a:r>
            <a:r>
              <a:rPr lang="en-US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listen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/>
              <a:t>for incoming clients</a:t>
            </a:r>
          </a:p>
          <a:p>
            <a:pPr marL="820674" lvl="1" indent="-457200">
              <a:buFont typeface="+mj-lt"/>
              <a:buAutoNum type="arabicParenR"/>
            </a:pPr>
            <a:r>
              <a:rPr lang="en-US" dirty="0"/>
              <a:t> </a:t>
            </a:r>
            <a:r>
              <a:rPr lang="en-US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/>
              <a:t>a client connection</a:t>
            </a:r>
          </a:p>
          <a:p>
            <a:pPr marL="820674" lvl="1" indent="-457200">
              <a:buFont typeface="+mj-lt"/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to that connection</a:t>
            </a:r>
          </a:p>
          <a:p>
            <a:pPr marL="820674" lvl="1" indent="-457200">
              <a:buFont typeface="+mj-lt"/>
              <a:buAutoNum type="arabicParenR"/>
            </a:pPr>
            <a:r>
              <a:rPr lang="en-US" dirty="0"/>
              <a:t>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the client socket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3A4AC-4F82-42FF-8847-D858899377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5277264"/>
          </a:xfrm>
        </p:spPr>
        <p:txBody>
          <a:bodyPr/>
          <a:lstStyle/>
          <a:p>
            <a:r>
              <a:rPr lang="en-US" dirty="0"/>
              <a:t>Know what each of the 7 steps of server-side networking does and why it is important</a:t>
            </a:r>
          </a:p>
          <a:p>
            <a:endParaRPr lang="en-US" dirty="0"/>
          </a:p>
          <a:p>
            <a:r>
              <a:rPr lang="en-US" i="1" dirty="0">
                <a:solidFill>
                  <a:srgbClr val="FF0000"/>
                </a:solidFill>
              </a:rPr>
              <a:t>Non-objective</a:t>
            </a:r>
            <a:r>
              <a:rPr lang="en-US" dirty="0"/>
              <a:t>: be able to write server-side networking code from scratch after this lecture</a:t>
            </a:r>
          </a:p>
          <a:p>
            <a:pPr lvl="1"/>
            <a:r>
              <a:rPr lang="en-US" dirty="0"/>
              <a:t>You’ll have plenty of code to practice with at home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pPr lvl="1"/>
            <a:r>
              <a:rPr lang="en-US" dirty="0"/>
              <a:t>Copy and paste is not necessarily a bad thing here – but make sure you </a:t>
            </a:r>
            <a:r>
              <a:rPr lang="en-US" i="1" dirty="0"/>
              <a:t>understand</a:t>
            </a:r>
            <a:r>
              <a:rPr lang="en-US" dirty="0"/>
              <a:t> it well enough to modify it if you have 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7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Servers can have multiple IP addresses (“</a:t>
            </a:r>
            <a:r>
              <a:rPr lang="en-US" i="1" dirty="0" err="1"/>
              <a:t>multihoming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Usually have at least one externally-visible IP address, as well as a local-only address (127.0.0.1)</a:t>
            </a:r>
          </a:p>
          <a:p>
            <a:pPr lvl="3"/>
            <a:endParaRPr lang="en-US" dirty="0"/>
          </a:p>
          <a:p>
            <a:r>
              <a:rPr lang="en-US" dirty="0"/>
              <a:t>The goals of a server socket are different than a client socket</a:t>
            </a:r>
          </a:p>
          <a:p>
            <a:pPr lvl="1"/>
            <a:r>
              <a:rPr lang="en-US" dirty="0"/>
              <a:t>Want to bind the socket to a particular </a:t>
            </a:r>
            <a:r>
              <a:rPr lang="en-US" i="1" dirty="0"/>
              <a:t>port</a:t>
            </a:r>
            <a:r>
              <a:rPr lang="en-US" dirty="0"/>
              <a:t> of one or more IP addresses of the server</a:t>
            </a:r>
          </a:p>
          <a:p>
            <a:pPr lvl="1"/>
            <a:r>
              <a:rPr lang="en-US" dirty="0"/>
              <a:t>Want to allow multiple clients to connect to the same port</a:t>
            </a:r>
          </a:p>
          <a:p>
            <a:pPr lvl="2"/>
            <a:r>
              <a:rPr lang="en-US" dirty="0"/>
              <a:t>OS uses client IP address and port numbers to direct I/O to the  correct server file descriptor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FD669-BFA0-4EFD-9FE4-13BF1DFA1E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8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Figure out IP address(</a:t>
            </a:r>
            <a:r>
              <a:rPr lang="en-US" dirty="0" err="1"/>
              <a:t>es</a:t>
            </a:r>
            <a:r>
              <a:rPr lang="en-US" dirty="0"/>
              <a:t>) &amp;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Step 1</a:t>
            </a:r>
            <a:r>
              <a:rPr lang="en-US" dirty="0"/>
              <a:t>: </a:t>
            </a:r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getaddrinfo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invocation may or may not be needed (but we’ll use it)</a:t>
            </a:r>
          </a:p>
          <a:p>
            <a:pPr lvl="1"/>
            <a:r>
              <a:rPr lang="en-US" dirty="0"/>
              <a:t>Do you know your IP address(</a:t>
            </a:r>
            <a:r>
              <a:rPr lang="en-US" dirty="0" err="1"/>
              <a:t>es</a:t>
            </a:r>
            <a:r>
              <a:rPr lang="en-US" dirty="0"/>
              <a:t>) already?</a:t>
            </a:r>
          </a:p>
          <a:p>
            <a:pPr lvl="2"/>
            <a:r>
              <a:rPr lang="en-US" dirty="0"/>
              <a:t>Static vs. dynamic IP address allocation</a:t>
            </a:r>
          </a:p>
          <a:p>
            <a:pPr lvl="2"/>
            <a:r>
              <a:rPr lang="en-US" dirty="0"/>
              <a:t>Even if the machine has a static IP address, don’t wire it into the code – either look it up dynamically or use a configuration file</a:t>
            </a:r>
          </a:p>
          <a:p>
            <a:pPr lvl="1"/>
            <a:r>
              <a:rPr lang="en-US" dirty="0"/>
              <a:t>Can request listen on all local IP addresses by passing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hostname</a:t>
            </a:r>
            <a:r>
              <a:rPr lang="en-US" dirty="0"/>
              <a:t> and setting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AI_PASSIVE</a:t>
            </a:r>
            <a:r>
              <a:rPr lang="en-US" dirty="0"/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hints.ai_flags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>
                <a:latin typeface="+mn-lt"/>
                <a:cs typeface="Courier New" panose="02070309020205020404" pitchFamily="49" charset="0"/>
              </a:rPr>
              <a:t>Effect is to use address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0.0.0.0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(IPv4)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(IPv6)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FD669-BFA0-4EFD-9FE4-13BF1DFA1E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08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Create a Socket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Step 2</a:t>
            </a:r>
            <a:r>
              <a:rPr lang="en-US" dirty="0"/>
              <a:t>: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call is same as before</a:t>
            </a:r>
          </a:p>
          <a:p>
            <a:pPr lvl="1"/>
            <a:r>
              <a:rPr lang="en-US" dirty="0"/>
              <a:t>Can directly use constants or fields from result of </a:t>
            </a:r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getaddrinfo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  <a:p>
            <a:pPr lvl="1"/>
            <a:r>
              <a:rPr lang="en-US" dirty="0"/>
              <a:t>Recall that this just returns a file descriptor – IP address and port are not associated with socket yet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FD669-BFA0-4EFD-9FE4-13BF1DFA1E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35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Bind the socket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Looks nearly identical to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Returns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/>
              <a:t> on success,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/>
              <a:t> on error</a:t>
            </a:r>
          </a:p>
          <a:p>
            <a:pPr lvl="3"/>
            <a:endParaRPr lang="en-US" dirty="0"/>
          </a:p>
          <a:p>
            <a:r>
              <a:rPr lang="en-US" dirty="0"/>
              <a:t>Some specifics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Address family:</a:t>
            </a:r>
            <a:r>
              <a:rPr lang="en-US" dirty="0"/>
              <a:t>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AF_INET</a:t>
            </a:r>
            <a:r>
              <a:rPr lang="en-US" dirty="0"/>
              <a:t> or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AF_INET6</a:t>
            </a:r>
          </a:p>
          <a:p>
            <a:pPr lvl="2"/>
            <a:r>
              <a:rPr lang="en-US" dirty="0"/>
              <a:t>What type of IP connections can we accept?</a:t>
            </a:r>
          </a:p>
          <a:p>
            <a:pPr lvl="2"/>
            <a:r>
              <a:rPr lang="en-US" dirty="0"/>
              <a:t>POSIX systems can handle IPv4 clients via IPv6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/>
            <a:r>
              <a:rPr lang="en-US" b="1" dirty="0"/>
              <a:t>Port:</a:t>
            </a:r>
            <a:r>
              <a:rPr lang="en-US" dirty="0"/>
              <a:t>  port in network byte order (</a:t>
            </a:r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 handy)</a:t>
            </a:r>
          </a:p>
          <a:p>
            <a:pPr lvl="1"/>
            <a:r>
              <a:rPr lang="en-US" b="1" dirty="0"/>
              <a:t>Address:</a:t>
            </a:r>
            <a:r>
              <a:rPr lang="en-US" dirty="0"/>
              <a:t>  specify </a:t>
            </a:r>
            <a:r>
              <a:rPr lang="en-US" i="1" dirty="0"/>
              <a:t>particular</a:t>
            </a:r>
            <a:r>
              <a:rPr lang="en-US" dirty="0"/>
              <a:t> IP address or </a:t>
            </a:r>
            <a:r>
              <a:rPr lang="en-US" i="1" dirty="0"/>
              <a:t>any</a:t>
            </a:r>
            <a:r>
              <a:rPr lang="en-US" dirty="0"/>
              <a:t> IP address</a:t>
            </a:r>
          </a:p>
          <a:p>
            <a:pPr lvl="2"/>
            <a:r>
              <a:rPr lang="en-US" dirty="0"/>
              <a:t>“Wildcard address” –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INADDR_ANY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(IPv4),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in6addr_any</a:t>
            </a:r>
            <a:r>
              <a:rPr lang="en-US" dirty="0"/>
              <a:t> (IPv6)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FD669-BFA0-4EFD-9FE4-13BF1DFA1E19}" type="slidenum">
              <a:rPr lang="en-US" smtClean="0"/>
              <a:t>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822960" y="1463040"/>
            <a:ext cx="7680960" cy="731520"/>
          </a:xfrm>
          <a:prstGeom prst="roundRect">
            <a:avLst>
              <a:gd name="adj" fmla="val 10787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socklen_t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20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WTheme-333-Sp18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4B2A85"/>
      </a:hlink>
      <a:folHlink>
        <a:srgbClr val="DED4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000" smtClean="0">
            <a:solidFill>
              <a:srgbClr val="C00000"/>
            </a:solidFill>
            <a:latin typeface="Calibri" charset="0"/>
            <a:ea typeface="Calibri" charset="0"/>
            <a:cs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WTheme-333-Sp18" id="{44FC5006-834D-4A11-9A19-A28E77026514}" vid="{707A0DD7-2910-4516-9D32-A0CE1886E1F8}"/>
    </a:ext>
  </a:extLst>
</a:theme>
</file>

<file path=ppt/theme/theme2.xml><?xml version="1.0" encoding="utf-8"?>
<a:theme xmlns:a="http://schemas.openxmlformats.org/drawingml/2006/main" name="UWTheme_333_PollEverywhere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4B2A85"/>
      </a:hlink>
      <a:folHlink>
        <a:srgbClr val="DED4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000" smtClean="0">
            <a:solidFill>
              <a:srgbClr val="C00000"/>
            </a:solidFill>
            <a:latin typeface="Calibri" charset="0"/>
            <a:ea typeface="Calibri" charset="0"/>
            <a:cs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WTheme-333-Sp18" id="{44FC5006-834D-4A11-9A19-A28E77026514}" vid="{707A0DD7-2910-4516-9D32-A0CE1886E1F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UWTheme-333-Sp19</Template>
  <TotalTime>12464</TotalTime>
  <Words>1580</Words>
  <Application>Microsoft Macintosh PowerPoint</Application>
  <PresentationFormat>On-screen Show (4:3)</PresentationFormat>
  <Paragraphs>192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Narrow</vt:lpstr>
      <vt:lpstr>Calibri</vt:lpstr>
      <vt:lpstr>Courier New</vt:lpstr>
      <vt:lpstr>Times New Roman</vt:lpstr>
      <vt:lpstr>Wingdings</vt:lpstr>
      <vt:lpstr>UWTheme-333-Sp18</vt:lpstr>
      <vt:lpstr>UWTheme_333_PollEverywhere</vt:lpstr>
      <vt:lpstr>Server-Side Networking CSE 333 Summer 2019</vt:lpstr>
      <vt:lpstr>About how long did Exercise 14 take?</vt:lpstr>
      <vt:lpstr>Administrivia</vt:lpstr>
      <vt:lpstr>Socket API: Server TCP Connection</vt:lpstr>
      <vt:lpstr>Lecture Objectives</vt:lpstr>
      <vt:lpstr>Servers</vt:lpstr>
      <vt:lpstr>Step 1: Figure out IP address(es) &amp; Port</vt:lpstr>
      <vt:lpstr>Step 2: Create a Socket</vt:lpstr>
      <vt:lpstr>Step 3: Bind the socket</vt:lpstr>
      <vt:lpstr>Step 4: Listen for Incoming Clients</vt:lpstr>
      <vt:lpstr>Pseudocode Time</vt:lpstr>
      <vt:lpstr>Example #1</vt:lpstr>
      <vt:lpstr>Step 5: Accept a Client Connection</vt:lpstr>
      <vt:lpstr>Example #2</vt:lpstr>
      <vt:lpstr>Something to Note</vt:lpstr>
      <vt:lpstr>Extra Exercise #1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Modules CSE 333 Spring 2018</dc:title>
  <dc:creator>Aaron Johnston</dc:creator>
  <cp:lastModifiedBy>Aaron S Johnston</cp:lastModifiedBy>
  <cp:revision>493</cp:revision>
  <cp:lastPrinted>2019-08-12T17:39:56Z</cp:lastPrinted>
  <dcterms:created xsi:type="dcterms:W3CDTF">2018-03-28T08:00:24Z</dcterms:created>
  <dcterms:modified xsi:type="dcterms:W3CDTF">2019-08-12T19:52:52Z</dcterms:modified>
</cp:coreProperties>
</file>