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5"/>
  </p:notesMasterIdLst>
  <p:sldIdLst>
    <p:sldId id="259" r:id="rId2"/>
    <p:sldId id="354" r:id="rId3"/>
    <p:sldId id="355"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6" r:id="rId65"/>
    <p:sldId id="417" r:id="rId66"/>
    <p:sldId id="418" r:id="rId67"/>
    <p:sldId id="419" r:id="rId68"/>
    <p:sldId id="420" r:id="rId69"/>
    <p:sldId id="278" r:id="rId70"/>
    <p:sldId id="277" r:id="rId71"/>
    <p:sldId id="280" r:id="rId72"/>
    <p:sldId id="281" r:id="rId73"/>
    <p:sldId id="282"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23"/>
    <a:srgbClr val="383737"/>
    <a:srgbClr val="9ABF75"/>
    <a:srgbClr val="B3B2B2"/>
    <a:srgbClr val="8F8E8D"/>
    <a:srgbClr val="5B972B"/>
    <a:srgbClr val="BCDC96"/>
    <a:srgbClr val="6D6C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17" autoAdjust="0"/>
  </p:normalViewPr>
  <p:slideViewPr>
    <p:cSldViewPr snapToGrid="0" snapToObjects="1">
      <p:cViewPr>
        <p:scale>
          <a:sx n="120" d="100"/>
          <a:sy n="120" d="100"/>
        </p:scale>
        <p:origin x="-568" y="232"/>
      </p:cViewPr>
      <p:guideLst>
        <p:guide orient="horz" pos="2160"/>
        <p:guide pos="28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C22B16-11A9-2146-82CB-B03BA9C8F618}" type="datetimeFigureOut">
              <a:rPr lang="en-US" smtClean="0"/>
              <a:t>5/26/15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1C742C-5184-A643-8AB8-4F3B9A599E57}" type="slidenum">
              <a:rPr lang="en-US" smtClean="0"/>
              <a:t>‹#›</a:t>
            </a:fld>
            <a:endParaRPr lang="en-US"/>
          </a:p>
        </p:txBody>
      </p:sp>
    </p:spTree>
    <p:extLst>
      <p:ext uri="{BB962C8B-B14F-4D97-AF65-F5344CB8AC3E}">
        <p14:creationId xmlns:p14="http://schemas.microsoft.com/office/powerpoint/2010/main" val="27324340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Directions:</a:t>
            </a:r>
          </a:p>
          <a:p>
            <a:endParaRPr lang="en-US" dirty="0" smtClean="0"/>
          </a:p>
          <a:p>
            <a:r>
              <a:rPr lang="en-US" dirty="0" smtClean="0"/>
              <a:t>Add your name.</a:t>
            </a:r>
          </a:p>
          <a:p>
            <a:endParaRPr lang="en-US" dirty="0"/>
          </a:p>
        </p:txBody>
      </p:sp>
      <p:sp>
        <p:nvSpPr>
          <p:cNvPr id="4" name="Slide Number Placeholder 3"/>
          <p:cNvSpPr>
            <a:spLocks noGrp="1"/>
          </p:cNvSpPr>
          <p:nvPr>
            <p:ph type="sldNum" sz="quarter" idx="10"/>
          </p:nvPr>
        </p:nvSpPr>
        <p:spPr/>
        <p:txBody>
          <a:bodyPr/>
          <a:lstStyle/>
          <a:p>
            <a:fld id="{131C742C-5184-A643-8AB8-4F3B9A599E57}" type="slidenum">
              <a:rPr lang="en-US" smtClean="0"/>
              <a:t>1</a:t>
            </a:fld>
            <a:endParaRPr lang="en-US"/>
          </a:p>
        </p:txBody>
      </p:sp>
    </p:spTree>
    <p:extLst>
      <p:ext uri="{BB962C8B-B14F-4D97-AF65-F5344CB8AC3E}">
        <p14:creationId xmlns:p14="http://schemas.microsoft.com/office/powerpoint/2010/main" val="3447086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10</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11</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dive in, it’s important to review that </a:t>
            </a:r>
            <a:r>
              <a:rPr lang="en-US" dirty="0" err="1" smtClean="0"/>
              <a:t>Javascript</a:t>
            </a:r>
            <a:r>
              <a:rPr lang="en-US" dirty="0" smtClean="0"/>
              <a:t> code is designed to be asynchronous.  So any function which does</a:t>
            </a:r>
            <a:r>
              <a:rPr lang="en-US" baseline="0" dirty="0" smtClean="0"/>
              <a:t> blocking I/O like reading from a socket or querying a database will take a callback function as the last parameter, and then continue with the control flow, only returning to that callback function once the blocking operation completed.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13</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MongoDB</a:t>
            </a:r>
            <a:r>
              <a:rPr lang="en-US" dirty="0" smtClean="0"/>
              <a:t> has a traditional hierarchical structure similar to an RDBMS.  Our</a:t>
            </a:r>
            <a:r>
              <a:rPr lang="en-US" baseline="0" dirty="0" smtClean="0"/>
              <a:t> nomenclature is Database-&gt;Collection-&gt;Document-&gt;Key/Value Field</a:t>
            </a:r>
          </a:p>
          <a:p>
            <a:endParaRPr lang="en-US" baseline="0" dirty="0" smtClean="0"/>
          </a:p>
          <a:p>
            <a:r>
              <a:rPr lang="en-US" baseline="0" dirty="0" smtClean="0"/>
              <a:t>Sometimes we embed objects and arrays of objects directly, and sometimes we use a normalized model with mapping tables</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14</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15</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JSON</a:t>
            </a:r>
            <a:r>
              <a:rPr lang="en-US" baseline="0" dirty="0" smtClean="0"/>
              <a:t> looks like (</a:t>
            </a:r>
            <a:r>
              <a:rPr lang="en-US" baseline="0" dirty="0" err="1" smtClean="0"/>
              <a:t>Javascript</a:t>
            </a:r>
            <a:r>
              <a:rPr lang="en-US" baseline="0" dirty="0" smtClean="0"/>
              <a:t> Object Notation) and is how data is modeled and stored in </a:t>
            </a:r>
            <a:r>
              <a:rPr lang="en-US" baseline="0" dirty="0" err="1" smtClean="0"/>
              <a:t>MongoDB</a:t>
            </a:r>
            <a:endParaRPr lang="en-US" baseline="0" dirty="0" smtClean="0"/>
          </a:p>
          <a:p>
            <a:endParaRPr lang="en-US" dirty="0" smtClean="0"/>
          </a:p>
          <a:p>
            <a:r>
              <a:rPr lang="en-US" dirty="0" err="1" smtClean="0"/>
              <a:t>MongoDB</a:t>
            </a:r>
            <a:r>
              <a:rPr lang="en-US" dirty="0" smtClean="0"/>
              <a:t> has a traditional hierarchical structure similar to an RDBMS.  Our</a:t>
            </a:r>
            <a:r>
              <a:rPr lang="en-US" baseline="0" dirty="0" smtClean="0"/>
              <a:t> nomenclature is Database-&gt;Collection-&gt;Document-&gt;Key/Value Field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16</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MongoDB</a:t>
            </a:r>
            <a:r>
              <a:rPr lang="en-US" dirty="0" smtClean="0"/>
              <a:t> has a traditional hierarchical structure similar to an RDBMS.  Our</a:t>
            </a:r>
            <a:r>
              <a:rPr lang="en-US" baseline="0" dirty="0" smtClean="0"/>
              <a:t> nomenclature is Database-&gt;Collection-&gt;Document-&gt;Key/</a:t>
            </a:r>
            <a:r>
              <a:rPr lang="en-US" baseline="0" smtClean="0"/>
              <a:t>Value Field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17</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dive in, it’s important to review that </a:t>
            </a:r>
            <a:r>
              <a:rPr lang="en-US" dirty="0" err="1" smtClean="0"/>
              <a:t>Javascript</a:t>
            </a:r>
            <a:r>
              <a:rPr lang="en-US" dirty="0" smtClean="0"/>
              <a:t> code is designed to be asynchronous.  So any function which does</a:t>
            </a:r>
            <a:r>
              <a:rPr lang="en-US" baseline="0" dirty="0" smtClean="0"/>
              <a:t> blocking I/O like reading from a socket or querying a database will take a callback function as the last parameter, and then continue with the control flow, only returning to that callback function once the blocking operation completed.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18</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19</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&lt;verbally talk through each chapter point&gt;</a:t>
            </a:r>
          </a:p>
        </p:txBody>
      </p:sp>
      <p:sp>
        <p:nvSpPr>
          <p:cNvPr id="4" name="Slide Number Placeholder 3"/>
          <p:cNvSpPr>
            <a:spLocks noGrp="1"/>
          </p:cNvSpPr>
          <p:nvPr>
            <p:ph type="sldNum" sz="quarter" idx="10"/>
          </p:nvPr>
        </p:nvSpPr>
        <p:spPr/>
        <p:txBody>
          <a:bodyPr/>
          <a:lstStyle/>
          <a:p>
            <a:fld id="{EBB0C9B5-07CC-6149-8DA6-C739CED6656D}" type="slidenum">
              <a:rPr lang="en-US" smtClean="0"/>
              <a:pPr/>
              <a:t>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20</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21</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and then continue with the control flow, only returning to that callback function once the blocking operation completed.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23</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26</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27</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28</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t>Before we dive in, it’s important to review that </a:t>
            </a:r>
            <a:r>
              <a:rPr lang="en-US" dirty="0" err="1" smtClean="0"/>
              <a:t>Javascript</a:t>
            </a:r>
            <a:r>
              <a:rPr lang="en-US" dirty="0" smtClean="0"/>
              <a:t> code is designed to be asynchronous.  So any function which does</a:t>
            </a:r>
            <a:r>
              <a:rPr lang="en-US" baseline="0" dirty="0" smtClean="0"/>
              <a:t> blocking I/O like reading from a socket or querying a database will take a callback function as the last parameter, and then continue with the control flow, only returning to that callback function once the blocking operation completed.</a:t>
            </a:r>
            <a:endParaRPr lang="en-US" dirty="0" smtClean="0"/>
          </a:p>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29</a:t>
            </a:fld>
            <a:endParaRPr lang="en-US"/>
          </a:p>
        </p:txBody>
      </p:sp>
    </p:spTree>
    <p:extLst>
      <p:ext uri="{BB962C8B-B14F-4D97-AF65-F5344CB8AC3E}">
        <p14:creationId xmlns:p14="http://schemas.microsoft.com/office/powerpoint/2010/main" val="1886448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library is so important to how we do things that it’s</a:t>
            </a:r>
            <a:r>
              <a:rPr lang="en-US" baseline="0" dirty="0" smtClean="0"/>
              <a:t> worth calling out specially</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30</a:t>
            </a:fld>
            <a:endParaRPr lang="en-US"/>
          </a:p>
        </p:txBody>
      </p:sp>
    </p:spTree>
    <p:extLst>
      <p:ext uri="{BB962C8B-B14F-4D97-AF65-F5344CB8AC3E}">
        <p14:creationId xmlns:p14="http://schemas.microsoft.com/office/powerpoint/2010/main" val="309513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 dive in, it’s important to review that </a:t>
            </a:r>
            <a:r>
              <a:rPr lang="en-US" dirty="0" err="1" smtClean="0"/>
              <a:t>Javascript</a:t>
            </a:r>
            <a:r>
              <a:rPr lang="en-US" dirty="0" smtClean="0"/>
              <a:t> code is designed to be asynchronous.  So any function which does</a:t>
            </a:r>
            <a:r>
              <a:rPr lang="en-US" baseline="0" dirty="0" smtClean="0"/>
              <a:t> blocking I/O like reading from a socket or querying a database will take a callback function as the last parameter, and then continue with the control flow, only returning to that callback function once the blocking operation completed.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31</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webinar will be code and example intensive.</a:t>
            </a:r>
            <a:r>
              <a:rPr lang="en-US" baseline="0" dirty="0" smtClean="0"/>
              <a:t> </a:t>
            </a:r>
            <a:r>
              <a:rPr lang="en-US" dirty="0" smtClean="0"/>
              <a:t>A good portion of this is meant as reference material so you shouldn’t feel like you need to memorize it all now.  Just focus on the concepts and try to pull the bigger picture of how it all fits together in your mind.</a:t>
            </a:r>
          </a:p>
        </p:txBody>
      </p:sp>
      <p:sp>
        <p:nvSpPr>
          <p:cNvPr id="4" name="Slide Number Placeholder 3"/>
          <p:cNvSpPr>
            <a:spLocks noGrp="1"/>
          </p:cNvSpPr>
          <p:nvPr>
            <p:ph type="sldNum" sz="quarter" idx="10"/>
          </p:nvPr>
        </p:nvSpPr>
        <p:spPr/>
        <p:txBody>
          <a:bodyPr/>
          <a:lstStyle/>
          <a:p>
            <a:fld id="{EBB0C9B5-07CC-6149-8DA6-C739CED6656D}" type="slidenum">
              <a:rPr lang="en-US" smtClean="0"/>
              <a:pPr/>
              <a:t>3</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33</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34</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35</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36</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37</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38</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39</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40</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41</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Today we’re building a REST API which has no user interface but could be used to build any kind of interface like a website, or an Android application or an </a:t>
            </a:r>
            <a:r>
              <a:rPr lang="en-US" baseline="0" dirty="0" err="1" smtClean="0"/>
              <a:t>iOS</a:t>
            </a:r>
            <a:r>
              <a:rPr lang="en-US" baseline="0" dirty="0" smtClean="0"/>
              <a:t> application.</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43</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Dynamically</a:t>
            </a:r>
            <a:r>
              <a:rPr lang="en-US" baseline="0" dirty="0" smtClean="0"/>
              <a:t> creating code on the fly is basically how viruses work.  Remember kids, always use your power for good and not for evil.</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44</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45</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46</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47</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use of .</a:t>
            </a:r>
            <a:r>
              <a:rPr lang="en-US" dirty="0" err="1" smtClean="0"/>
              <a:t>auth</a:t>
            </a:r>
            <a:r>
              <a:rPr lang="en-US" dirty="0" smtClean="0"/>
              <a:t> here finally</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48</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49</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50</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51</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53</a:t>
            </a:fld>
            <a:endParaRPr lang="en-US"/>
          </a:p>
        </p:txBody>
      </p:sp>
    </p:spTree>
    <p:extLst>
      <p:ext uri="{BB962C8B-B14F-4D97-AF65-F5344CB8AC3E}">
        <p14:creationId xmlns:p14="http://schemas.microsoft.com/office/powerpoint/2010/main" val="1310485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54</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55</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56</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58</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59</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60</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61</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62</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fact that the server replies with JSON (</a:t>
            </a:r>
            <a:r>
              <a:rPr lang="en-US" dirty="0" err="1" smtClean="0"/>
              <a:t>Java</a:t>
            </a:r>
            <a:r>
              <a:rPr lang="en-US" baseline="0" dirty="0" err="1" smtClean="0"/>
              <a:t>script</a:t>
            </a:r>
            <a:r>
              <a:rPr lang="en-US" baseline="0" dirty="0" smtClean="0"/>
              <a:t> Object Notation) makes the MEAN stack particularly well-suited to this task as all the components are in </a:t>
            </a:r>
            <a:r>
              <a:rPr lang="en-US" baseline="0" dirty="0" err="1" smtClean="0"/>
              <a:t>Javascript</a:t>
            </a:r>
            <a:r>
              <a:rPr lang="en-US" baseline="0" dirty="0" smtClean="0"/>
              <a:t> and </a:t>
            </a:r>
            <a:r>
              <a:rPr lang="en-US" baseline="0" dirty="0" err="1" smtClean="0"/>
              <a:t>MongoDB</a:t>
            </a:r>
            <a:r>
              <a:rPr lang="en-US" baseline="0" dirty="0" smtClean="0"/>
              <a:t> uses JSON notation to hold its data.</a:t>
            </a:r>
          </a:p>
          <a:p>
            <a:endParaRPr lang="en-US" baseline="0" dirty="0" smtClean="0"/>
          </a:p>
          <a:p>
            <a:r>
              <a:rPr lang="en-US" baseline="0" dirty="0" smtClean="0"/>
              <a:t>We’ll explain what JSON looks like when we start defining our Data Models later in the presentation</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63</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you’ll remember</a:t>
            </a:r>
            <a:r>
              <a:rPr lang="en-US" baseline="0" dirty="0" smtClean="0"/>
              <a:t> our test cases are expecting a return payload with the content type set to “application/</a:t>
            </a:r>
            <a:r>
              <a:rPr lang="en-US" baseline="0" dirty="0" err="1" smtClean="0"/>
              <a:t>json</a:t>
            </a:r>
            <a:r>
              <a:rPr lang="en-US" baseline="0" dirty="0" smtClean="0"/>
              <a:t>”</a:t>
            </a:r>
          </a:p>
          <a:p>
            <a:endParaRPr lang="en-US" baseline="0" dirty="0" smtClean="0"/>
          </a:p>
          <a:p>
            <a:r>
              <a:rPr lang="en-US" baseline="0" dirty="0" smtClean="0"/>
              <a:t>This code will do it for all requests automatically</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64</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you’ll remember</a:t>
            </a:r>
            <a:r>
              <a:rPr lang="en-US" baseline="0" dirty="0" smtClean="0"/>
              <a:t> our test cases are expecting a return payload with the content type set to “application/</a:t>
            </a:r>
            <a:r>
              <a:rPr lang="en-US" baseline="0" dirty="0" err="1" smtClean="0"/>
              <a:t>json</a:t>
            </a:r>
            <a:r>
              <a:rPr lang="en-US" baseline="0" dirty="0" smtClean="0"/>
              <a:t>”</a:t>
            </a:r>
          </a:p>
          <a:p>
            <a:endParaRPr lang="en-US" baseline="0" dirty="0" smtClean="0"/>
          </a:p>
          <a:p>
            <a:r>
              <a:rPr lang="en-US" baseline="0" dirty="0" smtClean="0"/>
              <a:t>This code will do it for all requests automatically</a:t>
            </a:r>
          </a:p>
          <a:p>
            <a:endParaRPr lang="en-US" baseline="0" dirty="0" smtClean="0"/>
          </a:p>
          <a:p>
            <a:r>
              <a:rPr lang="en-US" baseline="0" dirty="0" smtClean="0"/>
              <a:t>Note that our first route doesn’t require authentication but our second two routes do.  That’s all it takes to use </a:t>
            </a:r>
            <a:r>
              <a:rPr lang="en-US" baseline="0" dirty="0" err="1" smtClean="0"/>
              <a:t>stormpath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65</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you’ll remember</a:t>
            </a:r>
            <a:r>
              <a:rPr lang="en-US" baseline="0" dirty="0" smtClean="0"/>
              <a:t> our test cases are expecting a return payload with the content type set to “application/</a:t>
            </a:r>
            <a:r>
              <a:rPr lang="en-US" baseline="0" dirty="0" err="1" smtClean="0"/>
              <a:t>json</a:t>
            </a:r>
            <a:r>
              <a:rPr lang="en-US" baseline="0" dirty="0" smtClean="0"/>
              <a:t>”</a:t>
            </a:r>
          </a:p>
          <a:p>
            <a:endParaRPr lang="en-US" baseline="0" dirty="0" smtClean="0"/>
          </a:p>
          <a:p>
            <a:r>
              <a:rPr lang="en-US" baseline="0" dirty="0" smtClean="0"/>
              <a:t>This code will do it for all requests automatically</a:t>
            </a:r>
          </a:p>
          <a:p>
            <a:endParaRPr lang="en-US" baseline="0" dirty="0" smtClean="0"/>
          </a:p>
          <a:p>
            <a:r>
              <a:rPr lang="en-US" baseline="0" dirty="0" smtClean="0"/>
              <a:t>Note that our first route doesn’t require authentication but our second two routes do.  That’s all it takes to use </a:t>
            </a:r>
            <a:r>
              <a:rPr lang="en-US" baseline="0" dirty="0" err="1" smtClean="0"/>
              <a:t>stormpath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66</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67</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Directions:</a:t>
            </a:r>
          </a:p>
          <a:p>
            <a:endParaRPr lang="en-US" dirty="0" smtClean="0"/>
          </a:p>
          <a:p>
            <a:r>
              <a:rPr lang="en-US" dirty="0" smtClean="0"/>
              <a:t>Talk</a:t>
            </a:r>
            <a:r>
              <a:rPr lang="en-US" baseline="0" dirty="0" smtClean="0"/>
              <a:t> through each point or update the text to your liking.</a:t>
            </a:r>
            <a:endParaRPr lang="en-US" dirty="0" smtClean="0"/>
          </a:p>
          <a:p>
            <a:pPr>
              <a:spcBef>
                <a:spcPts val="0"/>
              </a:spcBef>
              <a:buNone/>
            </a:pPr>
            <a:endParaRPr dirty="0"/>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Directions:</a:t>
            </a:r>
          </a:p>
          <a:p>
            <a:endParaRPr lang="en-US" dirty="0" smtClean="0"/>
          </a:p>
          <a:p>
            <a:r>
              <a:rPr lang="en-US" dirty="0" smtClean="0"/>
              <a:t>Add your social profile</a:t>
            </a:r>
            <a:r>
              <a:rPr lang="en-US" baseline="0" dirty="0" smtClean="0"/>
              <a:t> names</a:t>
            </a:r>
            <a:endParaRPr lang="en-US" dirty="0"/>
          </a:p>
        </p:txBody>
      </p:sp>
      <p:sp>
        <p:nvSpPr>
          <p:cNvPr id="4" name="Slide Number Placeholder 3"/>
          <p:cNvSpPr>
            <a:spLocks noGrp="1"/>
          </p:cNvSpPr>
          <p:nvPr>
            <p:ph type="sldNum" sz="quarter" idx="10"/>
          </p:nvPr>
        </p:nvSpPr>
        <p:spPr/>
        <p:txBody>
          <a:bodyPr/>
          <a:lstStyle/>
          <a:p>
            <a:fld id="{131C742C-5184-A643-8AB8-4F3B9A599E57}" type="slidenum">
              <a:rPr lang="en-US" smtClean="0"/>
              <a:t>70</a:t>
            </a:fld>
            <a:endParaRPr lang="en-US"/>
          </a:p>
        </p:txBody>
      </p:sp>
    </p:spTree>
    <p:extLst>
      <p:ext uri="{BB962C8B-B14F-4D97-AF65-F5344CB8AC3E}">
        <p14:creationId xmlns:p14="http://schemas.microsoft.com/office/powerpoint/2010/main" val="1950988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94" name="Shape 19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71</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02" name="Shape 20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73</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&lt;verbally go through each bullet&gt;</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7</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8</a:t>
            </a:fld>
            <a:endParaRPr lang="en-US"/>
          </a:p>
        </p:txBody>
      </p:sp>
    </p:spTree>
    <p:extLst>
      <p:ext uri="{BB962C8B-B14F-4D97-AF65-F5344CB8AC3E}">
        <p14:creationId xmlns:p14="http://schemas.microsoft.com/office/powerpoint/2010/main" val="1910218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9</a:t>
            </a:fld>
            <a:endParaRPr lang="en-US"/>
          </a:p>
        </p:txBody>
      </p:sp>
    </p:spTree>
    <p:extLst>
      <p:ext uri="{BB962C8B-B14F-4D97-AF65-F5344CB8AC3E}">
        <p14:creationId xmlns:p14="http://schemas.microsoft.com/office/powerpoint/2010/main" val="191021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24242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24242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5662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50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178302"/>
          </a:xfrm>
        </p:spPr>
        <p:txBody>
          <a:bodyPr>
            <a:normAutofit/>
          </a:bodyPr>
          <a:lstStyle>
            <a:lvl1pPr algn="l">
              <a:defRPr sz="4800">
                <a:solidFill>
                  <a:schemeClr val="bg1"/>
                </a:solidFill>
              </a:defRPr>
            </a:lvl1pPr>
          </a:lstStyle>
          <a:p>
            <a:r>
              <a:rPr lang="en-US" dirty="0" smtClean="0"/>
              <a:t>BREAKER SLIDE</a:t>
            </a:r>
            <a:endParaRPr lang="en-US" dirty="0"/>
          </a:p>
        </p:txBody>
      </p:sp>
    </p:spTree>
    <p:extLst>
      <p:ext uri="{BB962C8B-B14F-4D97-AF65-F5344CB8AC3E}">
        <p14:creationId xmlns:p14="http://schemas.microsoft.com/office/powerpoint/2010/main" val="40407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2423"/>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rgbClr val="242423"/>
                </a:solidFill>
              </a:defRPr>
            </a:lvl1pPr>
            <a:lvl2pPr>
              <a:defRPr>
                <a:solidFill>
                  <a:srgbClr val="242423"/>
                </a:solidFill>
              </a:defRPr>
            </a:lvl2pPr>
            <a:lvl3pPr>
              <a:defRPr>
                <a:solidFill>
                  <a:srgbClr val="242423"/>
                </a:solidFill>
              </a:defRPr>
            </a:lvl3pPr>
            <a:lvl4pPr>
              <a:defRPr>
                <a:solidFill>
                  <a:srgbClr val="242423"/>
                </a:solidFill>
              </a:defRPr>
            </a:lvl4pPr>
            <a:lvl5pPr>
              <a:defRPr>
                <a:solidFill>
                  <a:srgbClr val="24242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7772400" y="6350715"/>
            <a:ext cx="914400" cy="260383"/>
          </a:xfrm>
          <a:prstGeom prst="rect">
            <a:avLst/>
          </a:prstGeom>
        </p:spPr>
      </p:pic>
      <p:sp>
        <p:nvSpPr>
          <p:cNvPr id="4" name="TextBox 3"/>
          <p:cNvSpPr txBox="1"/>
          <p:nvPr userDrawn="1"/>
        </p:nvSpPr>
        <p:spPr>
          <a:xfrm>
            <a:off x="373508" y="6396907"/>
            <a:ext cx="312906" cy="215444"/>
          </a:xfrm>
          <a:prstGeom prst="rect">
            <a:avLst/>
          </a:prstGeom>
          <a:noFill/>
        </p:spPr>
        <p:txBody>
          <a:bodyPr wrap="none" rtlCol="0">
            <a:spAutoFit/>
          </a:bodyPr>
          <a:lstStyle/>
          <a:p>
            <a:fld id="{298C846C-6FDD-4A4D-9385-73C79C1AF32F}" type="slidenum">
              <a:rPr lang="en-US" sz="800" smtClean="0"/>
              <a:t>‹#›</a:t>
            </a:fld>
            <a:endParaRPr lang="en-US" sz="800" dirty="0"/>
          </a:p>
        </p:txBody>
      </p:sp>
    </p:spTree>
    <p:extLst>
      <p:ext uri="{BB962C8B-B14F-4D97-AF65-F5344CB8AC3E}">
        <p14:creationId xmlns:p14="http://schemas.microsoft.com/office/powerpoint/2010/main" val="321132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20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30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615412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55"/>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471084"/>
            <a:ext cx="8229600" cy="49741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753550"/>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4" r:id="rId5"/>
    <p:sldLayoutId id="2147483653" r:id="rId6"/>
    <p:sldLayoutId id="2147483655" r:id="rId7"/>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600" b="1" kern="1200" spc="-150">
          <a:solidFill>
            <a:srgbClr val="24242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rgbClr val="6D6C6C"/>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6D6C6C"/>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6D6C6C"/>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6D6C6C"/>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6D6C6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nodejs.org/downloa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z="4800" dirty="0"/>
              <a:t>Build an application with </a:t>
            </a:r>
            <a:r>
              <a:rPr lang="en-US" sz="4800" dirty="0" err="1"/>
              <a:t>MongoDB</a:t>
            </a:r>
            <a:r>
              <a:rPr lang="en-US" sz="4800" dirty="0"/>
              <a:t/>
            </a:r>
            <a:br>
              <a:rPr lang="en-US" sz="4800" dirty="0"/>
            </a:br>
            <a:r>
              <a:rPr lang="en-US" sz="4800" dirty="0"/>
              <a:t/>
            </a:r>
            <a:br>
              <a:rPr lang="en-US" sz="4800" dirty="0"/>
            </a:br>
            <a:r>
              <a:rPr lang="en-US" i="1" dirty="0"/>
              <a:t>Part 1: Creating a REST API using the ME(a)N stack</a:t>
            </a:r>
            <a:endParaRPr lang="en-US" dirty="0"/>
          </a:p>
        </p:txBody>
      </p:sp>
      <p:sp>
        <p:nvSpPr>
          <p:cNvPr id="7" name="Subtitle 6"/>
          <p:cNvSpPr>
            <a:spLocks noGrp="1"/>
          </p:cNvSpPr>
          <p:nvPr>
            <p:ph type="subTitle" idx="1"/>
          </p:nvPr>
        </p:nvSpPr>
        <p:spPr>
          <a:xfrm>
            <a:off x="1371600" y="4794250"/>
            <a:ext cx="6400800" cy="558800"/>
          </a:xfrm>
        </p:spPr>
        <p:txBody>
          <a:bodyPr>
            <a:normAutofit/>
          </a:bodyPr>
          <a:lstStyle/>
          <a:p>
            <a:r>
              <a:rPr lang="en-US" sz="2400" dirty="0" smtClean="0"/>
              <a:t>By YOURNAME</a:t>
            </a:r>
            <a:endParaRPr lang="en-US" sz="2400" dirty="0"/>
          </a:p>
        </p:txBody>
      </p:sp>
    </p:spTree>
    <p:extLst>
      <p:ext uri="{BB962C8B-B14F-4D97-AF65-F5344CB8AC3E}">
        <p14:creationId xmlns:p14="http://schemas.microsoft.com/office/powerpoint/2010/main" val="52879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dirty="0" smtClean="0">
                <a:solidFill>
                  <a:srgbClr val="FFFFFF"/>
                </a:solidFill>
              </a:rPr>
              <a:t>Because all the VC Money is in creating apps that are So-Lo-Mo-Co, lots of new startups don’t even have a web interface, such as:</a:t>
            </a:r>
          </a:p>
          <a:p>
            <a:pPr lvl="1"/>
            <a:r>
              <a:rPr lang="en-US" dirty="0" err="1" smtClean="0">
                <a:solidFill>
                  <a:srgbClr val="FFFFFF"/>
                </a:solidFill>
              </a:rPr>
              <a:t>Uber</a:t>
            </a:r>
            <a:endParaRPr lang="en-US" dirty="0" smtClean="0">
              <a:solidFill>
                <a:srgbClr val="FFFFFF"/>
              </a:solidFill>
            </a:endParaRPr>
          </a:p>
          <a:p>
            <a:pPr lvl="1"/>
            <a:r>
              <a:rPr lang="en-US" dirty="0" err="1" smtClean="0">
                <a:solidFill>
                  <a:srgbClr val="FFFFFF"/>
                </a:solidFill>
              </a:rPr>
              <a:t>WhatsApp</a:t>
            </a:r>
            <a:endParaRPr lang="en-US" dirty="0" smtClean="0">
              <a:solidFill>
                <a:srgbClr val="FFFFFF"/>
              </a:solidFill>
            </a:endParaRPr>
          </a:p>
          <a:p>
            <a:pPr lvl="1"/>
            <a:r>
              <a:rPr lang="en-US" dirty="0" err="1" smtClean="0">
                <a:solidFill>
                  <a:srgbClr val="FFFFFF"/>
                </a:solidFill>
              </a:rPr>
              <a:t>Postmates</a:t>
            </a:r>
            <a:endParaRPr lang="en-US" dirty="0" smtClean="0">
              <a:solidFill>
                <a:srgbClr val="FFFFFF"/>
              </a:solidFill>
            </a:endParaRPr>
          </a:p>
          <a:p>
            <a:pPr lvl="1"/>
            <a:r>
              <a:rPr lang="en-US" dirty="0" err="1" smtClean="0">
                <a:solidFill>
                  <a:srgbClr val="FFFFFF"/>
                </a:solidFill>
              </a:rPr>
              <a:t>Wash.io</a:t>
            </a:r>
            <a:endParaRPr lang="en-US" dirty="0" smtClean="0">
              <a:solidFill>
                <a:srgbClr val="FFFFFF"/>
              </a:solidFill>
            </a:endParaRPr>
          </a:p>
          <a:p>
            <a:r>
              <a:rPr lang="en-US" dirty="0" smtClean="0">
                <a:solidFill>
                  <a:srgbClr val="FFFFFF"/>
                </a:solidFill>
              </a:rPr>
              <a:t>Creating a REST API also allows other companies/applications to easily plug-in to your application as well, turning your application into a platform and making it more powerful</a:t>
            </a:r>
          </a:p>
        </p:txBody>
      </p:sp>
      <p:sp>
        <p:nvSpPr>
          <p:cNvPr id="3" name="Title 2"/>
          <p:cNvSpPr>
            <a:spLocks noGrp="1"/>
          </p:cNvSpPr>
          <p:nvPr>
            <p:ph type="title"/>
          </p:nvPr>
        </p:nvSpPr>
        <p:spPr>
          <a:xfrm>
            <a:off x="262769" y="9275"/>
            <a:ext cx="8424031" cy="1143000"/>
          </a:xfrm>
        </p:spPr>
        <p:txBody>
          <a:bodyPr/>
          <a:lstStyle/>
          <a:p>
            <a:r>
              <a:rPr lang="en-US" sz="2800" dirty="0" smtClean="0">
                <a:solidFill>
                  <a:srgbClr val="FFFFFF"/>
                </a:solidFill>
              </a:rPr>
              <a:t>New companies don’t have an HTML Interface</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207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sz="2400" dirty="0" smtClean="0">
                <a:solidFill>
                  <a:srgbClr val="FFFFFF"/>
                </a:solidFill>
              </a:rPr>
              <a:t>We’ll be building an RSS Aggregation application, similar to our dearly departed Google Reader</a:t>
            </a:r>
          </a:p>
          <a:p>
            <a:r>
              <a:rPr lang="en-US" sz="2400" dirty="0" smtClean="0">
                <a:solidFill>
                  <a:srgbClr val="FFFFFF"/>
                </a:solidFill>
              </a:rPr>
              <a:t>Our application today will have two components</a:t>
            </a:r>
          </a:p>
          <a:p>
            <a:pPr lvl="1"/>
            <a:r>
              <a:rPr lang="en-US" dirty="0" smtClean="0">
                <a:solidFill>
                  <a:srgbClr val="FFFFFF"/>
                </a:solidFill>
              </a:rPr>
              <a:t>The REST API</a:t>
            </a:r>
          </a:p>
          <a:p>
            <a:pPr lvl="1"/>
            <a:r>
              <a:rPr lang="en-US" dirty="0" smtClean="0">
                <a:solidFill>
                  <a:srgbClr val="FFFFFF"/>
                </a:solidFill>
              </a:rPr>
              <a:t>The Feed Grabber</a:t>
            </a:r>
          </a:p>
          <a:p>
            <a:r>
              <a:rPr lang="en-US" sz="2400" dirty="0" smtClean="0">
                <a:solidFill>
                  <a:srgbClr val="FFFFFF"/>
                </a:solidFill>
              </a:rPr>
              <a:t>Since the point of today’s talk is to learn about creating a REST API and not the intricacies of RSS feeds, we won’t be discussing the feed grabber </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Let’s build an application!</a:t>
            </a:r>
            <a:br>
              <a:rPr lang="en-US" dirty="0" smtClean="0">
                <a:solidFill>
                  <a:srgbClr val="FFFFFF"/>
                </a:solidFill>
              </a:rPr>
            </a:b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528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sz="2400" dirty="0">
                <a:solidFill>
                  <a:srgbClr val="FFFFFF"/>
                </a:solidFill>
              </a:rPr>
              <a:t>We’ll need to define data models for and store the following data:</a:t>
            </a:r>
          </a:p>
          <a:p>
            <a:pPr lvl="1"/>
            <a:r>
              <a:rPr lang="en-US" dirty="0">
                <a:solidFill>
                  <a:srgbClr val="FFFFFF"/>
                </a:solidFill>
              </a:rPr>
              <a:t>Users</a:t>
            </a:r>
          </a:p>
          <a:p>
            <a:pPr lvl="1"/>
            <a:r>
              <a:rPr lang="en-US" dirty="0">
                <a:solidFill>
                  <a:srgbClr val="FFFFFF"/>
                </a:solidFill>
              </a:rPr>
              <a:t>RSS Feeds</a:t>
            </a:r>
          </a:p>
          <a:p>
            <a:pPr lvl="1"/>
            <a:r>
              <a:rPr lang="en-US" dirty="0">
                <a:solidFill>
                  <a:srgbClr val="FFFFFF"/>
                </a:solidFill>
              </a:rPr>
              <a:t>Feed Entries</a:t>
            </a:r>
          </a:p>
          <a:p>
            <a:pPr lvl="1"/>
            <a:r>
              <a:rPr lang="en-US" dirty="0">
                <a:solidFill>
                  <a:srgbClr val="FFFFFF"/>
                </a:solidFill>
              </a:rPr>
              <a:t>User Feed Subscriptions</a:t>
            </a:r>
          </a:p>
          <a:p>
            <a:pPr lvl="1"/>
            <a:r>
              <a:rPr lang="en-US" dirty="0">
                <a:solidFill>
                  <a:srgbClr val="FFFFFF"/>
                </a:solidFill>
              </a:rPr>
              <a:t>Which feed entries a user has already </a:t>
            </a:r>
            <a:r>
              <a:rPr lang="en-US" dirty="0" smtClean="0">
                <a:solidFill>
                  <a:srgbClr val="FFFFFF"/>
                </a:solidFill>
              </a:rPr>
              <a:t>read</a:t>
            </a:r>
          </a:p>
          <a:p>
            <a:r>
              <a:rPr lang="en-US" sz="2400" dirty="0" smtClean="0">
                <a:solidFill>
                  <a:srgbClr val="FFFFFF"/>
                </a:solidFill>
              </a:rPr>
              <a:t>We’ll need to allow users to:</a:t>
            </a:r>
          </a:p>
          <a:p>
            <a:pPr lvl="1"/>
            <a:r>
              <a:rPr lang="en-US" dirty="0" smtClean="0">
                <a:solidFill>
                  <a:srgbClr val="FFFFFF"/>
                </a:solidFill>
              </a:rPr>
              <a:t>Create an account</a:t>
            </a:r>
          </a:p>
          <a:p>
            <a:pPr lvl="1"/>
            <a:r>
              <a:rPr lang="en-US" dirty="0" smtClean="0">
                <a:solidFill>
                  <a:srgbClr val="FFFFFF"/>
                </a:solidFill>
              </a:rPr>
              <a:t>Subscribe/unsubscribe to feeds</a:t>
            </a:r>
          </a:p>
          <a:p>
            <a:pPr lvl="1"/>
            <a:r>
              <a:rPr lang="en-US" dirty="0" smtClean="0">
                <a:solidFill>
                  <a:srgbClr val="FFFFFF"/>
                </a:solidFill>
              </a:rPr>
              <a:t>Read feed entries</a:t>
            </a:r>
          </a:p>
          <a:p>
            <a:pPr lvl="1"/>
            <a:r>
              <a:rPr lang="en-US" dirty="0" smtClean="0">
                <a:solidFill>
                  <a:srgbClr val="FFFFFF"/>
                </a:solidFill>
              </a:rPr>
              <a:t>Mark feeds/entries as read or unread</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Let’s build an application!</a:t>
            </a:r>
            <a:br>
              <a:rPr lang="en-US" dirty="0" smtClean="0">
                <a:solidFill>
                  <a:srgbClr val="FFFFFF"/>
                </a:solidFill>
              </a:rPr>
            </a:br>
            <a:r>
              <a:rPr lang="en-US" sz="2800" dirty="0" smtClean="0">
                <a:solidFill>
                  <a:srgbClr val="FFFFFF"/>
                </a:solidFill>
              </a:rPr>
              <a:t>Data Models</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7633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FF"/>
                </a:solidFill>
              </a:rPr>
              <a:t>Defining our data model</a:t>
            </a:r>
            <a:endParaRPr lang="en-US" dirty="0">
              <a:solidFill>
                <a:srgbClr val="FFFFFF"/>
              </a:solidFill>
            </a:endParaRPr>
          </a:p>
        </p:txBody>
      </p:sp>
    </p:spTree>
    <p:extLst>
      <p:ext uri="{BB962C8B-B14F-4D97-AF65-F5344CB8AC3E}">
        <p14:creationId xmlns:p14="http://schemas.microsoft.com/office/powerpoint/2010/main" val="28767247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pPr marL="0" indent="0">
              <a:spcBef>
                <a:spcPts val="0"/>
              </a:spcBef>
              <a:buNone/>
            </a:pPr>
            <a:r>
              <a:rPr lang="en-US" sz="2100" dirty="0" smtClean="0">
                <a:solidFill>
                  <a:srgbClr val="FFFFFF"/>
                </a:solidFill>
              </a:rPr>
              <a:t>{</a:t>
            </a:r>
          </a:p>
          <a:p>
            <a:pPr marL="0" indent="0">
              <a:spcBef>
                <a:spcPts val="0"/>
              </a:spcBef>
              <a:buNone/>
            </a:pPr>
            <a:r>
              <a:rPr lang="en-US" sz="2100" dirty="0" smtClean="0">
                <a:solidFill>
                  <a:srgbClr val="FFFFFF"/>
                </a:solidFill>
              </a:rPr>
              <a:t>	"_id" : </a:t>
            </a:r>
            <a:r>
              <a:rPr lang="en-US" sz="2100" dirty="0" err="1" smtClean="0">
                <a:solidFill>
                  <a:srgbClr val="FFFFFF"/>
                </a:solidFill>
              </a:rPr>
              <a:t>ObjectId</a:t>
            </a:r>
            <a:r>
              <a:rPr lang="en-US" sz="2100" dirty="0" smtClean="0">
                <a:solidFill>
                  <a:srgbClr val="FFFFFF"/>
                </a:solidFill>
              </a:rPr>
              <a:t>("523b1153a2aa6a3233a913f8"),</a:t>
            </a:r>
          </a:p>
          <a:p>
            <a:pPr marL="0" indent="0">
              <a:spcBef>
                <a:spcPts val="0"/>
              </a:spcBef>
              <a:buNone/>
            </a:pPr>
            <a:r>
              <a:rPr lang="en-US" sz="2100" dirty="0" smtClean="0">
                <a:solidFill>
                  <a:srgbClr val="FFFFFF"/>
                </a:solidFill>
              </a:rPr>
              <a:t>	"</a:t>
            </a:r>
            <a:r>
              <a:rPr lang="en-US" sz="2100" dirty="0" err="1" smtClean="0">
                <a:solidFill>
                  <a:srgbClr val="FFFFFF"/>
                </a:solidFill>
              </a:rPr>
              <a:t>requiresAuthentication</a:t>
            </a:r>
            <a:r>
              <a:rPr lang="en-US" sz="2100" dirty="0" smtClean="0">
                <a:solidFill>
                  <a:srgbClr val="FFFFFF"/>
                </a:solidFill>
              </a:rPr>
              <a:t>" : false,</a:t>
            </a:r>
          </a:p>
          <a:p>
            <a:pPr marL="0" indent="0">
              <a:spcBef>
                <a:spcPts val="0"/>
              </a:spcBef>
              <a:buNone/>
            </a:pPr>
            <a:r>
              <a:rPr lang="en-US" sz="2100" dirty="0" smtClean="0">
                <a:solidFill>
                  <a:srgbClr val="FFFFFF"/>
                </a:solidFill>
              </a:rPr>
              <a:t>	"</a:t>
            </a:r>
            <a:r>
              <a:rPr lang="en-US" sz="2100" dirty="0" err="1" smtClean="0">
                <a:solidFill>
                  <a:srgbClr val="FFFFFF"/>
                </a:solidFill>
              </a:rPr>
              <a:t>modifiedDate</a:t>
            </a:r>
            <a:r>
              <a:rPr lang="en-US" sz="2100" dirty="0" smtClean="0">
                <a:solidFill>
                  <a:srgbClr val="FFFFFF"/>
                </a:solidFill>
              </a:rPr>
              <a:t>" : </a:t>
            </a:r>
            <a:r>
              <a:rPr lang="en-US" sz="2100" dirty="0" err="1" smtClean="0">
                <a:solidFill>
                  <a:srgbClr val="FFFFFF"/>
                </a:solidFill>
              </a:rPr>
              <a:t>ISODate</a:t>
            </a:r>
            <a:r>
              <a:rPr lang="en-US" sz="2100" dirty="0" smtClean="0">
                <a:solidFill>
                  <a:srgbClr val="FFFFFF"/>
                </a:solidFill>
              </a:rPr>
              <a:t>("2014-08-29T17:40:22Z"),</a:t>
            </a:r>
          </a:p>
          <a:p>
            <a:pPr marL="0" indent="0">
              <a:spcBef>
                <a:spcPts val="0"/>
              </a:spcBef>
              <a:buNone/>
            </a:pPr>
            <a:r>
              <a:rPr lang="en-US" sz="2100" dirty="0" smtClean="0">
                <a:solidFill>
                  <a:srgbClr val="FFFFFF"/>
                </a:solidFill>
              </a:rPr>
              <a:t>	"</a:t>
            </a:r>
            <a:r>
              <a:rPr lang="en-US" sz="2100" dirty="0" err="1" smtClean="0">
                <a:solidFill>
                  <a:srgbClr val="FFFFFF"/>
                </a:solidFill>
              </a:rPr>
              <a:t>permanentlyRemoved</a:t>
            </a:r>
            <a:r>
              <a:rPr lang="en-US" sz="2100" dirty="0" smtClean="0">
                <a:solidFill>
                  <a:srgbClr val="FFFFFF"/>
                </a:solidFill>
              </a:rPr>
              <a:t>" : false,</a:t>
            </a:r>
          </a:p>
          <a:p>
            <a:pPr marL="0" indent="0">
              <a:spcBef>
                <a:spcPts val="0"/>
              </a:spcBef>
              <a:buNone/>
            </a:pPr>
            <a:r>
              <a:rPr lang="en-US" sz="2100" dirty="0" smtClean="0">
                <a:solidFill>
                  <a:srgbClr val="FFFFFF"/>
                </a:solidFill>
              </a:rPr>
              <a:t>	"</a:t>
            </a:r>
            <a:r>
              <a:rPr lang="en-US" sz="2100" dirty="0" err="1" smtClean="0">
                <a:solidFill>
                  <a:srgbClr val="FFFFFF"/>
                </a:solidFill>
              </a:rPr>
              <a:t>feedURL</a:t>
            </a:r>
            <a:r>
              <a:rPr lang="en-US" sz="2100" dirty="0" smtClean="0">
                <a:solidFill>
                  <a:srgbClr val="FFFFFF"/>
                </a:solidFill>
              </a:rPr>
              <a:t>" : "http://</a:t>
            </a:r>
            <a:r>
              <a:rPr lang="en-US" sz="2100" dirty="0" err="1" smtClean="0">
                <a:solidFill>
                  <a:srgbClr val="FFFFFF"/>
                </a:solidFill>
              </a:rPr>
              <a:t>feeds.feedburner.com</a:t>
            </a:r>
            <a:r>
              <a:rPr lang="en-US" sz="2100" dirty="0" smtClean="0">
                <a:solidFill>
                  <a:srgbClr val="FFFFFF"/>
                </a:solidFill>
              </a:rPr>
              <a:t>/eater/</a:t>
            </a:r>
            <a:r>
              <a:rPr lang="en-US" sz="2100" dirty="0" err="1" smtClean="0">
                <a:solidFill>
                  <a:srgbClr val="FFFFFF"/>
                </a:solidFill>
              </a:rPr>
              <a:t>nyc</a:t>
            </a:r>
            <a:r>
              <a:rPr lang="en-US" sz="2100" dirty="0" smtClean="0">
                <a:solidFill>
                  <a:srgbClr val="FFFFFF"/>
                </a:solidFill>
              </a:rPr>
              <a:t>",</a:t>
            </a:r>
          </a:p>
          <a:p>
            <a:pPr marL="0" indent="0">
              <a:spcBef>
                <a:spcPts val="0"/>
              </a:spcBef>
              <a:buNone/>
            </a:pPr>
            <a:r>
              <a:rPr lang="en-US" sz="2100" dirty="0" smtClean="0">
                <a:solidFill>
                  <a:srgbClr val="FFFFFF"/>
                </a:solidFill>
              </a:rPr>
              <a:t>	"title" : "Eater NY",</a:t>
            </a:r>
          </a:p>
          <a:p>
            <a:pPr marL="0" indent="0">
              <a:spcBef>
                <a:spcPts val="0"/>
              </a:spcBef>
              <a:buNone/>
            </a:pPr>
            <a:r>
              <a:rPr lang="en-US" sz="2100" dirty="0" smtClean="0">
                <a:solidFill>
                  <a:srgbClr val="FFFFFF"/>
                </a:solidFill>
              </a:rPr>
              <a:t>	"</a:t>
            </a:r>
            <a:r>
              <a:rPr lang="en-US" sz="2100" dirty="0" err="1" smtClean="0">
                <a:solidFill>
                  <a:srgbClr val="FFFFFF"/>
                </a:solidFill>
              </a:rPr>
              <a:t>bozoBitSet</a:t>
            </a:r>
            <a:r>
              <a:rPr lang="en-US" sz="2100" dirty="0" smtClean="0">
                <a:solidFill>
                  <a:srgbClr val="FFFFFF"/>
                </a:solidFill>
              </a:rPr>
              <a:t>" : false,</a:t>
            </a:r>
          </a:p>
          <a:p>
            <a:pPr marL="0" indent="0">
              <a:spcBef>
                <a:spcPts val="0"/>
              </a:spcBef>
              <a:buNone/>
            </a:pPr>
            <a:r>
              <a:rPr lang="en-US" sz="2100" dirty="0" smtClean="0">
                <a:solidFill>
                  <a:srgbClr val="FFFFFF"/>
                </a:solidFill>
              </a:rPr>
              <a:t>	"enabled" : true,</a:t>
            </a:r>
          </a:p>
          <a:p>
            <a:pPr marL="0" indent="0">
              <a:spcBef>
                <a:spcPts val="0"/>
              </a:spcBef>
              <a:buNone/>
            </a:pPr>
            <a:r>
              <a:rPr lang="en-US" sz="2100" dirty="0" smtClean="0">
                <a:solidFill>
                  <a:srgbClr val="FFFFFF"/>
                </a:solidFill>
              </a:rPr>
              <a:t>	"</a:t>
            </a:r>
            <a:r>
              <a:rPr lang="en-US" sz="2100" dirty="0" err="1" smtClean="0">
                <a:solidFill>
                  <a:srgbClr val="FFFFFF"/>
                </a:solidFill>
              </a:rPr>
              <a:t>etag</a:t>
            </a:r>
            <a:r>
              <a:rPr lang="en-US" sz="2100" dirty="0" smtClean="0">
                <a:solidFill>
                  <a:srgbClr val="FFFFFF"/>
                </a:solidFill>
              </a:rPr>
              <a:t>" : "4bL78iLSZud2iXd/vd10mYC32BE",</a:t>
            </a:r>
          </a:p>
          <a:p>
            <a:pPr marL="0" indent="0">
              <a:spcBef>
                <a:spcPts val="0"/>
              </a:spcBef>
              <a:buNone/>
            </a:pPr>
            <a:r>
              <a:rPr lang="en-US" sz="2100" dirty="0" smtClean="0">
                <a:solidFill>
                  <a:srgbClr val="FFFFFF"/>
                </a:solidFill>
              </a:rPr>
              <a:t>	"link" : "http://</a:t>
            </a:r>
            <a:r>
              <a:rPr lang="en-US" sz="2100" dirty="0" err="1" smtClean="0">
                <a:solidFill>
                  <a:srgbClr val="FFFFFF"/>
                </a:solidFill>
              </a:rPr>
              <a:t>ny.eater.com</a:t>
            </a:r>
            <a:r>
              <a:rPr lang="en-US" sz="2100" dirty="0" smtClean="0">
                <a:solidFill>
                  <a:srgbClr val="FFFFFF"/>
                </a:solidFill>
              </a:rPr>
              <a:t>/",</a:t>
            </a:r>
          </a:p>
          <a:p>
            <a:pPr marL="0" indent="0">
              <a:spcBef>
                <a:spcPts val="0"/>
              </a:spcBef>
              <a:buNone/>
            </a:pPr>
            <a:r>
              <a:rPr lang="en-US" sz="2100" dirty="0" smtClean="0">
                <a:solidFill>
                  <a:srgbClr val="FFFFFF"/>
                </a:solidFill>
              </a:rPr>
              <a:t>	"</a:t>
            </a:r>
            <a:r>
              <a:rPr lang="en-US" sz="2100" dirty="0" err="1" smtClean="0">
                <a:solidFill>
                  <a:srgbClr val="FFFFFF"/>
                </a:solidFill>
              </a:rPr>
              <a:t>permanentRedirectURL</a:t>
            </a:r>
            <a:r>
              <a:rPr lang="en-US" sz="2100" dirty="0" smtClean="0">
                <a:solidFill>
                  <a:srgbClr val="FFFFFF"/>
                </a:solidFill>
              </a:rPr>
              <a:t>" : null,</a:t>
            </a:r>
          </a:p>
          <a:p>
            <a:pPr marL="0" indent="0">
              <a:spcBef>
                <a:spcPts val="0"/>
              </a:spcBef>
              <a:buNone/>
            </a:pPr>
            <a:r>
              <a:rPr lang="en-US" sz="2100" dirty="0" smtClean="0">
                <a:solidFill>
                  <a:srgbClr val="FFFFFF"/>
                </a:solidFill>
              </a:rPr>
              <a:t>	"description" : "The New York City Restaurant, Bar, and Nightlife Blog”</a:t>
            </a:r>
          </a:p>
          <a:p>
            <a:pPr marL="0" indent="0">
              <a:spcBef>
                <a:spcPts val="0"/>
              </a:spcBef>
              <a:buNone/>
            </a:pPr>
            <a:r>
              <a:rPr lang="en-US" sz="2100" dirty="0" smtClean="0">
                <a:solidFill>
                  <a:srgbClr val="FFFFFF"/>
                </a:solidFill>
              </a:rPr>
              <a:t>}</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Data Model Design</a:t>
            </a:r>
            <a:br>
              <a:rPr lang="en-US" dirty="0" smtClean="0">
                <a:solidFill>
                  <a:srgbClr val="FFFFFF"/>
                </a:solidFill>
              </a:rPr>
            </a:br>
            <a:r>
              <a:rPr lang="en-US" sz="2800" dirty="0" smtClean="0">
                <a:solidFill>
                  <a:srgbClr val="FFFFFF"/>
                </a:solidFill>
              </a:rPr>
              <a:t>Feed Collection</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2157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602" y="1422400"/>
            <a:ext cx="8229600" cy="5059669"/>
          </a:xfrm>
        </p:spPr>
        <p:txBody>
          <a:bodyPr/>
          <a:lstStyle/>
          <a:p>
            <a:pPr marL="0" indent="0">
              <a:spcBef>
                <a:spcPts val="0"/>
              </a:spcBef>
              <a:buNone/>
            </a:pPr>
            <a:r>
              <a:rPr lang="en-US" sz="1800" dirty="0">
                <a:solidFill>
                  <a:srgbClr val="FFFFFF"/>
                </a:solidFill>
              </a:rPr>
              <a:t>{</a:t>
            </a:r>
          </a:p>
          <a:p>
            <a:pPr marL="0" indent="0">
              <a:spcBef>
                <a:spcPts val="0"/>
              </a:spcBef>
              <a:buNone/>
            </a:pPr>
            <a:r>
              <a:rPr lang="en-US" sz="1800" dirty="0">
                <a:solidFill>
                  <a:srgbClr val="FFFFFF"/>
                </a:solidFill>
              </a:rPr>
              <a:t>	"_id" : </a:t>
            </a:r>
            <a:r>
              <a:rPr lang="en-US" sz="1800" dirty="0" err="1">
                <a:solidFill>
                  <a:srgbClr val="FFFFFF"/>
                </a:solidFill>
              </a:rPr>
              <a:t>ObjectId</a:t>
            </a:r>
            <a:r>
              <a:rPr lang="en-US" sz="1800" dirty="0">
                <a:solidFill>
                  <a:srgbClr val="FFFFFF"/>
                </a:solidFill>
              </a:rPr>
              <a:t>("523b1153a2aa6a3233a91412"),</a:t>
            </a:r>
          </a:p>
          <a:p>
            <a:pPr marL="0" indent="0">
              <a:spcBef>
                <a:spcPts val="0"/>
              </a:spcBef>
              <a:buNone/>
            </a:pPr>
            <a:r>
              <a:rPr lang="en-US" sz="1800" dirty="0">
                <a:solidFill>
                  <a:srgbClr val="FFFFFF"/>
                </a:solidFill>
              </a:rPr>
              <a:t>	"description" : "</a:t>
            </a:r>
            <a:r>
              <a:rPr lang="en-US" sz="1800" dirty="0" err="1">
                <a:solidFill>
                  <a:srgbClr val="FFFFFF"/>
                </a:solidFill>
              </a:rPr>
              <a:t>Buzzfeed</a:t>
            </a:r>
            <a:r>
              <a:rPr lang="en-US" sz="1800" dirty="0">
                <a:solidFill>
                  <a:srgbClr val="FFFFFF"/>
                </a:solidFill>
              </a:rPr>
              <a:t> asked a bunch of </a:t>
            </a:r>
            <a:r>
              <a:rPr lang="en-US" sz="1800" dirty="0" smtClean="0">
                <a:solidFill>
                  <a:srgbClr val="FFFFFF"/>
                </a:solidFill>
              </a:rPr>
              <a:t>people…”,</a:t>
            </a:r>
            <a:endParaRPr lang="en-US" sz="1800" dirty="0">
              <a:solidFill>
                <a:srgbClr val="FFFFFF"/>
              </a:solidFill>
            </a:endParaRPr>
          </a:p>
          <a:p>
            <a:pPr marL="0" indent="0">
              <a:spcBef>
                <a:spcPts val="0"/>
              </a:spcBef>
              <a:buNone/>
            </a:pPr>
            <a:r>
              <a:rPr lang="en-US" sz="1800" dirty="0">
                <a:solidFill>
                  <a:srgbClr val="FFFFFF"/>
                </a:solidFill>
              </a:rPr>
              <a:t>	"title" : "</a:t>
            </a:r>
            <a:r>
              <a:rPr lang="en-US" sz="1800" dirty="0" err="1">
                <a:solidFill>
                  <a:srgbClr val="FFFFFF"/>
                </a:solidFill>
              </a:rPr>
              <a:t>Cronut</a:t>
            </a:r>
            <a:r>
              <a:rPr lang="en-US" sz="1800" dirty="0">
                <a:solidFill>
                  <a:srgbClr val="FFFFFF"/>
                </a:solidFill>
              </a:rPr>
              <a:t> Mania: </a:t>
            </a:r>
            <a:r>
              <a:rPr lang="en-US" sz="1800" dirty="0" err="1">
                <a:solidFill>
                  <a:srgbClr val="FFFFFF"/>
                </a:solidFill>
              </a:rPr>
              <a:t>Buzzfeed</a:t>
            </a:r>
            <a:r>
              <a:rPr lang="en-US" sz="1800" dirty="0">
                <a:solidFill>
                  <a:srgbClr val="FFFFFF"/>
                </a:solidFill>
              </a:rPr>
              <a:t> asked a bunch of people..."</a:t>
            </a:r>
            <a:r>
              <a:rPr lang="en-US" sz="1800" dirty="0" smtClean="0">
                <a:solidFill>
                  <a:srgbClr val="FFFFFF"/>
                </a:solidFill>
              </a:rPr>
              <a:t>,</a:t>
            </a:r>
          </a:p>
          <a:p>
            <a:pPr marL="0" indent="0">
              <a:spcBef>
                <a:spcPts val="0"/>
              </a:spcBef>
              <a:buNone/>
            </a:pPr>
            <a:r>
              <a:rPr lang="en-US" sz="1800" dirty="0" smtClean="0">
                <a:solidFill>
                  <a:srgbClr val="FFFFFF"/>
                </a:solidFill>
              </a:rPr>
              <a:t>	"</a:t>
            </a:r>
            <a:r>
              <a:rPr lang="en-US" sz="1800" dirty="0">
                <a:solidFill>
                  <a:srgbClr val="FFFFFF"/>
                </a:solidFill>
              </a:rPr>
              <a:t>summary" : "</a:t>
            </a:r>
            <a:r>
              <a:rPr lang="en-US" sz="1800" dirty="0" err="1">
                <a:solidFill>
                  <a:srgbClr val="FFFFFF"/>
                </a:solidFill>
              </a:rPr>
              <a:t>Buzzfeed</a:t>
            </a:r>
            <a:r>
              <a:rPr lang="en-US" sz="1800" dirty="0">
                <a:solidFill>
                  <a:srgbClr val="FFFFFF"/>
                </a:solidFill>
              </a:rPr>
              <a:t> asked a bunch of people that </a:t>
            </a:r>
            <a:r>
              <a:rPr lang="en-US" sz="1800" dirty="0" smtClean="0">
                <a:solidFill>
                  <a:srgbClr val="FFFFFF"/>
                </a:solidFill>
              </a:rPr>
              <a:t>were…”,</a:t>
            </a:r>
          </a:p>
          <a:p>
            <a:pPr marL="0" indent="0">
              <a:spcBef>
                <a:spcPts val="0"/>
              </a:spcBef>
              <a:buNone/>
            </a:pPr>
            <a:r>
              <a:rPr lang="en-US" sz="1800" dirty="0">
                <a:solidFill>
                  <a:srgbClr val="FFFFFF"/>
                </a:solidFill>
              </a:rPr>
              <a:t>	</a:t>
            </a:r>
            <a:r>
              <a:rPr lang="en-US" sz="1800" dirty="0" smtClean="0">
                <a:solidFill>
                  <a:srgbClr val="FFFFFF"/>
                </a:solidFill>
              </a:rPr>
              <a:t>"</a:t>
            </a:r>
            <a:r>
              <a:rPr lang="en-US" sz="1800" dirty="0">
                <a:solidFill>
                  <a:srgbClr val="FFFFFF"/>
                </a:solidFill>
              </a:rPr>
              <a:t>content" : [</a:t>
            </a:r>
          </a:p>
          <a:p>
            <a:pPr marL="0" indent="0">
              <a:spcBef>
                <a:spcPts val="0"/>
              </a:spcBef>
              <a:buNone/>
            </a:pPr>
            <a:r>
              <a:rPr lang="en-US" sz="1800" dirty="0">
                <a:solidFill>
                  <a:srgbClr val="FFFFFF"/>
                </a:solidFill>
              </a:rPr>
              <a:t>		</a:t>
            </a:r>
            <a:r>
              <a:rPr lang="en-US" sz="1800" dirty="0" smtClean="0">
                <a:solidFill>
                  <a:srgbClr val="FFFFFF"/>
                </a:solidFill>
              </a:rPr>
              <a:t>	{</a:t>
            </a:r>
            <a:endParaRPr lang="en-US" sz="1800" dirty="0">
              <a:solidFill>
                <a:srgbClr val="FFFFFF"/>
              </a:solidFill>
            </a:endParaRPr>
          </a:p>
          <a:p>
            <a:pPr marL="0" indent="0">
              <a:spcBef>
                <a:spcPts val="0"/>
              </a:spcBef>
              <a:buNone/>
            </a:pPr>
            <a:r>
              <a:rPr lang="en-US" sz="1800" dirty="0">
                <a:solidFill>
                  <a:srgbClr val="FFFFFF"/>
                </a:solidFill>
              </a:rPr>
              <a:t>		</a:t>
            </a:r>
            <a:r>
              <a:rPr lang="en-US" sz="1800" dirty="0" smtClean="0">
                <a:solidFill>
                  <a:srgbClr val="FFFFFF"/>
                </a:solidFill>
              </a:rPr>
              <a:t>	</a:t>
            </a:r>
            <a:r>
              <a:rPr lang="en-US" sz="1800" dirty="0">
                <a:solidFill>
                  <a:srgbClr val="FFFFFF"/>
                </a:solidFill>
              </a:rPr>
              <a:t>	"base" : "http://</a:t>
            </a:r>
            <a:r>
              <a:rPr lang="en-US" sz="1800" dirty="0" err="1">
                <a:solidFill>
                  <a:srgbClr val="FFFFFF"/>
                </a:solidFill>
              </a:rPr>
              <a:t>ny.eater.com</a:t>
            </a:r>
            <a:r>
              <a:rPr lang="en-US" sz="1800" dirty="0">
                <a:solidFill>
                  <a:srgbClr val="FFFFFF"/>
                </a:solidFill>
              </a:rPr>
              <a:t>/",</a:t>
            </a:r>
          </a:p>
          <a:p>
            <a:pPr marL="0" indent="0">
              <a:spcBef>
                <a:spcPts val="0"/>
              </a:spcBef>
              <a:buNone/>
            </a:pPr>
            <a:r>
              <a:rPr lang="en-US" sz="1800" dirty="0">
                <a:solidFill>
                  <a:srgbClr val="FFFFFF"/>
                </a:solidFill>
              </a:rPr>
              <a:t>		</a:t>
            </a:r>
            <a:r>
              <a:rPr lang="en-US" sz="1800" dirty="0" smtClean="0">
                <a:solidFill>
                  <a:srgbClr val="FFFFFF"/>
                </a:solidFill>
              </a:rPr>
              <a:t>	</a:t>
            </a:r>
            <a:r>
              <a:rPr lang="en-US" sz="1800" dirty="0">
                <a:solidFill>
                  <a:srgbClr val="FFFFFF"/>
                </a:solidFill>
              </a:rPr>
              <a:t>	"type" : "text/html",</a:t>
            </a:r>
          </a:p>
          <a:p>
            <a:pPr marL="0" indent="0">
              <a:spcBef>
                <a:spcPts val="0"/>
              </a:spcBef>
              <a:buNone/>
            </a:pPr>
            <a:r>
              <a:rPr lang="en-US" sz="1800" dirty="0">
                <a:solidFill>
                  <a:srgbClr val="FFFFFF"/>
                </a:solidFill>
              </a:rPr>
              <a:t>		</a:t>
            </a:r>
            <a:r>
              <a:rPr lang="en-US" sz="1800" dirty="0" smtClean="0">
                <a:solidFill>
                  <a:srgbClr val="FFFFFF"/>
                </a:solidFill>
              </a:rPr>
              <a:t>	</a:t>
            </a:r>
            <a:r>
              <a:rPr lang="en-US" sz="1800" dirty="0">
                <a:solidFill>
                  <a:srgbClr val="FFFFFF"/>
                </a:solidFill>
              </a:rPr>
              <a:t>	"value" : </a:t>
            </a:r>
            <a:r>
              <a:rPr lang="en-US" sz="1800" dirty="0" smtClean="0">
                <a:solidFill>
                  <a:srgbClr val="FFFFFF"/>
                </a:solidFill>
              </a:rPr>
              <a:t>”LOTS OF HTML HERE"</a:t>
            </a:r>
            <a:r>
              <a:rPr lang="en-US" sz="1800" dirty="0">
                <a:solidFill>
                  <a:srgbClr val="FFFFFF"/>
                </a:solidFill>
              </a:rPr>
              <a:t>,</a:t>
            </a:r>
          </a:p>
          <a:p>
            <a:pPr marL="0" indent="0">
              <a:spcBef>
                <a:spcPts val="0"/>
              </a:spcBef>
              <a:buNone/>
            </a:pPr>
            <a:r>
              <a:rPr lang="en-US" sz="1800" dirty="0">
                <a:solidFill>
                  <a:srgbClr val="FFFFFF"/>
                </a:solidFill>
              </a:rPr>
              <a:t>		</a:t>
            </a:r>
            <a:r>
              <a:rPr lang="en-US" sz="1800" dirty="0" smtClean="0">
                <a:solidFill>
                  <a:srgbClr val="FFFFFF"/>
                </a:solidFill>
              </a:rPr>
              <a:t>	</a:t>
            </a:r>
            <a:r>
              <a:rPr lang="en-US" sz="1800" dirty="0">
                <a:solidFill>
                  <a:srgbClr val="FFFFFF"/>
                </a:solidFill>
              </a:rPr>
              <a:t>	"language" : "en"</a:t>
            </a:r>
          </a:p>
          <a:p>
            <a:pPr marL="0" indent="0">
              <a:spcBef>
                <a:spcPts val="0"/>
              </a:spcBef>
              <a:buNone/>
            </a:pPr>
            <a:r>
              <a:rPr lang="en-US" sz="1800" dirty="0">
                <a:solidFill>
                  <a:srgbClr val="FFFFFF"/>
                </a:solidFill>
              </a:rPr>
              <a:t>		</a:t>
            </a:r>
            <a:r>
              <a:rPr lang="en-US" sz="1800" dirty="0" smtClean="0">
                <a:solidFill>
                  <a:srgbClr val="FFFFFF"/>
                </a:solidFill>
              </a:rPr>
              <a:t>	}</a:t>
            </a:r>
            <a:endParaRPr lang="en-US" sz="1800" dirty="0">
              <a:solidFill>
                <a:srgbClr val="FFFFFF"/>
              </a:solidFill>
            </a:endParaRPr>
          </a:p>
          <a:p>
            <a:pPr marL="0" indent="0">
              <a:spcBef>
                <a:spcPts val="0"/>
              </a:spcBef>
              <a:buNone/>
            </a:pPr>
            <a:r>
              <a:rPr lang="en-US" sz="1800" dirty="0">
                <a:solidFill>
                  <a:srgbClr val="FFFFFF"/>
                </a:solidFill>
              </a:rPr>
              <a:t>	</a:t>
            </a:r>
            <a:r>
              <a:rPr lang="en-US" sz="1800" dirty="0" smtClean="0">
                <a:solidFill>
                  <a:srgbClr val="FFFFFF"/>
                </a:solidFill>
              </a:rPr>
              <a:t>	]</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smtClean="0">
                <a:solidFill>
                  <a:srgbClr val="FFFFFF"/>
                </a:solidFill>
              </a:rPr>
              <a:t>entryID</a:t>
            </a:r>
            <a:r>
              <a:rPr lang="en-US" sz="1800" dirty="0" smtClean="0">
                <a:solidFill>
                  <a:srgbClr val="FFFFFF"/>
                </a:solidFill>
              </a:rPr>
              <a:t>" </a:t>
            </a:r>
            <a:r>
              <a:rPr lang="en-US" sz="1800" dirty="0">
                <a:solidFill>
                  <a:srgbClr val="FFFFFF"/>
                </a:solidFill>
              </a:rPr>
              <a:t>: "tag:ny.eater.com,2013://4.560508",</a:t>
            </a:r>
          </a:p>
          <a:p>
            <a:pPr marL="0" indent="0">
              <a:spcBef>
                <a:spcPts val="0"/>
              </a:spcBef>
              <a:buNone/>
            </a:pPr>
            <a:r>
              <a:rPr lang="en-US" sz="1800" dirty="0">
                <a:solidFill>
                  <a:srgbClr val="FFFFFF"/>
                </a:solidFill>
              </a:rPr>
              <a:t>	"</a:t>
            </a:r>
            <a:r>
              <a:rPr lang="en-US" sz="1800" dirty="0" err="1" smtClean="0">
                <a:solidFill>
                  <a:srgbClr val="FFFFFF"/>
                </a:solidFill>
              </a:rPr>
              <a:t>publishedDate</a:t>
            </a:r>
            <a:r>
              <a:rPr lang="en-US" sz="1800" dirty="0">
                <a:solidFill>
                  <a:srgbClr val="FFFFFF"/>
                </a:solidFill>
              </a:rPr>
              <a:t>" : </a:t>
            </a:r>
            <a:r>
              <a:rPr lang="en-US" sz="1800" dirty="0" err="1">
                <a:solidFill>
                  <a:srgbClr val="FFFFFF"/>
                </a:solidFill>
              </a:rPr>
              <a:t>ISODate</a:t>
            </a:r>
            <a:r>
              <a:rPr lang="en-US" sz="1800" dirty="0">
                <a:solidFill>
                  <a:srgbClr val="FFFFFF"/>
                </a:solidFill>
              </a:rPr>
              <a:t>("2013-09-17T20:45:20Z"),</a:t>
            </a:r>
          </a:p>
          <a:p>
            <a:pPr marL="0" indent="0">
              <a:spcBef>
                <a:spcPts val="0"/>
              </a:spcBef>
              <a:buNone/>
            </a:pPr>
            <a:r>
              <a:rPr lang="en-US" sz="1800" dirty="0">
                <a:solidFill>
                  <a:srgbClr val="FFFFFF"/>
                </a:solidFill>
              </a:rPr>
              <a:t>	"link" : "http://</a:t>
            </a:r>
            <a:r>
              <a:rPr lang="en-US" sz="1800" dirty="0" err="1">
                <a:solidFill>
                  <a:srgbClr val="FFFFFF"/>
                </a:solidFill>
              </a:rPr>
              <a:t>ny.eater.com</a:t>
            </a:r>
            <a:r>
              <a:rPr lang="en-US" sz="1800" dirty="0">
                <a:solidFill>
                  <a:srgbClr val="FFFFFF"/>
                </a:solidFill>
              </a:rPr>
              <a:t>/archives/2013/09/cronut_mania_41.php",</a:t>
            </a:r>
          </a:p>
          <a:p>
            <a:pPr marL="0" indent="0">
              <a:spcBef>
                <a:spcPts val="0"/>
              </a:spcBef>
              <a:buNone/>
            </a:pPr>
            <a:r>
              <a:rPr lang="en-US" sz="1800" dirty="0">
                <a:solidFill>
                  <a:srgbClr val="FFFFFF"/>
                </a:solidFill>
              </a:rPr>
              <a:t>	"</a:t>
            </a:r>
            <a:r>
              <a:rPr lang="en-US" sz="1800" dirty="0" err="1" smtClean="0">
                <a:solidFill>
                  <a:srgbClr val="FFFFFF"/>
                </a:solidFill>
              </a:rPr>
              <a:t>feedID</a:t>
            </a:r>
            <a:r>
              <a:rPr lang="en-US" sz="1800" dirty="0" smtClean="0">
                <a:solidFill>
                  <a:srgbClr val="FFFFFF"/>
                </a:solidFill>
              </a:rPr>
              <a:t>" </a:t>
            </a:r>
            <a:r>
              <a:rPr lang="en-US" sz="1800" dirty="0">
                <a:solidFill>
                  <a:srgbClr val="FFFFFF"/>
                </a:solidFill>
              </a:rPr>
              <a:t>: </a:t>
            </a:r>
            <a:r>
              <a:rPr lang="en-US" sz="1800" dirty="0" err="1">
                <a:solidFill>
                  <a:srgbClr val="FFFFFF"/>
                </a:solidFill>
              </a:rPr>
              <a:t>ObjectId</a:t>
            </a:r>
            <a:r>
              <a:rPr lang="en-US" sz="1800" dirty="0">
                <a:solidFill>
                  <a:srgbClr val="FFFFFF"/>
                </a:solidFill>
              </a:rPr>
              <a:t>("523b1153a2aa6a3233a913f8")</a:t>
            </a:r>
          </a:p>
          <a:p>
            <a:pPr marL="0" indent="0">
              <a:spcBef>
                <a:spcPts val="0"/>
              </a:spcBef>
              <a:buNone/>
            </a:pPr>
            <a:r>
              <a:rPr lang="en-US" sz="1800" dirty="0" smtClean="0">
                <a:solidFill>
                  <a:srgbClr val="FFFFFF"/>
                </a:solidFill>
              </a:rPr>
              <a:t>}</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Data Model Design</a:t>
            </a:r>
            <a:br>
              <a:rPr lang="en-US" dirty="0" smtClean="0">
                <a:solidFill>
                  <a:srgbClr val="FFFFFF"/>
                </a:solidFill>
              </a:rPr>
            </a:br>
            <a:r>
              <a:rPr lang="en-US" sz="2800" dirty="0" smtClean="0">
                <a:solidFill>
                  <a:srgbClr val="FFFFFF"/>
                </a:solidFill>
              </a:rPr>
              <a:t>Feed Entry Collection</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7525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pPr marL="0" indent="0">
              <a:spcBef>
                <a:spcPts val="0"/>
              </a:spcBef>
              <a:buNone/>
            </a:pPr>
            <a:r>
              <a:rPr lang="en-US" sz="2200" dirty="0">
                <a:solidFill>
                  <a:srgbClr val="FFFFFF"/>
                </a:solidFill>
              </a:rPr>
              <a:t>{</a:t>
            </a:r>
          </a:p>
          <a:p>
            <a:pPr marL="0" indent="0">
              <a:spcBef>
                <a:spcPts val="0"/>
              </a:spcBef>
              <a:buNone/>
            </a:pPr>
            <a:r>
              <a:rPr lang="en-US" sz="2200" dirty="0">
                <a:solidFill>
                  <a:srgbClr val="FFFFFF"/>
                </a:solidFill>
              </a:rPr>
              <a:t>	"_id" : </a:t>
            </a:r>
            <a:r>
              <a:rPr lang="en-US" sz="2200" dirty="0" err="1">
                <a:solidFill>
                  <a:srgbClr val="FFFFFF"/>
                </a:solidFill>
              </a:rPr>
              <a:t>ObjectId</a:t>
            </a:r>
            <a:r>
              <a:rPr lang="en-US" sz="2200" dirty="0">
                <a:solidFill>
                  <a:srgbClr val="FFFFFF"/>
                </a:solidFill>
              </a:rPr>
              <a:t>("54ad6c3ae764de42070b27b1"),</a:t>
            </a:r>
          </a:p>
          <a:p>
            <a:pPr marL="0" indent="0">
              <a:spcBef>
                <a:spcPts val="0"/>
              </a:spcBef>
              <a:buNone/>
            </a:pPr>
            <a:r>
              <a:rPr lang="en-US" sz="2200" dirty="0">
                <a:solidFill>
                  <a:srgbClr val="FFFFFF"/>
                </a:solidFill>
              </a:rPr>
              <a:t>	"active" : true,</a:t>
            </a:r>
          </a:p>
          <a:p>
            <a:pPr marL="0" indent="0">
              <a:spcBef>
                <a:spcPts val="0"/>
              </a:spcBef>
              <a:buNone/>
            </a:pPr>
            <a:r>
              <a:rPr lang="en-US" sz="2200" dirty="0">
                <a:solidFill>
                  <a:srgbClr val="FFFFFF"/>
                </a:solidFill>
              </a:rPr>
              <a:t>	"email" : "testuser1@example.com",</a:t>
            </a:r>
          </a:p>
          <a:p>
            <a:pPr marL="0" indent="0">
              <a:spcBef>
                <a:spcPts val="0"/>
              </a:spcBef>
              <a:buNone/>
            </a:pPr>
            <a:r>
              <a:rPr lang="en-US" sz="2200" dirty="0">
                <a:solidFill>
                  <a:srgbClr val="FFFFFF"/>
                </a:solidFill>
              </a:rPr>
              <a:t>	"</a:t>
            </a:r>
            <a:r>
              <a:rPr lang="en-US" sz="2200" dirty="0" err="1">
                <a:solidFill>
                  <a:srgbClr val="FFFFFF"/>
                </a:solidFill>
              </a:rPr>
              <a:t>firstName</a:t>
            </a:r>
            <a:r>
              <a:rPr lang="en-US" sz="2200" dirty="0">
                <a:solidFill>
                  <a:srgbClr val="FFFFFF"/>
                </a:solidFill>
              </a:rPr>
              <a:t>" : "Test",</a:t>
            </a:r>
          </a:p>
          <a:p>
            <a:pPr marL="0" indent="0">
              <a:spcBef>
                <a:spcPts val="0"/>
              </a:spcBef>
              <a:buNone/>
            </a:pPr>
            <a:r>
              <a:rPr lang="en-US" sz="2200" dirty="0">
                <a:solidFill>
                  <a:srgbClr val="FFFFFF"/>
                </a:solidFill>
              </a:rPr>
              <a:t>	"</a:t>
            </a:r>
            <a:r>
              <a:rPr lang="en-US" sz="2200" dirty="0" err="1">
                <a:solidFill>
                  <a:srgbClr val="FFFFFF"/>
                </a:solidFill>
              </a:rPr>
              <a:t>lastName</a:t>
            </a:r>
            <a:r>
              <a:rPr lang="en-US" sz="2200" dirty="0">
                <a:solidFill>
                  <a:srgbClr val="FFFFFF"/>
                </a:solidFill>
              </a:rPr>
              <a:t>" : "User1",</a:t>
            </a:r>
          </a:p>
          <a:p>
            <a:pPr marL="0" indent="0">
              <a:spcBef>
                <a:spcPts val="0"/>
              </a:spcBef>
              <a:buNone/>
            </a:pPr>
            <a:r>
              <a:rPr lang="en-US" sz="2200" dirty="0">
                <a:solidFill>
                  <a:srgbClr val="FFFFFF"/>
                </a:solidFill>
              </a:rPr>
              <a:t>	"</a:t>
            </a:r>
            <a:r>
              <a:rPr lang="en-US" sz="2200" dirty="0" err="1">
                <a:solidFill>
                  <a:srgbClr val="FFFFFF"/>
                </a:solidFill>
              </a:rPr>
              <a:t>sp_api_key_id</a:t>
            </a:r>
            <a:r>
              <a:rPr lang="en-US" sz="2200" dirty="0">
                <a:solidFill>
                  <a:srgbClr val="FFFFFF"/>
                </a:solidFill>
              </a:rPr>
              <a:t>" : "6YQB0A8VXM0X8RVDPPLRHBI7J",</a:t>
            </a:r>
          </a:p>
          <a:p>
            <a:pPr marL="0" indent="0">
              <a:spcBef>
                <a:spcPts val="0"/>
              </a:spcBef>
              <a:buNone/>
            </a:pPr>
            <a:r>
              <a:rPr lang="en-US" sz="2200" dirty="0">
                <a:solidFill>
                  <a:srgbClr val="FFFFFF"/>
                </a:solidFill>
              </a:rPr>
              <a:t>	"</a:t>
            </a:r>
            <a:r>
              <a:rPr lang="en-US" sz="2200" dirty="0" err="1">
                <a:solidFill>
                  <a:srgbClr val="FFFFFF"/>
                </a:solidFill>
              </a:rPr>
              <a:t>sp_api_key_secret</a:t>
            </a:r>
            <a:r>
              <a:rPr lang="en-US" sz="2200" dirty="0">
                <a:solidFill>
                  <a:srgbClr val="FFFFFF"/>
                </a:solidFill>
              </a:rPr>
              <a:t>" : "</a:t>
            </a:r>
            <a:r>
              <a:rPr lang="en-US" sz="2200" dirty="0" err="1">
                <a:solidFill>
                  <a:srgbClr val="FFFFFF"/>
                </a:solidFill>
              </a:rPr>
              <a:t>veBw</a:t>
            </a:r>
            <a:r>
              <a:rPr lang="en-US" sz="2200" dirty="0">
                <a:solidFill>
                  <a:srgbClr val="FFFFFF"/>
                </a:solidFill>
              </a:rPr>
              <a:t>/</a:t>
            </a:r>
            <a:r>
              <a:rPr lang="en-US" sz="2200" dirty="0" smtClean="0">
                <a:solidFill>
                  <a:srgbClr val="FFFFFF"/>
                </a:solidFill>
              </a:rPr>
              <a:t>YFx56Dl0bbiVEpvbjF”,</a:t>
            </a:r>
            <a:endParaRPr lang="en-US" sz="2200" dirty="0">
              <a:solidFill>
                <a:srgbClr val="FFFFFF"/>
              </a:solidFill>
            </a:endParaRPr>
          </a:p>
          <a:p>
            <a:pPr marL="0" indent="0">
              <a:spcBef>
                <a:spcPts val="0"/>
              </a:spcBef>
              <a:buNone/>
            </a:pPr>
            <a:r>
              <a:rPr lang="en-US" sz="2200" dirty="0">
                <a:solidFill>
                  <a:srgbClr val="FFFFFF"/>
                </a:solidFill>
              </a:rPr>
              <a:t>	"</a:t>
            </a:r>
            <a:r>
              <a:rPr lang="en-US" sz="2200" dirty="0" err="1">
                <a:solidFill>
                  <a:srgbClr val="FFFFFF"/>
                </a:solidFill>
              </a:rPr>
              <a:t>lastLogin</a:t>
            </a:r>
            <a:r>
              <a:rPr lang="en-US" sz="2200" dirty="0">
                <a:solidFill>
                  <a:srgbClr val="FFFFFF"/>
                </a:solidFill>
              </a:rPr>
              <a:t>" : </a:t>
            </a:r>
            <a:r>
              <a:rPr lang="en-US" sz="2200" dirty="0" err="1">
                <a:solidFill>
                  <a:srgbClr val="FFFFFF"/>
                </a:solidFill>
              </a:rPr>
              <a:t>ISODate</a:t>
            </a:r>
            <a:r>
              <a:rPr lang="en-US" sz="2200" dirty="0">
                <a:solidFill>
                  <a:srgbClr val="FFFFFF"/>
                </a:solidFill>
              </a:rPr>
              <a:t>("2015-01-07T17:26:18.996Z"),</a:t>
            </a:r>
          </a:p>
          <a:p>
            <a:pPr marL="0" indent="0">
              <a:spcBef>
                <a:spcPts val="0"/>
              </a:spcBef>
              <a:buNone/>
            </a:pPr>
            <a:r>
              <a:rPr lang="en-US" sz="2200" dirty="0">
                <a:solidFill>
                  <a:srgbClr val="FFFFFF"/>
                </a:solidFill>
              </a:rPr>
              <a:t>	"created" : </a:t>
            </a:r>
            <a:r>
              <a:rPr lang="en-US" sz="2200" dirty="0" err="1">
                <a:solidFill>
                  <a:srgbClr val="FFFFFF"/>
                </a:solidFill>
              </a:rPr>
              <a:t>ISODate</a:t>
            </a:r>
            <a:r>
              <a:rPr lang="en-US" sz="2200" dirty="0">
                <a:solidFill>
                  <a:srgbClr val="FFFFFF"/>
                </a:solidFill>
              </a:rPr>
              <a:t>("2015-01-07T17:26:18.995Z"),</a:t>
            </a:r>
          </a:p>
          <a:p>
            <a:pPr marL="0" indent="0">
              <a:spcBef>
                <a:spcPts val="0"/>
              </a:spcBef>
              <a:buNone/>
            </a:pPr>
            <a:r>
              <a:rPr lang="en-US" sz="2200" dirty="0">
                <a:solidFill>
                  <a:srgbClr val="FFFFFF"/>
                </a:solidFill>
              </a:rPr>
              <a:t>	"subs" : </a:t>
            </a:r>
            <a:r>
              <a:rPr lang="en-US" sz="2200" dirty="0" smtClean="0">
                <a:solidFill>
                  <a:srgbClr val="FFFFFF"/>
                </a:solidFill>
              </a:rPr>
              <a:t>[	</a:t>
            </a:r>
            <a:r>
              <a:rPr lang="en-US" sz="2200" dirty="0" err="1" smtClean="0">
                <a:solidFill>
                  <a:srgbClr val="FFFFFF"/>
                </a:solidFill>
              </a:rPr>
              <a:t>ObjectId</a:t>
            </a:r>
            <a:r>
              <a:rPr lang="en-US" sz="2200" dirty="0">
                <a:solidFill>
                  <a:srgbClr val="FFFFFF"/>
                </a:solidFill>
              </a:rPr>
              <a:t>(</a:t>
            </a:r>
            <a:r>
              <a:rPr lang="en-US" sz="2200" dirty="0" smtClean="0">
                <a:solidFill>
                  <a:srgbClr val="FFFFFF"/>
                </a:solidFill>
              </a:rPr>
              <a:t>"</a:t>
            </a:r>
            <a:r>
              <a:rPr lang="en-US" sz="2200" dirty="0">
                <a:solidFill>
                  <a:srgbClr val="FFFFFF"/>
                </a:solidFill>
              </a:rPr>
              <a:t>523b1153a2aa6a3233a913f8</a:t>
            </a:r>
            <a:r>
              <a:rPr lang="en-US" sz="2200" dirty="0" smtClean="0">
                <a:solidFill>
                  <a:srgbClr val="FFFFFF"/>
                </a:solidFill>
              </a:rPr>
              <a:t>"</a:t>
            </a:r>
            <a:r>
              <a:rPr lang="en-US" sz="2200" dirty="0">
                <a:solidFill>
                  <a:srgbClr val="FFFFFF"/>
                </a:solidFill>
              </a:rPr>
              <a:t>),</a:t>
            </a:r>
          </a:p>
          <a:p>
            <a:pPr marL="0" indent="0">
              <a:spcBef>
                <a:spcPts val="0"/>
              </a:spcBef>
              <a:buNone/>
            </a:pPr>
            <a:r>
              <a:rPr lang="en-US" sz="2200" dirty="0">
                <a:solidFill>
                  <a:srgbClr val="FFFFFF"/>
                </a:solidFill>
              </a:rPr>
              <a:t>	</a:t>
            </a:r>
            <a:r>
              <a:rPr lang="en-US" sz="2200" dirty="0" smtClean="0">
                <a:solidFill>
                  <a:srgbClr val="FFFFFF"/>
                </a:solidFill>
              </a:rPr>
              <a:t>			</a:t>
            </a:r>
            <a:r>
              <a:rPr lang="en-US" sz="2200" dirty="0" err="1" smtClean="0">
                <a:solidFill>
                  <a:srgbClr val="FFFFFF"/>
                </a:solidFill>
              </a:rPr>
              <a:t>ObjectId</a:t>
            </a:r>
            <a:r>
              <a:rPr lang="en-US" sz="2200" dirty="0">
                <a:solidFill>
                  <a:srgbClr val="FFFFFF"/>
                </a:solidFill>
              </a:rPr>
              <a:t>("54b563c3a50a190b50f4d63b")],</a:t>
            </a:r>
          </a:p>
          <a:p>
            <a:pPr marL="0" indent="0">
              <a:spcBef>
                <a:spcPts val="0"/>
              </a:spcBef>
              <a:buNone/>
            </a:pPr>
            <a:r>
              <a:rPr lang="en-US" sz="2200" dirty="0" smtClean="0">
                <a:solidFill>
                  <a:srgbClr val="FFFFFF"/>
                </a:solidFill>
              </a:rPr>
              <a:t>}</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Data Model Design</a:t>
            </a:r>
            <a:br>
              <a:rPr lang="en-US" dirty="0" smtClean="0">
                <a:solidFill>
                  <a:srgbClr val="FFFFFF"/>
                </a:solidFill>
              </a:rPr>
            </a:br>
            <a:r>
              <a:rPr lang="en-US" sz="2800" dirty="0" smtClean="0">
                <a:solidFill>
                  <a:srgbClr val="FFFFFF"/>
                </a:solidFill>
              </a:rPr>
              <a:t>User Collection</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8085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pPr marL="0" indent="0">
              <a:spcBef>
                <a:spcPts val="0"/>
              </a:spcBef>
              <a:buNone/>
            </a:pPr>
            <a:r>
              <a:rPr lang="en-US" sz="2200" dirty="0">
                <a:solidFill>
                  <a:srgbClr val="FFFFFF"/>
                </a:solidFill>
              </a:rPr>
              <a:t>{</a:t>
            </a:r>
          </a:p>
          <a:p>
            <a:pPr marL="0" indent="0">
              <a:spcBef>
                <a:spcPts val="0"/>
              </a:spcBef>
              <a:buNone/>
            </a:pPr>
            <a:r>
              <a:rPr lang="en-US" sz="2200" dirty="0">
                <a:solidFill>
                  <a:srgbClr val="FFFFFF"/>
                </a:solidFill>
              </a:rPr>
              <a:t>	"_id" : </a:t>
            </a:r>
            <a:r>
              <a:rPr lang="en-US" sz="2200" dirty="0" err="1">
                <a:solidFill>
                  <a:srgbClr val="FFFFFF"/>
                </a:solidFill>
              </a:rPr>
              <a:t>ObjectId</a:t>
            </a:r>
            <a:r>
              <a:rPr lang="en-US" sz="2200" dirty="0">
                <a:solidFill>
                  <a:srgbClr val="FFFFFF"/>
                </a:solidFill>
              </a:rPr>
              <a:t>("523b2fcc054b1b8c579bdb82"),</a:t>
            </a:r>
          </a:p>
          <a:p>
            <a:pPr marL="0" indent="0">
              <a:spcBef>
                <a:spcPts val="0"/>
              </a:spcBef>
              <a:buNone/>
            </a:pPr>
            <a:r>
              <a:rPr lang="en-US" sz="2200" dirty="0">
                <a:solidFill>
                  <a:srgbClr val="FFFFFF"/>
                </a:solidFill>
              </a:rPr>
              <a:t>	"read" : true,</a:t>
            </a:r>
          </a:p>
          <a:p>
            <a:pPr marL="0" indent="0">
              <a:spcBef>
                <a:spcPts val="0"/>
              </a:spcBef>
              <a:buNone/>
            </a:pPr>
            <a:r>
              <a:rPr lang="en-US" sz="2200" dirty="0">
                <a:solidFill>
                  <a:srgbClr val="FFFFFF"/>
                </a:solidFill>
              </a:rPr>
              <a:t>	"</a:t>
            </a:r>
            <a:r>
              <a:rPr lang="en-US" sz="2200" dirty="0" err="1">
                <a:solidFill>
                  <a:srgbClr val="FFFFFF"/>
                </a:solidFill>
              </a:rPr>
              <a:t>user_id</a:t>
            </a:r>
            <a:r>
              <a:rPr lang="en-US" sz="2200" dirty="0">
                <a:solidFill>
                  <a:srgbClr val="FFFFFF"/>
                </a:solidFill>
              </a:rPr>
              <a:t>" : </a:t>
            </a:r>
            <a:r>
              <a:rPr lang="en-US" sz="2200" dirty="0" err="1">
                <a:solidFill>
                  <a:srgbClr val="FFFFFF"/>
                </a:solidFill>
              </a:rPr>
              <a:t>ObjectId</a:t>
            </a:r>
            <a:r>
              <a:rPr lang="en-US" sz="2200" dirty="0">
                <a:solidFill>
                  <a:srgbClr val="FFFFFF"/>
                </a:solidFill>
              </a:rPr>
              <a:t>(</a:t>
            </a:r>
            <a:r>
              <a:rPr lang="en-US" sz="2200" dirty="0" smtClean="0">
                <a:solidFill>
                  <a:srgbClr val="FFFFFF"/>
                </a:solidFill>
              </a:rPr>
              <a:t>"</a:t>
            </a:r>
            <a:r>
              <a:rPr lang="en-US" sz="2200" dirty="0">
                <a:solidFill>
                  <a:srgbClr val="FFFFFF"/>
                </a:solidFill>
              </a:rPr>
              <a:t>54ad6c3ae764de42070b27b1</a:t>
            </a:r>
            <a:r>
              <a:rPr lang="en-US" sz="2200" dirty="0" smtClean="0">
                <a:solidFill>
                  <a:srgbClr val="FFFFFF"/>
                </a:solidFill>
              </a:rPr>
              <a:t>"</a:t>
            </a:r>
            <a:r>
              <a:rPr lang="en-US" sz="2200" dirty="0">
                <a:solidFill>
                  <a:srgbClr val="FFFFFF"/>
                </a:solidFill>
              </a:rPr>
              <a:t>),</a:t>
            </a:r>
          </a:p>
          <a:p>
            <a:pPr marL="0" indent="0">
              <a:spcBef>
                <a:spcPts val="0"/>
              </a:spcBef>
              <a:buNone/>
            </a:pPr>
            <a:r>
              <a:rPr lang="en-US" sz="2200" dirty="0">
                <a:solidFill>
                  <a:srgbClr val="FFFFFF"/>
                </a:solidFill>
              </a:rPr>
              <a:t>	"</a:t>
            </a:r>
            <a:r>
              <a:rPr lang="en-US" sz="2200" dirty="0" err="1">
                <a:solidFill>
                  <a:srgbClr val="FFFFFF"/>
                </a:solidFill>
              </a:rPr>
              <a:t>feed_entry_id</a:t>
            </a:r>
            <a:r>
              <a:rPr lang="en-US" sz="2200" dirty="0">
                <a:solidFill>
                  <a:srgbClr val="FFFFFF"/>
                </a:solidFill>
              </a:rPr>
              <a:t>" : </a:t>
            </a:r>
            <a:r>
              <a:rPr lang="en-US" sz="2200" dirty="0" err="1">
                <a:solidFill>
                  <a:srgbClr val="FFFFFF"/>
                </a:solidFill>
              </a:rPr>
              <a:t>ObjectId</a:t>
            </a:r>
            <a:r>
              <a:rPr lang="en-US" sz="2200" dirty="0">
                <a:solidFill>
                  <a:srgbClr val="FFFFFF"/>
                </a:solidFill>
              </a:rPr>
              <a:t>(</a:t>
            </a:r>
            <a:r>
              <a:rPr lang="en-US" sz="2200" dirty="0" smtClean="0">
                <a:solidFill>
                  <a:srgbClr val="FFFFFF"/>
                </a:solidFill>
              </a:rPr>
              <a:t>"</a:t>
            </a:r>
            <a:r>
              <a:rPr lang="en-US" sz="2400" dirty="0">
                <a:solidFill>
                  <a:srgbClr val="FFFFFF"/>
                </a:solidFill>
              </a:rPr>
              <a:t>523b1153a2aa6a3233a91412</a:t>
            </a:r>
            <a:r>
              <a:rPr lang="en-US" sz="2200" dirty="0" smtClean="0">
                <a:solidFill>
                  <a:srgbClr val="FFFFFF"/>
                </a:solidFill>
              </a:rPr>
              <a:t>"</a:t>
            </a:r>
            <a:r>
              <a:rPr lang="en-US" sz="2200" dirty="0">
                <a:solidFill>
                  <a:srgbClr val="FFFFFF"/>
                </a:solidFill>
              </a:rPr>
              <a:t>),</a:t>
            </a:r>
          </a:p>
          <a:p>
            <a:pPr marL="0" indent="0">
              <a:spcBef>
                <a:spcPts val="0"/>
              </a:spcBef>
              <a:buNone/>
            </a:pPr>
            <a:r>
              <a:rPr lang="en-US" sz="2200" dirty="0">
                <a:solidFill>
                  <a:srgbClr val="FFFFFF"/>
                </a:solidFill>
              </a:rPr>
              <a:t>	"</a:t>
            </a:r>
            <a:r>
              <a:rPr lang="en-US" sz="2200" dirty="0" err="1">
                <a:solidFill>
                  <a:srgbClr val="FFFFFF"/>
                </a:solidFill>
              </a:rPr>
              <a:t>feed_id</a:t>
            </a:r>
            <a:r>
              <a:rPr lang="en-US" sz="2200" dirty="0">
                <a:solidFill>
                  <a:srgbClr val="FFFFFF"/>
                </a:solidFill>
              </a:rPr>
              <a:t>" : </a:t>
            </a:r>
            <a:r>
              <a:rPr lang="en-US" sz="2200" dirty="0" err="1">
                <a:solidFill>
                  <a:srgbClr val="FFFFFF"/>
                </a:solidFill>
              </a:rPr>
              <a:t>ObjectId</a:t>
            </a:r>
            <a:r>
              <a:rPr lang="en-US" sz="2200" dirty="0">
                <a:solidFill>
                  <a:srgbClr val="FFFFFF"/>
                </a:solidFill>
              </a:rPr>
              <a:t>(</a:t>
            </a:r>
            <a:r>
              <a:rPr lang="en-US" sz="2200" dirty="0" smtClean="0">
                <a:solidFill>
                  <a:srgbClr val="FFFFFF"/>
                </a:solidFill>
              </a:rPr>
              <a:t>"</a:t>
            </a:r>
            <a:r>
              <a:rPr lang="en-US" sz="2400" dirty="0">
                <a:solidFill>
                  <a:srgbClr val="FFFFFF"/>
                </a:solidFill>
              </a:rPr>
              <a:t>523b1153a2aa6a3233a913f8</a:t>
            </a:r>
            <a:r>
              <a:rPr lang="en-US" sz="2200" dirty="0" smtClean="0">
                <a:solidFill>
                  <a:srgbClr val="FFFFFF"/>
                </a:solidFill>
              </a:rPr>
              <a:t>")</a:t>
            </a:r>
          </a:p>
          <a:p>
            <a:pPr marL="0" indent="0">
              <a:spcBef>
                <a:spcPts val="0"/>
              </a:spcBef>
              <a:buNone/>
            </a:pPr>
            <a:r>
              <a:rPr lang="en-US" sz="2200" dirty="0" smtClean="0">
                <a:solidFill>
                  <a:srgbClr val="FFFFFF"/>
                </a:solidFill>
              </a:rPr>
              <a:t>}</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Data Model Design</a:t>
            </a:r>
            <a:br>
              <a:rPr lang="en-US" dirty="0" smtClean="0">
                <a:solidFill>
                  <a:srgbClr val="FFFFFF"/>
                </a:solidFill>
              </a:rPr>
            </a:br>
            <a:r>
              <a:rPr lang="en-US" sz="2800" dirty="0" smtClean="0">
                <a:solidFill>
                  <a:srgbClr val="FFFFFF"/>
                </a:solidFill>
              </a:rPr>
              <a:t>User-Feed-Entry Mapping Collection</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0062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FF"/>
                </a:solidFill>
              </a:rPr>
              <a:t>Creating our REST API</a:t>
            </a:r>
            <a:endParaRPr lang="en-US" dirty="0">
              <a:solidFill>
                <a:srgbClr val="FFFFFF"/>
              </a:solidFill>
            </a:endParaRPr>
          </a:p>
        </p:txBody>
      </p:sp>
    </p:spTree>
    <p:extLst>
      <p:ext uri="{BB962C8B-B14F-4D97-AF65-F5344CB8AC3E}">
        <p14:creationId xmlns:p14="http://schemas.microsoft.com/office/powerpoint/2010/main" val="30669343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sz="2400" dirty="0" smtClean="0">
                <a:solidFill>
                  <a:srgbClr val="FFFFFF"/>
                </a:solidFill>
              </a:rPr>
              <a:t>We’ll need to allow users to:</a:t>
            </a:r>
          </a:p>
          <a:p>
            <a:pPr lvl="1"/>
            <a:r>
              <a:rPr lang="en-US" dirty="0" smtClean="0">
                <a:solidFill>
                  <a:srgbClr val="FFFFFF"/>
                </a:solidFill>
              </a:rPr>
              <a:t>Create an account</a:t>
            </a:r>
          </a:p>
          <a:p>
            <a:pPr lvl="1"/>
            <a:r>
              <a:rPr lang="en-US" dirty="0" smtClean="0">
                <a:solidFill>
                  <a:srgbClr val="FFFFFF"/>
                </a:solidFill>
              </a:rPr>
              <a:t>Subscribe/unsubscribe to feeds</a:t>
            </a:r>
          </a:p>
          <a:p>
            <a:pPr lvl="1"/>
            <a:r>
              <a:rPr lang="en-US" dirty="0" smtClean="0">
                <a:solidFill>
                  <a:srgbClr val="FFFFFF"/>
                </a:solidFill>
              </a:rPr>
              <a:t>Read feed entries</a:t>
            </a:r>
          </a:p>
          <a:p>
            <a:pPr lvl="1"/>
            <a:r>
              <a:rPr lang="en-US" dirty="0" smtClean="0">
                <a:solidFill>
                  <a:srgbClr val="FFFFFF"/>
                </a:solidFill>
              </a:rPr>
              <a:t>Mark feeds/entries as read or unread</a:t>
            </a: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Let’s build an application!</a:t>
            </a:r>
            <a:br>
              <a:rPr lang="en-US" dirty="0" smtClean="0">
                <a:solidFill>
                  <a:srgbClr val="FFFFFF"/>
                </a:solidFill>
              </a:rPr>
            </a:br>
            <a:r>
              <a:rPr lang="en-US" sz="2800" dirty="0" smtClean="0">
                <a:solidFill>
                  <a:srgbClr val="FFFFFF"/>
                </a:solidFill>
              </a:rPr>
              <a:t>User Actions</a:t>
            </a:r>
            <a:endParaRPr lang="en-US" sz="2800"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1241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57450" y="1471084"/>
            <a:ext cx="4591050" cy="4974166"/>
          </a:xfrm>
        </p:spPr>
        <p:txBody>
          <a:bodyPr/>
          <a:lstStyle/>
          <a:p>
            <a:pPr marL="514350" indent="-514350">
              <a:buFont typeface="+mj-lt"/>
              <a:buAutoNum type="arabicPeriod"/>
            </a:pPr>
            <a:r>
              <a:rPr lang="en-US" dirty="0" smtClean="0">
                <a:solidFill>
                  <a:srgbClr val="FFFFFF"/>
                </a:solidFill>
              </a:rPr>
              <a:t>Introduction to the MEAN Stack</a:t>
            </a:r>
          </a:p>
          <a:p>
            <a:pPr marL="514350" indent="-514350">
              <a:buFont typeface="+mj-lt"/>
              <a:buAutoNum type="arabicPeriod"/>
            </a:pPr>
            <a:r>
              <a:rPr lang="en-US" dirty="0" smtClean="0">
                <a:solidFill>
                  <a:srgbClr val="FFFFFF"/>
                </a:solidFill>
              </a:rPr>
              <a:t>What is a REST API?</a:t>
            </a:r>
          </a:p>
          <a:p>
            <a:pPr marL="514350" indent="-514350">
              <a:buFont typeface="+mj-lt"/>
              <a:buAutoNum type="arabicPeriod"/>
            </a:pPr>
            <a:r>
              <a:rPr lang="en-US" dirty="0" smtClean="0">
                <a:solidFill>
                  <a:srgbClr val="FFFFFF"/>
                </a:solidFill>
              </a:rPr>
              <a:t>Creating </a:t>
            </a:r>
            <a:r>
              <a:rPr lang="en-US" i="1" dirty="0" smtClean="0">
                <a:solidFill>
                  <a:srgbClr val="FFFFFF"/>
                </a:solidFill>
              </a:rPr>
              <a:t>our </a:t>
            </a:r>
            <a:r>
              <a:rPr lang="en-US" dirty="0" smtClean="0">
                <a:solidFill>
                  <a:srgbClr val="FFFFFF"/>
                </a:solidFill>
              </a:rPr>
              <a:t>REST API</a:t>
            </a:r>
          </a:p>
          <a:p>
            <a:pPr marL="514350" indent="-514350">
              <a:buFont typeface="+mj-lt"/>
              <a:buAutoNum type="arabicPeriod"/>
            </a:pPr>
            <a:r>
              <a:rPr lang="en-US" dirty="0" smtClean="0">
                <a:solidFill>
                  <a:srgbClr val="FFFFFF"/>
                </a:solidFill>
              </a:rPr>
              <a:t>Defining our Data Model</a:t>
            </a:r>
          </a:p>
          <a:p>
            <a:pPr marL="514350" indent="-514350">
              <a:buFont typeface="+mj-lt"/>
              <a:buAutoNum type="arabicPeriod"/>
            </a:pPr>
            <a:r>
              <a:rPr lang="en-US" dirty="0" smtClean="0">
                <a:solidFill>
                  <a:srgbClr val="FFFFFF"/>
                </a:solidFill>
              </a:rPr>
              <a:t>Real-life authentication using </a:t>
            </a:r>
            <a:r>
              <a:rPr lang="en-US" dirty="0" err="1" smtClean="0">
                <a:solidFill>
                  <a:srgbClr val="FFFFFF"/>
                </a:solidFill>
              </a:rPr>
              <a:t>Stormpath</a:t>
            </a:r>
            <a:endParaRPr lang="en-US" dirty="0" smtClean="0">
              <a:solidFill>
                <a:srgbClr val="FFFFFF"/>
              </a:solidFill>
            </a:endParaRPr>
          </a:p>
          <a:p>
            <a:pPr marL="514350" indent="-514350">
              <a:buFont typeface="+mj-lt"/>
              <a:buAutoNum type="arabicPeriod"/>
            </a:pPr>
            <a:r>
              <a:rPr lang="en-US" dirty="0" err="1">
                <a:solidFill>
                  <a:srgbClr val="FFFFFF"/>
                </a:solidFill>
              </a:rPr>
              <a:t>Javascript</a:t>
            </a:r>
            <a:r>
              <a:rPr lang="en-US" dirty="0">
                <a:solidFill>
                  <a:srgbClr val="FFFFFF"/>
                </a:solidFill>
              </a:rPr>
              <a:t> / </a:t>
            </a:r>
            <a:r>
              <a:rPr lang="en-US" dirty="0" err="1">
                <a:solidFill>
                  <a:srgbClr val="FFFFFF"/>
                </a:solidFill>
              </a:rPr>
              <a:t>Node.js</a:t>
            </a:r>
            <a:r>
              <a:rPr lang="en-US" dirty="0">
                <a:solidFill>
                  <a:srgbClr val="FFFFFF"/>
                </a:solidFill>
              </a:rPr>
              <a:t> </a:t>
            </a:r>
            <a:r>
              <a:rPr lang="en-US" dirty="0" smtClean="0">
                <a:solidFill>
                  <a:srgbClr val="FFFFFF"/>
                </a:solidFill>
              </a:rPr>
              <a:t>Overview</a:t>
            </a:r>
          </a:p>
          <a:p>
            <a:pPr marL="514350" indent="-514350">
              <a:buFont typeface="+mj-lt"/>
              <a:buAutoNum type="arabicPeriod"/>
            </a:pPr>
            <a:r>
              <a:rPr lang="en-US" dirty="0" smtClean="0">
                <a:solidFill>
                  <a:srgbClr val="FFFFFF"/>
                </a:solidFill>
              </a:rPr>
              <a:t>WRITE YOUR TESTS FIRST</a:t>
            </a:r>
          </a:p>
          <a:p>
            <a:pPr marL="514350" indent="-514350">
              <a:buFont typeface="+mj-lt"/>
              <a:buAutoNum type="arabicPeriod"/>
            </a:pPr>
            <a:r>
              <a:rPr lang="en-US" dirty="0" smtClean="0">
                <a:solidFill>
                  <a:srgbClr val="FFFFFF"/>
                </a:solidFill>
              </a:rPr>
              <a:t>Let’s look at some application code</a:t>
            </a:r>
          </a:p>
        </p:txBody>
      </p:sp>
      <p:sp>
        <p:nvSpPr>
          <p:cNvPr id="3" name="Title 2"/>
          <p:cNvSpPr>
            <a:spLocks noGrp="1"/>
          </p:cNvSpPr>
          <p:nvPr>
            <p:ph type="title"/>
          </p:nvPr>
        </p:nvSpPr>
        <p:spPr/>
        <p:txBody>
          <a:bodyPr/>
          <a:lstStyle/>
          <a:p>
            <a:r>
              <a:rPr lang="en-US" dirty="0" smtClean="0">
                <a:solidFill>
                  <a:srgbClr val="FFFFFF"/>
                </a:solidFill>
              </a:rPr>
              <a:t>Agenda</a:t>
            </a:r>
            <a:endParaRPr lang="en-US" dirty="0">
              <a:solidFill>
                <a:srgbClr val="FFFFFF"/>
              </a:solidFill>
            </a:endParaRPr>
          </a:p>
        </p:txBody>
      </p:sp>
      <p:sp>
        <p:nvSpPr>
          <p:cNvPr id="4" name="Rectangle 3"/>
          <p:cNvSpPr/>
          <p:nvPr/>
        </p:nvSpPr>
        <p:spPr>
          <a:xfrm>
            <a:off x="7535333" y="6201833"/>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9442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sz="2800" dirty="0" smtClean="0">
                <a:solidFill>
                  <a:srgbClr val="FFFFFF"/>
                </a:solidFill>
              </a:rPr>
              <a:t>Creating our REST API</a:t>
            </a:r>
            <a:endParaRPr lang="en-US" sz="2800"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05005382"/>
              </p:ext>
            </p:extLst>
          </p:nvPr>
        </p:nvGraphicFramePr>
        <p:xfrm>
          <a:off x="662702" y="1343133"/>
          <a:ext cx="7789704" cy="4980667"/>
        </p:xfrm>
        <a:graphic>
          <a:graphicData uri="http://schemas.openxmlformats.org/drawingml/2006/table">
            <a:tbl>
              <a:tblPr firstRow="1" bandRow="1">
                <a:tableStyleId>{5C22544A-7EE6-4342-B048-85BDC9FD1C3A}</a:tableStyleId>
              </a:tblPr>
              <a:tblGrid>
                <a:gridCol w="3541604"/>
                <a:gridCol w="1080273"/>
                <a:gridCol w="1620409"/>
                <a:gridCol w="1547418"/>
              </a:tblGrid>
              <a:tr h="500108">
                <a:tc>
                  <a:txBody>
                    <a:bodyPr/>
                    <a:lstStyle/>
                    <a:p>
                      <a:pPr algn="ctr"/>
                      <a:r>
                        <a:rPr lang="en-US" dirty="0" smtClean="0"/>
                        <a:t>Route</a:t>
                      </a:r>
                      <a:endParaRPr lang="en-US" dirty="0"/>
                    </a:p>
                  </a:txBody>
                  <a:tcPr/>
                </a:tc>
                <a:tc>
                  <a:txBody>
                    <a:bodyPr/>
                    <a:lstStyle/>
                    <a:p>
                      <a:pPr algn="ctr"/>
                      <a:r>
                        <a:rPr lang="en-US" dirty="0" smtClean="0"/>
                        <a:t>Verb</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Variables</a:t>
                      </a:r>
                      <a:endParaRPr lang="en-US" dirty="0"/>
                    </a:p>
                  </a:txBody>
                  <a:tcPr/>
                </a:tc>
              </a:tr>
              <a:tr h="500108">
                <a:tc>
                  <a:txBody>
                    <a:bodyPr/>
                    <a:lstStyle/>
                    <a:p>
                      <a:r>
                        <a:rPr lang="en-US" dirty="0" smtClean="0"/>
                        <a:t>/user/enroll</a:t>
                      </a:r>
                      <a:endParaRPr lang="en-US" dirty="0"/>
                    </a:p>
                  </a:txBody>
                  <a:tcPr/>
                </a:tc>
                <a:tc>
                  <a:txBody>
                    <a:bodyPr/>
                    <a:lstStyle/>
                    <a:p>
                      <a:r>
                        <a:rPr lang="en-US" dirty="0" smtClean="0"/>
                        <a:t>POST</a:t>
                      </a:r>
                      <a:endParaRPr lang="en-US" dirty="0"/>
                    </a:p>
                  </a:txBody>
                  <a:tcPr/>
                </a:tc>
                <a:tc>
                  <a:txBody>
                    <a:bodyPr/>
                    <a:lstStyle/>
                    <a:p>
                      <a:r>
                        <a:rPr lang="en-US" dirty="0" smtClean="0"/>
                        <a:t>Register a new user</a:t>
                      </a:r>
                      <a:endParaRPr lang="en-US" dirty="0"/>
                    </a:p>
                  </a:txBody>
                  <a:tcPr/>
                </a:tc>
                <a:tc>
                  <a:txBody>
                    <a:bodyPr/>
                    <a:lstStyle/>
                    <a:p>
                      <a:r>
                        <a:rPr lang="en-US" dirty="0" err="1" smtClean="0"/>
                        <a:t>firstName</a:t>
                      </a:r>
                      <a:endParaRPr lang="en-US" dirty="0" smtClean="0"/>
                    </a:p>
                    <a:p>
                      <a:r>
                        <a:rPr lang="en-US" dirty="0" err="1" smtClean="0"/>
                        <a:t>lastName</a:t>
                      </a:r>
                      <a:endParaRPr lang="en-US" dirty="0" smtClean="0"/>
                    </a:p>
                    <a:p>
                      <a:r>
                        <a:rPr lang="en-US" dirty="0" smtClean="0"/>
                        <a:t>email</a:t>
                      </a:r>
                    </a:p>
                    <a:p>
                      <a:r>
                        <a:rPr lang="en-US" dirty="0" smtClean="0"/>
                        <a:t>password</a:t>
                      </a:r>
                      <a:endParaRPr lang="en-US" dirty="0"/>
                    </a:p>
                  </a:txBody>
                  <a:tcPr/>
                </a:tc>
              </a:tr>
              <a:tr h="500108">
                <a:tc>
                  <a:txBody>
                    <a:bodyPr/>
                    <a:lstStyle/>
                    <a:p>
                      <a:r>
                        <a:rPr lang="en-US" dirty="0" smtClean="0"/>
                        <a:t>/user/</a:t>
                      </a:r>
                      <a:r>
                        <a:rPr lang="en-US" dirty="0" err="1" smtClean="0"/>
                        <a:t>resetPassword</a:t>
                      </a:r>
                      <a:endParaRPr lang="en-US" dirty="0"/>
                    </a:p>
                  </a:txBody>
                  <a:tcPr/>
                </a:tc>
                <a:tc>
                  <a:txBody>
                    <a:bodyPr/>
                    <a:lstStyle/>
                    <a:p>
                      <a:r>
                        <a:rPr lang="en-US" dirty="0" smtClean="0"/>
                        <a:t>PUT</a:t>
                      </a:r>
                      <a:endParaRPr lang="en-US" dirty="0"/>
                    </a:p>
                  </a:txBody>
                  <a:tcPr/>
                </a:tc>
                <a:tc>
                  <a:txBody>
                    <a:bodyPr/>
                    <a:lstStyle/>
                    <a:p>
                      <a:r>
                        <a:rPr lang="en-US" dirty="0" smtClean="0"/>
                        <a:t>Password Reset</a:t>
                      </a:r>
                      <a:endParaRPr lang="en-US" dirty="0"/>
                    </a:p>
                  </a:txBody>
                  <a:tcPr/>
                </a:tc>
                <a:tc>
                  <a:txBody>
                    <a:bodyPr/>
                    <a:lstStyle/>
                    <a:p>
                      <a:r>
                        <a:rPr lang="en-US" dirty="0" smtClean="0"/>
                        <a:t>email</a:t>
                      </a:r>
                      <a:endParaRPr lang="en-US" dirty="0"/>
                    </a:p>
                  </a:txBody>
                  <a:tcPr/>
                </a:tc>
              </a:tr>
              <a:tr h="500108">
                <a:tc>
                  <a:txBody>
                    <a:bodyPr/>
                    <a:lstStyle/>
                    <a:p>
                      <a:r>
                        <a:rPr lang="en-US" dirty="0" smtClean="0"/>
                        <a:t>/feeds</a:t>
                      </a:r>
                      <a:endParaRPr lang="en-US" dirty="0"/>
                    </a:p>
                  </a:txBody>
                  <a:tcPr/>
                </a:tc>
                <a:tc>
                  <a:txBody>
                    <a:bodyPr/>
                    <a:lstStyle/>
                    <a:p>
                      <a:r>
                        <a:rPr lang="en-US" dirty="0" smtClean="0"/>
                        <a:t>GET</a:t>
                      </a:r>
                      <a:endParaRPr lang="en-US" dirty="0"/>
                    </a:p>
                  </a:txBody>
                  <a:tcPr/>
                </a:tc>
                <a:tc>
                  <a:txBody>
                    <a:bodyPr/>
                    <a:lstStyle/>
                    <a:p>
                      <a:r>
                        <a:rPr lang="en-US" dirty="0" smtClean="0"/>
                        <a:t>Get feed</a:t>
                      </a:r>
                      <a:r>
                        <a:rPr lang="en-US" baseline="0" dirty="0" smtClean="0"/>
                        <a:t> subscriptions for each user with description and unread count</a:t>
                      </a:r>
                      <a:endParaRPr lang="en-US" dirty="0"/>
                    </a:p>
                  </a:txBody>
                  <a:tcPr/>
                </a:tc>
                <a:tc>
                  <a:txBody>
                    <a:bodyPr/>
                    <a:lstStyle/>
                    <a:p>
                      <a:endParaRPr lang="en-US"/>
                    </a:p>
                  </a:txBody>
                  <a:tcPr/>
                </a:tc>
              </a:tr>
              <a:tr h="500108">
                <a:tc>
                  <a:txBody>
                    <a:bodyPr/>
                    <a:lstStyle/>
                    <a:p>
                      <a:r>
                        <a:rPr lang="en-US" dirty="0" smtClean="0"/>
                        <a:t>/feeds/subscribe</a:t>
                      </a:r>
                      <a:endParaRPr lang="en-US" dirty="0"/>
                    </a:p>
                  </a:txBody>
                  <a:tcPr/>
                </a:tc>
                <a:tc>
                  <a:txBody>
                    <a:bodyPr/>
                    <a:lstStyle/>
                    <a:p>
                      <a:r>
                        <a:rPr lang="en-US" dirty="0" smtClean="0"/>
                        <a:t>PUT</a:t>
                      </a:r>
                      <a:endParaRPr lang="en-US" dirty="0"/>
                    </a:p>
                  </a:txBody>
                  <a:tcPr/>
                </a:tc>
                <a:tc>
                  <a:txBody>
                    <a:bodyPr/>
                    <a:lstStyle/>
                    <a:p>
                      <a:r>
                        <a:rPr lang="en-US" dirty="0" smtClean="0"/>
                        <a:t>Subscribe to a new feed</a:t>
                      </a:r>
                      <a:endParaRPr lang="en-US" dirty="0"/>
                    </a:p>
                  </a:txBody>
                  <a:tcPr/>
                </a:tc>
                <a:tc>
                  <a:txBody>
                    <a:bodyPr/>
                    <a:lstStyle/>
                    <a:p>
                      <a:r>
                        <a:rPr lang="en-US" dirty="0" err="1" smtClean="0"/>
                        <a:t>feedURL</a:t>
                      </a:r>
                      <a:endParaRPr lang="en-US" dirty="0"/>
                    </a:p>
                  </a:txBody>
                  <a:tcPr/>
                </a:tc>
              </a:tr>
            </a:tbl>
          </a:graphicData>
        </a:graphic>
      </p:graphicFrame>
      <p:sp>
        <p:nvSpPr>
          <p:cNvPr id="4" name="Rectangle 3"/>
          <p:cNvSpPr/>
          <p:nvPr/>
        </p:nvSpPr>
        <p:spPr>
          <a:xfrm>
            <a:off x="7535333" y="6323800"/>
            <a:ext cx="1248834" cy="438950"/>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80285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sz="2800" dirty="0" smtClean="0">
                <a:solidFill>
                  <a:srgbClr val="FFFFFF"/>
                </a:solidFill>
              </a:rPr>
              <a:t>Creating our REST API</a:t>
            </a:r>
            <a:endParaRPr lang="en-US" sz="2800"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600866097"/>
              </p:ext>
            </p:extLst>
          </p:nvPr>
        </p:nvGraphicFramePr>
        <p:xfrm>
          <a:off x="662702" y="1459925"/>
          <a:ext cx="7789704" cy="4066267"/>
        </p:xfrm>
        <a:graphic>
          <a:graphicData uri="http://schemas.openxmlformats.org/drawingml/2006/table">
            <a:tbl>
              <a:tblPr firstRow="1" bandRow="1">
                <a:tableStyleId>{5C22544A-7EE6-4342-B048-85BDC9FD1C3A}</a:tableStyleId>
              </a:tblPr>
              <a:tblGrid>
                <a:gridCol w="3541604"/>
                <a:gridCol w="1080273"/>
                <a:gridCol w="1620409"/>
                <a:gridCol w="1547418"/>
              </a:tblGrid>
              <a:tr h="500108">
                <a:tc>
                  <a:txBody>
                    <a:bodyPr/>
                    <a:lstStyle/>
                    <a:p>
                      <a:pPr algn="ctr"/>
                      <a:r>
                        <a:rPr lang="en-US" dirty="0" smtClean="0"/>
                        <a:t>Route</a:t>
                      </a:r>
                      <a:endParaRPr lang="en-US" dirty="0"/>
                    </a:p>
                  </a:txBody>
                  <a:tcPr/>
                </a:tc>
                <a:tc>
                  <a:txBody>
                    <a:bodyPr/>
                    <a:lstStyle/>
                    <a:p>
                      <a:pPr algn="ctr"/>
                      <a:r>
                        <a:rPr lang="en-US" dirty="0" smtClean="0"/>
                        <a:t>Verb</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Variables</a:t>
                      </a:r>
                      <a:endParaRPr lang="en-US" dirty="0"/>
                    </a:p>
                  </a:txBody>
                  <a:tcPr/>
                </a:tc>
              </a:tr>
              <a:tr h="500108">
                <a:tc>
                  <a:txBody>
                    <a:bodyPr/>
                    <a:lstStyle/>
                    <a:p>
                      <a:r>
                        <a:rPr lang="en-US" dirty="0" smtClean="0"/>
                        <a:t>/feeds/entries</a:t>
                      </a:r>
                      <a:endParaRPr lang="en-US" dirty="0"/>
                    </a:p>
                  </a:txBody>
                  <a:tcPr/>
                </a:tc>
                <a:tc>
                  <a:txBody>
                    <a:bodyPr/>
                    <a:lstStyle/>
                    <a:p>
                      <a:r>
                        <a:rPr lang="en-US" dirty="0" smtClean="0"/>
                        <a:t>GET</a:t>
                      </a:r>
                      <a:endParaRPr lang="en-US" dirty="0"/>
                    </a:p>
                  </a:txBody>
                  <a:tcPr/>
                </a:tc>
                <a:tc>
                  <a:txBody>
                    <a:bodyPr/>
                    <a:lstStyle/>
                    <a:p>
                      <a:r>
                        <a:rPr lang="en-US" dirty="0" smtClean="0"/>
                        <a:t>Get all entries for feeds the user is subscribed</a:t>
                      </a:r>
                      <a:r>
                        <a:rPr lang="en-US" baseline="0" dirty="0" smtClean="0"/>
                        <a:t> to</a:t>
                      </a:r>
                      <a:endParaRPr lang="en-US" dirty="0"/>
                    </a:p>
                  </a:txBody>
                  <a:tcPr/>
                </a:tc>
                <a:tc>
                  <a:txBody>
                    <a:bodyPr/>
                    <a:lstStyle/>
                    <a:p>
                      <a:endParaRPr lang="en-US"/>
                    </a:p>
                  </a:txBody>
                  <a:tcPr/>
                </a:tc>
              </a:tr>
              <a:tr h="500108">
                <a:tc>
                  <a:txBody>
                    <a:bodyPr/>
                    <a:lstStyle/>
                    <a:p>
                      <a:r>
                        <a:rPr lang="en-US" dirty="0" smtClean="0"/>
                        <a:t>/feeds/&lt;</a:t>
                      </a:r>
                      <a:r>
                        <a:rPr lang="en-US" dirty="0" err="1" smtClean="0"/>
                        <a:t>feedid</a:t>
                      </a:r>
                      <a:r>
                        <a:rPr lang="en-US" dirty="0" smtClean="0"/>
                        <a:t>&gt;/entries</a:t>
                      </a:r>
                      <a:endParaRPr lang="en-US" dirty="0"/>
                    </a:p>
                  </a:txBody>
                  <a:tcPr/>
                </a:tc>
                <a:tc>
                  <a:txBody>
                    <a:bodyPr/>
                    <a:lstStyle/>
                    <a:p>
                      <a:r>
                        <a:rPr lang="en-US" dirty="0" smtClean="0"/>
                        <a:t>GET</a:t>
                      </a:r>
                      <a:endParaRPr lang="en-US" dirty="0"/>
                    </a:p>
                  </a:txBody>
                  <a:tcPr/>
                </a:tc>
                <a:tc>
                  <a:txBody>
                    <a:bodyPr/>
                    <a:lstStyle/>
                    <a:p>
                      <a:r>
                        <a:rPr lang="en-US" dirty="0" smtClean="0"/>
                        <a:t>Get all entries for a specific</a:t>
                      </a:r>
                      <a:r>
                        <a:rPr lang="en-US" baseline="0" dirty="0" smtClean="0"/>
                        <a:t> feed</a:t>
                      </a:r>
                      <a:endParaRPr lang="en-US" dirty="0"/>
                    </a:p>
                  </a:txBody>
                  <a:tcPr/>
                </a:tc>
                <a:tc>
                  <a:txBody>
                    <a:bodyPr/>
                    <a:lstStyle/>
                    <a:p>
                      <a:endParaRPr lang="en-US" dirty="0"/>
                    </a:p>
                  </a:txBody>
                  <a:tcPr/>
                </a:tc>
              </a:tr>
              <a:tr h="500108">
                <a:tc>
                  <a:txBody>
                    <a:bodyPr/>
                    <a:lstStyle/>
                    <a:p>
                      <a:r>
                        <a:rPr lang="en-US" dirty="0" smtClean="0"/>
                        <a:t>/feeds/&lt;</a:t>
                      </a:r>
                      <a:r>
                        <a:rPr lang="en-US" dirty="0" err="1" smtClean="0"/>
                        <a:t>feedid</a:t>
                      </a:r>
                      <a:r>
                        <a:rPr lang="en-US" dirty="0" smtClean="0"/>
                        <a:t>&gt;</a:t>
                      </a:r>
                      <a:endParaRPr lang="en-US" dirty="0"/>
                    </a:p>
                  </a:txBody>
                  <a:tcPr/>
                </a:tc>
                <a:tc>
                  <a:txBody>
                    <a:bodyPr/>
                    <a:lstStyle/>
                    <a:p>
                      <a:r>
                        <a:rPr lang="en-US" dirty="0" smtClean="0"/>
                        <a:t>PUT</a:t>
                      </a:r>
                      <a:endParaRPr lang="en-US" dirty="0"/>
                    </a:p>
                  </a:txBody>
                  <a:tcPr/>
                </a:tc>
                <a:tc>
                  <a:txBody>
                    <a:bodyPr/>
                    <a:lstStyle/>
                    <a:p>
                      <a:r>
                        <a:rPr lang="en-US" dirty="0" smtClean="0"/>
                        <a:t>Mark all entries for a specific feed as read or unread</a:t>
                      </a:r>
                      <a:endParaRPr lang="en-US" dirty="0"/>
                    </a:p>
                  </a:txBody>
                  <a:tcPr/>
                </a:tc>
                <a:tc>
                  <a:txBody>
                    <a:bodyPr/>
                    <a:lstStyle/>
                    <a:p>
                      <a:r>
                        <a:rPr lang="en-US" dirty="0" smtClean="0"/>
                        <a:t>read = &lt;true | false&gt;</a:t>
                      </a:r>
                      <a:endParaRPr lang="en-US" dirty="0"/>
                    </a:p>
                  </a:txBody>
                  <a:tcPr/>
                </a:tc>
              </a:tr>
            </a:tbl>
          </a:graphicData>
        </a:graphic>
      </p:graphicFrame>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8729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sz="2800" dirty="0" smtClean="0">
                <a:solidFill>
                  <a:srgbClr val="FFFFFF"/>
                </a:solidFill>
              </a:rPr>
              <a:t>Creating our REST API</a:t>
            </a:r>
            <a:endParaRPr lang="en-US" sz="2800" dirty="0">
              <a:solidFill>
                <a:srgbClr val="FFFFFF"/>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29838448"/>
              </p:ext>
            </p:extLst>
          </p:nvPr>
        </p:nvGraphicFramePr>
        <p:xfrm>
          <a:off x="662702" y="1430727"/>
          <a:ext cx="7789704" cy="2877548"/>
        </p:xfrm>
        <a:graphic>
          <a:graphicData uri="http://schemas.openxmlformats.org/drawingml/2006/table">
            <a:tbl>
              <a:tblPr firstRow="1" bandRow="1">
                <a:tableStyleId>{5C22544A-7EE6-4342-B048-85BDC9FD1C3A}</a:tableStyleId>
              </a:tblPr>
              <a:tblGrid>
                <a:gridCol w="3541604"/>
                <a:gridCol w="1080273"/>
                <a:gridCol w="1620409"/>
                <a:gridCol w="1547418"/>
              </a:tblGrid>
              <a:tr h="500108">
                <a:tc>
                  <a:txBody>
                    <a:bodyPr/>
                    <a:lstStyle/>
                    <a:p>
                      <a:pPr algn="ctr"/>
                      <a:r>
                        <a:rPr lang="en-US" dirty="0" smtClean="0"/>
                        <a:t>Route</a:t>
                      </a:r>
                      <a:endParaRPr lang="en-US" dirty="0"/>
                    </a:p>
                  </a:txBody>
                  <a:tcPr/>
                </a:tc>
                <a:tc>
                  <a:txBody>
                    <a:bodyPr/>
                    <a:lstStyle/>
                    <a:p>
                      <a:pPr algn="ctr"/>
                      <a:r>
                        <a:rPr lang="en-US" dirty="0" smtClean="0"/>
                        <a:t>Verb</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Variables</a:t>
                      </a:r>
                      <a:endParaRPr lang="en-US" dirty="0"/>
                    </a:p>
                  </a:txBody>
                  <a:tcPr/>
                </a:tc>
              </a:tr>
              <a:tr h="500108">
                <a:tc>
                  <a:txBody>
                    <a:bodyPr/>
                    <a:lstStyle/>
                    <a:p>
                      <a:r>
                        <a:rPr lang="en-US" dirty="0" smtClean="0"/>
                        <a:t>/feeds/&lt;</a:t>
                      </a:r>
                      <a:r>
                        <a:rPr lang="en-US" dirty="0" err="1" smtClean="0"/>
                        <a:t>feedid</a:t>
                      </a:r>
                      <a:r>
                        <a:rPr lang="en-US" dirty="0" smtClean="0"/>
                        <a:t>&gt;/entries/&lt;</a:t>
                      </a:r>
                      <a:r>
                        <a:rPr lang="en-US" dirty="0" err="1" smtClean="0"/>
                        <a:t>entryid</a:t>
                      </a:r>
                      <a:r>
                        <a:rPr lang="en-US" dirty="0" smtClean="0"/>
                        <a:t>&gt;</a:t>
                      </a:r>
                      <a:endParaRPr lang="en-US" dirty="0"/>
                    </a:p>
                  </a:txBody>
                  <a:tcPr/>
                </a:tc>
                <a:tc>
                  <a:txBody>
                    <a:bodyPr/>
                    <a:lstStyle/>
                    <a:p>
                      <a:r>
                        <a:rPr lang="en-US" dirty="0" smtClean="0"/>
                        <a:t>PUT</a:t>
                      </a:r>
                      <a:endParaRPr lang="en-US" dirty="0"/>
                    </a:p>
                  </a:txBody>
                  <a:tcPr/>
                </a:tc>
                <a:tc>
                  <a:txBody>
                    <a:bodyPr/>
                    <a:lstStyle/>
                    <a:p>
                      <a:r>
                        <a:rPr lang="en-US" dirty="0" smtClean="0"/>
                        <a:t>Mark a specific entry as</a:t>
                      </a:r>
                      <a:r>
                        <a:rPr lang="en-US" baseline="0" dirty="0" smtClean="0"/>
                        <a:t> either read or unread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read = &lt;true | false&gt;</a:t>
                      </a:r>
                    </a:p>
                  </a:txBody>
                  <a:tcPr/>
                </a:tc>
              </a:tr>
              <a:tr h="500108">
                <a:tc>
                  <a:txBody>
                    <a:bodyPr/>
                    <a:lstStyle/>
                    <a:p>
                      <a:r>
                        <a:rPr lang="en-US" dirty="0" smtClean="0"/>
                        <a:t>/feeds/&lt;</a:t>
                      </a:r>
                      <a:r>
                        <a:rPr lang="en-US" dirty="0" err="1" smtClean="0"/>
                        <a:t>feedid</a:t>
                      </a:r>
                      <a:r>
                        <a:rPr lang="en-US" dirty="0" smtClean="0"/>
                        <a:t>&gt;</a:t>
                      </a:r>
                      <a:endParaRPr lang="en-US" dirty="0"/>
                    </a:p>
                  </a:txBody>
                  <a:tcPr/>
                </a:tc>
                <a:tc>
                  <a:txBody>
                    <a:bodyPr/>
                    <a:lstStyle/>
                    <a:p>
                      <a:r>
                        <a:rPr lang="en-US" dirty="0" smtClean="0"/>
                        <a:t>DELETE</a:t>
                      </a:r>
                      <a:endParaRPr lang="en-US" dirty="0"/>
                    </a:p>
                  </a:txBody>
                  <a:tcPr/>
                </a:tc>
                <a:tc>
                  <a:txBody>
                    <a:bodyPr/>
                    <a:lstStyle/>
                    <a:p>
                      <a:r>
                        <a:rPr lang="en-US" dirty="0" smtClean="0"/>
                        <a:t>Unsubscribe</a:t>
                      </a:r>
                      <a:r>
                        <a:rPr lang="en-US" baseline="0" dirty="0" smtClean="0"/>
                        <a:t> from this particular feed</a:t>
                      </a:r>
                      <a:endParaRPr lang="en-US" dirty="0"/>
                    </a:p>
                  </a:txBody>
                  <a:tcPr/>
                </a:tc>
                <a:tc>
                  <a:txBody>
                    <a:bodyPr/>
                    <a:lstStyle/>
                    <a:p>
                      <a:endParaRPr lang="en-US" dirty="0"/>
                    </a:p>
                  </a:txBody>
                  <a:tcPr/>
                </a:tc>
              </a:tr>
            </a:tbl>
          </a:graphicData>
        </a:graphic>
      </p:graphicFrame>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59886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FF"/>
                </a:solidFill>
              </a:rPr>
              <a:t>Real Life Authentication</a:t>
            </a:r>
            <a:br>
              <a:rPr lang="en-US" dirty="0" smtClean="0">
                <a:solidFill>
                  <a:srgbClr val="FFFFFF"/>
                </a:solidFill>
              </a:rPr>
            </a:br>
            <a:r>
              <a:rPr lang="en-US" dirty="0" smtClean="0">
                <a:solidFill>
                  <a:srgbClr val="FFFFFF"/>
                </a:solidFill>
              </a:rPr>
              <a:t>with</a:t>
            </a:r>
            <a:r>
              <a:rPr lang="en-US" dirty="0">
                <a:solidFill>
                  <a:srgbClr val="FFFFFF"/>
                </a:solidFill>
              </a:rPr>
              <a:t> </a:t>
            </a:r>
            <a:r>
              <a:rPr lang="en-US" dirty="0" err="1" smtClean="0">
                <a:solidFill>
                  <a:srgbClr val="FFFFFF"/>
                </a:solidFill>
              </a:rPr>
              <a:t>Stormpath</a:t>
            </a:r>
            <a:endParaRPr lang="en-US" dirty="0">
              <a:solidFill>
                <a:srgbClr val="FFFFFF"/>
              </a:solidFill>
            </a:endParaRPr>
          </a:p>
        </p:txBody>
      </p:sp>
    </p:spTree>
    <p:extLst>
      <p:ext uri="{BB962C8B-B14F-4D97-AF65-F5344CB8AC3E}">
        <p14:creationId xmlns:p14="http://schemas.microsoft.com/office/powerpoint/2010/main" val="386663222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Using </a:t>
            </a:r>
            <a:r>
              <a:rPr lang="en-US" dirty="0" err="1" smtClean="0">
                <a:solidFill>
                  <a:srgbClr val="FFFFFF"/>
                </a:solidFill>
              </a:rPr>
              <a:t>Stormpath</a:t>
            </a:r>
            <a:r>
              <a:rPr lang="en-US" dirty="0" smtClean="0">
                <a:solidFill>
                  <a:srgbClr val="FFFFFF"/>
                </a:solidFill>
              </a:rPr>
              <a:t> for Authentication</a:t>
            </a:r>
            <a:endParaRPr lang="en-US" dirty="0">
              <a:solidFill>
                <a:srgbClr val="FFFFFF"/>
              </a:solidFill>
            </a:endParaRPr>
          </a:p>
        </p:txBody>
      </p:sp>
      <p:sp>
        <p:nvSpPr>
          <p:cNvPr id="3" name="TextBox 2"/>
          <p:cNvSpPr txBox="1"/>
          <p:nvPr/>
        </p:nvSpPr>
        <p:spPr>
          <a:xfrm>
            <a:off x="457200" y="1702798"/>
            <a:ext cx="3829049" cy="3818032"/>
          </a:xfrm>
          <a:prstGeom prst="rect">
            <a:avLst/>
          </a:prstGeom>
        </p:spPr>
        <p:txBody>
          <a:bodyPr wrap="square" lIns="0" tIns="0" rIns="0" bIns="0" rtlCol="0">
            <a:spAutoFit/>
          </a:bodyPr>
          <a:lstStyle/>
          <a:p>
            <a:pPr marL="342900" lvl="0" indent="-342900">
              <a:spcBef>
                <a:spcPts val="1275"/>
              </a:spcBef>
              <a:buFont typeface="Arial" charset="0"/>
              <a:buChar char="•"/>
            </a:pPr>
            <a:r>
              <a:rPr lang="en-US" dirty="0" smtClean="0">
                <a:solidFill>
                  <a:srgbClr val="FFFFFF"/>
                </a:solidFill>
                <a:latin typeface="Arial"/>
                <a:ea typeface="MS PGothic" pitchFamily="34" charset="-128"/>
                <a:cs typeface="ＭＳ Ｐゴシック" charset="0"/>
              </a:rPr>
              <a:t>“User Management as a Service”</a:t>
            </a:r>
            <a:endParaRPr lang="en-US" dirty="0">
              <a:solidFill>
                <a:srgbClr val="FFFFFF"/>
              </a:solidFill>
              <a:latin typeface="Arial"/>
              <a:ea typeface="MS PGothic" pitchFamily="34" charset="-128"/>
              <a:cs typeface="ＭＳ Ｐゴシック" charset="0"/>
            </a:endParaRPr>
          </a:p>
          <a:p>
            <a:pPr marL="742950" lvl="1" indent="-285750">
              <a:lnSpc>
                <a:spcPts val="2775"/>
              </a:lnSpc>
              <a:spcBef>
                <a:spcPts val="600"/>
              </a:spcBef>
              <a:buFont typeface="Arial" charset="0"/>
              <a:buChar char="–"/>
            </a:pPr>
            <a:r>
              <a:rPr lang="en-US" sz="2000" dirty="0" smtClean="0">
                <a:solidFill>
                  <a:srgbClr val="FFFFFF"/>
                </a:solidFill>
                <a:latin typeface="Arial"/>
                <a:ea typeface="MS PGothic" pitchFamily="34" charset="-128"/>
                <a:cs typeface="+mn-cs"/>
              </a:rPr>
              <a:t>Authentication</a:t>
            </a:r>
          </a:p>
          <a:p>
            <a:pPr marL="742950" lvl="1" indent="-285750">
              <a:lnSpc>
                <a:spcPts val="2775"/>
              </a:lnSpc>
              <a:spcBef>
                <a:spcPts val="600"/>
              </a:spcBef>
              <a:buFont typeface="Arial" charset="0"/>
              <a:buChar char="–"/>
            </a:pPr>
            <a:r>
              <a:rPr lang="en-US" sz="2000" dirty="0" smtClean="0">
                <a:solidFill>
                  <a:srgbClr val="FFFFFF"/>
                </a:solidFill>
                <a:latin typeface="Arial"/>
                <a:ea typeface="MS PGothic" pitchFamily="34" charset="-128"/>
                <a:cs typeface="+mn-cs"/>
              </a:rPr>
              <a:t>Authorization</a:t>
            </a:r>
          </a:p>
          <a:p>
            <a:pPr marL="742950" lvl="1" indent="-285750">
              <a:lnSpc>
                <a:spcPts val="2775"/>
              </a:lnSpc>
              <a:spcBef>
                <a:spcPts val="600"/>
              </a:spcBef>
              <a:buFont typeface="Arial" charset="0"/>
              <a:buChar char="–"/>
            </a:pPr>
            <a:r>
              <a:rPr lang="en-US" sz="2000" dirty="0" smtClean="0">
                <a:solidFill>
                  <a:srgbClr val="FFFFFF"/>
                </a:solidFill>
                <a:latin typeface="Arial"/>
                <a:ea typeface="MS PGothic" pitchFamily="34" charset="-128"/>
                <a:cs typeface="+mn-cs"/>
              </a:rPr>
              <a:t>API Keys</a:t>
            </a:r>
          </a:p>
          <a:p>
            <a:pPr marL="742950" lvl="1" indent="-285750">
              <a:lnSpc>
                <a:spcPts val="2775"/>
              </a:lnSpc>
              <a:spcBef>
                <a:spcPts val="600"/>
              </a:spcBef>
              <a:buFont typeface="Arial" charset="0"/>
              <a:buChar char="–"/>
            </a:pPr>
            <a:endParaRPr lang="en-US" dirty="0" smtClean="0">
              <a:solidFill>
                <a:srgbClr val="FFFFFF"/>
              </a:solidFill>
              <a:latin typeface="Arial"/>
              <a:ea typeface="MS PGothic" pitchFamily="34" charset="-128"/>
              <a:cs typeface="+mn-cs"/>
            </a:endParaRPr>
          </a:p>
          <a:p>
            <a:pPr marL="342900" indent="-342900">
              <a:lnSpc>
                <a:spcPts val="2775"/>
              </a:lnSpc>
              <a:spcBef>
                <a:spcPts val="1275"/>
              </a:spcBef>
              <a:buFont typeface="Arial" charset="0"/>
              <a:buChar char="•"/>
            </a:pPr>
            <a:r>
              <a:rPr lang="en-US" dirty="0">
                <a:solidFill>
                  <a:srgbClr val="FFFFFF"/>
                </a:solidFill>
                <a:latin typeface="Arial"/>
                <a:ea typeface="MS PGothic" pitchFamily="34" charset="-128"/>
                <a:cs typeface="ＭＳ Ｐゴシック" charset="0"/>
              </a:rPr>
              <a:t>REST JSON </a:t>
            </a:r>
            <a:r>
              <a:rPr lang="en-US" dirty="0" smtClean="0">
                <a:solidFill>
                  <a:srgbClr val="FFFFFF"/>
                </a:solidFill>
                <a:latin typeface="Arial"/>
                <a:ea typeface="MS PGothic" pitchFamily="34" charset="-128"/>
                <a:cs typeface="ＭＳ Ｐゴシック" charset="0"/>
              </a:rPr>
              <a:t>API +</a:t>
            </a:r>
          </a:p>
          <a:p>
            <a:pPr marL="742950" lvl="1" indent="-285750">
              <a:lnSpc>
                <a:spcPts val="2775"/>
              </a:lnSpc>
              <a:spcBef>
                <a:spcPts val="600"/>
              </a:spcBef>
              <a:buFont typeface="Arial" charset="0"/>
              <a:buChar char="–"/>
            </a:pPr>
            <a:r>
              <a:rPr lang="en-US" sz="2000" dirty="0" smtClean="0">
                <a:solidFill>
                  <a:srgbClr val="FFFFFF"/>
                </a:solidFill>
                <a:latin typeface="Arial"/>
                <a:ea typeface="MS PGothic" pitchFamily="34" charset="-128"/>
                <a:cs typeface="+mn-cs"/>
              </a:rPr>
              <a:t>Node SDK</a:t>
            </a:r>
          </a:p>
          <a:p>
            <a:pPr marL="742950" lvl="1" indent="-285750">
              <a:lnSpc>
                <a:spcPts val="2775"/>
              </a:lnSpc>
              <a:spcBef>
                <a:spcPts val="600"/>
              </a:spcBef>
              <a:buFont typeface="Arial" charset="0"/>
              <a:buChar char="–"/>
            </a:pPr>
            <a:r>
              <a:rPr lang="en-US" sz="2000" dirty="0" smtClean="0">
                <a:solidFill>
                  <a:srgbClr val="FFFFFF"/>
                </a:solidFill>
                <a:latin typeface="Arial"/>
                <a:ea typeface="MS PGothic" pitchFamily="34" charset="-128"/>
                <a:cs typeface="+mn-cs"/>
              </a:rPr>
              <a:t>Express Plugin</a:t>
            </a:r>
          </a:p>
          <a:p>
            <a:pPr marL="742950" lvl="1" indent="-285750">
              <a:lnSpc>
                <a:spcPts val="2775"/>
              </a:lnSpc>
              <a:spcBef>
                <a:spcPts val="600"/>
              </a:spcBef>
              <a:buFont typeface="Arial" charset="0"/>
              <a:buChar char="–"/>
            </a:pPr>
            <a:r>
              <a:rPr lang="en-US" sz="2000" dirty="0" smtClean="0">
                <a:solidFill>
                  <a:srgbClr val="FFFFFF"/>
                </a:solidFill>
                <a:latin typeface="Arial"/>
                <a:ea typeface="MS PGothic" pitchFamily="34" charset="-128"/>
                <a:cs typeface="+mn-cs"/>
              </a:rPr>
              <a:t>Passport Plugin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477" y="1702798"/>
            <a:ext cx="3258738" cy="770477"/>
          </a:xfrm>
          <a:prstGeom prst="rect">
            <a:avLst/>
          </a:prstGeom>
        </p:spPr>
      </p:pic>
      <p:sp>
        <p:nvSpPr>
          <p:cNvPr id="5" name="Rectangle 4"/>
          <p:cNvSpPr/>
          <p:nvPr/>
        </p:nvSpPr>
        <p:spPr>
          <a:xfrm>
            <a:off x="4028671" y="2695517"/>
            <a:ext cx="5115329" cy="3336983"/>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hiw.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586" y="2695518"/>
            <a:ext cx="4987344" cy="3243303"/>
          </a:xfrm>
          <a:prstGeom prst="rect">
            <a:avLst/>
          </a:prstGeom>
        </p:spPr>
      </p:pic>
    </p:spTree>
    <p:extLst>
      <p:ext uri="{BB962C8B-B14F-4D97-AF65-F5344CB8AC3E}">
        <p14:creationId xmlns:p14="http://schemas.microsoft.com/office/powerpoint/2010/main" val="1756110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Using </a:t>
            </a:r>
            <a:r>
              <a:rPr lang="en-US" dirty="0" err="1" smtClean="0">
                <a:solidFill>
                  <a:srgbClr val="FFFFFF"/>
                </a:solidFill>
              </a:rPr>
              <a:t>Stormpath</a:t>
            </a:r>
            <a:r>
              <a:rPr lang="en-US" dirty="0" smtClean="0">
                <a:solidFill>
                  <a:srgbClr val="FFFFFF"/>
                </a:solidFill>
              </a:rPr>
              <a:t> for Authentication</a:t>
            </a:r>
            <a:endParaRPr lang="en-US" dirty="0">
              <a:solidFill>
                <a:srgbClr val="FFFFFF"/>
              </a:solidFill>
            </a:endParaRPr>
          </a:p>
        </p:txBody>
      </p:sp>
      <p:sp>
        <p:nvSpPr>
          <p:cNvPr id="4" name="Content Placeholder 3"/>
          <p:cNvSpPr txBox="1">
            <a:spLocks/>
          </p:cNvSpPr>
          <p:nvPr/>
        </p:nvSpPr>
        <p:spPr>
          <a:xfrm>
            <a:off x="457200" y="1422399"/>
            <a:ext cx="8229600" cy="4899077"/>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err="1" smtClean="0">
                <a:solidFill>
                  <a:srgbClr val="FFFFFF"/>
                </a:solidFill>
              </a:rPr>
              <a:t>Stormpath</a:t>
            </a:r>
            <a:r>
              <a:rPr lang="en-US" sz="2200" dirty="0" smtClean="0">
                <a:solidFill>
                  <a:srgbClr val="FFFFFF"/>
                </a:solidFill>
              </a:rPr>
              <a:t> will give us a secret key for each “Application” we define with them.  These applications can be “Reader Prod”, “Reader Test”, etc.</a:t>
            </a:r>
          </a:p>
          <a:p>
            <a:r>
              <a:rPr lang="en-US" sz="2200" dirty="0" err="1" smtClean="0">
                <a:solidFill>
                  <a:srgbClr val="FFFFFF"/>
                </a:solidFill>
              </a:rPr>
              <a:t>Stormpath</a:t>
            </a:r>
            <a:r>
              <a:rPr lang="en-US" sz="2200" dirty="0" smtClean="0">
                <a:solidFill>
                  <a:srgbClr val="FFFFFF"/>
                </a:solidFill>
              </a:rPr>
              <a:t> will give us an API Key Properties file as well</a:t>
            </a:r>
          </a:p>
          <a:p>
            <a:r>
              <a:rPr lang="en-US" sz="2200" dirty="0" smtClean="0">
                <a:solidFill>
                  <a:srgbClr val="FFFFFF"/>
                </a:solidFill>
              </a:rPr>
              <a:t>We can define password strength requirements for each application, like </a:t>
            </a:r>
          </a:p>
          <a:p>
            <a:pPr lvl="1"/>
            <a:r>
              <a:rPr lang="en-US" sz="1800" dirty="0" smtClean="0">
                <a:solidFill>
                  <a:srgbClr val="FFFFFF"/>
                </a:solidFill>
              </a:rPr>
              <a:t>Must have &gt;= 8 characters</a:t>
            </a:r>
          </a:p>
          <a:p>
            <a:pPr lvl="1"/>
            <a:r>
              <a:rPr lang="en-US" sz="1800" dirty="0" smtClean="0">
                <a:solidFill>
                  <a:srgbClr val="FFFFFF"/>
                </a:solidFill>
              </a:rPr>
              <a:t>Must include lowercase and uppercase</a:t>
            </a:r>
          </a:p>
          <a:p>
            <a:pPr lvl="1"/>
            <a:r>
              <a:rPr lang="en-US" sz="1800" dirty="0" smtClean="0">
                <a:solidFill>
                  <a:srgbClr val="FFFFFF"/>
                </a:solidFill>
              </a:rPr>
              <a:t>Must include a number</a:t>
            </a:r>
          </a:p>
          <a:p>
            <a:pPr lvl="1"/>
            <a:r>
              <a:rPr lang="en-US" sz="1800" dirty="0" smtClean="0">
                <a:solidFill>
                  <a:srgbClr val="FFFFFF"/>
                </a:solidFill>
              </a:rPr>
              <a:t>Must include a non-alphabetic character</a:t>
            </a:r>
          </a:p>
          <a:p>
            <a:r>
              <a:rPr lang="en-US" sz="2200" dirty="0" err="1" smtClean="0">
                <a:solidFill>
                  <a:srgbClr val="FFFFFF"/>
                </a:solidFill>
              </a:rPr>
              <a:t>Stormpath</a:t>
            </a:r>
            <a:r>
              <a:rPr lang="en-US" sz="2200" dirty="0" smtClean="0">
                <a:solidFill>
                  <a:srgbClr val="FFFFFF"/>
                </a:solidFill>
              </a:rPr>
              <a:t> keeps track of all of our users and assigns them API Keys which we can use for our REST API Authentication</a:t>
            </a:r>
          </a:p>
        </p:txBody>
      </p:sp>
    </p:spTree>
    <p:extLst>
      <p:ext uri="{BB962C8B-B14F-4D97-AF65-F5344CB8AC3E}">
        <p14:creationId xmlns:p14="http://schemas.microsoft.com/office/powerpoint/2010/main" val="115332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FFFF"/>
                </a:solidFill>
              </a:rPr>
              <a:t>Javascript</a:t>
            </a:r>
            <a:r>
              <a:rPr lang="en-US" dirty="0" smtClean="0">
                <a:solidFill>
                  <a:srgbClr val="FFFFFF"/>
                </a:solidFill>
              </a:rPr>
              <a:t> / </a:t>
            </a:r>
            <a:r>
              <a:rPr lang="en-US" dirty="0" err="1" smtClean="0">
                <a:solidFill>
                  <a:srgbClr val="FFFFFF"/>
                </a:solidFill>
              </a:rPr>
              <a:t>Node.js</a:t>
            </a:r>
            <a:r>
              <a:rPr lang="en-US" dirty="0" smtClean="0">
                <a:solidFill>
                  <a:srgbClr val="FFFFFF"/>
                </a:solidFill>
              </a:rPr>
              <a:t> Overview</a:t>
            </a:r>
            <a:endParaRPr lang="en-US" dirty="0">
              <a:solidFill>
                <a:srgbClr val="FFFFFF"/>
              </a:solidFill>
            </a:endParaRPr>
          </a:p>
        </p:txBody>
      </p:sp>
    </p:spTree>
    <p:extLst>
      <p:ext uri="{BB962C8B-B14F-4D97-AF65-F5344CB8AC3E}">
        <p14:creationId xmlns:p14="http://schemas.microsoft.com/office/powerpoint/2010/main" val="37025541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Creating a </a:t>
            </a:r>
            <a:r>
              <a:rPr lang="en-US" dirty="0" err="1" smtClean="0">
                <a:solidFill>
                  <a:srgbClr val="FFFFFF"/>
                </a:solidFill>
              </a:rPr>
              <a:t>Node.js</a:t>
            </a:r>
            <a:r>
              <a:rPr lang="en-US" dirty="0" smtClean="0">
                <a:solidFill>
                  <a:srgbClr val="FFFFFF"/>
                </a:solidFill>
              </a:rPr>
              <a:t> Application</a:t>
            </a:r>
            <a:endParaRPr lang="en-US" sz="28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r>
              <a:rPr lang="en-US" sz="2200" dirty="0" smtClean="0">
                <a:solidFill>
                  <a:srgbClr val="FFFFFF"/>
                </a:solidFill>
              </a:rPr>
              <a:t>Install </a:t>
            </a:r>
            <a:r>
              <a:rPr lang="en-US" sz="2200" dirty="0" err="1" smtClean="0">
                <a:solidFill>
                  <a:srgbClr val="FFFFFF"/>
                </a:solidFill>
              </a:rPr>
              <a:t>node.js</a:t>
            </a:r>
            <a:endParaRPr lang="en-US" sz="2200" dirty="0" smtClean="0">
              <a:solidFill>
                <a:srgbClr val="FFFFFF"/>
              </a:solidFill>
            </a:endParaRPr>
          </a:p>
          <a:p>
            <a:pPr lvl="1"/>
            <a:r>
              <a:rPr lang="en-US" sz="2200" dirty="0">
                <a:solidFill>
                  <a:srgbClr val="FFFFFF"/>
                </a:solidFill>
                <a:hlinkClick r:id="rId3"/>
              </a:rPr>
              <a:t>http://nodejs.org/download</a:t>
            </a:r>
            <a:r>
              <a:rPr lang="en-US" sz="2200" dirty="0" smtClean="0">
                <a:solidFill>
                  <a:srgbClr val="FFFFFF"/>
                </a:solidFill>
                <a:hlinkClick r:id="rId3"/>
              </a:rPr>
              <a:t>/</a:t>
            </a:r>
            <a:endParaRPr lang="en-US" sz="2200" dirty="0" smtClean="0">
              <a:solidFill>
                <a:srgbClr val="FFFFFF"/>
              </a:solidFill>
            </a:endParaRPr>
          </a:p>
          <a:p>
            <a:r>
              <a:rPr lang="en-US" sz="2200" dirty="0" err="1" smtClean="0">
                <a:solidFill>
                  <a:srgbClr val="FFFFFF"/>
                </a:solidFill>
              </a:rPr>
              <a:t>Node.js</a:t>
            </a:r>
            <a:r>
              <a:rPr lang="en-US" sz="2200" dirty="0" smtClean="0">
                <a:solidFill>
                  <a:srgbClr val="FFFFFF"/>
                </a:solidFill>
              </a:rPr>
              <a:t> applications are built using a lot of library modules</a:t>
            </a:r>
          </a:p>
          <a:p>
            <a:r>
              <a:rPr lang="en-US" sz="2200" dirty="0" smtClean="0">
                <a:solidFill>
                  <a:srgbClr val="FFFFFF"/>
                </a:solidFill>
              </a:rPr>
              <a:t>You define a </a:t>
            </a:r>
            <a:r>
              <a:rPr lang="en-US" sz="2200" dirty="0" err="1" smtClean="0">
                <a:solidFill>
                  <a:srgbClr val="FFFFFF"/>
                </a:solidFill>
              </a:rPr>
              <a:t>package.json</a:t>
            </a:r>
            <a:r>
              <a:rPr lang="en-US" sz="2200" dirty="0" smtClean="0">
                <a:solidFill>
                  <a:srgbClr val="FFFFFF"/>
                </a:solidFill>
              </a:rPr>
              <a:t> file describing your application and all of it’s library dependencies</a:t>
            </a:r>
          </a:p>
          <a:p>
            <a:r>
              <a:rPr lang="en-US" sz="2200" dirty="0" smtClean="0">
                <a:solidFill>
                  <a:srgbClr val="FFFFFF"/>
                </a:solidFill>
              </a:rPr>
              <a:t>You use the </a:t>
            </a:r>
            <a:r>
              <a:rPr lang="en-US" sz="2200" dirty="0" err="1" smtClean="0">
                <a:solidFill>
                  <a:srgbClr val="FFFFFF"/>
                </a:solidFill>
              </a:rPr>
              <a:t>Node.js</a:t>
            </a:r>
            <a:r>
              <a:rPr lang="en-US" sz="2200" dirty="0" smtClean="0">
                <a:solidFill>
                  <a:srgbClr val="FFFFFF"/>
                </a:solidFill>
              </a:rPr>
              <a:t> Package Manager to install a copy of those libraries in a subdirectory of your application (</a:t>
            </a:r>
            <a:r>
              <a:rPr lang="en-US" sz="2200" dirty="0" err="1" smtClean="0">
                <a:solidFill>
                  <a:srgbClr val="FFFFFF"/>
                </a:solidFill>
              </a:rPr>
              <a:t>node_modules</a:t>
            </a:r>
            <a:r>
              <a:rPr lang="en-US" sz="2200" dirty="0" smtClean="0">
                <a:solidFill>
                  <a:srgbClr val="FFFFFF"/>
                </a:solidFill>
              </a:rPr>
              <a:t>/) instead of a system directly (like /</a:t>
            </a:r>
            <a:r>
              <a:rPr lang="en-US" sz="2200" dirty="0" err="1" smtClean="0">
                <a:solidFill>
                  <a:srgbClr val="FFFFFF"/>
                </a:solidFill>
              </a:rPr>
              <a:t>usr</a:t>
            </a:r>
            <a:r>
              <a:rPr lang="en-US" sz="2200" dirty="0" smtClean="0">
                <a:solidFill>
                  <a:srgbClr val="FFFFFF"/>
                </a:solidFill>
              </a:rPr>
              <a:t>/lib) to avoid the problem of different apps needing different and conflicting library versions</a:t>
            </a:r>
          </a:p>
          <a:p>
            <a:r>
              <a:rPr lang="en-US" sz="2200" dirty="0" smtClean="0">
                <a:solidFill>
                  <a:srgbClr val="FFFFFF"/>
                </a:solidFill>
              </a:rPr>
              <a:t>Run “</a:t>
            </a:r>
            <a:r>
              <a:rPr lang="en-US" sz="2200" dirty="0" err="1" smtClean="0">
                <a:solidFill>
                  <a:srgbClr val="FFFFFF"/>
                </a:solidFill>
              </a:rPr>
              <a:t>npm</a:t>
            </a:r>
            <a:r>
              <a:rPr lang="en-US" sz="2200" dirty="0">
                <a:solidFill>
                  <a:srgbClr val="FFFFFF"/>
                </a:solidFill>
              </a:rPr>
              <a:t> </a:t>
            </a:r>
            <a:r>
              <a:rPr lang="en-US" sz="2200" dirty="0" smtClean="0">
                <a:solidFill>
                  <a:srgbClr val="FFFFFF"/>
                </a:solidFill>
              </a:rPr>
              <a:t>install” and it will create the </a:t>
            </a:r>
            <a:r>
              <a:rPr lang="en-US" sz="2200" dirty="0" err="1" smtClean="0">
                <a:solidFill>
                  <a:srgbClr val="FFFFFF"/>
                </a:solidFill>
              </a:rPr>
              <a:t>node_modules</a:t>
            </a:r>
            <a:r>
              <a:rPr lang="en-US" sz="2200" dirty="0" smtClean="0">
                <a:solidFill>
                  <a:srgbClr val="FFFFFF"/>
                </a:solidFill>
              </a:rPr>
              <a:t>/ with all of your required libraries</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9931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Our </a:t>
            </a:r>
            <a:r>
              <a:rPr lang="en-US" dirty="0" err="1" smtClean="0">
                <a:solidFill>
                  <a:srgbClr val="FFFFFF"/>
                </a:solidFill>
              </a:rPr>
              <a:t>package.json</a:t>
            </a:r>
            <a:endParaRPr lang="en-US" sz="28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a:solidFill>
                  <a:srgbClr val="FFFFFF"/>
                </a:solidFill>
              </a:rPr>
              <a:t>{</a:t>
            </a:r>
          </a:p>
          <a:p>
            <a:pPr marL="0" indent="0">
              <a:spcBef>
                <a:spcPts val="0"/>
              </a:spcBef>
              <a:buNone/>
            </a:pPr>
            <a:r>
              <a:rPr lang="en-US" sz="1800" dirty="0">
                <a:solidFill>
                  <a:srgbClr val="FFFFFF"/>
                </a:solidFill>
              </a:rPr>
              <a:t>    "name": "reader-</a:t>
            </a:r>
            <a:r>
              <a:rPr lang="en-US" sz="1800" dirty="0" err="1">
                <a:solidFill>
                  <a:srgbClr val="FFFFFF"/>
                </a:solidFill>
              </a:rPr>
              <a:t>api</a:t>
            </a:r>
            <a:r>
              <a:rPr lang="en-US" sz="1800" dirty="0">
                <a:solidFill>
                  <a:srgbClr val="FFFFFF"/>
                </a:solidFill>
              </a:rPr>
              <a:t>",</a:t>
            </a:r>
          </a:p>
          <a:p>
            <a:pPr marL="0" indent="0">
              <a:spcBef>
                <a:spcPts val="0"/>
              </a:spcBef>
              <a:buNone/>
            </a:pPr>
            <a:r>
              <a:rPr lang="en-US" sz="1800" dirty="0">
                <a:solidFill>
                  <a:srgbClr val="FFFFFF"/>
                </a:solidFill>
              </a:rPr>
              <a:t>    "main": "</a:t>
            </a:r>
            <a:r>
              <a:rPr lang="en-US" sz="1800" dirty="0" err="1">
                <a:solidFill>
                  <a:srgbClr val="FFFFFF"/>
                </a:solidFill>
              </a:rPr>
              <a:t>server.js</a:t>
            </a:r>
            <a:r>
              <a:rPr lang="en-US" sz="1800" dirty="0">
                <a:solidFill>
                  <a:srgbClr val="FFFFFF"/>
                </a:solidFill>
              </a:rPr>
              <a:t>",</a:t>
            </a:r>
          </a:p>
          <a:p>
            <a:pPr marL="0" indent="0">
              <a:spcBef>
                <a:spcPts val="0"/>
              </a:spcBef>
              <a:buNone/>
            </a:pPr>
            <a:r>
              <a:rPr lang="en-US" sz="1800" dirty="0">
                <a:solidFill>
                  <a:srgbClr val="FFFFFF"/>
                </a:solidFill>
              </a:rPr>
              <a:t>    "dependencies": {</a:t>
            </a:r>
          </a:p>
          <a:p>
            <a:pPr marL="0" indent="0">
              <a:spcBef>
                <a:spcPts val="0"/>
              </a:spcBef>
              <a:buNone/>
            </a:pPr>
            <a:r>
              <a:rPr lang="en-US" sz="1800" dirty="0" smtClean="0">
                <a:solidFill>
                  <a:srgbClr val="FFFFFF"/>
                </a:solidFill>
              </a:rPr>
              <a:t>	"</a:t>
            </a:r>
            <a:r>
              <a:rPr lang="en-US" sz="1800" dirty="0">
                <a:solidFill>
                  <a:srgbClr val="FFFFFF"/>
                </a:solidFill>
              </a:rPr>
              <a:t>express" : "~4.10.0"</a:t>
            </a:r>
            <a:r>
              <a:rPr lang="en-US" sz="1800" dirty="0" smtClean="0">
                <a:solidFill>
                  <a:srgbClr val="FFFFFF"/>
                </a:solidFill>
              </a:rPr>
              <a:t>,</a:t>
            </a:r>
          </a:p>
          <a:p>
            <a:pPr marL="0" indent="0">
              <a:spcBef>
                <a:spcPts val="0"/>
              </a:spcBef>
              <a:buNone/>
            </a:pPr>
            <a:r>
              <a:rPr lang="en-US" sz="1800" dirty="0">
                <a:solidFill>
                  <a:srgbClr val="FFFFFF"/>
                </a:solidFill>
              </a:rPr>
              <a:t>	</a:t>
            </a:r>
            <a:r>
              <a:rPr lang="en-US" sz="1800" dirty="0" smtClean="0">
                <a:solidFill>
                  <a:srgbClr val="FFFFFF"/>
                </a:solidFill>
              </a:rPr>
              <a:t>"</a:t>
            </a:r>
            <a:r>
              <a:rPr lang="en-US" sz="1800" dirty="0" err="1">
                <a:solidFill>
                  <a:srgbClr val="FFFFFF"/>
                </a:solidFill>
              </a:rPr>
              <a:t>stormpath</a:t>
            </a:r>
            <a:r>
              <a:rPr lang="en-US" sz="1800" dirty="0">
                <a:solidFill>
                  <a:srgbClr val="FFFFFF"/>
                </a:solidFill>
              </a:rPr>
              <a:t>" : "~0.7.5"</a:t>
            </a:r>
            <a:r>
              <a:rPr lang="en-US" sz="1800" dirty="0" smtClean="0">
                <a:solidFill>
                  <a:srgbClr val="FFFFFF"/>
                </a:solidFill>
              </a:rPr>
              <a:t>, "</a:t>
            </a:r>
            <a:r>
              <a:rPr lang="en-US" sz="1800" dirty="0">
                <a:solidFill>
                  <a:srgbClr val="FFFFFF"/>
                </a:solidFill>
              </a:rPr>
              <a:t>express-</a:t>
            </a:r>
            <a:r>
              <a:rPr lang="en-US" sz="1800" dirty="0" err="1">
                <a:solidFill>
                  <a:srgbClr val="FFFFFF"/>
                </a:solidFill>
              </a:rPr>
              <a:t>stormpath</a:t>
            </a:r>
            <a:r>
              <a:rPr lang="en-US" sz="1800" dirty="0">
                <a:solidFill>
                  <a:srgbClr val="FFFFFF"/>
                </a:solidFill>
              </a:rPr>
              <a:t>" : "~0.5.9",</a:t>
            </a:r>
          </a:p>
          <a:p>
            <a:pPr marL="0" indent="0">
              <a:spcBef>
                <a:spcPts val="0"/>
              </a:spcBef>
              <a:buNone/>
            </a:pPr>
            <a:r>
              <a:rPr lang="en-US" sz="1800" dirty="0" smtClean="0">
                <a:solidFill>
                  <a:srgbClr val="FFFFFF"/>
                </a:solidFill>
              </a:rPr>
              <a:t>	"</a:t>
            </a:r>
            <a:r>
              <a:rPr lang="en-US" sz="1800" dirty="0" err="1">
                <a:solidFill>
                  <a:srgbClr val="FFFFFF"/>
                </a:solidFill>
              </a:rPr>
              <a:t>mongodb</a:t>
            </a:r>
            <a:r>
              <a:rPr lang="en-US" sz="1800" dirty="0">
                <a:solidFill>
                  <a:srgbClr val="FFFFFF"/>
                </a:solidFill>
              </a:rPr>
              <a:t>" : "~</a:t>
            </a:r>
            <a:r>
              <a:rPr lang="en-US" sz="1800" dirty="0" smtClean="0">
                <a:solidFill>
                  <a:srgbClr val="FFFFFF"/>
                </a:solidFill>
              </a:rPr>
              <a:t>1.4.26”, "</a:t>
            </a:r>
            <a:r>
              <a:rPr lang="en-US" sz="1800" dirty="0">
                <a:solidFill>
                  <a:srgbClr val="FFFFFF"/>
                </a:solidFill>
              </a:rPr>
              <a:t>mongoose" : "~3.8.0",</a:t>
            </a:r>
          </a:p>
          <a:p>
            <a:pPr marL="0" indent="0">
              <a:spcBef>
                <a:spcPts val="0"/>
              </a:spcBef>
              <a:buNone/>
            </a:pPr>
            <a:r>
              <a:rPr lang="en-US" sz="1800" dirty="0" smtClean="0">
                <a:solidFill>
                  <a:srgbClr val="FFFFFF"/>
                </a:solidFill>
              </a:rPr>
              <a:t>	"</a:t>
            </a:r>
            <a:r>
              <a:rPr lang="en-US" sz="1800" dirty="0">
                <a:solidFill>
                  <a:srgbClr val="FFFFFF"/>
                </a:solidFill>
              </a:rPr>
              <a:t>body-parser" : "~</a:t>
            </a:r>
            <a:r>
              <a:rPr lang="en-US" sz="1800" dirty="0" smtClean="0">
                <a:solidFill>
                  <a:srgbClr val="FFFFFF"/>
                </a:solidFill>
              </a:rPr>
              <a:t>1.10.0”, "</a:t>
            </a:r>
            <a:r>
              <a:rPr lang="en-US" sz="1800" dirty="0">
                <a:solidFill>
                  <a:srgbClr val="FFFFFF"/>
                </a:solidFill>
              </a:rPr>
              <a:t>method-override" : "~2.3.0",</a:t>
            </a:r>
          </a:p>
          <a:p>
            <a:pPr marL="0" indent="0">
              <a:spcBef>
                <a:spcPts val="0"/>
              </a:spcBef>
              <a:buNone/>
            </a:pPr>
            <a:r>
              <a:rPr lang="en-US" sz="1800" dirty="0" smtClean="0">
                <a:solidFill>
                  <a:srgbClr val="FFFFFF"/>
                </a:solidFill>
              </a:rPr>
              <a:t>	"</a:t>
            </a:r>
            <a:r>
              <a:rPr lang="en-US" sz="1800" dirty="0" err="1">
                <a:solidFill>
                  <a:srgbClr val="FFFFFF"/>
                </a:solidFill>
              </a:rPr>
              <a:t>morgan</a:t>
            </a:r>
            <a:r>
              <a:rPr lang="en-US" sz="1800" dirty="0">
                <a:solidFill>
                  <a:srgbClr val="FFFFFF"/>
                </a:solidFill>
              </a:rPr>
              <a:t>" : "~</a:t>
            </a:r>
            <a:r>
              <a:rPr lang="en-US" sz="1800" dirty="0" smtClean="0">
                <a:solidFill>
                  <a:srgbClr val="FFFFFF"/>
                </a:solidFill>
              </a:rPr>
              <a:t>1.5.0”, "</a:t>
            </a:r>
            <a:r>
              <a:rPr lang="en-US" sz="1800" dirty="0" err="1">
                <a:solidFill>
                  <a:srgbClr val="FFFFFF"/>
                </a:solidFill>
              </a:rPr>
              <a:t>winston</a:t>
            </a:r>
            <a:r>
              <a:rPr lang="en-US" sz="1800" dirty="0">
                <a:solidFill>
                  <a:srgbClr val="FFFFFF"/>
                </a:solidFill>
              </a:rPr>
              <a:t>" : "~</a:t>
            </a:r>
            <a:r>
              <a:rPr lang="en-US" sz="1800" dirty="0" smtClean="0">
                <a:solidFill>
                  <a:srgbClr val="FFFFFF"/>
                </a:solidFill>
              </a:rPr>
              <a:t>0.8.3”, "</a:t>
            </a:r>
            <a:r>
              <a:rPr lang="en-US" sz="1800" dirty="0">
                <a:solidFill>
                  <a:srgbClr val="FFFFFF"/>
                </a:solidFill>
              </a:rPr>
              <a:t>express-</a:t>
            </a:r>
            <a:r>
              <a:rPr lang="en-US" sz="1800" dirty="0" err="1">
                <a:solidFill>
                  <a:srgbClr val="FFFFFF"/>
                </a:solidFill>
              </a:rPr>
              <a:t>winston</a:t>
            </a:r>
            <a:r>
              <a:rPr lang="en-US" sz="1800" dirty="0">
                <a:solidFill>
                  <a:srgbClr val="FFFFFF"/>
                </a:solidFill>
              </a:rPr>
              <a:t>" : "~0.2.9",</a:t>
            </a:r>
          </a:p>
          <a:p>
            <a:pPr marL="0" indent="0">
              <a:spcBef>
                <a:spcPts val="0"/>
              </a:spcBef>
              <a:buNone/>
            </a:pPr>
            <a:r>
              <a:rPr lang="en-US" sz="1800" dirty="0" smtClean="0">
                <a:solidFill>
                  <a:srgbClr val="FFFFFF"/>
                </a:solidFill>
              </a:rPr>
              <a:t>	"</a:t>
            </a:r>
            <a:r>
              <a:rPr lang="en-US" sz="1800" dirty="0">
                <a:solidFill>
                  <a:srgbClr val="FFFFFF"/>
                </a:solidFill>
              </a:rPr>
              <a:t>validator" : "~3.27.0",</a:t>
            </a:r>
          </a:p>
          <a:p>
            <a:pPr marL="0" indent="0">
              <a:spcBef>
                <a:spcPts val="0"/>
              </a:spcBef>
              <a:buNone/>
            </a:pPr>
            <a:r>
              <a:rPr lang="en-US" sz="1800" dirty="0" smtClean="0">
                <a:solidFill>
                  <a:srgbClr val="FFFFFF"/>
                </a:solidFill>
              </a:rPr>
              <a:t>	"</a:t>
            </a:r>
            <a:r>
              <a:rPr lang="en-US" sz="1800" dirty="0">
                <a:solidFill>
                  <a:srgbClr val="FFFFFF"/>
                </a:solidFill>
              </a:rPr>
              <a:t>path" : "~0.4.9",</a:t>
            </a:r>
          </a:p>
          <a:p>
            <a:pPr marL="0" indent="0">
              <a:spcBef>
                <a:spcPts val="0"/>
              </a:spcBef>
              <a:buNone/>
            </a:pPr>
            <a:r>
              <a:rPr lang="en-US" sz="1800" dirty="0" smtClean="0">
                <a:solidFill>
                  <a:srgbClr val="FFFFFF"/>
                </a:solidFill>
              </a:rPr>
              <a:t>	"</a:t>
            </a:r>
            <a:r>
              <a:rPr lang="en-US" sz="1800" dirty="0" err="1">
                <a:solidFill>
                  <a:srgbClr val="FFFFFF"/>
                </a:solidFill>
              </a:rPr>
              <a:t>errorhandler</a:t>
            </a:r>
            <a:r>
              <a:rPr lang="en-US" sz="1800" dirty="0">
                <a:solidFill>
                  <a:srgbClr val="FFFFFF"/>
                </a:solidFill>
              </a:rPr>
              <a:t>" : "~1.3.0",</a:t>
            </a:r>
          </a:p>
          <a:p>
            <a:pPr marL="0" indent="0">
              <a:spcBef>
                <a:spcPts val="0"/>
              </a:spcBef>
              <a:buNone/>
            </a:pPr>
            <a:r>
              <a:rPr lang="en-US" sz="1800" dirty="0" smtClean="0">
                <a:solidFill>
                  <a:srgbClr val="FFFFFF"/>
                </a:solidFill>
              </a:rPr>
              <a:t>	"</a:t>
            </a:r>
            <a:r>
              <a:rPr lang="en-US" sz="1800" dirty="0" err="1">
                <a:solidFill>
                  <a:srgbClr val="FFFFFF"/>
                </a:solidFill>
              </a:rPr>
              <a:t>frisby</a:t>
            </a:r>
            <a:r>
              <a:rPr lang="en-US" sz="1800" dirty="0">
                <a:solidFill>
                  <a:srgbClr val="FFFFFF"/>
                </a:solidFill>
              </a:rPr>
              <a:t>" : "~0.8.3",</a:t>
            </a:r>
          </a:p>
          <a:p>
            <a:pPr marL="0" indent="0">
              <a:spcBef>
                <a:spcPts val="0"/>
              </a:spcBef>
              <a:buNone/>
            </a:pPr>
            <a:r>
              <a:rPr lang="en-US" sz="1800" dirty="0" smtClean="0">
                <a:solidFill>
                  <a:srgbClr val="FFFFFF"/>
                </a:solidFill>
              </a:rPr>
              <a:t>	"</a:t>
            </a:r>
            <a:r>
              <a:rPr lang="en-US" sz="1800" dirty="0">
                <a:solidFill>
                  <a:srgbClr val="FFFFFF"/>
                </a:solidFill>
              </a:rPr>
              <a:t>jasmine-node" : "~1.14.5",</a:t>
            </a:r>
          </a:p>
          <a:p>
            <a:pPr marL="0" indent="0">
              <a:spcBef>
                <a:spcPts val="0"/>
              </a:spcBef>
              <a:buNone/>
            </a:pPr>
            <a:r>
              <a:rPr lang="en-US" sz="1800" dirty="0" smtClean="0">
                <a:solidFill>
                  <a:srgbClr val="FFFFFF"/>
                </a:solidFill>
              </a:rPr>
              <a:t>	"</a:t>
            </a:r>
            <a:r>
              <a:rPr lang="en-US" sz="1800" dirty="0" err="1">
                <a:solidFill>
                  <a:srgbClr val="FFFFFF"/>
                </a:solidFill>
              </a:rPr>
              <a:t>async</a:t>
            </a:r>
            <a:r>
              <a:rPr lang="en-US" sz="1800" dirty="0">
                <a:solidFill>
                  <a:srgbClr val="FFFFFF"/>
                </a:solidFill>
              </a:rPr>
              <a:t>" : "~0.9.0"</a:t>
            </a:r>
          </a:p>
          <a:p>
            <a:pPr marL="0" indent="0">
              <a:spcBef>
                <a:spcPts val="0"/>
              </a:spcBef>
              <a:buNone/>
            </a:pPr>
            <a:r>
              <a:rPr lang="en-US" sz="1800" dirty="0">
                <a:solidFill>
                  <a:srgbClr val="FFFFFF"/>
                </a:solidFill>
              </a:rPr>
              <a:t>    }</a:t>
            </a:r>
          </a:p>
          <a:p>
            <a:pPr marL="0" indent="0">
              <a:spcBef>
                <a:spcPts val="0"/>
              </a:spcBef>
              <a:buNone/>
            </a:pPr>
            <a:r>
              <a:rPr lang="en-US" sz="1800" dirty="0">
                <a:solidFill>
                  <a:srgbClr val="FFFFFF"/>
                </a:solidFill>
              </a:rPr>
              <a:t>}</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7906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Async</a:t>
            </a:r>
            <a:r>
              <a:rPr lang="en-US" dirty="0" smtClean="0">
                <a:solidFill>
                  <a:srgbClr val="FFFFFF"/>
                </a:solidFill>
              </a:rPr>
              <a:t> Code in </a:t>
            </a:r>
            <a:r>
              <a:rPr lang="en-US" dirty="0" err="1" smtClean="0">
                <a:solidFill>
                  <a:srgbClr val="FFFFFF"/>
                </a:solidFill>
              </a:rPr>
              <a:t>Javascript</a:t>
            </a:r>
            <a:endParaRPr lang="en-US" dirty="0">
              <a:solidFill>
                <a:srgbClr val="FFFFFF"/>
              </a:solidFill>
            </a:endParaRPr>
          </a:p>
        </p:txBody>
      </p:sp>
      <p:sp>
        <p:nvSpPr>
          <p:cNvPr id="3" name="Content Placeholder 1"/>
          <p:cNvSpPr txBox="1">
            <a:spLocks/>
          </p:cNvSpPr>
          <p:nvPr/>
        </p:nvSpPr>
        <p:spPr>
          <a:xfrm>
            <a:off x="457200" y="1422400"/>
            <a:ext cx="8229600" cy="5059669"/>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charset="0"/>
              <a:buNone/>
            </a:pPr>
            <a:r>
              <a:rPr lang="en-US" sz="2100" dirty="0" smtClean="0">
                <a:solidFill>
                  <a:srgbClr val="FFFFFF"/>
                </a:solidFill>
              </a:rPr>
              <a:t>function foo() {</a:t>
            </a:r>
          </a:p>
          <a:p>
            <a:pPr marL="0" indent="0">
              <a:spcBef>
                <a:spcPts val="0"/>
              </a:spcBef>
              <a:buFont typeface="Arial" charset="0"/>
              <a:buNone/>
            </a:pPr>
            <a:r>
              <a:rPr lang="en-US" sz="2100" dirty="0">
                <a:solidFill>
                  <a:srgbClr val="FFFFFF"/>
                </a:solidFill>
              </a:rPr>
              <a:t>	</a:t>
            </a:r>
            <a:r>
              <a:rPr lang="en-US" sz="2100" dirty="0" smtClean="0">
                <a:solidFill>
                  <a:srgbClr val="FFFFFF"/>
                </a:solidFill>
              </a:rPr>
              <a:t>	</a:t>
            </a:r>
            <a:r>
              <a:rPr lang="en-US" sz="2100" dirty="0" err="1" smtClean="0">
                <a:solidFill>
                  <a:srgbClr val="FFFFFF"/>
                </a:solidFill>
              </a:rPr>
              <a:t>someAsyncFunction</a:t>
            </a:r>
            <a:r>
              <a:rPr lang="en-US" sz="2100" dirty="0" smtClean="0">
                <a:solidFill>
                  <a:srgbClr val="FFFFFF"/>
                </a:solidFill>
              </a:rPr>
              <a:t>(</a:t>
            </a:r>
            <a:r>
              <a:rPr lang="en-US" sz="2100" dirty="0" err="1" smtClean="0">
                <a:solidFill>
                  <a:srgbClr val="FFFFFF"/>
                </a:solidFill>
              </a:rPr>
              <a:t>params</a:t>
            </a:r>
            <a:r>
              <a:rPr lang="en-US" sz="2100" dirty="0" smtClean="0">
                <a:solidFill>
                  <a:srgbClr val="FFFFFF"/>
                </a:solidFill>
              </a:rPr>
              <a:t>, function(err, results) {</a:t>
            </a:r>
          </a:p>
          <a:p>
            <a:pPr marL="0" indent="0">
              <a:spcBef>
                <a:spcPts val="0"/>
              </a:spcBef>
              <a:buFont typeface="Arial" charset="0"/>
              <a:buNone/>
            </a:pPr>
            <a:r>
              <a:rPr lang="en-US" sz="2100" dirty="0">
                <a:solidFill>
                  <a:srgbClr val="FFFFFF"/>
                </a:solidFill>
              </a:rPr>
              <a:t>	</a:t>
            </a:r>
            <a:r>
              <a:rPr lang="en-US" sz="2100" dirty="0" smtClean="0">
                <a:solidFill>
                  <a:srgbClr val="FFFFFF"/>
                </a:solidFill>
              </a:rPr>
              <a:t>		</a:t>
            </a:r>
            <a:r>
              <a:rPr lang="en-US" sz="2100" dirty="0" err="1" smtClean="0">
                <a:solidFill>
                  <a:srgbClr val="FFFFFF"/>
                </a:solidFill>
              </a:rPr>
              <a:t>console.log</a:t>
            </a:r>
            <a:r>
              <a:rPr lang="en-US" sz="2100" dirty="0" smtClean="0">
                <a:solidFill>
                  <a:srgbClr val="FFFFFF"/>
                </a:solidFill>
              </a:rPr>
              <a:t>(“one”);</a:t>
            </a:r>
          </a:p>
          <a:p>
            <a:pPr marL="0" indent="0">
              <a:spcBef>
                <a:spcPts val="0"/>
              </a:spcBef>
              <a:buFont typeface="Arial" charset="0"/>
              <a:buNone/>
            </a:pPr>
            <a:r>
              <a:rPr lang="en-US" sz="2100" dirty="0">
                <a:solidFill>
                  <a:srgbClr val="FFFFFF"/>
                </a:solidFill>
              </a:rPr>
              <a:t>	</a:t>
            </a:r>
            <a:r>
              <a:rPr lang="en-US" sz="2100" dirty="0" smtClean="0">
                <a:solidFill>
                  <a:srgbClr val="FFFFFF"/>
                </a:solidFill>
              </a:rPr>
              <a:t>	});</a:t>
            </a:r>
          </a:p>
          <a:p>
            <a:pPr marL="0" indent="0">
              <a:spcBef>
                <a:spcPts val="0"/>
              </a:spcBef>
              <a:buFont typeface="Arial" charset="0"/>
              <a:buNone/>
            </a:pPr>
            <a:r>
              <a:rPr lang="en-US" sz="2100" dirty="0">
                <a:solidFill>
                  <a:srgbClr val="FFFFFF"/>
                </a:solidFill>
              </a:rPr>
              <a:t>	</a:t>
            </a:r>
            <a:r>
              <a:rPr lang="en-US" sz="2100" dirty="0" smtClean="0">
                <a:solidFill>
                  <a:srgbClr val="FFFFFF"/>
                </a:solidFill>
              </a:rPr>
              <a:t>	</a:t>
            </a:r>
            <a:r>
              <a:rPr lang="en-US" sz="2100" dirty="0" err="1" smtClean="0">
                <a:solidFill>
                  <a:srgbClr val="FFFFFF"/>
                </a:solidFill>
              </a:rPr>
              <a:t>console.log</a:t>
            </a:r>
            <a:r>
              <a:rPr lang="en-US" sz="2100" dirty="0" smtClean="0">
                <a:solidFill>
                  <a:srgbClr val="FFFFFF"/>
                </a:solidFill>
              </a:rPr>
              <a:t>(“two”);	</a:t>
            </a:r>
          </a:p>
          <a:p>
            <a:pPr marL="0" indent="0">
              <a:spcBef>
                <a:spcPts val="0"/>
              </a:spcBef>
              <a:buFont typeface="Arial" charset="0"/>
              <a:buNone/>
            </a:pPr>
            <a:r>
              <a:rPr lang="en-US" sz="2100" dirty="0" smtClean="0">
                <a:solidFill>
                  <a:srgbClr val="FFFFFF"/>
                </a:solidFill>
              </a:rPr>
              <a:t>}</a:t>
            </a:r>
          </a:p>
          <a:p>
            <a:pPr marL="0" indent="0">
              <a:spcBef>
                <a:spcPts val="0"/>
              </a:spcBef>
              <a:buFont typeface="Arial" charset="0"/>
              <a:buNone/>
            </a:pPr>
            <a:endParaRPr lang="en-US" sz="2100" dirty="0">
              <a:solidFill>
                <a:srgbClr val="FFFFFF"/>
              </a:solidFill>
            </a:endParaRPr>
          </a:p>
          <a:p>
            <a:pPr marL="0" indent="0">
              <a:spcBef>
                <a:spcPts val="0"/>
              </a:spcBef>
              <a:buFont typeface="Arial" charset="0"/>
              <a:buNone/>
            </a:pPr>
            <a:r>
              <a:rPr lang="en-US" sz="2100" dirty="0" smtClean="0">
                <a:solidFill>
                  <a:srgbClr val="FFFFFF"/>
                </a:solidFill>
              </a:rPr>
              <a:t>At first glance you might expect the output to be:</a:t>
            </a:r>
          </a:p>
          <a:p>
            <a:pPr marL="0" indent="0">
              <a:spcBef>
                <a:spcPts val="0"/>
              </a:spcBef>
              <a:buFont typeface="Arial" charset="0"/>
              <a:buNone/>
            </a:pPr>
            <a:endParaRPr lang="en-US" sz="2100" dirty="0">
              <a:solidFill>
                <a:srgbClr val="FFFFFF"/>
              </a:solidFill>
            </a:endParaRPr>
          </a:p>
          <a:p>
            <a:pPr marL="0" indent="0">
              <a:spcBef>
                <a:spcPts val="0"/>
              </a:spcBef>
              <a:buFont typeface="Arial" charset="0"/>
              <a:buNone/>
            </a:pPr>
            <a:r>
              <a:rPr lang="en-US" sz="2100" dirty="0" smtClean="0">
                <a:solidFill>
                  <a:srgbClr val="FFFFFF"/>
                </a:solidFill>
              </a:rPr>
              <a:t>one</a:t>
            </a:r>
          </a:p>
          <a:p>
            <a:pPr marL="0" indent="0">
              <a:spcBef>
                <a:spcPts val="0"/>
              </a:spcBef>
              <a:buFont typeface="Arial" charset="0"/>
              <a:buNone/>
            </a:pPr>
            <a:r>
              <a:rPr lang="en-US" sz="2100" dirty="0" smtClean="0">
                <a:solidFill>
                  <a:srgbClr val="FFFFFF"/>
                </a:solidFill>
              </a:rPr>
              <a:t>two</a:t>
            </a:r>
          </a:p>
          <a:p>
            <a:pPr marL="0" indent="0">
              <a:spcBef>
                <a:spcPts val="0"/>
              </a:spcBef>
              <a:buFont typeface="Arial" charset="0"/>
              <a:buNone/>
            </a:pPr>
            <a:endParaRPr lang="en-US" sz="2100" dirty="0" smtClean="0">
              <a:solidFill>
                <a:srgbClr val="FFFFFF"/>
              </a:solidFill>
            </a:endParaRPr>
          </a:p>
          <a:p>
            <a:pPr marL="0" indent="0">
              <a:spcBef>
                <a:spcPts val="0"/>
              </a:spcBef>
              <a:buFont typeface="Arial" charset="0"/>
              <a:buNone/>
            </a:pPr>
            <a:r>
              <a:rPr lang="en-US" sz="2100" dirty="0" smtClean="0">
                <a:solidFill>
                  <a:srgbClr val="FFFFFF"/>
                </a:solidFill>
              </a:rPr>
              <a:t>But actually it’s the reverse because the line that prints “one” happens later, asynchronously, in the callback</a:t>
            </a: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3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dirty="0">
                <a:solidFill>
                  <a:srgbClr val="FFFFFF"/>
                </a:solidFill>
              </a:rPr>
              <a:t>The MEAN Stack</a:t>
            </a:r>
            <a:br>
              <a:rPr lang="en-US" sz="6000" dirty="0">
                <a:solidFill>
                  <a:srgbClr val="FFFFFF"/>
                </a:solidFill>
              </a:rPr>
            </a:br>
            <a:r>
              <a:rPr lang="en-US" sz="2800" dirty="0">
                <a:solidFill>
                  <a:srgbClr val="FFFFFF"/>
                </a:solidFill>
              </a:rPr>
              <a:t>A modern replacement for LAMP</a:t>
            </a:r>
          </a:p>
        </p:txBody>
      </p:sp>
    </p:spTree>
    <p:extLst>
      <p:ext uri="{BB962C8B-B14F-4D97-AF65-F5344CB8AC3E}">
        <p14:creationId xmlns:p14="http://schemas.microsoft.com/office/powerpoint/2010/main" val="34880712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Async</a:t>
            </a:r>
            <a:r>
              <a:rPr lang="en-US" dirty="0">
                <a:solidFill>
                  <a:srgbClr val="FFFFFF"/>
                </a:solidFill>
              </a:rPr>
              <a:t> Library</a:t>
            </a:r>
            <a:br>
              <a:rPr lang="en-US" dirty="0">
                <a:solidFill>
                  <a:srgbClr val="FFFFFF"/>
                </a:solidFill>
              </a:rPr>
            </a:br>
            <a:r>
              <a:rPr lang="en-US" sz="2400" dirty="0">
                <a:solidFill>
                  <a:srgbClr val="FFFFFF"/>
                </a:solidFill>
              </a:rPr>
              <a:t>https://</a:t>
            </a:r>
            <a:r>
              <a:rPr lang="en-US" sz="2400" dirty="0" err="1">
                <a:solidFill>
                  <a:srgbClr val="FFFFFF"/>
                </a:solidFill>
              </a:rPr>
              <a:t>github.com</a:t>
            </a:r>
            <a:r>
              <a:rPr lang="en-US" sz="2400" dirty="0">
                <a:solidFill>
                  <a:srgbClr val="FFFFFF"/>
                </a:solidFill>
              </a:rPr>
              <a:t>/</a:t>
            </a:r>
            <a:r>
              <a:rPr lang="en-US" sz="2400" dirty="0" err="1">
                <a:solidFill>
                  <a:srgbClr val="FFFFFF"/>
                </a:solidFill>
              </a:rPr>
              <a:t>caolan</a:t>
            </a:r>
            <a:r>
              <a:rPr lang="en-US" sz="2400" dirty="0">
                <a:solidFill>
                  <a:srgbClr val="FFFFFF"/>
                </a:solidFill>
              </a:rPr>
              <a:t>/</a:t>
            </a:r>
            <a:r>
              <a:rPr lang="en-US" sz="2400" dirty="0" err="1">
                <a:solidFill>
                  <a:srgbClr val="FFFFFF"/>
                </a:solidFill>
              </a:rPr>
              <a:t>async</a:t>
            </a:r>
            <a:endParaRPr lang="en-US" sz="2400" dirty="0">
              <a:solidFill>
                <a:srgbClr val="FFFFFF"/>
              </a:solidFill>
            </a:endParaRPr>
          </a:p>
        </p:txBody>
      </p:sp>
      <p:sp>
        <p:nvSpPr>
          <p:cNvPr id="3" name="Content Placeholder 1"/>
          <p:cNvSpPr txBox="1">
            <a:spLocks/>
          </p:cNvSpPr>
          <p:nvPr/>
        </p:nvSpPr>
        <p:spPr>
          <a:xfrm>
            <a:off x="457200" y="1422400"/>
            <a:ext cx="8229600" cy="5059669"/>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charset="0"/>
              <a:buNone/>
            </a:pPr>
            <a:endParaRPr lang="en-US" sz="2100" dirty="0" smtClean="0"/>
          </a:p>
        </p:txBody>
      </p:sp>
      <p:sp>
        <p:nvSpPr>
          <p:cNvPr id="4" name="Content Placeholder 1"/>
          <p:cNvSpPr txBox="1">
            <a:spLocks/>
          </p:cNvSpPr>
          <p:nvPr/>
        </p:nvSpPr>
        <p:spPr>
          <a:xfrm>
            <a:off x="457200" y="1420480"/>
            <a:ext cx="8229600" cy="5059669"/>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Arial" charset="0"/>
              <a:buNone/>
            </a:pPr>
            <a:r>
              <a:rPr lang="en-US" sz="1800" dirty="0" err="1" smtClean="0">
                <a:solidFill>
                  <a:srgbClr val="FFFFFF"/>
                </a:solidFill>
              </a:rPr>
              <a:t>actionArray</a:t>
            </a:r>
            <a:r>
              <a:rPr lang="en-US" sz="1800" dirty="0" smtClean="0">
                <a:solidFill>
                  <a:srgbClr val="FFFFFF"/>
                </a:solidFill>
              </a:rPr>
              <a:t> = [</a:t>
            </a:r>
          </a:p>
          <a:p>
            <a:pPr marL="0" indent="0">
              <a:spcBef>
                <a:spcPts val="0"/>
              </a:spcBef>
              <a:buFont typeface="Arial" charset="0"/>
              <a:buNone/>
            </a:pPr>
            <a:r>
              <a:rPr lang="en-US" sz="1800" dirty="0" smtClean="0">
                <a:solidFill>
                  <a:srgbClr val="FFFFFF"/>
                </a:solidFill>
              </a:rPr>
              <a:t>	function one(</a:t>
            </a:r>
            <a:r>
              <a:rPr lang="en-US" sz="1800" dirty="0" err="1" smtClean="0">
                <a:solidFill>
                  <a:srgbClr val="FFFFFF"/>
                </a:solidFill>
              </a:rPr>
              <a:t>cb</a:t>
            </a:r>
            <a:r>
              <a:rPr lang="en-US" sz="1800" dirty="0" smtClean="0">
                <a:solidFill>
                  <a:srgbClr val="FFFFFF"/>
                </a:solidFill>
              </a:rPr>
              <a:t>) {</a:t>
            </a:r>
          </a:p>
          <a:p>
            <a:pPr marL="0" indent="0">
              <a:spcBef>
                <a:spcPts val="0"/>
              </a:spcBef>
              <a:buFont typeface="Arial" charset="0"/>
              <a:buNone/>
            </a:pPr>
            <a:r>
              <a:rPr lang="en-US" sz="1800" dirty="0">
                <a:solidFill>
                  <a:srgbClr val="FFFFFF"/>
                </a:solidFill>
              </a:rPr>
              <a:t>	</a:t>
            </a:r>
            <a:r>
              <a:rPr lang="en-US" sz="1800" dirty="0" smtClean="0">
                <a:solidFill>
                  <a:srgbClr val="FFFFFF"/>
                </a:solidFill>
              </a:rPr>
              <a:t>	</a:t>
            </a:r>
            <a:r>
              <a:rPr lang="en-US" sz="1800" dirty="0" err="1" smtClean="0">
                <a:solidFill>
                  <a:srgbClr val="FFFFFF"/>
                </a:solidFill>
              </a:rPr>
              <a:t>someAsyncFunction</a:t>
            </a:r>
            <a:r>
              <a:rPr lang="en-US" sz="1800" dirty="0" smtClean="0">
                <a:solidFill>
                  <a:srgbClr val="FFFFFF"/>
                </a:solidFill>
              </a:rPr>
              <a:t>(</a:t>
            </a:r>
            <a:r>
              <a:rPr lang="en-US" sz="1800" dirty="0" err="1" smtClean="0">
                <a:solidFill>
                  <a:srgbClr val="FFFFFF"/>
                </a:solidFill>
              </a:rPr>
              <a:t>params</a:t>
            </a:r>
            <a:r>
              <a:rPr lang="en-US" sz="1800" dirty="0" smtClean="0">
                <a:solidFill>
                  <a:srgbClr val="FFFFFF"/>
                </a:solidFill>
              </a:rPr>
              <a:t>, function(err, results) {</a:t>
            </a:r>
          </a:p>
          <a:p>
            <a:pPr marL="0" indent="0">
              <a:spcBef>
                <a:spcPts val="0"/>
              </a:spcBef>
              <a:buFont typeface="Arial" charset="0"/>
              <a:buNone/>
            </a:pPr>
            <a:r>
              <a:rPr lang="en-US" sz="1800" dirty="0">
                <a:solidFill>
                  <a:srgbClr val="FFFFFF"/>
                </a:solidFill>
              </a:rPr>
              <a:t>	</a:t>
            </a:r>
            <a:r>
              <a:rPr lang="en-US" sz="1800" dirty="0" smtClean="0">
                <a:solidFill>
                  <a:srgbClr val="FFFFFF"/>
                </a:solidFill>
              </a:rPr>
              <a:t>		if (err) {</a:t>
            </a:r>
          </a:p>
          <a:p>
            <a:pPr marL="0" indent="0">
              <a:spcBef>
                <a:spcPts val="0"/>
              </a:spcBef>
              <a:buFont typeface="Arial" charset="0"/>
              <a:buNone/>
            </a:pPr>
            <a:r>
              <a:rPr lang="en-US" sz="1800" dirty="0">
                <a:solidFill>
                  <a:srgbClr val="FFFFFF"/>
                </a:solidFill>
              </a:rPr>
              <a:t>	</a:t>
            </a:r>
            <a:r>
              <a:rPr lang="en-US" sz="1800" dirty="0" smtClean="0">
                <a:solidFill>
                  <a:srgbClr val="FFFFFF"/>
                </a:solidFill>
              </a:rPr>
              <a:t>			</a:t>
            </a:r>
            <a:r>
              <a:rPr lang="en-US" sz="1800" dirty="0" err="1" smtClean="0">
                <a:solidFill>
                  <a:srgbClr val="FFFFFF"/>
                </a:solidFill>
              </a:rPr>
              <a:t>cb</a:t>
            </a:r>
            <a:r>
              <a:rPr lang="en-US" sz="1800" dirty="0" smtClean="0">
                <a:solidFill>
                  <a:srgbClr val="FFFFFF"/>
                </a:solidFill>
              </a:rPr>
              <a:t>(new Error(“There was an error”));</a:t>
            </a:r>
          </a:p>
          <a:p>
            <a:pPr marL="0" indent="0">
              <a:spcBef>
                <a:spcPts val="0"/>
              </a:spcBef>
              <a:buFont typeface="Arial" charset="0"/>
              <a:buNone/>
            </a:pPr>
            <a:r>
              <a:rPr lang="en-US" sz="1800" dirty="0">
                <a:solidFill>
                  <a:srgbClr val="FFFFFF"/>
                </a:solidFill>
              </a:rPr>
              <a:t>	</a:t>
            </a:r>
            <a:r>
              <a:rPr lang="en-US" sz="1800" dirty="0" smtClean="0">
                <a:solidFill>
                  <a:srgbClr val="FFFFFF"/>
                </a:solidFill>
              </a:rPr>
              <a:t>		}</a:t>
            </a:r>
          </a:p>
          <a:p>
            <a:pPr marL="0" indent="0">
              <a:spcBef>
                <a:spcPts val="0"/>
              </a:spcBef>
              <a:buFont typeface="Arial" charset="0"/>
              <a:buNone/>
            </a:pPr>
            <a:r>
              <a:rPr lang="en-US" sz="1800" dirty="0">
                <a:solidFill>
                  <a:srgbClr val="FFFFFF"/>
                </a:solidFill>
              </a:rPr>
              <a:t>	</a:t>
            </a:r>
            <a:r>
              <a:rPr lang="en-US" sz="1800" dirty="0" smtClean="0">
                <a:solidFill>
                  <a:srgbClr val="FFFFFF"/>
                </a:solidFill>
              </a:rPr>
              <a:t>		</a:t>
            </a:r>
            <a:r>
              <a:rPr lang="en-US" sz="1800" dirty="0" err="1" smtClean="0">
                <a:solidFill>
                  <a:srgbClr val="FFFFFF"/>
                </a:solidFill>
              </a:rPr>
              <a:t>console.log</a:t>
            </a:r>
            <a:r>
              <a:rPr lang="en-US" sz="1800" dirty="0" smtClean="0">
                <a:solidFill>
                  <a:srgbClr val="FFFFFF"/>
                </a:solidFill>
              </a:rPr>
              <a:t>(“one”);</a:t>
            </a:r>
          </a:p>
          <a:p>
            <a:pPr marL="0" indent="0">
              <a:spcBef>
                <a:spcPts val="0"/>
              </a:spcBef>
              <a:buFont typeface="Arial" charset="0"/>
              <a:buNone/>
            </a:pPr>
            <a:r>
              <a:rPr lang="en-US" sz="1800" dirty="0" smtClean="0">
                <a:solidFill>
                  <a:srgbClr val="FFFFFF"/>
                </a:solidFill>
              </a:rPr>
              <a:t>			</a:t>
            </a:r>
            <a:r>
              <a:rPr lang="en-US" sz="1800" dirty="0" err="1" smtClean="0">
                <a:solidFill>
                  <a:srgbClr val="FFFFFF"/>
                </a:solidFill>
              </a:rPr>
              <a:t>cb</a:t>
            </a:r>
            <a:r>
              <a:rPr lang="en-US" sz="1800" dirty="0" smtClean="0">
                <a:solidFill>
                  <a:srgbClr val="FFFFFF"/>
                </a:solidFill>
              </a:rPr>
              <a:t>(null);</a:t>
            </a:r>
          </a:p>
          <a:p>
            <a:pPr marL="0" indent="0">
              <a:spcBef>
                <a:spcPts val="0"/>
              </a:spcBef>
              <a:buFont typeface="Arial" charset="0"/>
              <a:buNone/>
            </a:pPr>
            <a:r>
              <a:rPr lang="en-US" sz="1800" dirty="0">
                <a:solidFill>
                  <a:srgbClr val="FFFFFF"/>
                </a:solidFill>
              </a:rPr>
              <a:t>	</a:t>
            </a:r>
            <a:r>
              <a:rPr lang="en-US" sz="1800" dirty="0" smtClean="0">
                <a:solidFill>
                  <a:srgbClr val="FFFFFF"/>
                </a:solidFill>
              </a:rPr>
              <a:t>	});</a:t>
            </a:r>
          </a:p>
          <a:p>
            <a:pPr marL="0" indent="0">
              <a:spcBef>
                <a:spcPts val="0"/>
              </a:spcBef>
              <a:buFont typeface="Arial" charset="0"/>
              <a:buNone/>
            </a:pPr>
            <a:r>
              <a:rPr lang="en-US" sz="1800" dirty="0" smtClean="0">
                <a:solidFill>
                  <a:srgbClr val="FFFFFF"/>
                </a:solidFill>
              </a:rPr>
              <a:t>	},</a:t>
            </a:r>
          </a:p>
          <a:p>
            <a:pPr marL="0" indent="0">
              <a:spcBef>
                <a:spcPts val="0"/>
              </a:spcBef>
              <a:buNone/>
            </a:pPr>
            <a:r>
              <a:rPr lang="en-US" sz="1800" dirty="0">
                <a:solidFill>
                  <a:srgbClr val="FFFFFF"/>
                </a:solidFill>
              </a:rPr>
              <a:t>	function </a:t>
            </a:r>
            <a:r>
              <a:rPr lang="en-US" sz="1800" dirty="0" smtClean="0">
                <a:solidFill>
                  <a:srgbClr val="FFFFFF"/>
                </a:solidFill>
              </a:rPr>
              <a:t>two(</a:t>
            </a:r>
            <a:r>
              <a:rPr lang="en-US" sz="1800" dirty="0" err="1">
                <a:solidFill>
                  <a:srgbClr val="FFFFFF"/>
                </a:solidFill>
              </a:rPr>
              <a:t>cb</a:t>
            </a:r>
            <a:r>
              <a:rPr lang="en-US" sz="1800" dirty="0">
                <a:solidFill>
                  <a:srgbClr val="FFFFFF"/>
                </a:solidFill>
              </a:rPr>
              <a:t>) {</a:t>
            </a:r>
          </a:p>
          <a:p>
            <a:pPr marL="0" indent="0">
              <a:spcBef>
                <a:spcPts val="0"/>
              </a:spcBef>
              <a:buNone/>
            </a:pPr>
            <a:r>
              <a:rPr lang="en-US" sz="1800" dirty="0">
                <a:solidFill>
                  <a:srgbClr val="FFFFFF"/>
                </a:solidFill>
              </a:rPr>
              <a:t>		</a:t>
            </a:r>
            <a:r>
              <a:rPr lang="en-US" sz="1800" dirty="0" err="1" smtClean="0">
                <a:solidFill>
                  <a:srgbClr val="FFFFFF"/>
                </a:solidFill>
              </a:rPr>
              <a:t>console.log</a:t>
            </a:r>
            <a:r>
              <a:rPr lang="en-US" sz="1800" dirty="0">
                <a:solidFill>
                  <a:srgbClr val="FFFFFF"/>
                </a:solidFill>
              </a:rPr>
              <a:t>(</a:t>
            </a:r>
            <a:r>
              <a:rPr lang="en-US" sz="1800" dirty="0" smtClean="0">
                <a:solidFill>
                  <a:srgbClr val="FFFFFF"/>
                </a:solidFill>
              </a:rPr>
              <a:t>“two”</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smtClean="0">
                <a:solidFill>
                  <a:srgbClr val="FFFFFF"/>
                </a:solidFill>
              </a:rPr>
              <a:t>cb</a:t>
            </a:r>
            <a:r>
              <a:rPr lang="en-US" sz="1800" dirty="0">
                <a:solidFill>
                  <a:srgbClr val="FFFFFF"/>
                </a:solidFill>
              </a:rPr>
              <a:t>(null)</a:t>
            </a:r>
            <a:r>
              <a:rPr lang="en-US" sz="1800" dirty="0" smtClean="0">
                <a:solidFill>
                  <a:srgbClr val="FFFFFF"/>
                </a:solidFill>
              </a:rPr>
              <a:t>;</a:t>
            </a:r>
            <a:endParaRPr lang="en-US" sz="1800" dirty="0">
              <a:solidFill>
                <a:srgbClr val="FFFFFF"/>
              </a:solidFill>
            </a:endParaRPr>
          </a:p>
          <a:p>
            <a:pPr marL="0" indent="0">
              <a:spcBef>
                <a:spcPts val="0"/>
              </a:spcBef>
              <a:buNone/>
            </a:pPr>
            <a:r>
              <a:rPr lang="en-US" sz="1800" dirty="0">
                <a:solidFill>
                  <a:srgbClr val="FFFFFF"/>
                </a:solidFill>
              </a:rPr>
              <a:t>	</a:t>
            </a:r>
            <a:r>
              <a:rPr lang="en-US" sz="1800" dirty="0" smtClean="0">
                <a:solidFill>
                  <a:srgbClr val="FFFFFF"/>
                </a:solidFill>
              </a:rPr>
              <a:t>}]</a:t>
            </a:r>
            <a:endParaRPr lang="en-US" sz="1800" dirty="0">
              <a:solidFill>
                <a:srgbClr val="FFFFFF"/>
              </a:solidFill>
            </a:endParaRPr>
          </a:p>
          <a:p>
            <a:pPr marL="0" indent="0">
              <a:spcBef>
                <a:spcPts val="0"/>
              </a:spcBef>
              <a:buFont typeface="Arial" charset="0"/>
              <a:buNone/>
            </a:pPr>
            <a:r>
              <a:rPr lang="en-US" sz="1800" dirty="0" smtClean="0">
                <a:solidFill>
                  <a:srgbClr val="FFFFFF"/>
                </a:solidFill>
              </a:rPr>
              <a:t>]</a:t>
            </a:r>
          </a:p>
          <a:p>
            <a:pPr marL="0" indent="0">
              <a:spcBef>
                <a:spcPts val="0"/>
              </a:spcBef>
              <a:buFont typeface="Arial" charset="0"/>
              <a:buNone/>
            </a:pPr>
            <a:endParaRPr lang="en-US" sz="1800" dirty="0">
              <a:solidFill>
                <a:srgbClr val="FFFFFF"/>
              </a:solidFill>
            </a:endParaRPr>
          </a:p>
          <a:p>
            <a:pPr marL="0" indent="0">
              <a:spcBef>
                <a:spcPts val="0"/>
              </a:spcBef>
              <a:buFont typeface="Arial" charset="0"/>
              <a:buNone/>
            </a:pPr>
            <a:r>
              <a:rPr lang="en-US" sz="1800" dirty="0" err="1" smtClean="0">
                <a:solidFill>
                  <a:srgbClr val="FFFFFF"/>
                </a:solidFill>
              </a:rPr>
              <a:t>Async.series</a:t>
            </a:r>
            <a:r>
              <a:rPr lang="en-US" sz="1800" dirty="0" smtClean="0">
                <a:solidFill>
                  <a:srgbClr val="FFFFFF"/>
                </a:solidFill>
              </a:rPr>
              <a:t>(</a:t>
            </a:r>
            <a:r>
              <a:rPr lang="en-US" sz="1800" dirty="0" err="1" smtClean="0">
                <a:solidFill>
                  <a:srgbClr val="FFFFFF"/>
                </a:solidFill>
              </a:rPr>
              <a:t>actionArray</a:t>
            </a:r>
            <a:r>
              <a:rPr lang="en-US" sz="1800" dirty="0" smtClean="0">
                <a:solidFill>
                  <a:srgbClr val="FFFFFF"/>
                </a:solidFill>
              </a:rPr>
              <a:t>);</a:t>
            </a:r>
          </a:p>
          <a:p>
            <a:pPr marL="0" indent="0">
              <a:spcBef>
                <a:spcPts val="0"/>
              </a:spcBef>
              <a:buFont typeface="Arial" charset="0"/>
              <a:buNone/>
            </a:pPr>
            <a:endParaRPr lang="en-US" sz="2100" dirty="0" smtClean="0">
              <a:solidFill>
                <a:srgbClr val="FFFFFF"/>
              </a:solidFill>
            </a:endParaRPr>
          </a:p>
          <a:p>
            <a:pPr marL="0" indent="0">
              <a:spcBef>
                <a:spcPts val="0"/>
              </a:spcBef>
              <a:buFont typeface="Arial" charset="0"/>
              <a:buNone/>
            </a:pPr>
            <a:endParaRPr lang="en-US" sz="2100" dirty="0">
              <a:solidFill>
                <a:srgbClr val="FFFFFF"/>
              </a:solidFill>
            </a:endParaRPr>
          </a:p>
        </p:txBody>
      </p:sp>
    </p:spTree>
    <p:extLst>
      <p:ext uri="{BB962C8B-B14F-4D97-AF65-F5344CB8AC3E}">
        <p14:creationId xmlns:p14="http://schemas.microsoft.com/office/powerpoint/2010/main" val="3699253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FF"/>
                </a:solidFill>
              </a:rPr>
              <a:t>Write your tests first</a:t>
            </a:r>
            <a:endParaRPr lang="en-US" dirty="0">
              <a:solidFill>
                <a:srgbClr val="FFFFFF"/>
              </a:solidFill>
            </a:endParaRPr>
          </a:p>
        </p:txBody>
      </p:sp>
    </p:spTree>
    <p:extLst>
      <p:ext uri="{BB962C8B-B14F-4D97-AF65-F5344CB8AC3E}">
        <p14:creationId xmlns:p14="http://schemas.microsoft.com/office/powerpoint/2010/main" val="197691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config</a:t>
            </a:r>
            <a:r>
              <a:rPr lang="en-US" sz="2200" dirty="0" smtClean="0">
                <a:solidFill>
                  <a:srgbClr val="FFFFFF"/>
                </a:solidFill>
              </a:rPr>
              <a:t>/</a:t>
            </a:r>
            <a:r>
              <a:rPr lang="en-US" sz="2200" dirty="0" err="1" smtClean="0">
                <a:solidFill>
                  <a:srgbClr val="FFFFFF"/>
                </a:solidFill>
              </a:rPr>
              <a:t>test_config.js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module.exports</a:t>
            </a:r>
            <a:r>
              <a:rPr lang="en-US" sz="1800" dirty="0">
                <a:solidFill>
                  <a:srgbClr val="FFFFFF"/>
                </a:solidFill>
              </a:rPr>
              <a:t> = {</a:t>
            </a:r>
          </a:p>
          <a:p>
            <a:pPr marL="0" indent="0">
              <a:spcBef>
                <a:spcPts val="0"/>
              </a:spcBef>
              <a:buNone/>
            </a:pPr>
            <a:r>
              <a:rPr lang="en-US" sz="1800" dirty="0">
                <a:solidFill>
                  <a:srgbClr val="FFFFFF"/>
                </a:solidFill>
              </a:rPr>
              <a:t>    </a:t>
            </a:r>
            <a:r>
              <a:rPr lang="en-US" sz="1800" dirty="0" err="1">
                <a:solidFill>
                  <a:srgbClr val="FFFFFF"/>
                </a:solidFill>
              </a:rPr>
              <a:t>url</a:t>
            </a:r>
            <a:r>
              <a:rPr lang="en-US" sz="1800" dirty="0">
                <a:solidFill>
                  <a:srgbClr val="FFFFFF"/>
                </a:solidFill>
              </a:rPr>
              <a:t> : 'http://localhost:8000/</a:t>
            </a:r>
            <a:r>
              <a:rPr lang="en-US" sz="1800" dirty="0" err="1">
                <a:solidFill>
                  <a:srgbClr val="FFFFFF"/>
                </a:solidFill>
              </a:rPr>
              <a:t>api</a:t>
            </a:r>
            <a:r>
              <a:rPr lang="en-US" sz="1800" dirty="0">
                <a:solidFill>
                  <a:srgbClr val="FFFFFF"/>
                </a:solidFill>
              </a:rPr>
              <a:t>/v1.0'</a:t>
            </a:r>
          </a:p>
          <a:p>
            <a:pPr marL="0" indent="0">
              <a:spcBef>
                <a:spcPts val="0"/>
              </a:spcBef>
              <a:buNone/>
            </a:pPr>
            <a:r>
              <a:rPr lang="en-US" sz="1800" dirty="0">
                <a:solidFill>
                  <a:srgbClr val="FFFFFF"/>
                </a:solidFill>
              </a:rPr>
              <a:t>}</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0493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setup_tests.js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smtClean="0">
                <a:solidFill>
                  <a:srgbClr val="FFFFFF"/>
                </a:solidFill>
              </a:rPr>
              <a:t>function </a:t>
            </a:r>
            <a:r>
              <a:rPr lang="en-US" sz="1800" dirty="0" err="1">
                <a:solidFill>
                  <a:srgbClr val="FFFFFF"/>
                </a:solidFill>
              </a:rPr>
              <a:t>connectDB</a:t>
            </a:r>
            <a:r>
              <a:rPr lang="en-US" sz="1800" dirty="0">
                <a:solidFill>
                  <a:srgbClr val="FFFFFF"/>
                </a:solidFill>
              </a:rPr>
              <a:t>(callback) {</a:t>
            </a:r>
          </a:p>
          <a:p>
            <a:pPr marL="0" indent="0">
              <a:spcBef>
                <a:spcPts val="0"/>
              </a:spcBef>
              <a:buNone/>
            </a:pPr>
            <a:r>
              <a:rPr lang="en-US" sz="1800" dirty="0">
                <a:solidFill>
                  <a:srgbClr val="FFFFFF"/>
                </a:solidFill>
              </a:rPr>
              <a:t>        </a:t>
            </a:r>
            <a:r>
              <a:rPr lang="en-US" sz="1800" dirty="0" err="1">
                <a:solidFill>
                  <a:srgbClr val="FFFFFF"/>
                </a:solidFill>
              </a:rPr>
              <a:t>mongoClient.connect</a:t>
            </a:r>
            <a:r>
              <a:rPr lang="en-US" sz="1800" dirty="0">
                <a:solidFill>
                  <a:srgbClr val="FFFFFF"/>
                </a:solidFill>
              </a:rPr>
              <a:t>(</a:t>
            </a:r>
            <a:r>
              <a:rPr lang="en-US" sz="1800" dirty="0" err="1">
                <a:solidFill>
                  <a:srgbClr val="FFFFFF"/>
                </a:solidFill>
              </a:rPr>
              <a:t>dbConfig.testDBURL</a:t>
            </a:r>
            <a:r>
              <a:rPr lang="en-US" sz="1800" dirty="0">
                <a:solidFill>
                  <a:srgbClr val="FFFFFF"/>
                </a:solidFill>
              </a:rPr>
              <a:t>, function(err, </a:t>
            </a:r>
            <a:r>
              <a:rPr lang="en-US" sz="1800" dirty="0" err="1">
                <a:solidFill>
                  <a:srgbClr val="FFFFFF"/>
                </a:solidFill>
              </a:rPr>
              <a:t>db</a:t>
            </a:r>
            <a:r>
              <a:rPr lang="en-US" sz="1800" dirty="0">
                <a:solidFill>
                  <a:srgbClr val="FFFFFF"/>
                </a:solidFill>
              </a:rPr>
              <a:t>) {</a:t>
            </a:r>
          </a:p>
          <a:p>
            <a:pPr marL="0" indent="0">
              <a:spcBef>
                <a:spcPts val="0"/>
              </a:spcBef>
              <a:buNone/>
            </a:pPr>
            <a:r>
              <a:rPr lang="en-US" sz="1800" dirty="0">
                <a:solidFill>
                  <a:srgbClr val="FFFFFF"/>
                </a:solidFill>
              </a:rPr>
              <a:t>            </a:t>
            </a:r>
            <a:r>
              <a:rPr lang="en-US" sz="1800" dirty="0" err="1">
                <a:solidFill>
                  <a:srgbClr val="FFFFFF"/>
                </a:solidFill>
              </a:rPr>
              <a:t>assert.equal</a:t>
            </a:r>
            <a:r>
              <a:rPr lang="en-US" sz="1800" dirty="0">
                <a:solidFill>
                  <a:srgbClr val="FFFFFF"/>
                </a:solidFill>
              </a:rPr>
              <a:t>(null, err);</a:t>
            </a:r>
          </a:p>
          <a:p>
            <a:pPr marL="0" indent="0">
              <a:spcBef>
                <a:spcPts val="0"/>
              </a:spcBef>
              <a:buNone/>
            </a:pPr>
            <a:r>
              <a:rPr lang="en-US" sz="1800" dirty="0">
                <a:solidFill>
                  <a:srgbClr val="FFFFFF"/>
                </a:solidFill>
              </a:rPr>
              <a:t>            </a:t>
            </a:r>
            <a:r>
              <a:rPr lang="en-US" sz="1800" dirty="0" err="1">
                <a:solidFill>
                  <a:srgbClr val="FFFFFF"/>
                </a:solidFill>
              </a:rPr>
              <a:t>reader_test_db</a:t>
            </a:r>
            <a:r>
              <a:rPr lang="en-US" sz="1800" dirty="0">
                <a:solidFill>
                  <a:srgbClr val="FFFFFF"/>
                </a:solidFill>
              </a:rPr>
              <a:t> = </a:t>
            </a:r>
            <a:r>
              <a:rPr lang="en-US" sz="1800" dirty="0" err="1">
                <a:solidFill>
                  <a:srgbClr val="FFFFFF"/>
                </a:solidFill>
              </a:rPr>
              <a:t>db</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("Connected correctly to server");</a:t>
            </a:r>
          </a:p>
          <a:p>
            <a:pPr marL="0" indent="0">
              <a:spcBef>
                <a:spcPts val="0"/>
              </a:spcBef>
              <a:buNone/>
            </a:pPr>
            <a:r>
              <a:rPr lang="en-US" sz="1800" dirty="0">
                <a:solidFill>
                  <a:srgbClr val="FFFFFF"/>
                </a:solidFill>
              </a:rPr>
              <a:t>            callback(0);</a:t>
            </a:r>
          </a:p>
          <a:p>
            <a:pPr marL="0" indent="0">
              <a:spcBef>
                <a:spcPts val="0"/>
              </a:spcBef>
              <a:buNone/>
            </a:pPr>
            <a:r>
              <a:rPr lang="en-US" sz="1800" dirty="0">
                <a:solidFill>
                  <a:srgbClr val="FFFFFF"/>
                </a:solidFill>
              </a:rPr>
              <a:t>        });</a:t>
            </a:r>
          </a:p>
          <a:p>
            <a:pPr marL="0" indent="0">
              <a:spcBef>
                <a:spcPts val="0"/>
              </a:spcBef>
              <a:buNone/>
            </a:pPr>
            <a:r>
              <a:rPr lang="en-US" sz="1800" dirty="0" smtClean="0">
                <a:solidFill>
                  <a:srgbClr val="FFFFFF"/>
                </a:solidFill>
              </a:rPr>
              <a:t>}</a:t>
            </a:r>
            <a:endParaRPr lang="en-US" sz="1800" dirty="0">
              <a:solidFill>
                <a:srgbClr val="FFFFFF"/>
              </a:solidFill>
            </a:endParaRPr>
          </a:p>
          <a:p>
            <a:pPr marL="0" indent="0">
              <a:spcBef>
                <a:spcPts val="0"/>
              </a:spcBef>
              <a:buNone/>
            </a:pP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11245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setup_tests.js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smtClean="0">
                <a:solidFill>
                  <a:srgbClr val="FFFFFF"/>
                </a:solidFill>
              </a:rPr>
              <a:t>function </a:t>
            </a:r>
            <a:r>
              <a:rPr lang="en-US" sz="1800" dirty="0" err="1">
                <a:solidFill>
                  <a:srgbClr val="FFFFFF"/>
                </a:solidFill>
              </a:rPr>
              <a:t>dropUserCollection</a:t>
            </a:r>
            <a:r>
              <a:rPr lang="en-US" sz="1800" dirty="0">
                <a:solidFill>
                  <a:srgbClr val="FFFFFF"/>
                </a:solidFill>
              </a:rPr>
              <a:t>(callback) {</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a:t>
            </a:r>
            <a:r>
              <a:rPr lang="en-US" sz="1800" dirty="0" err="1">
                <a:solidFill>
                  <a:srgbClr val="FFFFFF"/>
                </a:solidFill>
              </a:rPr>
              <a:t>dropUserCollection</a:t>
            </a:r>
            <a:r>
              <a:rPr lang="en-US" sz="1800" dirty="0">
                <a:solidFill>
                  <a:srgbClr val="FFFFFF"/>
                </a:solidFill>
              </a:rPr>
              <a:t>");</a:t>
            </a:r>
          </a:p>
          <a:p>
            <a:pPr marL="0" indent="0">
              <a:spcBef>
                <a:spcPts val="0"/>
              </a:spcBef>
              <a:buNone/>
            </a:pPr>
            <a:r>
              <a:rPr lang="en-US" sz="1800" dirty="0">
                <a:solidFill>
                  <a:srgbClr val="FFFFFF"/>
                </a:solidFill>
              </a:rPr>
              <a:t>        user = </a:t>
            </a:r>
            <a:r>
              <a:rPr lang="en-US" sz="1800" dirty="0" err="1">
                <a:solidFill>
                  <a:srgbClr val="FFFFFF"/>
                </a:solidFill>
              </a:rPr>
              <a:t>reader_test_db.collection</a:t>
            </a:r>
            <a:r>
              <a:rPr lang="en-US" sz="1800" dirty="0">
                <a:solidFill>
                  <a:srgbClr val="FFFFFF"/>
                </a:solidFill>
              </a:rPr>
              <a:t>('user');</a:t>
            </a:r>
          </a:p>
          <a:p>
            <a:pPr marL="0" indent="0">
              <a:spcBef>
                <a:spcPts val="0"/>
              </a:spcBef>
              <a:buNone/>
            </a:pPr>
            <a:r>
              <a:rPr lang="en-US" sz="1800" dirty="0">
                <a:solidFill>
                  <a:srgbClr val="FFFFFF"/>
                </a:solidFill>
              </a:rPr>
              <a:t>        if (undefined != user) {</a:t>
            </a:r>
          </a:p>
          <a:p>
            <a:pPr marL="0" indent="0">
              <a:spcBef>
                <a:spcPts val="0"/>
              </a:spcBef>
              <a:buNone/>
            </a:pPr>
            <a:r>
              <a:rPr lang="en-US" sz="1800" dirty="0">
                <a:solidFill>
                  <a:srgbClr val="FFFFFF"/>
                </a:solidFill>
              </a:rPr>
              <a:t>            </a:t>
            </a:r>
            <a:r>
              <a:rPr lang="en-US" sz="1800" dirty="0" err="1">
                <a:solidFill>
                  <a:srgbClr val="FFFFFF"/>
                </a:solidFill>
              </a:rPr>
              <a:t>user.drop</a:t>
            </a:r>
            <a:r>
              <a:rPr lang="en-US" sz="1800" dirty="0">
                <a:solidFill>
                  <a:srgbClr val="FFFFFF"/>
                </a:solidFill>
              </a:rPr>
              <a:t>(function(err, reply) {</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('user collection dropped');</a:t>
            </a:r>
          </a:p>
          <a:p>
            <a:pPr marL="0" indent="0">
              <a:spcBef>
                <a:spcPts val="0"/>
              </a:spcBef>
              <a:buNone/>
            </a:pPr>
            <a:r>
              <a:rPr lang="en-US" sz="1800" dirty="0">
                <a:solidFill>
                  <a:srgbClr val="FFFFFF"/>
                </a:solidFill>
              </a:rPr>
              <a:t>                callback(0);</a:t>
            </a:r>
          </a:p>
          <a:p>
            <a:pPr marL="0" indent="0">
              <a:spcBef>
                <a:spcPts val="0"/>
              </a:spcBef>
              <a:buNone/>
            </a:pPr>
            <a:r>
              <a:rPr lang="en-US" sz="1800" dirty="0">
                <a:solidFill>
                  <a:srgbClr val="FFFFFF"/>
                </a:solidFill>
              </a:rPr>
              <a:t>            });</a:t>
            </a:r>
          </a:p>
          <a:p>
            <a:pPr marL="0" indent="0">
              <a:spcBef>
                <a:spcPts val="0"/>
              </a:spcBef>
              <a:buNone/>
            </a:pPr>
            <a:r>
              <a:rPr lang="en-US" sz="1800" dirty="0">
                <a:solidFill>
                  <a:srgbClr val="FFFFFF"/>
                </a:solidFill>
              </a:rPr>
              <a:t>        } else {</a:t>
            </a:r>
          </a:p>
          <a:p>
            <a:pPr marL="0" indent="0">
              <a:spcBef>
                <a:spcPts val="0"/>
              </a:spcBef>
              <a:buNone/>
            </a:pPr>
            <a:r>
              <a:rPr lang="en-US" sz="1800" dirty="0">
                <a:solidFill>
                  <a:srgbClr val="FFFFFF"/>
                </a:solidFill>
              </a:rPr>
              <a:t>            callback(0);</a:t>
            </a:r>
          </a:p>
          <a:p>
            <a:pPr marL="0" indent="0">
              <a:spcBef>
                <a:spcPts val="0"/>
              </a:spcBef>
              <a:buNone/>
            </a:pPr>
            <a:r>
              <a:rPr lang="en-US" sz="1800" dirty="0">
                <a:solidFill>
                  <a:srgbClr val="FFFFFF"/>
                </a:solidFill>
              </a:rPr>
              <a:t>        }</a:t>
            </a:r>
          </a:p>
          <a:p>
            <a:pPr marL="0" indent="0">
              <a:spcBef>
                <a:spcPts val="0"/>
              </a:spcBef>
              <a:buNone/>
            </a:pPr>
            <a:r>
              <a:rPr lang="en-US" sz="1800" dirty="0" smtClean="0">
                <a:solidFill>
                  <a:srgbClr val="FFFFFF"/>
                </a:solidFill>
              </a:rPr>
              <a:t>}</a:t>
            </a:r>
            <a:r>
              <a:rPr lang="en-US" sz="1800" dirty="0">
                <a:solidFill>
                  <a:srgbClr val="FFFFFF"/>
                </a:solidFill>
              </a:rPr>
              <a:t>,</a:t>
            </a:r>
            <a:endParaRPr lang="en-US" sz="1800" dirty="0" smtClean="0">
              <a:solidFill>
                <a:srgbClr val="FFFFFF"/>
              </a:solidFill>
            </a:endParaRPr>
          </a:p>
          <a:p>
            <a:pPr marL="0" indent="0">
              <a:spcBef>
                <a:spcPts val="0"/>
              </a:spcBef>
              <a:buNone/>
            </a:pP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5588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setup_tests.js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a:solidFill>
                  <a:srgbClr val="FFFFFF"/>
                </a:solidFill>
              </a:rPr>
              <a:t> function </a:t>
            </a:r>
            <a:r>
              <a:rPr lang="en-US" sz="1800" dirty="0" err="1">
                <a:solidFill>
                  <a:srgbClr val="FFFFFF"/>
                </a:solidFill>
              </a:rPr>
              <a:t>dropUserFeedEntryCollection</a:t>
            </a:r>
            <a:r>
              <a:rPr lang="en-US" sz="1800" dirty="0">
                <a:solidFill>
                  <a:srgbClr val="FFFFFF"/>
                </a:solidFill>
              </a:rPr>
              <a:t>(callback) {</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a:t>
            </a:r>
            <a:r>
              <a:rPr lang="en-US" sz="1800" dirty="0" err="1">
                <a:solidFill>
                  <a:srgbClr val="FFFFFF"/>
                </a:solidFill>
              </a:rPr>
              <a:t>dropUserFeedEntryCollection</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user_feed_entry</a:t>
            </a:r>
            <a:r>
              <a:rPr lang="en-US" sz="1800" dirty="0">
                <a:solidFill>
                  <a:srgbClr val="FFFFFF"/>
                </a:solidFill>
              </a:rPr>
              <a:t> = </a:t>
            </a:r>
            <a:r>
              <a:rPr lang="en-US" sz="1800" dirty="0" err="1">
                <a:solidFill>
                  <a:srgbClr val="FFFFFF"/>
                </a:solidFill>
              </a:rPr>
              <a:t>reader_test_db.collection</a:t>
            </a:r>
            <a:r>
              <a:rPr lang="en-US" sz="1800" dirty="0">
                <a:solidFill>
                  <a:srgbClr val="FFFFFF"/>
                </a:solidFill>
              </a:rPr>
              <a:t>('</a:t>
            </a:r>
            <a:r>
              <a:rPr lang="en-US" sz="1800" dirty="0" err="1">
                <a:solidFill>
                  <a:srgbClr val="FFFFFF"/>
                </a:solidFill>
              </a:rPr>
              <a:t>user_feed_entry</a:t>
            </a:r>
            <a:r>
              <a:rPr lang="en-US" sz="1800" dirty="0">
                <a:solidFill>
                  <a:srgbClr val="FFFFFF"/>
                </a:solidFill>
              </a:rPr>
              <a:t>');</a:t>
            </a:r>
          </a:p>
          <a:p>
            <a:pPr marL="0" indent="0">
              <a:spcBef>
                <a:spcPts val="0"/>
              </a:spcBef>
              <a:buNone/>
            </a:pPr>
            <a:r>
              <a:rPr lang="en-US" sz="1800" dirty="0">
                <a:solidFill>
                  <a:srgbClr val="FFFFFF"/>
                </a:solidFill>
              </a:rPr>
              <a:t>        if (undefined != </a:t>
            </a:r>
            <a:r>
              <a:rPr lang="en-US" sz="1800" dirty="0" err="1">
                <a:solidFill>
                  <a:srgbClr val="FFFFFF"/>
                </a:solidFill>
              </a:rPr>
              <a:t>user_feed_entry</a:t>
            </a:r>
            <a:r>
              <a:rPr lang="en-US" sz="1800" dirty="0">
                <a:solidFill>
                  <a:srgbClr val="FFFFFF"/>
                </a:solidFill>
              </a:rPr>
              <a:t>) {</a:t>
            </a:r>
          </a:p>
          <a:p>
            <a:pPr marL="0" indent="0">
              <a:spcBef>
                <a:spcPts val="0"/>
              </a:spcBef>
              <a:buNone/>
            </a:pPr>
            <a:r>
              <a:rPr lang="en-US" sz="1800" dirty="0">
                <a:solidFill>
                  <a:srgbClr val="FFFFFF"/>
                </a:solidFill>
              </a:rPr>
              <a:t>            </a:t>
            </a:r>
            <a:r>
              <a:rPr lang="en-US" sz="1800" dirty="0" err="1">
                <a:solidFill>
                  <a:srgbClr val="FFFFFF"/>
                </a:solidFill>
              </a:rPr>
              <a:t>user_feed_entry.drop</a:t>
            </a:r>
            <a:r>
              <a:rPr lang="en-US" sz="1800" dirty="0">
                <a:solidFill>
                  <a:srgbClr val="FFFFFF"/>
                </a:solidFill>
              </a:rPr>
              <a:t>(function(err, reply) {</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a:t>
            </a:r>
            <a:r>
              <a:rPr lang="en-US" sz="1800" dirty="0" err="1">
                <a:solidFill>
                  <a:srgbClr val="FFFFFF"/>
                </a:solidFill>
              </a:rPr>
              <a:t>user_feed_entry</a:t>
            </a:r>
            <a:r>
              <a:rPr lang="en-US" sz="1800" dirty="0">
                <a:solidFill>
                  <a:srgbClr val="FFFFFF"/>
                </a:solidFill>
              </a:rPr>
              <a:t> collection dropped');</a:t>
            </a:r>
          </a:p>
          <a:p>
            <a:pPr marL="0" indent="0">
              <a:spcBef>
                <a:spcPts val="0"/>
              </a:spcBef>
              <a:buNone/>
            </a:pPr>
            <a:r>
              <a:rPr lang="en-US" sz="1800" dirty="0">
                <a:solidFill>
                  <a:srgbClr val="FFFFFF"/>
                </a:solidFill>
              </a:rPr>
              <a:t>                callback(0);</a:t>
            </a:r>
          </a:p>
          <a:p>
            <a:pPr marL="0" indent="0">
              <a:spcBef>
                <a:spcPts val="0"/>
              </a:spcBef>
              <a:buNone/>
            </a:pPr>
            <a:r>
              <a:rPr lang="en-US" sz="1800" dirty="0">
                <a:solidFill>
                  <a:srgbClr val="FFFFFF"/>
                </a:solidFill>
              </a:rPr>
              <a:t>            });</a:t>
            </a:r>
          </a:p>
          <a:p>
            <a:pPr marL="0" indent="0">
              <a:spcBef>
                <a:spcPts val="0"/>
              </a:spcBef>
              <a:buNone/>
            </a:pPr>
            <a:r>
              <a:rPr lang="en-US" sz="1800" dirty="0">
                <a:solidFill>
                  <a:srgbClr val="FFFFFF"/>
                </a:solidFill>
              </a:rPr>
              <a:t>        } else {</a:t>
            </a:r>
          </a:p>
          <a:p>
            <a:pPr marL="0" indent="0">
              <a:spcBef>
                <a:spcPts val="0"/>
              </a:spcBef>
              <a:buNone/>
            </a:pPr>
            <a:r>
              <a:rPr lang="en-US" sz="1800" dirty="0">
                <a:solidFill>
                  <a:srgbClr val="FFFFFF"/>
                </a:solidFill>
              </a:rPr>
              <a:t>            callback(0);</a:t>
            </a:r>
          </a:p>
          <a:p>
            <a:pPr marL="0" indent="0">
              <a:spcBef>
                <a:spcPts val="0"/>
              </a:spcBef>
              <a:buNone/>
            </a:pPr>
            <a:r>
              <a:rPr lang="en-US" sz="1800" dirty="0">
                <a:solidFill>
                  <a:srgbClr val="FFFFFF"/>
                </a:solidFill>
              </a:rPr>
              <a:t>        }</a:t>
            </a:r>
          </a:p>
          <a:p>
            <a:pPr marL="0" indent="0">
              <a:spcBef>
                <a:spcPts val="0"/>
              </a:spcBef>
              <a:buNone/>
            </a:pPr>
            <a:r>
              <a:rPr lang="en-US" sz="18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408404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setup_tests.js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a:solidFill>
                  <a:srgbClr val="FFFFFF"/>
                </a:solidFill>
              </a:rPr>
              <a:t> function </a:t>
            </a:r>
            <a:r>
              <a:rPr lang="en-US" sz="1800" dirty="0" err="1">
                <a:solidFill>
                  <a:srgbClr val="FFFFFF"/>
                </a:solidFill>
              </a:rPr>
              <a:t>getApplication</a:t>
            </a:r>
            <a:r>
              <a:rPr lang="en-US" sz="1800" dirty="0">
                <a:solidFill>
                  <a:srgbClr val="FFFFFF"/>
                </a:solidFill>
              </a:rPr>
              <a:t>(callback) {</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a:t>
            </a:r>
            <a:r>
              <a:rPr lang="en-US" sz="1800" dirty="0" err="1">
                <a:solidFill>
                  <a:srgbClr val="FFFFFF"/>
                </a:solidFill>
              </a:rPr>
              <a:t>getApplication</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client.getApplications</a:t>
            </a:r>
            <a:r>
              <a:rPr lang="en-US" sz="1800" dirty="0">
                <a:solidFill>
                  <a:srgbClr val="FFFFFF"/>
                </a:solidFill>
              </a:rPr>
              <a:t>({name: SP_APP_NAME}, function(err, applications) {</a:t>
            </a:r>
          </a:p>
          <a:p>
            <a:pPr marL="0" indent="0">
              <a:spcBef>
                <a:spcPts val="0"/>
              </a:spcBef>
              <a:buNone/>
            </a:pPr>
            <a:r>
              <a:rPr lang="en-US" sz="1800" dirty="0">
                <a:solidFill>
                  <a:srgbClr val="FFFFFF"/>
                </a:solidFill>
              </a:rPr>
              <a:t>            </a:t>
            </a:r>
            <a:r>
              <a:rPr lang="en-US" sz="1800" dirty="0" err="1">
                <a:solidFill>
                  <a:srgbClr val="FFFFFF"/>
                </a:solidFill>
              </a:rPr>
              <a:t>console.log</a:t>
            </a:r>
            <a:r>
              <a:rPr lang="en-US" sz="1800" dirty="0">
                <a:solidFill>
                  <a:srgbClr val="FFFFFF"/>
                </a:solidFill>
              </a:rPr>
              <a:t>(applications);</a:t>
            </a:r>
          </a:p>
          <a:p>
            <a:pPr marL="0" indent="0">
              <a:spcBef>
                <a:spcPts val="0"/>
              </a:spcBef>
              <a:buNone/>
            </a:pPr>
            <a:r>
              <a:rPr lang="en-US" sz="1800" dirty="0">
                <a:solidFill>
                  <a:srgbClr val="FFFFFF"/>
                </a:solidFill>
              </a:rPr>
              <a:t>            if (err) {</a:t>
            </a:r>
          </a:p>
          <a:p>
            <a:pPr marL="0" indent="0">
              <a:spcBef>
                <a:spcPts val="0"/>
              </a:spcBef>
              <a:buNone/>
            </a:pPr>
            <a:r>
              <a:rPr lang="en-US" sz="1800" dirty="0">
                <a:solidFill>
                  <a:srgbClr val="FFFFFF"/>
                </a:solidFill>
              </a:rPr>
              <a:t>                log("Error in </a:t>
            </a:r>
            <a:r>
              <a:rPr lang="en-US" sz="1800" dirty="0" err="1">
                <a:solidFill>
                  <a:srgbClr val="FFFFFF"/>
                </a:solidFill>
              </a:rPr>
              <a:t>getApplications</a:t>
            </a:r>
            <a:r>
              <a:rPr lang="en-US" sz="1800" dirty="0">
                <a:solidFill>
                  <a:srgbClr val="FFFFFF"/>
                </a:solidFill>
              </a:rPr>
              <a:t>");</a:t>
            </a:r>
          </a:p>
          <a:p>
            <a:pPr marL="0" indent="0">
              <a:spcBef>
                <a:spcPts val="0"/>
              </a:spcBef>
              <a:buNone/>
            </a:pPr>
            <a:r>
              <a:rPr lang="en-US" sz="1800" dirty="0">
                <a:solidFill>
                  <a:srgbClr val="FFFFFF"/>
                </a:solidFill>
              </a:rPr>
              <a:t>                throw err;</a:t>
            </a:r>
          </a:p>
          <a:p>
            <a:pPr marL="0" indent="0">
              <a:spcBef>
                <a:spcPts val="0"/>
              </a:spcBef>
              <a:buNone/>
            </a:pPr>
            <a:r>
              <a:rPr lang="en-US" sz="1800" dirty="0">
                <a:solidFill>
                  <a:srgbClr val="FFFFFF"/>
                </a:solidFill>
              </a:rPr>
              <a:t>            }</a:t>
            </a:r>
          </a:p>
          <a:p>
            <a:pPr marL="0" indent="0">
              <a:spcBef>
                <a:spcPts val="0"/>
              </a:spcBef>
              <a:buNone/>
            </a:pPr>
            <a:endParaRPr lang="en-US" sz="1800" dirty="0">
              <a:solidFill>
                <a:srgbClr val="FFFFFF"/>
              </a:solidFill>
            </a:endParaRPr>
          </a:p>
          <a:p>
            <a:pPr marL="0" indent="0">
              <a:spcBef>
                <a:spcPts val="0"/>
              </a:spcBef>
              <a:buNone/>
            </a:pPr>
            <a:r>
              <a:rPr lang="en-US" sz="1800" dirty="0">
                <a:solidFill>
                  <a:srgbClr val="FFFFFF"/>
                </a:solidFill>
              </a:rPr>
              <a:t>            app = </a:t>
            </a:r>
            <a:r>
              <a:rPr lang="en-US" sz="1800" dirty="0" err="1">
                <a:solidFill>
                  <a:srgbClr val="FFFFFF"/>
                </a:solidFill>
              </a:rPr>
              <a:t>applications.items</a:t>
            </a:r>
            <a:r>
              <a:rPr lang="en-US" sz="1800" dirty="0">
                <a:solidFill>
                  <a:srgbClr val="FFFFFF"/>
                </a:solidFill>
              </a:rPr>
              <a:t>[0];</a:t>
            </a:r>
          </a:p>
          <a:p>
            <a:pPr marL="0" indent="0">
              <a:spcBef>
                <a:spcPts val="0"/>
              </a:spcBef>
              <a:buNone/>
            </a:pPr>
            <a:r>
              <a:rPr lang="en-US" sz="1800" dirty="0">
                <a:solidFill>
                  <a:srgbClr val="FFFFFF"/>
                </a:solidFill>
              </a:rPr>
              <a:t>            callback(0);</a:t>
            </a:r>
          </a:p>
          <a:p>
            <a:pPr marL="0" indent="0">
              <a:spcBef>
                <a:spcPts val="0"/>
              </a:spcBef>
              <a:buNone/>
            </a:pPr>
            <a:r>
              <a:rPr lang="en-US" sz="1800" dirty="0">
                <a:solidFill>
                  <a:srgbClr val="FFFFFF"/>
                </a:solidFill>
              </a:rPr>
              <a:t>        });</a:t>
            </a:r>
          </a:p>
          <a:p>
            <a:pPr marL="0" indent="0">
              <a:spcBef>
                <a:spcPts val="0"/>
              </a:spcBef>
              <a:buNone/>
            </a:pPr>
            <a:r>
              <a:rPr lang="en-US" sz="1800" dirty="0">
                <a:solidFill>
                  <a:srgbClr val="FFFFFF"/>
                </a:solidFill>
              </a:rPr>
              <a:t>    },</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72909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setup_tests.js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28004" y="1349404"/>
            <a:ext cx="8229600" cy="4899077"/>
          </a:xfrm>
        </p:spPr>
        <p:txBody>
          <a:bodyPr>
            <a:normAutofit lnSpcReduction="10000"/>
          </a:bodyPr>
          <a:lstStyle/>
          <a:p>
            <a:pPr marL="0" indent="0">
              <a:spcBef>
                <a:spcPts val="0"/>
              </a:spcBef>
              <a:buNone/>
            </a:pPr>
            <a:r>
              <a:rPr lang="en-US" sz="1800" dirty="0" smtClean="0">
                <a:solidFill>
                  <a:srgbClr val="FFFFFF"/>
                </a:solidFill>
              </a:rPr>
              <a:t>function </a:t>
            </a:r>
            <a:r>
              <a:rPr lang="en-US" sz="1800" dirty="0" err="1">
                <a:solidFill>
                  <a:srgbClr val="FFFFFF"/>
                </a:solidFill>
              </a:rPr>
              <a:t>deleteTestAccounts</a:t>
            </a:r>
            <a:r>
              <a:rPr lang="en-US" sz="1800" dirty="0">
                <a:solidFill>
                  <a:srgbClr val="FFFFFF"/>
                </a:solidFill>
              </a:rPr>
              <a:t>(callback) {</a:t>
            </a:r>
          </a:p>
          <a:p>
            <a:pPr marL="0" indent="0">
              <a:spcBef>
                <a:spcPts val="0"/>
              </a:spcBef>
              <a:buNone/>
            </a:pPr>
            <a:r>
              <a:rPr lang="en-US" sz="1800" dirty="0" smtClean="0">
                <a:solidFill>
                  <a:srgbClr val="FFFFFF"/>
                </a:solidFill>
              </a:rPr>
              <a:t>	</a:t>
            </a:r>
            <a:r>
              <a:rPr lang="en-US" sz="1800" dirty="0" err="1" smtClean="0">
                <a:solidFill>
                  <a:srgbClr val="FFFFFF"/>
                </a:solidFill>
              </a:rPr>
              <a:t>app.getAccounts</a:t>
            </a:r>
            <a:r>
              <a:rPr lang="en-US" sz="1800" dirty="0">
                <a:solidFill>
                  <a:srgbClr val="FFFFFF"/>
                </a:solidFill>
              </a:rPr>
              <a:t>({email: TU_EMAIL_REGEX}, function(err, accounts) {</a:t>
            </a:r>
          </a:p>
          <a:p>
            <a:pPr marL="0" indent="0">
              <a:spcBef>
                <a:spcPts val="0"/>
              </a:spcBef>
              <a:buNone/>
            </a:pPr>
            <a:r>
              <a:rPr lang="en-US" sz="1800" dirty="0" smtClean="0">
                <a:solidFill>
                  <a:srgbClr val="FFFFFF"/>
                </a:solidFill>
              </a:rPr>
              <a:t>		if </a:t>
            </a:r>
            <a:r>
              <a:rPr lang="en-US" sz="1800" dirty="0">
                <a:solidFill>
                  <a:srgbClr val="FFFFFF"/>
                </a:solidFill>
              </a:rPr>
              <a:t>(err) </a:t>
            </a:r>
            <a:r>
              <a:rPr lang="en-US" sz="1800" dirty="0" smtClean="0">
                <a:solidFill>
                  <a:srgbClr val="FFFFFF"/>
                </a:solidFill>
              </a:rPr>
              <a:t>throw </a:t>
            </a:r>
            <a:r>
              <a:rPr lang="en-US" sz="1800" dirty="0">
                <a:solidFill>
                  <a:srgbClr val="FFFFFF"/>
                </a:solidFill>
              </a:rPr>
              <a:t>err</a:t>
            </a:r>
            <a:r>
              <a:rPr lang="en-US" sz="1800" dirty="0" smtClean="0">
                <a:solidFill>
                  <a:srgbClr val="FFFFFF"/>
                </a:solidFill>
              </a:rPr>
              <a:t>;</a:t>
            </a:r>
            <a:endParaRPr lang="en-US" sz="1800" dirty="0">
              <a:solidFill>
                <a:srgbClr val="FFFFFF"/>
              </a:solidFill>
            </a:endParaRPr>
          </a:p>
          <a:p>
            <a:pPr marL="0" indent="0">
              <a:spcBef>
                <a:spcPts val="0"/>
              </a:spcBef>
              <a:buNone/>
            </a:pPr>
            <a:r>
              <a:rPr lang="en-US" sz="1800" dirty="0" smtClean="0">
                <a:solidFill>
                  <a:srgbClr val="FFFFFF"/>
                </a:solidFill>
              </a:rPr>
              <a:t>		</a:t>
            </a:r>
            <a:r>
              <a:rPr lang="en-US" sz="1800" dirty="0" err="1" smtClean="0">
                <a:solidFill>
                  <a:srgbClr val="FFFFFF"/>
                </a:solidFill>
              </a:rPr>
              <a:t>accounts.items.forEach</a:t>
            </a:r>
            <a:r>
              <a:rPr lang="en-US" sz="1800" dirty="0">
                <a:solidFill>
                  <a:srgbClr val="FFFFFF"/>
                </a:solidFill>
              </a:rPr>
              <a:t>(function </a:t>
            </a:r>
            <a:r>
              <a:rPr lang="en-US" sz="1800" dirty="0" err="1">
                <a:solidFill>
                  <a:srgbClr val="FFFFFF"/>
                </a:solidFill>
              </a:rPr>
              <a:t>deleteAccount</a:t>
            </a:r>
            <a:r>
              <a:rPr lang="en-US" sz="1800" dirty="0">
                <a:solidFill>
                  <a:srgbClr val="FFFFFF"/>
                </a:solidFill>
              </a:rPr>
              <a:t>(account) {</a:t>
            </a:r>
          </a:p>
          <a:p>
            <a:pPr marL="0" indent="0">
              <a:spcBef>
                <a:spcPts val="0"/>
              </a:spcBef>
              <a:buNone/>
            </a:pPr>
            <a:r>
              <a:rPr lang="en-US" sz="1800" dirty="0" smtClean="0">
                <a:solidFill>
                  <a:srgbClr val="FFFFFF"/>
                </a:solidFill>
              </a:rPr>
              <a:t>			</a:t>
            </a:r>
            <a:r>
              <a:rPr lang="en-US" sz="1800" dirty="0" err="1" smtClean="0">
                <a:solidFill>
                  <a:srgbClr val="FFFFFF"/>
                </a:solidFill>
              </a:rPr>
              <a:t>account.delete</a:t>
            </a:r>
            <a:r>
              <a:rPr lang="en-US" sz="1800" dirty="0">
                <a:solidFill>
                  <a:srgbClr val="FFFFFF"/>
                </a:solidFill>
              </a:rPr>
              <a:t>(function </a:t>
            </a:r>
            <a:r>
              <a:rPr lang="en-US" sz="1800" dirty="0" err="1">
                <a:solidFill>
                  <a:srgbClr val="FFFFFF"/>
                </a:solidFill>
              </a:rPr>
              <a:t>deleteError</a:t>
            </a:r>
            <a:r>
              <a:rPr lang="en-US" sz="1800" dirty="0">
                <a:solidFill>
                  <a:srgbClr val="FFFFFF"/>
                </a:solidFill>
              </a:rPr>
              <a:t>(err) {</a:t>
            </a:r>
          </a:p>
          <a:p>
            <a:pPr marL="0" indent="0">
              <a:spcBef>
                <a:spcPts val="0"/>
              </a:spcBef>
              <a:buNone/>
            </a:pPr>
            <a:r>
              <a:rPr lang="en-US" sz="1800" dirty="0" smtClean="0">
                <a:solidFill>
                  <a:srgbClr val="FFFFFF"/>
                </a:solidFill>
              </a:rPr>
              <a:t>				if </a:t>
            </a:r>
            <a:r>
              <a:rPr lang="en-US" sz="1800" dirty="0">
                <a:solidFill>
                  <a:srgbClr val="FFFFFF"/>
                </a:solidFill>
              </a:rPr>
              <a:t>(err) </a:t>
            </a:r>
            <a:r>
              <a:rPr lang="en-US" sz="1800" dirty="0" smtClean="0">
                <a:solidFill>
                  <a:srgbClr val="FFFFFF"/>
                </a:solidFill>
              </a:rPr>
              <a:t>throw </a:t>
            </a:r>
            <a:r>
              <a:rPr lang="en-US" sz="1800" dirty="0">
                <a:solidFill>
                  <a:srgbClr val="FFFFFF"/>
                </a:solidFill>
              </a:rPr>
              <a:t>err</a:t>
            </a:r>
            <a:r>
              <a:rPr lang="en-US" sz="1800" dirty="0" smtClean="0">
                <a:solidFill>
                  <a:srgbClr val="FFFFFF"/>
                </a:solidFill>
              </a:rPr>
              <a:t>;</a:t>
            </a:r>
            <a:endParaRPr lang="en-US" sz="1800" dirty="0">
              <a:solidFill>
                <a:srgbClr val="FFFFFF"/>
              </a:solidFill>
            </a:endParaRPr>
          </a:p>
          <a:p>
            <a:pPr marL="0" indent="0">
              <a:spcBef>
                <a:spcPts val="0"/>
              </a:spcBef>
              <a:buNone/>
            </a:pPr>
            <a:r>
              <a:rPr lang="en-US" sz="1800" dirty="0" smtClean="0">
                <a:solidFill>
                  <a:srgbClr val="FFFFFF"/>
                </a:solidFill>
              </a:rPr>
              <a:t>			}</a:t>
            </a:r>
            <a:r>
              <a:rPr lang="en-US" sz="1800" dirty="0">
                <a:solidFill>
                  <a:srgbClr val="FFFFFF"/>
                </a:solidFill>
              </a:rPr>
              <a:t>);</a:t>
            </a:r>
          </a:p>
          <a:p>
            <a:pPr marL="0" indent="0">
              <a:spcBef>
                <a:spcPts val="0"/>
              </a:spcBef>
              <a:buNone/>
            </a:pPr>
            <a:r>
              <a:rPr lang="en-US" sz="1800" dirty="0" smtClean="0">
                <a:solidFill>
                  <a:srgbClr val="FFFFFF"/>
                </a:solidFill>
              </a:rPr>
              <a:t>		}</a:t>
            </a:r>
            <a:r>
              <a:rPr lang="en-US" sz="1800" dirty="0">
                <a:solidFill>
                  <a:srgbClr val="FFFFFF"/>
                </a:solidFill>
              </a:rPr>
              <a:t>)</a:t>
            </a:r>
            <a:r>
              <a:rPr lang="en-US" sz="1800" dirty="0" smtClean="0">
                <a:solidFill>
                  <a:srgbClr val="FFFFFF"/>
                </a:solidFill>
              </a:rPr>
              <a:t>;</a:t>
            </a:r>
            <a:endParaRPr lang="en-US" sz="1800" dirty="0">
              <a:solidFill>
                <a:srgbClr val="FFFFFF"/>
              </a:solidFill>
            </a:endParaRPr>
          </a:p>
          <a:p>
            <a:pPr marL="0" indent="0">
              <a:spcBef>
                <a:spcPts val="0"/>
              </a:spcBef>
              <a:buNone/>
            </a:pPr>
            <a:r>
              <a:rPr lang="en-US" sz="1800" dirty="0" smtClean="0">
                <a:solidFill>
                  <a:srgbClr val="FFFFFF"/>
                </a:solidFill>
              </a:rPr>
              <a:t>		callback</a:t>
            </a:r>
            <a:r>
              <a:rPr lang="en-US" sz="1800" dirty="0">
                <a:solidFill>
                  <a:srgbClr val="FFFFFF"/>
                </a:solidFill>
              </a:rPr>
              <a:t>(0);</a:t>
            </a:r>
          </a:p>
          <a:p>
            <a:pPr marL="0" indent="0">
              <a:spcBef>
                <a:spcPts val="0"/>
              </a:spcBef>
              <a:buNone/>
            </a:pPr>
            <a:r>
              <a:rPr lang="en-US" sz="1800" dirty="0" smtClean="0">
                <a:solidFill>
                  <a:srgbClr val="FFFFFF"/>
                </a:solidFill>
              </a:rPr>
              <a:t>	}</a:t>
            </a:r>
            <a:r>
              <a:rPr lang="en-US" sz="1800" dirty="0">
                <a:solidFill>
                  <a:srgbClr val="FFFFFF"/>
                </a:solidFill>
              </a:rPr>
              <a:t>);</a:t>
            </a:r>
          </a:p>
          <a:p>
            <a:pPr marL="0" indent="0">
              <a:spcBef>
                <a:spcPts val="0"/>
              </a:spcBef>
              <a:buNone/>
            </a:pPr>
            <a:r>
              <a:rPr lang="en-US" sz="1800" dirty="0" smtClean="0">
                <a:solidFill>
                  <a:srgbClr val="FFFFFF"/>
                </a:solidFill>
              </a:rPr>
              <a:t>}</a:t>
            </a:r>
          </a:p>
          <a:p>
            <a:pPr marL="0" indent="0">
              <a:spcBef>
                <a:spcPts val="0"/>
              </a:spcBef>
              <a:buNone/>
            </a:pPr>
            <a:endParaRPr lang="en-US" sz="1800" dirty="0">
              <a:solidFill>
                <a:srgbClr val="FFFFFF"/>
              </a:solidFill>
            </a:endParaRPr>
          </a:p>
          <a:p>
            <a:pPr marL="0" indent="0">
              <a:spcBef>
                <a:spcPts val="0"/>
              </a:spcBef>
              <a:buNone/>
            </a:pPr>
            <a:r>
              <a:rPr lang="en-US" sz="1800" dirty="0" smtClean="0">
                <a:solidFill>
                  <a:srgbClr val="FFFFFF"/>
                </a:solidFill>
              </a:rPr>
              <a:t>function </a:t>
            </a:r>
            <a:r>
              <a:rPr lang="en-US" sz="1800" dirty="0" err="1">
                <a:solidFill>
                  <a:srgbClr val="FFFFFF"/>
                </a:solidFill>
              </a:rPr>
              <a:t>closeDB</a:t>
            </a:r>
            <a:r>
              <a:rPr lang="en-US" sz="1800" dirty="0">
                <a:solidFill>
                  <a:srgbClr val="FFFFFF"/>
                </a:solidFill>
              </a:rPr>
              <a:t>(callback) {</a:t>
            </a:r>
          </a:p>
          <a:p>
            <a:pPr marL="0" indent="0">
              <a:spcBef>
                <a:spcPts val="0"/>
              </a:spcBef>
              <a:buNone/>
            </a:pPr>
            <a:r>
              <a:rPr lang="en-US" sz="1800" dirty="0" smtClean="0">
                <a:solidFill>
                  <a:srgbClr val="FFFFFF"/>
                </a:solidFill>
              </a:rPr>
              <a:t>	</a:t>
            </a:r>
            <a:r>
              <a:rPr lang="en-US" sz="1800" dirty="0" err="1" smtClean="0">
                <a:solidFill>
                  <a:srgbClr val="FFFFFF"/>
                </a:solidFill>
              </a:rPr>
              <a:t>reader_test_db.close</a:t>
            </a:r>
            <a:r>
              <a:rPr lang="en-US" sz="1800" dirty="0">
                <a:solidFill>
                  <a:srgbClr val="FFFFFF"/>
                </a:solidFill>
              </a:rPr>
              <a:t>();</a:t>
            </a:r>
          </a:p>
          <a:p>
            <a:pPr marL="0" indent="0">
              <a:spcBef>
                <a:spcPts val="0"/>
              </a:spcBef>
              <a:buNone/>
            </a:pPr>
            <a:r>
              <a:rPr lang="en-US" sz="1800" dirty="0" smtClean="0">
                <a:solidFill>
                  <a:srgbClr val="FFFFFF"/>
                </a:solidFill>
              </a:rPr>
              <a:t>}</a:t>
            </a:r>
          </a:p>
          <a:p>
            <a:pPr marL="0" indent="0">
              <a:spcBef>
                <a:spcPts val="0"/>
              </a:spcBef>
              <a:buNone/>
            </a:pPr>
            <a:endParaRPr lang="en-US" sz="1800" dirty="0">
              <a:solidFill>
                <a:srgbClr val="FFFFFF"/>
              </a:solidFill>
            </a:endParaRPr>
          </a:p>
          <a:p>
            <a:pPr marL="0" indent="0">
              <a:spcBef>
                <a:spcPts val="0"/>
              </a:spcBef>
              <a:buNone/>
            </a:pPr>
            <a:r>
              <a:rPr lang="en-US" sz="1800" dirty="0" err="1">
                <a:solidFill>
                  <a:srgbClr val="FFFFFF"/>
                </a:solidFill>
              </a:rPr>
              <a:t>async.series</a:t>
            </a:r>
            <a:r>
              <a:rPr lang="en-US" sz="1800" dirty="0">
                <a:solidFill>
                  <a:srgbClr val="FFFFFF"/>
                </a:solidFill>
              </a:rPr>
              <a:t>([</a:t>
            </a:r>
            <a:r>
              <a:rPr lang="en-US" sz="1800" dirty="0" err="1" smtClean="0">
                <a:solidFill>
                  <a:srgbClr val="FFFFFF"/>
                </a:solidFill>
              </a:rPr>
              <a:t>connectDB</a:t>
            </a:r>
            <a:r>
              <a:rPr lang="en-US" sz="1800" dirty="0">
                <a:solidFill>
                  <a:srgbClr val="FFFFFF"/>
                </a:solidFill>
              </a:rPr>
              <a:t>, </a:t>
            </a:r>
            <a:r>
              <a:rPr lang="en-US" sz="1800" dirty="0" err="1" smtClean="0">
                <a:solidFill>
                  <a:srgbClr val="FFFFFF"/>
                </a:solidFill>
              </a:rPr>
              <a:t>dropUserCollection</a:t>
            </a:r>
            <a:r>
              <a:rPr lang="en-US" sz="1800" dirty="0">
                <a:solidFill>
                  <a:srgbClr val="FFFFFF"/>
                </a:solidFill>
              </a:rPr>
              <a:t>, </a:t>
            </a:r>
            <a:r>
              <a:rPr lang="en-US" sz="1800" dirty="0" err="1" smtClean="0">
                <a:solidFill>
                  <a:srgbClr val="FFFFFF"/>
                </a:solidFill>
              </a:rPr>
              <a:t>dropUserFeedEntryCollection</a:t>
            </a:r>
            <a:r>
              <a:rPr lang="en-US" sz="1800" dirty="0" smtClean="0">
                <a:solidFill>
                  <a:srgbClr val="FFFFFF"/>
                </a:solidFill>
              </a:rPr>
              <a:t>,</a:t>
            </a:r>
          </a:p>
          <a:p>
            <a:pPr marL="0" indent="0">
              <a:spcBef>
                <a:spcPts val="0"/>
              </a:spcBef>
              <a:buNone/>
            </a:pPr>
            <a:r>
              <a:rPr lang="en-US" sz="1800" dirty="0">
                <a:solidFill>
                  <a:srgbClr val="FFFFFF"/>
                </a:solidFill>
              </a:rPr>
              <a:t>			</a:t>
            </a:r>
            <a:r>
              <a:rPr lang="en-US" sz="1800" dirty="0" err="1" smtClean="0">
                <a:solidFill>
                  <a:srgbClr val="FFFFFF"/>
                </a:solidFill>
              </a:rPr>
              <a:t>dropUserFeedEntryCollection</a:t>
            </a:r>
            <a:r>
              <a:rPr lang="en-US" sz="1800" dirty="0">
                <a:solidFill>
                  <a:srgbClr val="FFFFFF"/>
                </a:solidFill>
              </a:rPr>
              <a:t>, </a:t>
            </a:r>
            <a:r>
              <a:rPr lang="en-US" sz="1800" dirty="0" err="1" smtClean="0">
                <a:solidFill>
                  <a:srgbClr val="FFFFFF"/>
                </a:solidFill>
              </a:rPr>
              <a:t>getApplication</a:t>
            </a:r>
            <a:r>
              <a:rPr lang="en-US" sz="1800" dirty="0">
                <a:solidFill>
                  <a:srgbClr val="FFFFFF"/>
                </a:solidFill>
              </a:rPr>
              <a:t>, </a:t>
            </a:r>
            <a:r>
              <a:rPr lang="en-US" sz="1800" dirty="0" err="1" smtClean="0">
                <a:solidFill>
                  <a:srgbClr val="FFFFFF"/>
                </a:solidFill>
              </a:rPr>
              <a:t>deleteTestAccounts</a:t>
            </a:r>
            <a:r>
              <a:rPr lang="en-US" sz="1800" dirty="0" smtClean="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closeDB</a:t>
            </a:r>
            <a:r>
              <a:rPr lang="en-US" sz="1800" dirty="0">
                <a:solidFill>
                  <a:srgbClr val="FFFFFF"/>
                </a:solidFill>
              </a:rPr>
              <a:t>);</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94110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create_accounts_error_spec.js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normAutofit lnSpcReduction="10000"/>
          </a:bodyPr>
          <a:lstStyle/>
          <a:p>
            <a:pPr marL="0" indent="0">
              <a:spcBef>
                <a:spcPts val="0"/>
              </a:spcBef>
              <a:buNone/>
            </a:pPr>
            <a:r>
              <a:rPr lang="en-US" sz="1800" dirty="0">
                <a:solidFill>
                  <a:srgbClr val="FFFFFF"/>
                </a:solidFill>
              </a:rPr>
              <a:t>TU1_FN = "Test";</a:t>
            </a:r>
          </a:p>
          <a:p>
            <a:pPr marL="0" indent="0">
              <a:spcBef>
                <a:spcPts val="0"/>
              </a:spcBef>
              <a:buNone/>
            </a:pPr>
            <a:r>
              <a:rPr lang="en-US" sz="1800" dirty="0">
                <a:solidFill>
                  <a:srgbClr val="FFFFFF"/>
                </a:solidFill>
              </a:rPr>
              <a:t>TU1_LN = "User1";</a:t>
            </a:r>
          </a:p>
          <a:p>
            <a:pPr marL="0" indent="0">
              <a:spcBef>
                <a:spcPts val="0"/>
              </a:spcBef>
              <a:buNone/>
            </a:pPr>
            <a:r>
              <a:rPr lang="en-US" sz="1800" dirty="0">
                <a:solidFill>
                  <a:srgbClr val="FFFFFF"/>
                </a:solidFill>
              </a:rPr>
              <a:t>TU1_EMAIL = "testuser1@example.com";</a:t>
            </a:r>
          </a:p>
          <a:p>
            <a:pPr marL="0" indent="0">
              <a:spcBef>
                <a:spcPts val="0"/>
              </a:spcBef>
              <a:buNone/>
            </a:pPr>
            <a:r>
              <a:rPr lang="en-US" sz="1800" dirty="0">
                <a:solidFill>
                  <a:srgbClr val="FFFFFF"/>
                </a:solidFill>
              </a:rPr>
              <a:t>TU1_PW = "testUser123";</a:t>
            </a:r>
          </a:p>
          <a:p>
            <a:pPr marL="0" indent="0">
              <a:spcBef>
                <a:spcPts val="0"/>
              </a:spcBef>
              <a:buNone/>
            </a:pPr>
            <a:r>
              <a:rPr lang="en-US" sz="1800" dirty="0">
                <a:solidFill>
                  <a:srgbClr val="FFFFFF"/>
                </a:solidFill>
              </a:rPr>
              <a:t>TU_EMAIL_REGEX = '</a:t>
            </a:r>
            <a:r>
              <a:rPr lang="en-US" sz="1800" dirty="0" err="1">
                <a:solidFill>
                  <a:srgbClr val="FFFFFF"/>
                </a:solidFill>
              </a:rPr>
              <a:t>testuser</a:t>
            </a:r>
            <a:r>
              <a:rPr lang="en-US" sz="1800" dirty="0">
                <a:solidFill>
                  <a:srgbClr val="FFFFFF"/>
                </a:solidFill>
              </a:rPr>
              <a:t>*';</a:t>
            </a:r>
          </a:p>
          <a:p>
            <a:pPr marL="0" indent="0">
              <a:spcBef>
                <a:spcPts val="0"/>
              </a:spcBef>
              <a:buNone/>
            </a:pPr>
            <a:r>
              <a:rPr lang="en-US" sz="1800" dirty="0">
                <a:solidFill>
                  <a:srgbClr val="FFFFFF"/>
                </a:solidFill>
              </a:rPr>
              <a:t>SP_APP_NAME = 'Reader Test';</a:t>
            </a:r>
          </a:p>
          <a:p>
            <a:pPr marL="0" indent="0">
              <a:spcBef>
                <a:spcPts val="0"/>
              </a:spcBef>
              <a:buNone/>
            </a:pPr>
            <a:endParaRPr lang="en-US" sz="1800" dirty="0">
              <a:solidFill>
                <a:srgbClr val="FFFFFF"/>
              </a:solidFill>
            </a:endParaRP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frisby</a:t>
            </a:r>
            <a:r>
              <a:rPr lang="en-US" sz="1800" dirty="0">
                <a:solidFill>
                  <a:srgbClr val="FFFFFF"/>
                </a:solidFill>
              </a:rPr>
              <a:t> = require('</a:t>
            </a:r>
            <a:r>
              <a:rPr lang="en-US" sz="1800" dirty="0" err="1">
                <a:solidFill>
                  <a:srgbClr val="FFFFFF"/>
                </a:solidFill>
              </a:rPr>
              <a:t>frisby</a:t>
            </a:r>
            <a:r>
              <a:rPr lang="en-US" sz="1800" dirty="0">
                <a:solidFill>
                  <a:srgbClr val="FFFFFF"/>
                </a:solidFill>
              </a:rPr>
              <a:t>');</a:t>
            </a: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tc</a:t>
            </a:r>
            <a:r>
              <a:rPr lang="en-US" sz="1800" dirty="0">
                <a:solidFill>
                  <a:srgbClr val="FFFFFF"/>
                </a:solidFill>
              </a:rPr>
              <a:t> = require('./</a:t>
            </a:r>
            <a:r>
              <a:rPr lang="en-US" sz="1800" dirty="0" err="1">
                <a:solidFill>
                  <a:srgbClr val="FFFFFF"/>
                </a:solidFill>
              </a:rPr>
              <a:t>config</a:t>
            </a:r>
            <a:r>
              <a:rPr lang="en-US" sz="1800" dirty="0">
                <a:solidFill>
                  <a:srgbClr val="FFFFFF"/>
                </a:solidFill>
              </a:rPr>
              <a:t>/</a:t>
            </a:r>
            <a:r>
              <a:rPr lang="en-US" sz="1800" dirty="0" err="1">
                <a:solidFill>
                  <a:srgbClr val="FFFFFF"/>
                </a:solidFill>
              </a:rPr>
              <a:t>test_config</a:t>
            </a:r>
            <a:r>
              <a:rPr lang="en-US" sz="1800" dirty="0">
                <a:solidFill>
                  <a:srgbClr val="FFFFFF"/>
                </a:solidFill>
              </a:rPr>
              <a:t>');</a:t>
            </a:r>
          </a:p>
          <a:p>
            <a:pPr marL="0" indent="0">
              <a:spcBef>
                <a:spcPts val="0"/>
              </a:spcBef>
              <a:buNone/>
            </a:pPr>
            <a:endParaRPr lang="en-US" sz="1800" dirty="0">
              <a:solidFill>
                <a:srgbClr val="FFFFFF"/>
              </a:solidFill>
            </a:endParaRPr>
          </a:p>
          <a:p>
            <a:pPr marL="0" indent="0">
              <a:spcBef>
                <a:spcPts val="0"/>
              </a:spcBef>
              <a:buNone/>
            </a:pPr>
            <a:r>
              <a:rPr lang="en-US" sz="1800" dirty="0" err="1">
                <a:solidFill>
                  <a:srgbClr val="FFFFFF"/>
                </a:solidFill>
              </a:rPr>
              <a:t>frisby.create</a:t>
            </a:r>
            <a:r>
              <a:rPr lang="en-US" sz="1800" dirty="0">
                <a:solidFill>
                  <a:srgbClr val="FFFFFF"/>
                </a:solidFill>
              </a:rPr>
              <a:t>('POST missing </a:t>
            </a:r>
            <a:r>
              <a:rPr lang="en-US" sz="1800" dirty="0" err="1">
                <a:solidFill>
                  <a:srgbClr val="FFFFFF"/>
                </a:solidFill>
              </a:rPr>
              <a:t>firstName</a:t>
            </a:r>
            <a:r>
              <a:rPr lang="en-US" sz="1800" dirty="0">
                <a:solidFill>
                  <a:srgbClr val="FFFFFF"/>
                </a:solidFill>
              </a:rPr>
              <a:t>')</a:t>
            </a:r>
          </a:p>
          <a:p>
            <a:pPr marL="0" indent="0">
              <a:spcBef>
                <a:spcPts val="0"/>
              </a:spcBef>
              <a:buNone/>
            </a:pPr>
            <a:r>
              <a:rPr lang="en-US" sz="1800" dirty="0">
                <a:solidFill>
                  <a:srgbClr val="FFFFFF"/>
                </a:solidFill>
              </a:rPr>
              <a:t>    .post(</a:t>
            </a:r>
            <a:r>
              <a:rPr lang="en-US" sz="1800" dirty="0" err="1">
                <a:solidFill>
                  <a:srgbClr val="FFFFFF"/>
                </a:solidFill>
              </a:rPr>
              <a:t>tc.url</a:t>
            </a:r>
            <a:r>
              <a:rPr lang="en-US" sz="1800" dirty="0">
                <a:solidFill>
                  <a:srgbClr val="FFFFFF"/>
                </a:solidFill>
              </a:rPr>
              <a:t> + '/user/enroll',</a:t>
            </a:r>
          </a:p>
          <a:p>
            <a:pPr marL="0" indent="0">
              <a:spcBef>
                <a:spcPts val="0"/>
              </a:spcBef>
              <a:buNone/>
            </a:pPr>
            <a:r>
              <a:rPr lang="en-US" sz="1800" dirty="0">
                <a:solidFill>
                  <a:srgbClr val="FFFFFF"/>
                </a:solidFill>
              </a:rPr>
              <a:t>          { '</a:t>
            </a:r>
            <a:r>
              <a:rPr lang="en-US" sz="1800" dirty="0" err="1">
                <a:solidFill>
                  <a:srgbClr val="FFFFFF"/>
                </a:solidFill>
              </a:rPr>
              <a:t>lastName</a:t>
            </a:r>
            <a:r>
              <a:rPr lang="en-US" sz="1800" dirty="0">
                <a:solidFill>
                  <a:srgbClr val="FFFFFF"/>
                </a:solidFill>
              </a:rPr>
              <a:t>' : TU1_LN,</a:t>
            </a:r>
          </a:p>
          <a:p>
            <a:pPr marL="0" indent="0">
              <a:spcBef>
                <a:spcPts val="0"/>
              </a:spcBef>
              <a:buNone/>
            </a:pPr>
            <a:r>
              <a:rPr lang="en-US" sz="1800" dirty="0">
                <a:solidFill>
                  <a:srgbClr val="FFFFFF"/>
                </a:solidFill>
              </a:rPr>
              <a:t>            'email' : TU1_EMAIL,</a:t>
            </a:r>
          </a:p>
          <a:p>
            <a:pPr marL="0" indent="0">
              <a:spcBef>
                <a:spcPts val="0"/>
              </a:spcBef>
              <a:buNone/>
            </a:pPr>
            <a:r>
              <a:rPr lang="en-US" sz="1800" dirty="0">
                <a:solidFill>
                  <a:srgbClr val="FFFFFF"/>
                </a:solidFill>
              </a:rPr>
              <a:t>            'password' : TU1_PW })</a:t>
            </a:r>
          </a:p>
          <a:p>
            <a:pPr marL="0" indent="0">
              <a:spcBef>
                <a:spcPts val="0"/>
              </a:spcBef>
              <a:buNone/>
            </a:pPr>
            <a:r>
              <a:rPr lang="en-US" sz="1800" dirty="0">
                <a:solidFill>
                  <a:srgbClr val="FFFFFF"/>
                </a:solidFill>
              </a:rPr>
              <a:t>    .</a:t>
            </a:r>
            <a:r>
              <a:rPr lang="en-US" sz="1800" dirty="0" err="1">
                <a:solidFill>
                  <a:srgbClr val="FFFFFF"/>
                </a:solidFill>
              </a:rPr>
              <a:t>expectStatus</a:t>
            </a:r>
            <a:r>
              <a:rPr lang="en-US" sz="1800" dirty="0">
                <a:solidFill>
                  <a:srgbClr val="FFFFFF"/>
                </a:solidFill>
              </a:rPr>
              <a:t>(400)</a:t>
            </a:r>
          </a:p>
          <a:p>
            <a:pPr marL="0" indent="0">
              <a:spcBef>
                <a:spcPts val="0"/>
              </a:spcBef>
              <a:buNone/>
            </a:pPr>
            <a:r>
              <a:rPr lang="en-US" sz="1800" dirty="0">
                <a:solidFill>
                  <a:srgbClr val="FFFFFF"/>
                </a:solidFill>
              </a:rPr>
              <a:t>    .</a:t>
            </a:r>
            <a:r>
              <a:rPr lang="en-US" sz="1800" dirty="0" err="1">
                <a:solidFill>
                  <a:srgbClr val="FFFFFF"/>
                </a:solidFill>
              </a:rPr>
              <a:t>expectHeader</a:t>
            </a:r>
            <a:r>
              <a:rPr lang="en-US" sz="1800" dirty="0">
                <a:solidFill>
                  <a:srgbClr val="FFFFFF"/>
                </a:solidFill>
              </a:rPr>
              <a:t>('Content-Type', 'application/</a:t>
            </a:r>
            <a:r>
              <a:rPr lang="en-US" sz="1800" dirty="0" err="1">
                <a:solidFill>
                  <a:srgbClr val="FFFFFF"/>
                </a:solidFill>
              </a:rPr>
              <a:t>json</a:t>
            </a:r>
            <a:r>
              <a:rPr lang="en-US" sz="1800" dirty="0">
                <a:solidFill>
                  <a:srgbClr val="FFFFFF"/>
                </a:solidFill>
              </a:rPr>
              <a:t>; charset=utf-8')</a:t>
            </a:r>
          </a:p>
          <a:p>
            <a:pPr marL="0" indent="0">
              <a:spcBef>
                <a:spcPts val="0"/>
              </a:spcBef>
              <a:buNone/>
            </a:pPr>
            <a:r>
              <a:rPr lang="en-US" sz="1800" dirty="0">
                <a:solidFill>
                  <a:srgbClr val="FFFFFF"/>
                </a:solidFill>
              </a:rPr>
              <a:t>    .</a:t>
            </a:r>
            <a:r>
              <a:rPr lang="en-US" sz="1800" dirty="0" err="1">
                <a:solidFill>
                  <a:srgbClr val="FFFFFF"/>
                </a:solidFill>
              </a:rPr>
              <a:t>expectJSON</a:t>
            </a:r>
            <a:r>
              <a:rPr lang="en-US" sz="1800" dirty="0">
                <a:solidFill>
                  <a:srgbClr val="FFFFFF"/>
                </a:solidFill>
              </a:rPr>
              <a:t>({'error' : 'Undefined First Name'})</a:t>
            </a:r>
          </a:p>
          <a:p>
            <a:pPr marL="0" indent="0">
              <a:spcBef>
                <a:spcPts val="0"/>
              </a:spcBef>
              <a:buNone/>
            </a:pPr>
            <a:r>
              <a:rPr lang="en-US" sz="1800" dirty="0">
                <a:solidFill>
                  <a:srgbClr val="FFFFFF"/>
                </a:solidFill>
              </a:rPr>
              <a:t>    .toss()</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01483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create_accounts_error_spec.js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frisby.create</a:t>
            </a:r>
            <a:r>
              <a:rPr lang="en-US" sz="1800" dirty="0">
                <a:solidFill>
                  <a:srgbClr val="FFFFFF"/>
                </a:solidFill>
              </a:rPr>
              <a:t>('POST password missing lowercase')</a:t>
            </a:r>
          </a:p>
          <a:p>
            <a:pPr marL="0" indent="0">
              <a:spcBef>
                <a:spcPts val="0"/>
              </a:spcBef>
              <a:buNone/>
            </a:pPr>
            <a:r>
              <a:rPr lang="en-US" sz="1800" dirty="0">
                <a:solidFill>
                  <a:srgbClr val="FFFFFF"/>
                </a:solidFill>
              </a:rPr>
              <a:t>    .post(</a:t>
            </a:r>
            <a:r>
              <a:rPr lang="en-US" sz="1800" dirty="0" err="1">
                <a:solidFill>
                  <a:srgbClr val="FFFFFF"/>
                </a:solidFill>
              </a:rPr>
              <a:t>tc.url</a:t>
            </a:r>
            <a:r>
              <a:rPr lang="en-US" sz="1800" dirty="0">
                <a:solidFill>
                  <a:srgbClr val="FFFFFF"/>
                </a:solidFill>
              </a:rPr>
              <a:t> + '/user/enroll',</a:t>
            </a:r>
          </a:p>
          <a:p>
            <a:pPr marL="0" indent="0">
              <a:spcBef>
                <a:spcPts val="0"/>
              </a:spcBef>
              <a:buNone/>
            </a:pPr>
            <a:r>
              <a:rPr lang="en-US" sz="1800" dirty="0">
                <a:solidFill>
                  <a:srgbClr val="FFFFFF"/>
                </a:solidFill>
              </a:rPr>
              <a:t>          { '</a:t>
            </a:r>
            <a:r>
              <a:rPr lang="en-US" sz="1800" dirty="0" err="1">
                <a:solidFill>
                  <a:srgbClr val="FFFFFF"/>
                </a:solidFill>
              </a:rPr>
              <a:t>firstName</a:t>
            </a:r>
            <a:r>
              <a:rPr lang="en-US" sz="1800" dirty="0">
                <a:solidFill>
                  <a:srgbClr val="FFFFFF"/>
                </a:solidFill>
              </a:rPr>
              <a:t>' : TU1_FN,</a:t>
            </a:r>
          </a:p>
          <a:p>
            <a:pPr marL="0" indent="0">
              <a:spcBef>
                <a:spcPts val="0"/>
              </a:spcBef>
              <a:buNone/>
            </a:pPr>
            <a:r>
              <a:rPr lang="en-US" sz="1800" dirty="0">
                <a:solidFill>
                  <a:srgbClr val="FFFFFF"/>
                </a:solidFill>
              </a:rPr>
              <a:t>            '</a:t>
            </a:r>
            <a:r>
              <a:rPr lang="en-US" sz="1800" dirty="0" err="1">
                <a:solidFill>
                  <a:srgbClr val="FFFFFF"/>
                </a:solidFill>
              </a:rPr>
              <a:t>lastName</a:t>
            </a:r>
            <a:r>
              <a:rPr lang="en-US" sz="1800" dirty="0">
                <a:solidFill>
                  <a:srgbClr val="FFFFFF"/>
                </a:solidFill>
              </a:rPr>
              <a:t>' : TU1_LN,</a:t>
            </a:r>
          </a:p>
          <a:p>
            <a:pPr marL="0" indent="0">
              <a:spcBef>
                <a:spcPts val="0"/>
              </a:spcBef>
              <a:buNone/>
            </a:pPr>
            <a:r>
              <a:rPr lang="en-US" sz="1800" dirty="0">
                <a:solidFill>
                  <a:srgbClr val="FFFFFF"/>
                </a:solidFill>
              </a:rPr>
              <a:t>            'email' : TU1_EMAIL,</a:t>
            </a:r>
          </a:p>
          <a:p>
            <a:pPr marL="0" indent="0">
              <a:spcBef>
                <a:spcPts val="0"/>
              </a:spcBef>
              <a:buNone/>
            </a:pPr>
            <a:r>
              <a:rPr lang="en-US" sz="1800" dirty="0">
                <a:solidFill>
                  <a:srgbClr val="FFFFFF"/>
                </a:solidFill>
              </a:rPr>
              <a:t>           </a:t>
            </a:r>
            <a:r>
              <a:rPr lang="en-US" sz="1800" b="1" dirty="0">
                <a:solidFill>
                  <a:srgbClr val="FFFFFF"/>
                </a:solidFill>
              </a:rPr>
              <a:t> 'password' : 'TESTUSER123' </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expectStatus</a:t>
            </a:r>
            <a:r>
              <a:rPr lang="en-US" sz="1800" dirty="0">
                <a:solidFill>
                  <a:srgbClr val="FFFFFF"/>
                </a:solidFill>
              </a:rPr>
              <a:t>(400)</a:t>
            </a:r>
          </a:p>
          <a:p>
            <a:pPr marL="0" indent="0">
              <a:spcBef>
                <a:spcPts val="0"/>
              </a:spcBef>
              <a:buNone/>
            </a:pPr>
            <a:r>
              <a:rPr lang="en-US" sz="1800" dirty="0">
                <a:solidFill>
                  <a:srgbClr val="FFFFFF"/>
                </a:solidFill>
              </a:rPr>
              <a:t>    .</a:t>
            </a:r>
            <a:r>
              <a:rPr lang="en-US" sz="1800" dirty="0" err="1">
                <a:solidFill>
                  <a:srgbClr val="FFFFFF"/>
                </a:solidFill>
              </a:rPr>
              <a:t>expectHeader</a:t>
            </a:r>
            <a:r>
              <a:rPr lang="en-US" sz="1800" dirty="0">
                <a:solidFill>
                  <a:srgbClr val="FFFFFF"/>
                </a:solidFill>
              </a:rPr>
              <a:t>('Content-Type', 'application/</a:t>
            </a:r>
            <a:r>
              <a:rPr lang="en-US" sz="1800" dirty="0" err="1">
                <a:solidFill>
                  <a:srgbClr val="FFFFFF"/>
                </a:solidFill>
              </a:rPr>
              <a:t>json</a:t>
            </a:r>
            <a:r>
              <a:rPr lang="en-US" sz="1800" dirty="0">
                <a:solidFill>
                  <a:srgbClr val="FFFFFF"/>
                </a:solidFill>
              </a:rPr>
              <a:t>; charset=utf-8')</a:t>
            </a:r>
          </a:p>
          <a:p>
            <a:pPr marL="0" indent="0">
              <a:spcBef>
                <a:spcPts val="0"/>
              </a:spcBef>
              <a:buNone/>
            </a:pPr>
            <a:r>
              <a:rPr lang="en-US" sz="1800" dirty="0">
                <a:solidFill>
                  <a:srgbClr val="FFFFFF"/>
                </a:solidFill>
              </a:rPr>
              <a:t>    .</a:t>
            </a:r>
            <a:r>
              <a:rPr lang="en-US" sz="1800" dirty="0" err="1">
                <a:solidFill>
                  <a:srgbClr val="FFFFFF"/>
                </a:solidFill>
              </a:rPr>
              <a:t>expectJSONTypes</a:t>
            </a:r>
            <a:r>
              <a:rPr lang="en-US" sz="1800" dirty="0">
                <a:solidFill>
                  <a:srgbClr val="FFFFFF"/>
                </a:solidFill>
              </a:rPr>
              <a:t>({'error' : String})</a:t>
            </a:r>
          </a:p>
          <a:p>
            <a:pPr marL="0" indent="0">
              <a:spcBef>
                <a:spcPts val="0"/>
              </a:spcBef>
              <a:buNone/>
            </a:pPr>
            <a:r>
              <a:rPr lang="en-US" sz="1800" dirty="0">
                <a:solidFill>
                  <a:srgbClr val="FFFFFF"/>
                </a:solidFill>
              </a:rPr>
              <a:t>    .toss(</a:t>
            </a:r>
            <a:r>
              <a:rPr lang="en-US" sz="18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29594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b="1" dirty="0" smtClean="0">
                <a:solidFill>
                  <a:srgbClr val="FFFFFF"/>
                </a:solidFill>
              </a:rPr>
              <a:t>M</a:t>
            </a:r>
            <a:r>
              <a:rPr lang="en-US" sz="4000" dirty="0" smtClean="0">
                <a:solidFill>
                  <a:srgbClr val="FFFFFF"/>
                </a:solidFill>
              </a:rPr>
              <a:t> </a:t>
            </a:r>
            <a:r>
              <a:rPr lang="en-US" dirty="0" smtClean="0">
                <a:solidFill>
                  <a:srgbClr val="FFFFFF"/>
                </a:solidFill>
              </a:rPr>
              <a:t>= </a:t>
            </a:r>
            <a:r>
              <a:rPr lang="en-US" dirty="0" err="1" smtClean="0">
                <a:solidFill>
                  <a:srgbClr val="FFFFFF"/>
                </a:solidFill>
              </a:rPr>
              <a:t>MongoDB</a:t>
            </a:r>
            <a:r>
              <a:rPr lang="en-US" dirty="0" smtClean="0">
                <a:solidFill>
                  <a:srgbClr val="FFFFFF"/>
                </a:solidFill>
              </a:rPr>
              <a:t>/</a:t>
            </a:r>
            <a:r>
              <a:rPr lang="en-US" dirty="0" err="1" smtClean="0">
                <a:solidFill>
                  <a:srgbClr val="FFFFFF"/>
                </a:solidFill>
              </a:rPr>
              <a:t>Mongoose.js</a:t>
            </a:r>
            <a:r>
              <a:rPr lang="en-US" dirty="0" smtClean="0">
                <a:solidFill>
                  <a:srgbClr val="FFFFFF"/>
                </a:solidFill>
              </a:rPr>
              <a:t>, the most popular </a:t>
            </a:r>
            <a:r>
              <a:rPr lang="en-US" dirty="0" err="1" smtClean="0">
                <a:solidFill>
                  <a:srgbClr val="FFFFFF"/>
                </a:solidFill>
              </a:rPr>
              <a:t>nosql</a:t>
            </a:r>
            <a:r>
              <a:rPr lang="en-US" dirty="0" smtClean="0">
                <a:solidFill>
                  <a:srgbClr val="FFFFFF"/>
                </a:solidFill>
              </a:rPr>
              <a:t> operational database</a:t>
            </a:r>
            <a:endParaRPr lang="en-US" sz="4000" dirty="0" smtClean="0">
              <a:solidFill>
                <a:srgbClr val="FFFFFF"/>
              </a:solidFill>
            </a:endParaRPr>
          </a:p>
          <a:p>
            <a:r>
              <a:rPr lang="en-US" sz="4000" b="1" dirty="0" smtClean="0">
                <a:solidFill>
                  <a:srgbClr val="FFFFFF"/>
                </a:solidFill>
              </a:rPr>
              <a:t>E</a:t>
            </a:r>
            <a:r>
              <a:rPr lang="en-US" sz="4000" dirty="0" smtClean="0">
                <a:solidFill>
                  <a:srgbClr val="FFFFFF"/>
                </a:solidFill>
              </a:rPr>
              <a:t> </a:t>
            </a:r>
            <a:r>
              <a:rPr lang="en-US" dirty="0" smtClean="0">
                <a:solidFill>
                  <a:srgbClr val="FFFFFF"/>
                </a:solidFill>
              </a:rPr>
              <a:t>= </a:t>
            </a:r>
            <a:r>
              <a:rPr lang="en-US" dirty="0" err="1" smtClean="0">
                <a:solidFill>
                  <a:srgbClr val="FFFFFF"/>
                </a:solidFill>
              </a:rPr>
              <a:t>Express.js</a:t>
            </a:r>
            <a:r>
              <a:rPr lang="en-US" dirty="0" smtClean="0">
                <a:solidFill>
                  <a:srgbClr val="FFFFFF"/>
                </a:solidFill>
              </a:rPr>
              <a:t>, a lightweight web application framework</a:t>
            </a:r>
          </a:p>
          <a:p>
            <a:r>
              <a:rPr lang="en-US" sz="4000" b="1" dirty="0" smtClean="0">
                <a:solidFill>
                  <a:srgbClr val="FFFFFF"/>
                </a:solidFill>
              </a:rPr>
              <a:t>A</a:t>
            </a:r>
            <a:r>
              <a:rPr lang="en-US" sz="4000" dirty="0" smtClean="0">
                <a:solidFill>
                  <a:srgbClr val="FFFFFF"/>
                </a:solidFill>
              </a:rPr>
              <a:t> </a:t>
            </a:r>
            <a:r>
              <a:rPr lang="en-US" dirty="0" smtClean="0">
                <a:solidFill>
                  <a:srgbClr val="FFFFFF"/>
                </a:solidFill>
              </a:rPr>
              <a:t>= </a:t>
            </a:r>
            <a:r>
              <a:rPr lang="en-US" dirty="0" err="1" smtClean="0">
                <a:solidFill>
                  <a:srgbClr val="FFFFFF"/>
                </a:solidFill>
              </a:rPr>
              <a:t>Angular.js</a:t>
            </a:r>
            <a:r>
              <a:rPr lang="en-US" dirty="0" smtClean="0">
                <a:solidFill>
                  <a:srgbClr val="FFFFFF"/>
                </a:solidFill>
              </a:rPr>
              <a:t>, a robust framework for creating HTML5 and </a:t>
            </a:r>
            <a:r>
              <a:rPr lang="en-US" dirty="0" err="1" smtClean="0">
                <a:solidFill>
                  <a:srgbClr val="FFFFFF"/>
                </a:solidFill>
              </a:rPr>
              <a:t>Javascript</a:t>
            </a:r>
            <a:r>
              <a:rPr lang="en-US" dirty="0" smtClean="0">
                <a:solidFill>
                  <a:srgbClr val="FFFFFF"/>
                </a:solidFill>
              </a:rPr>
              <a:t> rich web applications</a:t>
            </a:r>
          </a:p>
          <a:p>
            <a:r>
              <a:rPr lang="en-US" sz="4000" b="1" dirty="0" smtClean="0">
                <a:solidFill>
                  <a:srgbClr val="FFFFFF"/>
                </a:solidFill>
              </a:rPr>
              <a:t>N</a:t>
            </a:r>
            <a:r>
              <a:rPr lang="en-US" sz="4000" dirty="0" smtClean="0">
                <a:solidFill>
                  <a:srgbClr val="FFFFFF"/>
                </a:solidFill>
              </a:rPr>
              <a:t> </a:t>
            </a:r>
            <a:r>
              <a:rPr lang="en-US" dirty="0" smtClean="0">
                <a:solidFill>
                  <a:srgbClr val="FFFFFF"/>
                </a:solidFill>
              </a:rPr>
              <a:t>= </a:t>
            </a:r>
            <a:r>
              <a:rPr lang="en-US" dirty="0" err="1" smtClean="0">
                <a:solidFill>
                  <a:srgbClr val="FFFFFF"/>
                </a:solidFill>
              </a:rPr>
              <a:t>Node.js</a:t>
            </a:r>
            <a:r>
              <a:rPr lang="en-US" dirty="0" smtClean="0">
                <a:solidFill>
                  <a:srgbClr val="FFFFFF"/>
                </a:solidFill>
              </a:rPr>
              <a:t>, a server-side </a:t>
            </a:r>
            <a:r>
              <a:rPr lang="en-US" dirty="0" err="1" smtClean="0">
                <a:solidFill>
                  <a:srgbClr val="FFFFFF"/>
                </a:solidFill>
              </a:rPr>
              <a:t>javascript</a:t>
            </a:r>
            <a:r>
              <a:rPr lang="en-US" dirty="0" smtClean="0">
                <a:solidFill>
                  <a:srgbClr val="FFFFFF"/>
                </a:solidFill>
              </a:rPr>
              <a:t> interpreter</a:t>
            </a:r>
          </a:p>
        </p:txBody>
      </p:sp>
      <p:sp>
        <p:nvSpPr>
          <p:cNvPr id="3" name="Title 2"/>
          <p:cNvSpPr>
            <a:spLocks noGrp="1"/>
          </p:cNvSpPr>
          <p:nvPr>
            <p:ph type="title"/>
          </p:nvPr>
        </p:nvSpPr>
        <p:spPr/>
        <p:txBody>
          <a:bodyPr/>
          <a:lstStyle/>
          <a:p>
            <a:r>
              <a:rPr lang="en-US" dirty="0" smtClean="0">
                <a:solidFill>
                  <a:srgbClr val="FFFFFF"/>
                </a:solidFill>
              </a:rPr>
              <a:t>The MEAN Stack</a:t>
            </a:r>
            <a:br>
              <a:rPr lang="en-US" dirty="0" smtClean="0">
                <a:solidFill>
                  <a:srgbClr val="FFFFFF"/>
                </a:solidFill>
              </a:rPr>
            </a:br>
            <a:r>
              <a:rPr lang="en-US" sz="2400" dirty="0" smtClean="0">
                <a:solidFill>
                  <a:srgbClr val="FFFFFF"/>
                </a:solidFill>
              </a:rPr>
              <a:t>A modern replacement for LAMP</a:t>
            </a:r>
            <a:endParaRPr lang="en-US" sz="2400"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58355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create_accounts_error_spec.js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frisby.create</a:t>
            </a:r>
            <a:r>
              <a:rPr lang="en-US" sz="1800" dirty="0">
                <a:solidFill>
                  <a:srgbClr val="FFFFFF"/>
                </a:solidFill>
              </a:rPr>
              <a:t>('POST invalid email address')</a:t>
            </a:r>
          </a:p>
          <a:p>
            <a:pPr marL="0" indent="0">
              <a:spcBef>
                <a:spcPts val="0"/>
              </a:spcBef>
              <a:buNone/>
            </a:pPr>
            <a:r>
              <a:rPr lang="en-US" sz="1800" dirty="0">
                <a:solidFill>
                  <a:srgbClr val="FFFFFF"/>
                </a:solidFill>
              </a:rPr>
              <a:t>    .post(</a:t>
            </a:r>
            <a:r>
              <a:rPr lang="en-US" sz="1800" dirty="0" err="1">
                <a:solidFill>
                  <a:srgbClr val="FFFFFF"/>
                </a:solidFill>
              </a:rPr>
              <a:t>tc.url</a:t>
            </a:r>
            <a:r>
              <a:rPr lang="en-US" sz="1800" dirty="0">
                <a:solidFill>
                  <a:srgbClr val="FFFFFF"/>
                </a:solidFill>
              </a:rPr>
              <a:t> + '/user/enroll',</a:t>
            </a:r>
          </a:p>
          <a:p>
            <a:pPr marL="0" indent="0">
              <a:spcBef>
                <a:spcPts val="0"/>
              </a:spcBef>
              <a:buNone/>
            </a:pPr>
            <a:r>
              <a:rPr lang="en-US" sz="1800" dirty="0">
                <a:solidFill>
                  <a:srgbClr val="FFFFFF"/>
                </a:solidFill>
              </a:rPr>
              <a:t>          { '</a:t>
            </a:r>
            <a:r>
              <a:rPr lang="en-US" sz="1800" dirty="0" err="1">
                <a:solidFill>
                  <a:srgbClr val="FFFFFF"/>
                </a:solidFill>
              </a:rPr>
              <a:t>firstName</a:t>
            </a:r>
            <a:r>
              <a:rPr lang="en-US" sz="1800" dirty="0">
                <a:solidFill>
                  <a:srgbClr val="FFFFFF"/>
                </a:solidFill>
              </a:rPr>
              <a:t>' : TU1_FN,</a:t>
            </a:r>
          </a:p>
          <a:p>
            <a:pPr marL="0" indent="0">
              <a:spcBef>
                <a:spcPts val="0"/>
              </a:spcBef>
              <a:buNone/>
            </a:pPr>
            <a:r>
              <a:rPr lang="en-US" sz="1800" dirty="0">
                <a:solidFill>
                  <a:srgbClr val="FFFFFF"/>
                </a:solidFill>
              </a:rPr>
              <a:t>            '</a:t>
            </a:r>
            <a:r>
              <a:rPr lang="en-US" sz="1800" dirty="0" err="1">
                <a:solidFill>
                  <a:srgbClr val="FFFFFF"/>
                </a:solidFill>
              </a:rPr>
              <a:t>lastName</a:t>
            </a:r>
            <a:r>
              <a:rPr lang="en-US" sz="1800" dirty="0">
                <a:solidFill>
                  <a:srgbClr val="FFFFFF"/>
                </a:solidFill>
              </a:rPr>
              <a:t>' : TU1_LN,</a:t>
            </a:r>
          </a:p>
          <a:p>
            <a:pPr marL="0" indent="0">
              <a:spcBef>
                <a:spcPts val="0"/>
              </a:spcBef>
              <a:buNone/>
            </a:pPr>
            <a:r>
              <a:rPr lang="en-US" sz="1800" dirty="0">
                <a:solidFill>
                  <a:srgbClr val="FFFFFF"/>
                </a:solidFill>
              </a:rPr>
              <a:t>           </a:t>
            </a:r>
            <a:r>
              <a:rPr lang="en-US" sz="1800" b="1" dirty="0">
                <a:solidFill>
                  <a:srgbClr val="FFFFFF"/>
                </a:solidFill>
              </a:rPr>
              <a:t> 'email' : "</a:t>
            </a:r>
            <a:r>
              <a:rPr lang="en-US" sz="1800" b="1" dirty="0" err="1">
                <a:solidFill>
                  <a:srgbClr val="FFFFFF"/>
                </a:solidFill>
              </a:rPr>
              <a:t>invalid.email</a:t>
            </a:r>
            <a:r>
              <a:rPr lang="en-US" sz="1800" b="1" dirty="0">
                <a:solidFill>
                  <a:srgbClr val="FFFFFF"/>
                </a:solidFill>
              </a:rPr>
              <a:t>"</a:t>
            </a:r>
            <a:r>
              <a:rPr lang="en-US" sz="1800" dirty="0">
                <a:solidFill>
                  <a:srgbClr val="FFFFFF"/>
                </a:solidFill>
              </a:rPr>
              <a:t>,</a:t>
            </a:r>
          </a:p>
          <a:p>
            <a:pPr marL="0" indent="0">
              <a:spcBef>
                <a:spcPts val="0"/>
              </a:spcBef>
              <a:buNone/>
            </a:pPr>
            <a:r>
              <a:rPr lang="en-US" sz="1800" dirty="0">
                <a:solidFill>
                  <a:srgbClr val="FFFFFF"/>
                </a:solidFill>
              </a:rPr>
              <a:t>            'password' : '</a:t>
            </a:r>
            <a:r>
              <a:rPr lang="en-US" sz="1800" dirty="0" err="1">
                <a:solidFill>
                  <a:srgbClr val="FFFFFF"/>
                </a:solidFill>
              </a:rPr>
              <a:t>testUser</a:t>
            </a:r>
            <a:r>
              <a:rPr lang="en-US" sz="1800" dirty="0">
                <a:solidFill>
                  <a:srgbClr val="FFFFFF"/>
                </a:solidFill>
              </a:rPr>
              <a:t>' })</a:t>
            </a:r>
          </a:p>
          <a:p>
            <a:pPr marL="0" indent="0">
              <a:spcBef>
                <a:spcPts val="0"/>
              </a:spcBef>
              <a:buNone/>
            </a:pPr>
            <a:r>
              <a:rPr lang="en-US" sz="1800" dirty="0">
                <a:solidFill>
                  <a:srgbClr val="FFFFFF"/>
                </a:solidFill>
              </a:rPr>
              <a:t>    .</a:t>
            </a:r>
            <a:r>
              <a:rPr lang="en-US" sz="1800" dirty="0" err="1">
                <a:solidFill>
                  <a:srgbClr val="FFFFFF"/>
                </a:solidFill>
              </a:rPr>
              <a:t>expectStatus</a:t>
            </a:r>
            <a:r>
              <a:rPr lang="en-US" sz="1800" dirty="0">
                <a:solidFill>
                  <a:srgbClr val="FFFFFF"/>
                </a:solidFill>
              </a:rPr>
              <a:t>(400)</a:t>
            </a:r>
          </a:p>
          <a:p>
            <a:pPr marL="0" indent="0">
              <a:spcBef>
                <a:spcPts val="0"/>
              </a:spcBef>
              <a:buNone/>
            </a:pPr>
            <a:r>
              <a:rPr lang="en-US" sz="1800" dirty="0">
                <a:solidFill>
                  <a:srgbClr val="FFFFFF"/>
                </a:solidFill>
              </a:rPr>
              <a:t>    .</a:t>
            </a:r>
            <a:r>
              <a:rPr lang="en-US" sz="1800" dirty="0" err="1">
                <a:solidFill>
                  <a:srgbClr val="FFFFFF"/>
                </a:solidFill>
              </a:rPr>
              <a:t>expectHeader</a:t>
            </a:r>
            <a:r>
              <a:rPr lang="en-US" sz="1800" dirty="0">
                <a:solidFill>
                  <a:srgbClr val="FFFFFF"/>
                </a:solidFill>
              </a:rPr>
              <a:t>('Content-Type', 'application/</a:t>
            </a:r>
            <a:r>
              <a:rPr lang="en-US" sz="1800" dirty="0" err="1">
                <a:solidFill>
                  <a:srgbClr val="FFFFFF"/>
                </a:solidFill>
              </a:rPr>
              <a:t>json</a:t>
            </a:r>
            <a:r>
              <a:rPr lang="en-US" sz="1800" dirty="0">
                <a:solidFill>
                  <a:srgbClr val="FFFFFF"/>
                </a:solidFill>
              </a:rPr>
              <a:t>; charset=utf-8')</a:t>
            </a:r>
          </a:p>
          <a:p>
            <a:pPr marL="0" indent="0">
              <a:spcBef>
                <a:spcPts val="0"/>
              </a:spcBef>
              <a:buNone/>
            </a:pPr>
            <a:r>
              <a:rPr lang="en-US" sz="1800" dirty="0">
                <a:solidFill>
                  <a:srgbClr val="FFFFFF"/>
                </a:solidFill>
              </a:rPr>
              <a:t>    .</a:t>
            </a:r>
            <a:r>
              <a:rPr lang="en-US" sz="1800" dirty="0" err="1">
                <a:solidFill>
                  <a:srgbClr val="FFFFFF"/>
                </a:solidFill>
              </a:rPr>
              <a:t>expectJSONTypes</a:t>
            </a:r>
            <a:r>
              <a:rPr lang="en-US" sz="1800" dirty="0">
                <a:solidFill>
                  <a:srgbClr val="FFFFFF"/>
                </a:solidFill>
              </a:rPr>
              <a:t>({'error' : String})</a:t>
            </a:r>
          </a:p>
          <a:p>
            <a:pPr marL="0" indent="0">
              <a:spcBef>
                <a:spcPts val="0"/>
              </a:spcBef>
              <a:buNone/>
            </a:pPr>
            <a:r>
              <a:rPr lang="en-US" sz="1800" dirty="0">
                <a:solidFill>
                  <a:srgbClr val="FFFFFF"/>
                </a:solidFill>
              </a:rPr>
              <a:t>    .toss()</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814701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create_accounts_spec.js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a:solidFill>
                  <a:srgbClr val="FFFFFF"/>
                </a:solidFill>
              </a:rPr>
              <a:t>TEST_USERS = [{'</a:t>
            </a:r>
            <a:r>
              <a:rPr lang="en-US" sz="1800" dirty="0" err="1">
                <a:solidFill>
                  <a:srgbClr val="FFFFFF"/>
                </a:solidFill>
              </a:rPr>
              <a:t>fn</a:t>
            </a:r>
            <a:r>
              <a:rPr lang="en-US" sz="1800" dirty="0">
                <a:solidFill>
                  <a:srgbClr val="FFFFFF"/>
                </a:solidFill>
              </a:rPr>
              <a:t>' : 'Test', '</a:t>
            </a:r>
            <a:r>
              <a:rPr lang="en-US" sz="1800" dirty="0" err="1">
                <a:solidFill>
                  <a:srgbClr val="FFFFFF"/>
                </a:solidFill>
              </a:rPr>
              <a:t>ln</a:t>
            </a:r>
            <a:r>
              <a:rPr lang="en-US" sz="1800" dirty="0">
                <a:solidFill>
                  <a:srgbClr val="FFFFFF"/>
                </a:solidFill>
              </a:rPr>
              <a:t>' : 'User1',</a:t>
            </a:r>
          </a:p>
          <a:p>
            <a:pPr marL="0" indent="0">
              <a:spcBef>
                <a:spcPts val="0"/>
              </a:spcBef>
              <a:buNone/>
            </a:pPr>
            <a:r>
              <a:rPr lang="en-US" sz="1800" dirty="0">
                <a:solidFill>
                  <a:srgbClr val="FFFFFF"/>
                </a:solidFill>
              </a:rPr>
              <a:t>               'email' : 'testuser1@example.com', '</a:t>
            </a:r>
            <a:r>
              <a:rPr lang="en-US" sz="1800" dirty="0" err="1">
                <a:solidFill>
                  <a:srgbClr val="FFFFFF"/>
                </a:solidFill>
              </a:rPr>
              <a:t>pwd</a:t>
            </a:r>
            <a:r>
              <a:rPr lang="en-US" sz="1800" dirty="0">
                <a:solidFill>
                  <a:srgbClr val="FFFFFF"/>
                </a:solidFill>
              </a:rPr>
              <a:t>' : 'testUser123'},</a:t>
            </a:r>
          </a:p>
          <a:p>
            <a:pPr marL="0" indent="0">
              <a:spcBef>
                <a:spcPts val="0"/>
              </a:spcBef>
              <a:buNone/>
            </a:pPr>
            <a:r>
              <a:rPr lang="en-US" sz="1800" dirty="0">
                <a:solidFill>
                  <a:srgbClr val="FFFFFF"/>
                </a:solidFill>
              </a:rPr>
              <a:t>              {'</a:t>
            </a:r>
            <a:r>
              <a:rPr lang="en-US" sz="1800" dirty="0" err="1">
                <a:solidFill>
                  <a:srgbClr val="FFFFFF"/>
                </a:solidFill>
              </a:rPr>
              <a:t>fn</a:t>
            </a:r>
            <a:r>
              <a:rPr lang="en-US" sz="1800" dirty="0">
                <a:solidFill>
                  <a:srgbClr val="FFFFFF"/>
                </a:solidFill>
              </a:rPr>
              <a:t>' : 'Test', '</a:t>
            </a:r>
            <a:r>
              <a:rPr lang="en-US" sz="1800" dirty="0" err="1">
                <a:solidFill>
                  <a:srgbClr val="FFFFFF"/>
                </a:solidFill>
              </a:rPr>
              <a:t>ln</a:t>
            </a:r>
            <a:r>
              <a:rPr lang="en-US" sz="1800" dirty="0">
                <a:solidFill>
                  <a:srgbClr val="FFFFFF"/>
                </a:solidFill>
              </a:rPr>
              <a:t>' : 'User2',</a:t>
            </a:r>
          </a:p>
          <a:p>
            <a:pPr marL="0" indent="0">
              <a:spcBef>
                <a:spcPts val="0"/>
              </a:spcBef>
              <a:buNone/>
            </a:pPr>
            <a:r>
              <a:rPr lang="en-US" sz="1800" dirty="0">
                <a:solidFill>
                  <a:srgbClr val="FFFFFF"/>
                </a:solidFill>
              </a:rPr>
              <a:t>               'email' : 'testuser2@example.com', '</a:t>
            </a:r>
            <a:r>
              <a:rPr lang="en-US" sz="1800" dirty="0" err="1">
                <a:solidFill>
                  <a:srgbClr val="FFFFFF"/>
                </a:solidFill>
              </a:rPr>
              <a:t>pwd</a:t>
            </a:r>
            <a:r>
              <a:rPr lang="en-US" sz="1800" dirty="0">
                <a:solidFill>
                  <a:srgbClr val="FFFFFF"/>
                </a:solidFill>
              </a:rPr>
              <a:t>' : 'testUser123'},</a:t>
            </a:r>
          </a:p>
          <a:p>
            <a:pPr marL="0" indent="0">
              <a:spcBef>
                <a:spcPts val="0"/>
              </a:spcBef>
              <a:buNone/>
            </a:pPr>
            <a:r>
              <a:rPr lang="en-US" sz="1800" dirty="0">
                <a:solidFill>
                  <a:srgbClr val="FFFFFF"/>
                </a:solidFill>
              </a:rPr>
              <a:t>              {'</a:t>
            </a:r>
            <a:r>
              <a:rPr lang="en-US" sz="1800" dirty="0" err="1">
                <a:solidFill>
                  <a:srgbClr val="FFFFFF"/>
                </a:solidFill>
              </a:rPr>
              <a:t>fn</a:t>
            </a:r>
            <a:r>
              <a:rPr lang="en-US" sz="1800" dirty="0">
                <a:solidFill>
                  <a:srgbClr val="FFFFFF"/>
                </a:solidFill>
              </a:rPr>
              <a:t>' : 'Test', '</a:t>
            </a:r>
            <a:r>
              <a:rPr lang="en-US" sz="1800" dirty="0" err="1">
                <a:solidFill>
                  <a:srgbClr val="FFFFFF"/>
                </a:solidFill>
              </a:rPr>
              <a:t>ln</a:t>
            </a:r>
            <a:r>
              <a:rPr lang="en-US" sz="1800" dirty="0">
                <a:solidFill>
                  <a:srgbClr val="FFFFFF"/>
                </a:solidFill>
              </a:rPr>
              <a:t>' : 'User3',</a:t>
            </a:r>
          </a:p>
          <a:p>
            <a:pPr marL="0" indent="0">
              <a:spcBef>
                <a:spcPts val="0"/>
              </a:spcBef>
              <a:buNone/>
            </a:pPr>
            <a:r>
              <a:rPr lang="en-US" sz="1800" dirty="0">
                <a:solidFill>
                  <a:srgbClr val="FFFFFF"/>
                </a:solidFill>
              </a:rPr>
              <a:t>               'email' : 'testuser3@example.com', '</a:t>
            </a:r>
            <a:r>
              <a:rPr lang="en-US" sz="1800" dirty="0" err="1">
                <a:solidFill>
                  <a:srgbClr val="FFFFFF"/>
                </a:solidFill>
              </a:rPr>
              <a:t>pwd</a:t>
            </a:r>
            <a:r>
              <a:rPr lang="en-US" sz="1800" dirty="0">
                <a:solidFill>
                  <a:srgbClr val="FFFFFF"/>
                </a:solidFill>
              </a:rPr>
              <a:t>' : 'testUser123'}]</a:t>
            </a:r>
          </a:p>
          <a:p>
            <a:pPr marL="0" indent="0">
              <a:spcBef>
                <a:spcPts val="0"/>
              </a:spcBef>
              <a:buNone/>
            </a:pPr>
            <a:endParaRPr lang="en-US" sz="1800" dirty="0">
              <a:solidFill>
                <a:srgbClr val="FFFFFF"/>
              </a:solidFill>
            </a:endParaRPr>
          </a:p>
          <a:p>
            <a:pPr marL="0" indent="0">
              <a:spcBef>
                <a:spcPts val="0"/>
              </a:spcBef>
              <a:buNone/>
            </a:pPr>
            <a:r>
              <a:rPr lang="en-US" sz="1800" dirty="0">
                <a:solidFill>
                  <a:srgbClr val="FFFFFF"/>
                </a:solidFill>
              </a:rPr>
              <a:t>SP_APP_NAME = 'Reader Test';</a:t>
            </a:r>
          </a:p>
          <a:p>
            <a:pPr marL="0" indent="0">
              <a:spcBef>
                <a:spcPts val="0"/>
              </a:spcBef>
              <a:buNone/>
            </a:pPr>
            <a:endParaRPr lang="en-US" sz="1800" dirty="0">
              <a:solidFill>
                <a:srgbClr val="FFFFFF"/>
              </a:solidFill>
            </a:endParaRP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frisby</a:t>
            </a:r>
            <a:r>
              <a:rPr lang="en-US" sz="1800" dirty="0">
                <a:solidFill>
                  <a:srgbClr val="FFFFFF"/>
                </a:solidFill>
              </a:rPr>
              <a:t> = require('</a:t>
            </a:r>
            <a:r>
              <a:rPr lang="en-US" sz="1800" dirty="0" err="1">
                <a:solidFill>
                  <a:srgbClr val="FFFFFF"/>
                </a:solidFill>
              </a:rPr>
              <a:t>frisby</a:t>
            </a:r>
            <a:r>
              <a:rPr lang="en-US" sz="1800" dirty="0">
                <a:solidFill>
                  <a:srgbClr val="FFFFFF"/>
                </a:solidFill>
              </a:rPr>
              <a:t>');</a:t>
            </a: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tc</a:t>
            </a:r>
            <a:r>
              <a:rPr lang="en-US" sz="1800" dirty="0">
                <a:solidFill>
                  <a:srgbClr val="FFFFFF"/>
                </a:solidFill>
              </a:rPr>
              <a:t> = require('./</a:t>
            </a:r>
            <a:r>
              <a:rPr lang="en-US" sz="1800" dirty="0" err="1">
                <a:solidFill>
                  <a:srgbClr val="FFFFFF"/>
                </a:solidFill>
              </a:rPr>
              <a:t>config</a:t>
            </a:r>
            <a:r>
              <a:rPr lang="en-US" sz="1800" dirty="0">
                <a:solidFill>
                  <a:srgbClr val="FFFFFF"/>
                </a:solidFill>
              </a:rPr>
              <a:t>/</a:t>
            </a:r>
            <a:r>
              <a:rPr lang="en-US" sz="1800" dirty="0" err="1">
                <a:solidFill>
                  <a:srgbClr val="FFFFFF"/>
                </a:solidFill>
              </a:rPr>
              <a:t>test_config</a:t>
            </a:r>
            <a:r>
              <a:rPr lang="en-US" sz="1800" dirty="0">
                <a:solidFill>
                  <a:srgbClr val="FFFFFF"/>
                </a:solidFill>
              </a:rPr>
              <a:t>')</a:t>
            </a:r>
            <a:r>
              <a:rPr lang="en-US" sz="1800" dirty="0" smtClean="0">
                <a:solidFill>
                  <a:srgbClr val="FFFFFF"/>
                </a:solidFill>
              </a:rPr>
              <a:t>;</a:t>
            </a:r>
            <a:endParaRPr lang="en-US" sz="1800"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97857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create_accounts_spec.js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smtClean="0">
                <a:solidFill>
                  <a:srgbClr val="FFFFFF"/>
                </a:solidFill>
              </a:rPr>
              <a:t>TEST_USERS.forEach</a:t>
            </a:r>
            <a:r>
              <a:rPr lang="en-US" sz="1800" dirty="0">
                <a:solidFill>
                  <a:srgbClr val="FFFFFF"/>
                </a:solidFill>
              </a:rPr>
              <a:t>(function </a:t>
            </a:r>
            <a:r>
              <a:rPr lang="en-US" sz="1800" dirty="0" err="1">
                <a:solidFill>
                  <a:srgbClr val="FFFFFF"/>
                </a:solidFill>
              </a:rPr>
              <a:t>createUser</a:t>
            </a:r>
            <a:r>
              <a:rPr lang="en-US" sz="1800" dirty="0">
                <a:solidFill>
                  <a:srgbClr val="FFFFFF"/>
                </a:solidFill>
              </a:rPr>
              <a:t>(user, index, array) {</a:t>
            </a:r>
          </a:p>
          <a:p>
            <a:pPr marL="0" indent="0">
              <a:spcBef>
                <a:spcPts val="0"/>
              </a:spcBef>
              <a:buNone/>
            </a:pPr>
            <a:r>
              <a:rPr lang="en-US" sz="1800" dirty="0">
                <a:solidFill>
                  <a:srgbClr val="FFFFFF"/>
                </a:solidFill>
              </a:rPr>
              <a:t>    </a:t>
            </a:r>
            <a:r>
              <a:rPr lang="en-US" sz="1800" dirty="0" err="1">
                <a:solidFill>
                  <a:srgbClr val="FFFFFF"/>
                </a:solidFill>
              </a:rPr>
              <a:t>frisby.create</a:t>
            </a:r>
            <a:r>
              <a:rPr lang="en-US" sz="1800" dirty="0">
                <a:solidFill>
                  <a:srgbClr val="FFFFFF"/>
                </a:solidFill>
              </a:rPr>
              <a:t>('POST enroll user ' + </a:t>
            </a:r>
            <a:r>
              <a:rPr lang="en-US" sz="1800" dirty="0" err="1">
                <a:solidFill>
                  <a:srgbClr val="FFFFFF"/>
                </a:solidFill>
              </a:rPr>
              <a:t>user.email</a:t>
            </a:r>
            <a:r>
              <a:rPr lang="en-US" sz="1800" dirty="0">
                <a:solidFill>
                  <a:srgbClr val="FFFFFF"/>
                </a:solidFill>
              </a:rPr>
              <a:t>)</a:t>
            </a:r>
          </a:p>
          <a:p>
            <a:pPr marL="0" indent="0">
              <a:spcBef>
                <a:spcPts val="0"/>
              </a:spcBef>
              <a:buNone/>
            </a:pPr>
            <a:r>
              <a:rPr lang="en-US" sz="1800" dirty="0">
                <a:solidFill>
                  <a:srgbClr val="FFFFFF"/>
                </a:solidFill>
              </a:rPr>
              <a:t>        .post(</a:t>
            </a:r>
            <a:r>
              <a:rPr lang="en-US" sz="1800" dirty="0" err="1">
                <a:solidFill>
                  <a:srgbClr val="FFFFFF"/>
                </a:solidFill>
              </a:rPr>
              <a:t>tc.url</a:t>
            </a:r>
            <a:r>
              <a:rPr lang="en-US" sz="1800" dirty="0">
                <a:solidFill>
                  <a:srgbClr val="FFFFFF"/>
                </a:solidFill>
              </a:rPr>
              <a:t> + '/user/enroll',</a:t>
            </a:r>
          </a:p>
          <a:p>
            <a:pPr marL="0" indent="0">
              <a:spcBef>
                <a:spcPts val="0"/>
              </a:spcBef>
              <a:buNone/>
            </a:pPr>
            <a:r>
              <a:rPr lang="en-US" sz="1800" dirty="0">
                <a:solidFill>
                  <a:srgbClr val="FFFFFF"/>
                </a:solidFill>
              </a:rPr>
              <a:t>              { '</a:t>
            </a:r>
            <a:r>
              <a:rPr lang="en-US" sz="1800" dirty="0" err="1">
                <a:solidFill>
                  <a:srgbClr val="FFFFFF"/>
                </a:solidFill>
              </a:rPr>
              <a:t>firstName</a:t>
            </a:r>
            <a:r>
              <a:rPr lang="en-US" sz="1800" dirty="0">
                <a:solidFill>
                  <a:srgbClr val="FFFFFF"/>
                </a:solidFill>
              </a:rPr>
              <a:t>' : </a:t>
            </a:r>
            <a:r>
              <a:rPr lang="en-US" sz="1800" dirty="0" err="1">
                <a:solidFill>
                  <a:srgbClr val="FFFFFF"/>
                </a:solidFill>
              </a:rPr>
              <a:t>user.fn</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lastName</a:t>
            </a:r>
            <a:r>
              <a:rPr lang="en-US" sz="1800" dirty="0">
                <a:solidFill>
                  <a:srgbClr val="FFFFFF"/>
                </a:solidFill>
              </a:rPr>
              <a:t>' : </a:t>
            </a:r>
            <a:r>
              <a:rPr lang="en-US" sz="1800" dirty="0" err="1">
                <a:solidFill>
                  <a:srgbClr val="FFFFFF"/>
                </a:solidFill>
              </a:rPr>
              <a:t>user.ln</a:t>
            </a:r>
            <a:r>
              <a:rPr lang="en-US" sz="1800" dirty="0">
                <a:solidFill>
                  <a:srgbClr val="FFFFFF"/>
                </a:solidFill>
              </a:rPr>
              <a:t>,</a:t>
            </a:r>
          </a:p>
          <a:p>
            <a:pPr marL="0" indent="0">
              <a:spcBef>
                <a:spcPts val="0"/>
              </a:spcBef>
              <a:buNone/>
            </a:pPr>
            <a:r>
              <a:rPr lang="en-US" sz="1800" dirty="0">
                <a:solidFill>
                  <a:srgbClr val="FFFFFF"/>
                </a:solidFill>
              </a:rPr>
              <a:t>                'email' : </a:t>
            </a:r>
            <a:r>
              <a:rPr lang="en-US" sz="1800" dirty="0" err="1">
                <a:solidFill>
                  <a:srgbClr val="FFFFFF"/>
                </a:solidFill>
              </a:rPr>
              <a:t>user.email</a:t>
            </a:r>
            <a:r>
              <a:rPr lang="en-US" sz="1800" dirty="0">
                <a:solidFill>
                  <a:srgbClr val="FFFFFF"/>
                </a:solidFill>
              </a:rPr>
              <a:t>,</a:t>
            </a:r>
          </a:p>
          <a:p>
            <a:pPr marL="0" indent="0">
              <a:spcBef>
                <a:spcPts val="0"/>
              </a:spcBef>
              <a:buNone/>
            </a:pPr>
            <a:r>
              <a:rPr lang="en-US" sz="1800" dirty="0">
                <a:solidFill>
                  <a:srgbClr val="FFFFFF"/>
                </a:solidFill>
              </a:rPr>
              <a:t>                'password' : </a:t>
            </a:r>
            <a:r>
              <a:rPr lang="en-US" sz="1800" dirty="0" err="1">
                <a:solidFill>
                  <a:srgbClr val="FFFFFF"/>
                </a:solidFill>
              </a:rPr>
              <a:t>user.pwd</a:t>
            </a:r>
            <a:r>
              <a:rPr lang="en-US" sz="1800" dirty="0">
                <a:solidFill>
                  <a:srgbClr val="FFFFFF"/>
                </a:solidFill>
              </a:rPr>
              <a:t> })</a:t>
            </a:r>
          </a:p>
          <a:p>
            <a:pPr marL="0" indent="0">
              <a:spcBef>
                <a:spcPts val="0"/>
              </a:spcBef>
              <a:buNone/>
            </a:pPr>
            <a:r>
              <a:rPr lang="en-US" sz="1800" dirty="0">
                <a:solidFill>
                  <a:srgbClr val="FFFFFF"/>
                </a:solidFill>
              </a:rPr>
              <a:t>        </a:t>
            </a:r>
            <a:r>
              <a:rPr lang="en-US" sz="1800" b="1" dirty="0">
                <a:solidFill>
                  <a:srgbClr val="FFFFFF"/>
                </a:solidFill>
              </a:rPr>
              <a:t>.</a:t>
            </a:r>
            <a:r>
              <a:rPr lang="en-US" sz="1800" b="1" dirty="0" err="1">
                <a:solidFill>
                  <a:srgbClr val="FFFFFF"/>
                </a:solidFill>
              </a:rPr>
              <a:t>expectStatus</a:t>
            </a:r>
            <a:r>
              <a:rPr lang="en-US" sz="1800" b="1" dirty="0">
                <a:solidFill>
                  <a:srgbClr val="FFFFFF"/>
                </a:solidFill>
              </a:rPr>
              <a:t>(201)</a:t>
            </a:r>
          </a:p>
          <a:p>
            <a:pPr marL="0" indent="0">
              <a:spcBef>
                <a:spcPts val="0"/>
              </a:spcBef>
              <a:buNone/>
            </a:pPr>
            <a:r>
              <a:rPr lang="en-US" sz="1800" dirty="0">
                <a:solidFill>
                  <a:srgbClr val="FFFFFF"/>
                </a:solidFill>
              </a:rPr>
              <a:t>        .</a:t>
            </a:r>
            <a:r>
              <a:rPr lang="en-US" sz="1800" dirty="0" err="1">
                <a:solidFill>
                  <a:srgbClr val="FFFFFF"/>
                </a:solidFill>
              </a:rPr>
              <a:t>expectHeader</a:t>
            </a:r>
            <a:r>
              <a:rPr lang="en-US" sz="1800" dirty="0">
                <a:solidFill>
                  <a:srgbClr val="FFFFFF"/>
                </a:solidFill>
              </a:rPr>
              <a:t>('Content-Type', 'application/</a:t>
            </a:r>
            <a:r>
              <a:rPr lang="en-US" sz="1800" dirty="0" err="1">
                <a:solidFill>
                  <a:srgbClr val="FFFFFF"/>
                </a:solidFill>
              </a:rPr>
              <a:t>json</a:t>
            </a:r>
            <a:r>
              <a:rPr lang="en-US" sz="1800" dirty="0">
                <a:solidFill>
                  <a:srgbClr val="FFFFFF"/>
                </a:solidFill>
              </a:rPr>
              <a:t>; charset=utf-8')</a:t>
            </a:r>
          </a:p>
          <a:p>
            <a:pPr marL="0" indent="0">
              <a:spcBef>
                <a:spcPts val="0"/>
              </a:spcBef>
              <a:buNone/>
            </a:pPr>
            <a:r>
              <a:rPr lang="en-US" sz="1800" dirty="0">
                <a:solidFill>
                  <a:srgbClr val="FFFFFF"/>
                </a:solidFill>
              </a:rPr>
              <a:t>        .</a:t>
            </a:r>
            <a:r>
              <a:rPr lang="en-US" sz="1800" dirty="0" err="1">
                <a:solidFill>
                  <a:srgbClr val="FFFFFF"/>
                </a:solidFill>
              </a:rPr>
              <a:t>expectJSON</a:t>
            </a:r>
            <a:r>
              <a:rPr lang="en-US" sz="1800" dirty="0">
                <a:solidFill>
                  <a:srgbClr val="FFFFFF"/>
                </a:solidFill>
              </a:rPr>
              <a:t>({ '</a:t>
            </a:r>
            <a:r>
              <a:rPr lang="en-US" sz="1800" dirty="0" err="1">
                <a:solidFill>
                  <a:srgbClr val="FFFFFF"/>
                </a:solidFill>
              </a:rPr>
              <a:t>firstName</a:t>
            </a:r>
            <a:r>
              <a:rPr lang="en-US" sz="1800" dirty="0">
                <a:solidFill>
                  <a:srgbClr val="FFFFFF"/>
                </a:solidFill>
              </a:rPr>
              <a:t>' : </a:t>
            </a:r>
            <a:r>
              <a:rPr lang="en-US" sz="1800" dirty="0" err="1">
                <a:solidFill>
                  <a:srgbClr val="FFFFFF"/>
                </a:solidFill>
              </a:rPr>
              <a:t>user.fn</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lastName</a:t>
            </a:r>
            <a:r>
              <a:rPr lang="en-US" sz="1800" dirty="0">
                <a:solidFill>
                  <a:srgbClr val="FFFFFF"/>
                </a:solidFill>
              </a:rPr>
              <a:t>' : </a:t>
            </a:r>
            <a:r>
              <a:rPr lang="en-US" sz="1800" dirty="0" err="1">
                <a:solidFill>
                  <a:srgbClr val="FFFFFF"/>
                </a:solidFill>
              </a:rPr>
              <a:t>user.ln</a:t>
            </a:r>
            <a:r>
              <a:rPr lang="en-US" sz="1800" dirty="0">
                <a:solidFill>
                  <a:srgbClr val="FFFFFF"/>
                </a:solidFill>
              </a:rPr>
              <a:t>,</a:t>
            </a:r>
          </a:p>
          <a:p>
            <a:pPr marL="0" indent="0">
              <a:spcBef>
                <a:spcPts val="0"/>
              </a:spcBef>
              <a:buNone/>
            </a:pPr>
            <a:r>
              <a:rPr lang="en-US" sz="1800" dirty="0">
                <a:solidFill>
                  <a:srgbClr val="FFFFFF"/>
                </a:solidFill>
              </a:rPr>
              <a:t>                      'email' : </a:t>
            </a:r>
            <a:r>
              <a:rPr lang="en-US" sz="1800" dirty="0" err="1">
                <a:solidFill>
                  <a:srgbClr val="FFFFFF"/>
                </a:solidFill>
              </a:rPr>
              <a:t>user.email</a:t>
            </a:r>
            <a:r>
              <a:rPr lang="en-US" sz="1800" dirty="0">
                <a:solidFill>
                  <a:srgbClr val="FFFFFF"/>
                </a:solidFill>
              </a:rPr>
              <a:t> })</a:t>
            </a:r>
          </a:p>
          <a:p>
            <a:pPr marL="0" indent="0">
              <a:spcBef>
                <a:spcPts val="0"/>
              </a:spcBef>
              <a:buNone/>
            </a:pPr>
            <a:r>
              <a:rPr lang="en-US" sz="1800" dirty="0">
                <a:solidFill>
                  <a:srgbClr val="FFFFFF"/>
                </a:solidFill>
              </a:rPr>
              <a:t>        .toss()</a:t>
            </a:r>
          </a:p>
          <a:p>
            <a:pPr marL="0" indent="0">
              <a:spcBef>
                <a:spcPts val="0"/>
              </a:spcBef>
              <a:buNone/>
            </a:pPr>
            <a:r>
              <a:rPr lang="en-US" sz="1800" dirty="0">
                <a:solidFill>
                  <a:srgbClr val="FFFFFF"/>
                </a:solidFill>
              </a:rPr>
              <a:t>});</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11267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a:t>
            </a:r>
            <a:r>
              <a:rPr lang="en-US" sz="2200" dirty="0" err="1" smtClean="0">
                <a:solidFill>
                  <a:srgbClr val="FFFFFF"/>
                </a:solidFill>
              </a:rPr>
              <a:t>create_accounts_spec.js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frisby.create</a:t>
            </a:r>
            <a:r>
              <a:rPr lang="en-US" sz="1800" dirty="0">
                <a:solidFill>
                  <a:srgbClr val="FFFFFF"/>
                </a:solidFill>
              </a:rPr>
              <a:t>('POST enroll duplicate user ')</a:t>
            </a:r>
          </a:p>
          <a:p>
            <a:pPr marL="0" indent="0">
              <a:spcBef>
                <a:spcPts val="0"/>
              </a:spcBef>
              <a:buNone/>
            </a:pPr>
            <a:r>
              <a:rPr lang="en-US" sz="1800" dirty="0">
                <a:solidFill>
                  <a:srgbClr val="FFFFFF"/>
                </a:solidFill>
              </a:rPr>
              <a:t>    .post(</a:t>
            </a:r>
            <a:r>
              <a:rPr lang="en-US" sz="1800" dirty="0" err="1">
                <a:solidFill>
                  <a:srgbClr val="FFFFFF"/>
                </a:solidFill>
              </a:rPr>
              <a:t>tc.url</a:t>
            </a:r>
            <a:r>
              <a:rPr lang="en-US" sz="1800" dirty="0">
                <a:solidFill>
                  <a:srgbClr val="FFFFFF"/>
                </a:solidFill>
              </a:rPr>
              <a:t> + '/user/enroll',</a:t>
            </a:r>
          </a:p>
          <a:p>
            <a:pPr marL="0" indent="0">
              <a:spcBef>
                <a:spcPts val="0"/>
              </a:spcBef>
              <a:buNone/>
            </a:pPr>
            <a:r>
              <a:rPr lang="en-US" sz="1800" dirty="0">
                <a:solidFill>
                  <a:srgbClr val="FFFFFF"/>
                </a:solidFill>
              </a:rPr>
              <a:t>          { '</a:t>
            </a:r>
            <a:r>
              <a:rPr lang="en-US" sz="1800" dirty="0" err="1">
                <a:solidFill>
                  <a:srgbClr val="FFFFFF"/>
                </a:solidFill>
              </a:rPr>
              <a:t>firstName</a:t>
            </a:r>
            <a:r>
              <a:rPr lang="en-US" sz="1800" dirty="0">
                <a:solidFill>
                  <a:srgbClr val="FFFFFF"/>
                </a:solidFill>
              </a:rPr>
              <a:t>' : TEST_USERS[0].</a:t>
            </a:r>
            <a:r>
              <a:rPr lang="en-US" sz="1800" dirty="0" err="1">
                <a:solidFill>
                  <a:srgbClr val="FFFFFF"/>
                </a:solidFill>
              </a:rPr>
              <a:t>fn</a:t>
            </a:r>
            <a:r>
              <a:rPr lang="en-US" sz="1800" dirty="0">
                <a:solidFill>
                  <a:srgbClr val="FFFFFF"/>
                </a:solidFill>
              </a:rPr>
              <a:t>,</a:t>
            </a:r>
          </a:p>
          <a:p>
            <a:pPr marL="0" indent="0">
              <a:spcBef>
                <a:spcPts val="0"/>
              </a:spcBef>
              <a:buNone/>
            </a:pPr>
            <a:r>
              <a:rPr lang="en-US" sz="1800" dirty="0">
                <a:solidFill>
                  <a:srgbClr val="FFFFFF"/>
                </a:solidFill>
              </a:rPr>
              <a:t>            '</a:t>
            </a:r>
            <a:r>
              <a:rPr lang="en-US" sz="1800" dirty="0" err="1">
                <a:solidFill>
                  <a:srgbClr val="FFFFFF"/>
                </a:solidFill>
              </a:rPr>
              <a:t>lastName</a:t>
            </a:r>
            <a:r>
              <a:rPr lang="en-US" sz="1800" dirty="0">
                <a:solidFill>
                  <a:srgbClr val="FFFFFF"/>
                </a:solidFill>
              </a:rPr>
              <a:t>' : TEST_USERS[0].</a:t>
            </a:r>
            <a:r>
              <a:rPr lang="en-US" sz="1800" dirty="0" err="1">
                <a:solidFill>
                  <a:srgbClr val="FFFFFF"/>
                </a:solidFill>
              </a:rPr>
              <a:t>ln</a:t>
            </a:r>
            <a:r>
              <a:rPr lang="en-US" sz="1800" dirty="0">
                <a:solidFill>
                  <a:srgbClr val="FFFFFF"/>
                </a:solidFill>
              </a:rPr>
              <a:t>,</a:t>
            </a:r>
          </a:p>
          <a:p>
            <a:pPr marL="0" indent="0">
              <a:spcBef>
                <a:spcPts val="0"/>
              </a:spcBef>
              <a:buNone/>
            </a:pPr>
            <a:r>
              <a:rPr lang="en-US" sz="1800" dirty="0">
                <a:solidFill>
                  <a:srgbClr val="FFFFFF"/>
                </a:solidFill>
              </a:rPr>
              <a:t>            'email' : TEST_USERS[0].email,</a:t>
            </a:r>
          </a:p>
          <a:p>
            <a:pPr marL="0" indent="0">
              <a:spcBef>
                <a:spcPts val="0"/>
              </a:spcBef>
              <a:buNone/>
            </a:pPr>
            <a:r>
              <a:rPr lang="en-US" sz="1800" dirty="0">
                <a:solidFill>
                  <a:srgbClr val="FFFFFF"/>
                </a:solidFill>
              </a:rPr>
              <a:t>            'password' : TEST_USERS[0].</a:t>
            </a:r>
            <a:r>
              <a:rPr lang="en-US" sz="1800" dirty="0" err="1">
                <a:solidFill>
                  <a:srgbClr val="FFFFFF"/>
                </a:solidFill>
              </a:rPr>
              <a:t>pwd</a:t>
            </a:r>
            <a:r>
              <a:rPr lang="en-US" sz="1800" dirty="0">
                <a:solidFill>
                  <a:srgbClr val="FFFFFF"/>
                </a:solidFill>
              </a:rPr>
              <a:t> })</a:t>
            </a:r>
          </a:p>
          <a:p>
            <a:pPr marL="0" indent="0">
              <a:spcBef>
                <a:spcPts val="0"/>
              </a:spcBef>
              <a:buNone/>
            </a:pPr>
            <a:r>
              <a:rPr lang="en-US" sz="1800" dirty="0">
                <a:solidFill>
                  <a:srgbClr val="FFFFFF"/>
                </a:solidFill>
              </a:rPr>
              <a:t>    .</a:t>
            </a:r>
            <a:r>
              <a:rPr lang="en-US" sz="1800" dirty="0" err="1">
                <a:solidFill>
                  <a:srgbClr val="FFFFFF"/>
                </a:solidFill>
              </a:rPr>
              <a:t>expectStatus</a:t>
            </a:r>
            <a:r>
              <a:rPr lang="en-US" sz="1800" dirty="0">
                <a:solidFill>
                  <a:srgbClr val="FFFFFF"/>
                </a:solidFill>
              </a:rPr>
              <a:t>(400)</a:t>
            </a:r>
          </a:p>
          <a:p>
            <a:pPr marL="0" indent="0">
              <a:spcBef>
                <a:spcPts val="0"/>
              </a:spcBef>
              <a:buNone/>
            </a:pPr>
            <a:r>
              <a:rPr lang="en-US" sz="1800" dirty="0">
                <a:solidFill>
                  <a:srgbClr val="FFFFFF"/>
                </a:solidFill>
              </a:rPr>
              <a:t>    .</a:t>
            </a:r>
            <a:r>
              <a:rPr lang="en-US" sz="1800" dirty="0" err="1">
                <a:solidFill>
                  <a:srgbClr val="FFFFFF"/>
                </a:solidFill>
              </a:rPr>
              <a:t>expectHeader</a:t>
            </a:r>
            <a:r>
              <a:rPr lang="en-US" sz="1800" dirty="0">
                <a:solidFill>
                  <a:srgbClr val="FFFFFF"/>
                </a:solidFill>
              </a:rPr>
              <a:t>('Content-Type', 'application/</a:t>
            </a:r>
            <a:r>
              <a:rPr lang="en-US" sz="1800" dirty="0" err="1">
                <a:solidFill>
                  <a:srgbClr val="FFFFFF"/>
                </a:solidFill>
              </a:rPr>
              <a:t>json</a:t>
            </a:r>
            <a:r>
              <a:rPr lang="en-US" sz="1800" dirty="0">
                <a:solidFill>
                  <a:srgbClr val="FFFFFF"/>
                </a:solidFill>
              </a:rPr>
              <a:t>; charset=utf-8')</a:t>
            </a:r>
          </a:p>
          <a:p>
            <a:pPr marL="0" indent="0">
              <a:spcBef>
                <a:spcPts val="0"/>
              </a:spcBef>
              <a:buNone/>
            </a:pPr>
            <a:r>
              <a:rPr lang="en-US" sz="1800" dirty="0">
                <a:solidFill>
                  <a:srgbClr val="FFFFFF"/>
                </a:solidFill>
              </a:rPr>
              <a:t>    .</a:t>
            </a:r>
            <a:r>
              <a:rPr lang="en-US" sz="1800" dirty="0" err="1">
                <a:solidFill>
                  <a:srgbClr val="FFFFFF"/>
                </a:solidFill>
              </a:rPr>
              <a:t>expectJSON</a:t>
            </a:r>
            <a:r>
              <a:rPr lang="en-US" sz="1800" dirty="0">
                <a:solidFill>
                  <a:srgbClr val="FFFFFF"/>
                </a:solidFill>
              </a:rPr>
              <a:t>({'error' : 'Account with that email already exists.  Please choose another email.'})</a:t>
            </a:r>
          </a:p>
          <a:p>
            <a:pPr marL="0" indent="0">
              <a:spcBef>
                <a:spcPts val="0"/>
              </a:spcBef>
              <a:buNone/>
            </a:pPr>
            <a:r>
              <a:rPr lang="en-US" sz="1800" dirty="0">
                <a:solidFill>
                  <a:srgbClr val="FFFFFF"/>
                </a:solidFill>
              </a:rPr>
              <a:t>    .toss()</a:t>
            </a:r>
            <a:endParaRPr lang="en-US" sz="18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1314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Need to create /</a:t>
            </a:r>
            <a:r>
              <a:rPr lang="en-US" sz="2200" dirty="0" err="1" smtClean="0">
                <a:solidFill>
                  <a:srgbClr val="FFFFFF"/>
                </a:solidFill>
              </a:rPr>
              <a:t>tmp</a:t>
            </a:r>
            <a:r>
              <a:rPr lang="en-US" sz="2200" dirty="0" smtClean="0">
                <a:solidFill>
                  <a:srgbClr val="FFFFFF"/>
                </a:solidFill>
              </a:rPr>
              <a:t>/</a:t>
            </a:r>
            <a:r>
              <a:rPr lang="en-US" sz="2200" dirty="0" err="1" smtClean="0">
                <a:solidFill>
                  <a:srgbClr val="FFFFFF"/>
                </a:solidFill>
              </a:rPr>
              <a:t>readerTestCreds.js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normAutofit lnSpcReduction="10000"/>
          </a:bodyPr>
          <a:lstStyle/>
          <a:p>
            <a:pPr marL="0" indent="0">
              <a:spcBef>
                <a:spcPts val="0"/>
              </a:spcBef>
              <a:buNone/>
            </a:pPr>
            <a:r>
              <a:rPr lang="en-US" sz="1800" dirty="0" smtClean="0">
                <a:solidFill>
                  <a:srgbClr val="FFFFFF"/>
                </a:solidFill>
              </a:rPr>
              <a:t>We want to dynamically create a file that looks like this for us to use in defining test cases that require us to authenticate a user:</a:t>
            </a:r>
          </a:p>
          <a:p>
            <a:pPr marL="0" indent="0">
              <a:spcBef>
                <a:spcPts val="0"/>
              </a:spcBef>
              <a:buNone/>
            </a:pPr>
            <a:endParaRPr lang="en-US" sz="1800" dirty="0">
              <a:solidFill>
                <a:srgbClr val="FFFFFF"/>
              </a:solidFill>
            </a:endParaRPr>
          </a:p>
          <a:p>
            <a:pPr marL="0" indent="0">
              <a:spcBef>
                <a:spcPts val="0"/>
              </a:spcBef>
              <a:buNone/>
            </a:pPr>
            <a:r>
              <a:rPr lang="en-US" sz="1600" dirty="0" smtClean="0">
                <a:solidFill>
                  <a:srgbClr val="FFFFFF"/>
                </a:solidFill>
              </a:rPr>
              <a:t>TEST_USERS = </a:t>
            </a:r>
          </a:p>
          <a:p>
            <a:pPr marL="0" indent="0">
              <a:spcBef>
                <a:spcPts val="0"/>
              </a:spcBef>
              <a:buNone/>
            </a:pPr>
            <a:r>
              <a:rPr lang="en-US" sz="1600" dirty="0" smtClean="0">
                <a:solidFill>
                  <a:srgbClr val="FFFFFF"/>
                </a:solidFill>
              </a:rPr>
              <a:t>[{	"</a:t>
            </a:r>
            <a:r>
              <a:rPr lang="en-US" sz="1600" dirty="0">
                <a:solidFill>
                  <a:srgbClr val="FFFFFF"/>
                </a:solidFill>
              </a:rPr>
              <a:t>_id":"54ad6c3ae764de42070b27b1"</a:t>
            </a:r>
            <a:r>
              <a:rPr lang="en-US" sz="1600" dirty="0" smtClean="0">
                <a:solidFill>
                  <a:srgbClr val="FFFFFF"/>
                </a:solidFill>
              </a:rPr>
              <a:t>,</a:t>
            </a:r>
          </a:p>
          <a:p>
            <a:pPr marL="0" indent="0">
              <a:spcBef>
                <a:spcPts val="0"/>
              </a:spcBef>
              <a:buNone/>
            </a:pPr>
            <a:r>
              <a:rPr lang="en-US" sz="1600" dirty="0" smtClean="0">
                <a:solidFill>
                  <a:srgbClr val="FFFFFF"/>
                </a:solidFill>
              </a:rPr>
              <a:t>	"</a:t>
            </a:r>
            <a:r>
              <a:rPr lang="en-US" sz="1600" dirty="0">
                <a:solidFill>
                  <a:srgbClr val="FFFFFF"/>
                </a:solidFill>
              </a:rPr>
              <a:t>email":"testuser1@example.com"</a:t>
            </a:r>
            <a:r>
              <a:rPr lang="en-US" sz="1600" dirty="0" smtClean="0">
                <a:solidFill>
                  <a:srgbClr val="FFFFFF"/>
                </a:solidFill>
              </a:rPr>
              <a:t>,</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a:solidFill>
                  <a:srgbClr val="FFFFFF"/>
                </a:solidFill>
              </a:rPr>
              <a:t>firstName":"Test"</a:t>
            </a:r>
            <a:r>
              <a:rPr lang="en-US" sz="1600" dirty="0" smtClean="0">
                <a:solidFill>
                  <a:srgbClr val="FFFFFF"/>
                </a:solidFill>
              </a:rPr>
              <a:t>,</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a:solidFill>
                  <a:srgbClr val="FFFFFF"/>
                </a:solidFill>
              </a:rPr>
              <a:t>lastName":"User1"</a:t>
            </a:r>
            <a:r>
              <a:rPr lang="en-US" sz="1600" dirty="0" smtClean="0">
                <a:solidFill>
                  <a:srgbClr val="FFFFFF"/>
                </a:solidFill>
              </a:rPr>
              <a:t>,</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err="1">
                <a:solidFill>
                  <a:srgbClr val="FFFFFF"/>
                </a:solidFill>
              </a:rPr>
              <a:t>sp_api_key_id</a:t>
            </a:r>
            <a:r>
              <a:rPr lang="en-US" sz="1600" dirty="0">
                <a:solidFill>
                  <a:srgbClr val="FFFFFF"/>
                </a:solidFill>
              </a:rPr>
              <a:t>"</a:t>
            </a:r>
            <a:r>
              <a:rPr lang="en-US" sz="1600" dirty="0" smtClean="0">
                <a:solidFill>
                  <a:srgbClr val="FFFFFF"/>
                </a:solidFill>
              </a:rPr>
              <a:t>:”&lt;API KEY ID&gt;",</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a:solidFill>
                  <a:srgbClr val="FFFFFF"/>
                </a:solidFill>
              </a:rPr>
              <a:t>sp_api_key_secret"</a:t>
            </a:r>
            <a:r>
              <a:rPr lang="en-US" sz="1600" dirty="0" smtClean="0">
                <a:solidFill>
                  <a:srgbClr val="FFFFFF"/>
                </a:solidFill>
              </a:rPr>
              <a:t>:”&lt;API KEY SECRET&gt;”</a:t>
            </a:r>
          </a:p>
          <a:p>
            <a:pPr marL="0" indent="0">
              <a:spcBef>
                <a:spcPts val="0"/>
              </a:spcBef>
              <a:buNone/>
            </a:pPr>
            <a:r>
              <a:rPr lang="en-US" sz="1600" dirty="0" smtClean="0">
                <a:solidFill>
                  <a:srgbClr val="FFFFFF"/>
                </a:solidFill>
              </a:rPr>
              <a:t>},</a:t>
            </a:r>
          </a:p>
          <a:p>
            <a:pPr marL="0" indent="0">
              <a:spcBef>
                <a:spcPts val="0"/>
              </a:spcBef>
              <a:buNone/>
            </a:pPr>
            <a:r>
              <a:rPr lang="en-US" sz="1600" dirty="0" smtClean="0">
                <a:solidFill>
                  <a:srgbClr val="FFFFFF"/>
                </a:solidFill>
              </a:rPr>
              <a:t>{	"</a:t>
            </a:r>
            <a:r>
              <a:rPr lang="en-US" sz="1600" dirty="0">
                <a:solidFill>
                  <a:srgbClr val="FFFFFF"/>
                </a:solidFill>
              </a:rPr>
              <a:t>_id":"</a:t>
            </a:r>
            <a:r>
              <a:rPr lang="en-US" sz="1600" dirty="0" smtClean="0">
                <a:solidFill>
                  <a:srgbClr val="FFFFFF"/>
                </a:solidFill>
              </a:rPr>
              <a:t>54ad6c3be764de42070b27b2”,</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a:solidFill>
                  <a:srgbClr val="FFFFFF"/>
                </a:solidFill>
              </a:rPr>
              <a:t>email":"testuser2@example.com"</a:t>
            </a:r>
            <a:r>
              <a:rPr lang="en-US" sz="1600" dirty="0" smtClean="0">
                <a:solidFill>
                  <a:srgbClr val="FFFFFF"/>
                </a:solidFill>
              </a:rPr>
              <a:t>,</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a:solidFill>
                  <a:srgbClr val="FFFFFF"/>
                </a:solidFill>
              </a:rPr>
              <a:t>firstName":"Test"</a:t>
            </a:r>
            <a:r>
              <a:rPr lang="en-US" sz="1600" dirty="0" smtClean="0">
                <a:solidFill>
                  <a:srgbClr val="FFFFFF"/>
                </a:solidFill>
              </a:rPr>
              <a:t>,</a:t>
            </a:r>
          </a:p>
          <a:p>
            <a:pPr marL="0" indent="0">
              <a:spcBef>
                <a:spcPts val="0"/>
              </a:spcBef>
              <a:buNone/>
            </a:pPr>
            <a:r>
              <a:rPr lang="en-US" sz="1600" dirty="0">
                <a:solidFill>
                  <a:srgbClr val="FFFFFF"/>
                </a:solidFill>
              </a:rPr>
              <a:t>	</a:t>
            </a:r>
            <a:r>
              <a:rPr lang="en-US" sz="1600" dirty="0" smtClean="0">
                <a:solidFill>
                  <a:srgbClr val="FFFFFF"/>
                </a:solidFill>
              </a:rPr>
              <a:t>"</a:t>
            </a:r>
            <a:r>
              <a:rPr lang="en-US" sz="1600" dirty="0">
                <a:solidFill>
                  <a:srgbClr val="FFFFFF"/>
                </a:solidFill>
              </a:rPr>
              <a:t>lastName":"</a:t>
            </a:r>
            <a:r>
              <a:rPr lang="en-US" sz="1600" dirty="0" smtClean="0">
                <a:solidFill>
                  <a:srgbClr val="FFFFFF"/>
                </a:solidFill>
              </a:rPr>
              <a:t>User2”,</a:t>
            </a:r>
          </a:p>
          <a:p>
            <a:pPr marL="0" indent="0">
              <a:spcBef>
                <a:spcPts val="0"/>
              </a:spcBef>
              <a:buNone/>
            </a:pPr>
            <a:r>
              <a:rPr lang="en-US" sz="1600" dirty="0">
                <a:solidFill>
                  <a:srgbClr val="FFFFFF"/>
                </a:solidFill>
              </a:rPr>
              <a:t>	"</a:t>
            </a:r>
            <a:r>
              <a:rPr lang="en-US" sz="1600" dirty="0" err="1">
                <a:solidFill>
                  <a:srgbClr val="FFFFFF"/>
                </a:solidFill>
              </a:rPr>
              <a:t>sp_api_key_id</a:t>
            </a:r>
            <a:r>
              <a:rPr lang="en-US" sz="1600" dirty="0">
                <a:solidFill>
                  <a:srgbClr val="FFFFFF"/>
                </a:solidFill>
              </a:rPr>
              <a:t>":”&lt;API KEY ID&gt;",</a:t>
            </a:r>
          </a:p>
          <a:p>
            <a:pPr marL="0" indent="0">
              <a:spcBef>
                <a:spcPts val="0"/>
              </a:spcBef>
              <a:buNone/>
            </a:pPr>
            <a:r>
              <a:rPr lang="en-US" sz="1600" dirty="0">
                <a:solidFill>
                  <a:srgbClr val="FFFFFF"/>
                </a:solidFill>
              </a:rPr>
              <a:t>	"</a:t>
            </a:r>
            <a:r>
              <a:rPr lang="en-US" sz="1600" dirty="0" err="1">
                <a:solidFill>
                  <a:srgbClr val="FFFFFF"/>
                </a:solidFill>
              </a:rPr>
              <a:t>sp_api_key_secret</a:t>
            </a:r>
            <a:r>
              <a:rPr lang="en-US" sz="1600" dirty="0">
                <a:solidFill>
                  <a:srgbClr val="FFFFFF"/>
                </a:solidFill>
              </a:rPr>
              <a:t>":”&lt;API KEY SECRET&gt;</a:t>
            </a:r>
            <a:r>
              <a:rPr lang="en-US" sz="1600" dirty="0" smtClean="0">
                <a:solidFill>
                  <a:srgbClr val="FFFFFF"/>
                </a:solidFill>
              </a:rPr>
              <a:t>”</a:t>
            </a:r>
          </a:p>
          <a:p>
            <a:pPr marL="0" indent="0">
              <a:spcBef>
                <a:spcPts val="0"/>
              </a:spcBef>
              <a:buNone/>
            </a:pPr>
            <a:r>
              <a:rPr lang="en-US" sz="1600" dirty="0" smtClean="0">
                <a:solidFill>
                  <a:srgbClr val="FFFFFF"/>
                </a:solidFill>
              </a:rPr>
              <a:t>}];</a:t>
            </a:r>
          </a:p>
          <a:p>
            <a:pPr marL="0" indent="0">
              <a:spcBef>
                <a:spcPts val="0"/>
              </a:spcBef>
              <a:buNone/>
            </a:pPr>
            <a:endParaRPr lang="en-US" sz="1600" dirty="0">
              <a:solidFill>
                <a:srgbClr val="FFFFFF"/>
              </a:solidFill>
            </a:endParaRPr>
          </a:p>
          <a:p>
            <a:pPr marL="0" indent="0">
              <a:spcBef>
                <a:spcPts val="0"/>
              </a:spcBef>
              <a:buNone/>
            </a:pPr>
            <a:r>
              <a:rPr lang="en-US" sz="1600" dirty="0" err="1">
                <a:solidFill>
                  <a:srgbClr val="FFFFFF"/>
                </a:solidFill>
              </a:rPr>
              <a:t>module.exports</a:t>
            </a:r>
            <a:r>
              <a:rPr lang="en-US" sz="1600" dirty="0">
                <a:solidFill>
                  <a:srgbClr val="FFFFFF"/>
                </a:solidFill>
              </a:rPr>
              <a:t> = TEST_USERS;</a:t>
            </a:r>
            <a:endParaRPr lang="en-US" sz="16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20062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writeCreds.js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a:solidFill>
                  <a:srgbClr val="FFFFFF"/>
                </a:solidFill>
              </a:rPr>
              <a:t>TU_EMAIL_REGEX = new </a:t>
            </a:r>
            <a:r>
              <a:rPr lang="en-US" sz="1800" dirty="0" err="1">
                <a:solidFill>
                  <a:srgbClr val="FFFFFF"/>
                </a:solidFill>
              </a:rPr>
              <a:t>RegExp</a:t>
            </a:r>
            <a:r>
              <a:rPr lang="en-US" sz="1800" dirty="0">
                <a:solidFill>
                  <a:srgbClr val="FFFFFF"/>
                </a:solidFill>
              </a:rPr>
              <a:t>('^</a:t>
            </a:r>
            <a:r>
              <a:rPr lang="en-US" sz="1800" dirty="0" err="1">
                <a:solidFill>
                  <a:srgbClr val="FFFFFF"/>
                </a:solidFill>
              </a:rPr>
              <a:t>testuser</a:t>
            </a:r>
            <a:r>
              <a:rPr lang="en-US" sz="1800" dirty="0">
                <a:solidFill>
                  <a:srgbClr val="FFFFFF"/>
                </a:solidFill>
              </a:rPr>
              <a:t>*');</a:t>
            </a:r>
          </a:p>
          <a:p>
            <a:pPr marL="0" indent="0">
              <a:spcBef>
                <a:spcPts val="0"/>
              </a:spcBef>
              <a:buNone/>
            </a:pPr>
            <a:r>
              <a:rPr lang="en-US" sz="1800" dirty="0">
                <a:solidFill>
                  <a:srgbClr val="FFFFFF"/>
                </a:solidFill>
              </a:rPr>
              <a:t>SP_APP_NAME = 'Reader Test';</a:t>
            </a:r>
          </a:p>
          <a:p>
            <a:pPr marL="0" indent="0">
              <a:spcBef>
                <a:spcPts val="0"/>
              </a:spcBef>
              <a:buNone/>
            </a:pPr>
            <a:r>
              <a:rPr lang="en-US" sz="1800" dirty="0">
                <a:solidFill>
                  <a:srgbClr val="FFFFFF"/>
                </a:solidFill>
              </a:rPr>
              <a:t>TEST_CREDS_TMP_FILE = '/</a:t>
            </a:r>
            <a:r>
              <a:rPr lang="en-US" sz="1800" dirty="0" err="1">
                <a:solidFill>
                  <a:srgbClr val="FFFFFF"/>
                </a:solidFill>
              </a:rPr>
              <a:t>tmp</a:t>
            </a:r>
            <a:r>
              <a:rPr lang="en-US" sz="1800" dirty="0">
                <a:solidFill>
                  <a:srgbClr val="FFFFFF"/>
                </a:solidFill>
              </a:rPr>
              <a:t>/</a:t>
            </a:r>
            <a:r>
              <a:rPr lang="en-US" sz="1800" dirty="0" err="1">
                <a:solidFill>
                  <a:srgbClr val="FFFFFF"/>
                </a:solidFill>
              </a:rPr>
              <a:t>readerTestCreds.js</a:t>
            </a:r>
            <a:r>
              <a:rPr lang="en-US" sz="1800" dirty="0">
                <a:solidFill>
                  <a:srgbClr val="FFFFFF"/>
                </a:solidFill>
              </a:rPr>
              <a:t>';</a:t>
            </a:r>
          </a:p>
          <a:p>
            <a:pPr marL="0" indent="0">
              <a:spcBef>
                <a:spcPts val="0"/>
              </a:spcBef>
              <a:buNone/>
            </a:pPr>
            <a:endParaRPr lang="en-US" sz="1800" dirty="0">
              <a:solidFill>
                <a:srgbClr val="FFFFFF"/>
              </a:solidFill>
            </a:endParaRP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async</a:t>
            </a:r>
            <a:r>
              <a:rPr lang="en-US" sz="1800" dirty="0">
                <a:solidFill>
                  <a:srgbClr val="FFFFFF"/>
                </a:solidFill>
              </a:rPr>
              <a:t> = require('</a:t>
            </a:r>
            <a:r>
              <a:rPr lang="en-US" sz="1800" dirty="0" err="1">
                <a:solidFill>
                  <a:srgbClr val="FFFFFF"/>
                </a:solidFill>
              </a:rPr>
              <a:t>async</a:t>
            </a:r>
            <a:r>
              <a:rPr lang="en-US" sz="1800" dirty="0">
                <a:solidFill>
                  <a:srgbClr val="FFFFFF"/>
                </a:solidFill>
              </a:rPr>
              <a:t>');</a:t>
            </a: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dbConfig</a:t>
            </a:r>
            <a:r>
              <a:rPr lang="en-US" sz="1800" dirty="0">
                <a:solidFill>
                  <a:srgbClr val="FFFFFF"/>
                </a:solidFill>
              </a:rPr>
              <a:t> = require('./</a:t>
            </a:r>
            <a:r>
              <a:rPr lang="en-US" sz="1800" dirty="0" err="1">
                <a:solidFill>
                  <a:srgbClr val="FFFFFF"/>
                </a:solidFill>
              </a:rPr>
              <a:t>config</a:t>
            </a:r>
            <a:r>
              <a:rPr lang="en-US" sz="1800" dirty="0">
                <a:solidFill>
                  <a:srgbClr val="FFFFFF"/>
                </a:solidFill>
              </a:rPr>
              <a:t>/</a:t>
            </a:r>
            <a:r>
              <a:rPr lang="en-US" sz="1800" dirty="0" err="1">
                <a:solidFill>
                  <a:srgbClr val="FFFFFF"/>
                </a:solidFill>
              </a:rPr>
              <a:t>db.js</a:t>
            </a:r>
            <a:r>
              <a:rPr lang="en-US" sz="1800" dirty="0">
                <a:solidFill>
                  <a:srgbClr val="FFFFFF"/>
                </a:solidFill>
              </a:rPr>
              <a:t>');</a:t>
            </a: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mongodb</a:t>
            </a:r>
            <a:r>
              <a:rPr lang="en-US" sz="1800" dirty="0">
                <a:solidFill>
                  <a:srgbClr val="FFFFFF"/>
                </a:solidFill>
              </a:rPr>
              <a:t> = require('</a:t>
            </a:r>
            <a:r>
              <a:rPr lang="en-US" sz="1800" dirty="0" err="1">
                <a:solidFill>
                  <a:srgbClr val="FFFFFF"/>
                </a:solidFill>
              </a:rPr>
              <a:t>mongodb</a:t>
            </a:r>
            <a:r>
              <a:rPr lang="en-US" sz="1800" dirty="0">
                <a:solidFill>
                  <a:srgbClr val="FFFFFF"/>
                </a:solidFill>
              </a:rPr>
              <a:t>');</a:t>
            </a:r>
          </a:p>
          <a:p>
            <a:pPr marL="0" indent="0">
              <a:spcBef>
                <a:spcPts val="0"/>
              </a:spcBef>
              <a:buNone/>
            </a:pPr>
            <a:r>
              <a:rPr lang="en-US" sz="1800" dirty="0">
                <a:solidFill>
                  <a:srgbClr val="FFFFFF"/>
                </a:solidFill>
              </a:rPr>
              <a:t>assert = require('assert');</a:t>
            </a:r>
          </a:p>
          <a:p>
            <a:pPr marL="0" indent="0">
              <a:spcBef>
                <a:spcPts val="0"/>
              </a:spcBef>
              <a:buNone/>
            </a:pPr>
            <a:endParaRPr lang="en-US" sz="1800" dirty="0">
              <a:solidFill>
                <a:srgbClr val="FFFFFF"/>
              </a:solidFill>
            </a:endParaRP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mongoClient</a:t>
            </a:r>
            <a:r>
              <a:rPr lang="en-US" sz="1800" dirty="0">
                <a:solidFill>
                  <a:srgbClr val="FFFFFF"/>
                </a:solidFill>
              </a:rPr>
              <a:t> = </a:t>
            </a:r>
            <a:r>
              <a:rPr lang="en-US" sz="1800" dirty="0" err="1">
                <a:solidFill>
                  <a:srgbClr val="FFFFFF"/>
                </a:solidFill>
              </a:rPr>
              <a:t>mongodb.MongoClient</a:t>
            </a:r>
            <a:endParaRPr lang="en-US" sz="1800" dirty="0">
              <a:solidFill>
                <a:srgbClr val="FFFFFF"/>
              </a:solidFill>
            </a:endParaRP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reader_test_db</a:t>
            </a:r>
            <a:r>
              <a:rPr lang="en-US" sz="1800" dirty="0">
                <a:solidFill>
                  <a:srgbClr val="FFFFFF"/>
                </a:solidFill>
              </a:rPr>
              <a:t> = null;</a:t>
            </a:r>
          </a:p>
          <a:p>
            <a:pPr marL="0" indent="0">
              <a:spcBef>
                <a:spcPts val="0"/>
              </a:spcBef>
              <a:buNone/>
            </a:pPr>
            <a:r>
              <a:rPr lang="en-US" sz="1800" dirty="0" err="1">
                <a:solidFill>
                  <a:srgbClr val="FFFFFF"/>
                </a:solidFill>
              </a:rPr>
              <a:t>var</a:t>
            </a:r>
            <a:r>
              <a:rPr lang="en-US" sz="1800" dirty="0">
                <a:solidFill>
                  <a:srgbClr val="FFFFFF"/>
                </a:solidFill>
              </a:rPr>
              <a:t> </a:t>
            </a:r>
            <a:r>
              <a:rPr lang="en-US" sz="1800" dirty="0" err="1">
                <a:solidFill>
                  <a:srgbClr val="FFFFFF"/>
                </a:solidFill>
              </a:rPr>
              <a:t>users_array</a:t>
            </a:r>
            <a:r>
              <a:rPr lang="en-US" sz="1800" dirty="0">
                <a:solidFill>
                  <a:srgbClr val="FFFFFF"/>
                </a:solidFill>
              </a:rPr>
              <a:t> = null;</a:t>
            </a:r>
            <a:endParaRPr lang="en-US" sz="16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13889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writeCreds.js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smtClean="0">
                <a:solidFill>
                  <a:srgbClr val="FFFFFF"/>
                </a:solidFill>
              </a:rPr>
              <a:t>function </a:t>
            </a:r>
            <a:r>
              <a:rPr lang="en-US" sz="1800" dirty="0" err="1">
                <a:solidFill>
                  <a:srgbClr val="FFFFFF"/>
                </a:solidFill>
              </a:rPr>
              <a:t>connectDB</a:t>
            </a:r>
            <a:r>
              <a:rPr lang="en-US" sz="1800" dirty="0">
                <a:solidFill>
                  <a:srgbClr val="FFFFFF"/>
                </a:solidFill>
              </a:rPr>
              <a:t>(callback) {</a:t>
            </a:r>
          </a:p>
          <a:p>
            <a:pPr marL="0" indent="0">
              <a:spcBef>
                <a:spcPts val="0"/>
              </a:spcBef>
              <a:buNone/>
            </a:pPr>
            <a:r>
              <a:rPr lang="en-US" sz="1800" dirty="0" smtClean="0">
                <a:solidFill>
                  <a:srgbClr val="FFFFFF"/>
                </a:solidFill>
              </a:rPr>
              <a:t>	</a:t>
            </a:r>
            <a:r>
              <a:rPr lang="en-US" sz="1800" dirty="0" err="1" smtClean="0">
                <a:solidFill>
                  <a:srgbClr val="FFFFFF"/>
                </a:solidFill>
              </a:rPr>
              <a:t>mongoClient.connect</a:t>
            </a:r>
            <a:r>
              <a:rPr lang="en-US" sz="1800" dirty="0">
                <a:solidFill>
                  <a:srgbClr val="FFFFFF"/>
                </a:solidFill>
              </a:rPr>
              <a:t>(</a:t>
            </a:r>
            <a:r>
              <a:rPr lang="en-US" sz="1800" dirty="0" err="1">
                <a:solidFill>
                  <a:srgbClr val="FFFFFF"/>
                </a:solidFill>
              </a:rPr>
              <a:t>dbConfig.testDBURL</a:t>
            </a:r>
            <a:r>
              <a:rPr lang="en-US" sz="1800" dirty="0">
                <a:solidFill>
                  <a:srgbClr val="FFFFFF"/>
                </a:solidFill>
              </a:rPr>
              <a:t>, function(err, </a:t>
            </a:r>
            <a:r>
              <a:rPr lang="en-US" sz="1800" dirty="0" err="1">
                <a:solidFill>
                  <a:srgbClr val="FFFFFF"/>
                </a:solidFill>
              </a:rPr>
              <a:t>db</a:t>
            </a:r>
            <a:r>
              <a:rPr lang="en-US" sz="1800" dirty="0">
                <a:solidFill>
                  <a:srgbClr val="FFFFFF"/>
                </a:solidFill>
              </a:rPr>
              <a:t>) {</a:t>
            </a:r>
          </a:p>
          <a:p>
            <a:pPr marL="0" indent="0">
              <a:spcBef>
                <a:spcPts val="0"/>
              </a:spcBef>
              <a:buNone/>
            </a:pPr>
            <a:r>
              <a:rPr lang="en-US" sz="1800" dirty="0" smtClean="0">
                <a:solidFill>
                  <a:srgbClr val="FFFFFF"/>
                </a:solidFill>
              </a:rPr>
              <a:t>		</a:t>
            </a:r>
            <a:r>
              <a:rPr lang="en-US" sz="1800" dirty="0" err="1" smtClean="0">
                <a:solidFill>
                  <a:srgbClr val="FFFFFF"/>
                </a:solidFill>
              </a:rPr>
              <a:t>assert.equal</a:t>
            </a:r>
            <a:r>
              <a:rPr lang="en-US" sz="1800" dirty="0">
                <a:solidFill>
                  <a:srgbClr val="FFFFFF"/>
                </a:solidFill>
              </a:rPr>
              <a:t>(null, err);</a:t>
            </a:r>
          </a:p>
          <a:p>
            <a:pPr marL="0" indent="0">
              <a:spcBef>
                <a:spcPts val="0"/>
              </a:spcBef>
              <a:buNone/>
            </a:pPr>
            <a:r>
              <a:rPr lang="en-US" sz="1800" dirty="0" smtClean="0">
                <a:solidFill>
                  <a:srgbClr val="FFFFFF"/>
                </a:solidFill>
              </a:rPr>
              <a:t>		</a:t>
            </a:r>
            <a:r>
              <a:rPr lang="en-US" sz="1800" dirty="0" err="1" smtClean="0">
                <a:solidFill>
                  <a:srgbClr val="FFFFFF"/>
                </a:solidFill>
              </a:rPr>
              <a:t>reader_test_db</a:t>
            </a:r>
            <a:r>
              <a:rPr lang="en-US" sz="1800" dirty="0" smtClean="0">
                <a:solidFill>
                  <a:srgbClr val="FFFFFF"/>
                </a:solidFill>
              </a:rPr>
              <a:t> </a:t>
            </a:r>
            <a:r>
              <a:rPr lang="en-US" sz="1800" dirty="0">
                <a:solidFill>
                  <a:srgbClr val="FFFFFF"/>
                </a:solidFill>
              </a:rPr>
              <a:t>= </a:t>
            </a:r>
            <a:r>
              <a:rPr lang="en-US" sz="1800" dirty="0" err="1">
                <a:solidFill>
                  <a:srgbClr val="FFFFFF"/>
                </a:solidFill>
              </a:rPr>
              <a:t>db</a:t>
            </a:r>
            <a:r>
              <a:rPr lang="en-US" sz="1800" dirty="0">
                <a:solidFill>
                  <a:srgbClr val="FFFFFF"/>
                </a:solidFill>
              </a:rPr>
              <a:t>;</a:t>
            </a:r>
          </a:p>
          <a:p>
            <a:pPr marL="0" indent="0">
              <a:spcBef>
                <a:spcPts val="0"/>
              </a:spcBef>
              <a:buNone/>
            </a:pPr>
            <a:r>
              <a:rPr lang="en-US" sz="1800" dirty="0" smtClean="0">
                <a:solidFill>
                  <a:srgbClr val="FFFFFF"/>
                </a:solidFill>
              </a:rPr>
              <a:t>		callback</a:t>
            </a:r>
            <a:r>
              <a:rPr lang="en-US" sz="1800" dirty="0">
                <a:solidFill>
                  <a:srgbClr val="FFFFFF"/>
                </a:solidFill>
              </a:rPr>
              <a:t>(null);</a:t>
            </a:r>
          </a:p>
          <a:p>
            <a:pPr marL="0" indent="0">
              <a:spcBef>
                <a:spcPts val="0"/>
              </a:spcBef>
              <a:buNone/>
            </a:pPr>
            <a:r>
              <a:rPr lang="en-US" sz="1800" dirty="0" smtClean="0">
                <a:solidFill>
                  <a:srgbClr val="FFFFFF"/>
                </a:solidFill>
              </a:rPr>
              <a:t>	}</a:t>
            </a:r>
            <a:r>
              <a:rPr lang="en-US" sz="1800" dirty="0">
                <a:solidFill>
                  <a:srgbClr val="FFFFFF"/>
                </a:solidFill>
              </a:rPr>
              <a:t>);</a:t>
            </a:r>
          </a:p>
          <a:p>
            <a:pPr marL="0" indent="0">
              <a:spcBef>
                <a:spcPts val="0"/>
              </a:spcBef>
              <a:buNone/>
            </a:pPr>
            <a:r>
              <a:rPr lang="en-US" sz="1800" dirty="0" smtClean="0">
                <a:solidFill>
                  <a:srgbClr val="FFFFFF"/>
                </a:solidFill>
              </a:rPr>
              <a:t>}</a:t>
            </a:r>
          </a:p>
          <a:p>
            <a:pPr marL="0" indent="0">
              <a:spcBef>
                <a:spcPts val="0"/>
              </a:spcBef>
              <a:buNone/>
            </a:pPr>
            <a:endParaRPr lang="en-US" sz="1600" dirty="0" smtClean="0">
              <a:solidFill>
                <a:srgbClr val="FFFFFF"/>
              </a:solidFill>
            </a:endParaRPr>
          </a:p>
          <a:p>
            <a:pPr marL="0" indent="0">
              <a:spcBef>
                <a:spcPts val="0"/>
              </a:spcBef>
              <a:buNone/>
            </a:pPr>
            <a:r>
              <a:rPr lang="en-US" sz="1600" dirty="0" smtClean="0">
                <a:solidFill>
                  <a:srgbClr val="FFFFFF"/>
                </a:solidFill>
              </a:rPr>
              <a:t>function </a:t>
            </a:r>
            <a:r>
              <a:rPr lang="en-US" sz="1600" dirty="0" err="1">
                <a:solidFill>
                  <a:srgbClr val="FFFFFF"/>
                </a:solidFill>
              </a:rPr>
              <a:t>lookupUserKeys</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console.log</a:t>
            </a:r>
            <a:r>
              <a:rPr lang="en-US" sz="1600" dirty="0">
                <a:solidFill>
                  <a:srgbClr val="FFFFFF"/>
                </a:solidFill>
              </a:rPr>
              <a:t>("</a:t>
            </a:r>
            <a:r>
              <a:rPr lang="en-US" sz="1600" dirty="0" err="1">
                <a:solidFill>
                  <a:srgbClr val="FFFFFF"/>
                </a:solidFill>
              </a:rPr>
              <a:t>lookupUserKeys</a:t>
            </a:r>
            <a:r>
              <a:rPr lang="en-US" sz="1600" dirty="0">
                <a:solidFill>
                  <a:srgbClr val="FFFFFF"/>
                </a:solidFill>
              </a:rPr>
              <a:t>");</a:t>
            </a:r>
          </a:p>
          <a:p>
            <a:pPr marL="0" indent="0">
              <a:spcBef>
                <a:spcPts val="0"/>
              </a:spcBef>
              <a:buNone/>
            </a:pPr>
            <a:r>
              <a:rPr lang="en-US" sz="1600" dirty="0" smtClean="0">
                <a:solidFill>
                  <a:srgbClr val="FFFFFF"/>
                </a:solidFill>
              </a:rPr>
              <a:t>	</a:t>
            </a:r>
            <a:r>
              <a:rPr lang="en-US" sz="1600" dirty="0" err="1" smtClean="0">
                <a:solidFill>
                  <a:srgbClr val="FFFFFF"/>
                </a:solidFill>
              </a:rPr>
              <a:t>user_coll</a:t>
            </a:r>
            <a:r>
              <a:rPr lang="en-US" sz="1600" dirty="0" smtClean="0">
                <a:solidFill>
                  <a:srgbClr val="FFFFFF"/>
                </a:solidFill>
              </a:rPr>
              <a:t> </a:t>
            </a:r>
            <a:r>
              <a:rPr lang="en-US" sz="1600" dirty="0">
                <a:solidFill>
                  <a:srgbClr val="FFFFFF"/>
                </a:solidFill>
              </a:rPr>
              <a:t>= </a:t>
            </a:r>
            <a:r>
              <a:rPr lang="en-US" sz="1600" dirty="0" err="1">
                <a:solidFill>
                  <a:srgbClr val="FFFFFF"/>
                </a:solidFill>
              </a:rPr>
              <a:t>reader_test_db.collection</a:t>
            </a:r>
            <a:r>
              <a:rPr lang="en-US" sz="1600" dirty="0">
                <a:solidFill>
                  <a:srgbClr val="FFFFFF"/>
                </a:solidFill>
              </a:rPr>
              <a:t>('user');</a:t>
            </a:r>
          </a:p>
          <a:p>
            <a:pPr marL="0" indent="0">
              <a:spcBef>
                <a:spcPts val="0"/>
              </a:spcBef>
              <a:buNone/>
            </a:pPr>
            <a:r>
              <a:rPr lang="en-US" sz="1600" dirty="0" smtClean="0">
                <a:solidFill>
                  <a:srgbClr val="FFFFFF"/>
                </a:solidFill>
              </a:rPr>
              <a:t>	</a:t>
            </a:r>
            <a:r>
              <a:rPr lang="en-US" sz="1600" dirty="0" err="1" smtClean="0">
                <a:solidFill>
                  <a:srgbClr val="FFFFFF"/>
                </a:solidFill>
              </a:rPr>
              <a:t>user_coll.find</a:t>
            </a:r>
            <a:r>
              <a:rPr lang="en-US" sz="1600" dirty="0">
                <a:solidFill>
                  <a:srgbClr val="FFFFFF"/>
                </a:solidFill>
              </a:rPr>
              <a:t>({email : TU_EMAIL_REGEX}).</a:t>
            </a:r>
            <a:r>
              <a:rPr lang="en-US" sz="1600" dirty="0" err="1">
                <a:solidFill>
                  <a:srgbClr val="FFFFFF"/>
                </a:solidFill>
              </a:rPr>
              <a:t>toArray</a:t>
            </a:r>
            <a:r>
              <a:rPr lang="en-US" sz="1600" dirty="0">
                <a:solidFill>
                  <a:srgbClr val="FFFFFF"/>
                </a:solidFill>
              </a:rPr>
              <a:t>(function(err, users) {</a:t>
            </a:r>
          </a:p>
          <a:p>
            <a:pPr marL="0" indent="0">
              <a:spcBef>
                <a:spcPts val="0"/>
              </a:spcBef>
              <a:buNone/>
            </a:pPr>
            <a:r>
              <a:rPr lang="en-US" sz="1600" dirty="0" smtClean="0">
                <a:solidFill>
                  <a:srgbClr val="FFFFFF"/>
                </a:solidFill>
              </a:rPr>
              <a:t>		</a:t>
            </a:r>
            <a:r>
              <a:rPr lang="en-US" sz="1600" dirty="0" err="1" smtClean="0">
                <a:solidFill>
                  <a:srgbClr val="FFFFFF"/>
                </a:solidFill>
              </a:rPr>
              <a:t>users_array</a:t>
            </a:r>
            <a:r>
              <a:rPr lang="en-US" sz="1600" dirty="0" smtClean="0">
                <a:solidFill>
                  <a:srgbClr val="FFFFFF"/>
                </a:solidFill>
              </a:rPr>
              <a:t> </a:t>
            </a:r>
            <a:r>
              <a:rPr lang="en-US" sz="1600" dirty="0">
                <a:solidFill>
                  <a:srgbClr val="FFFFFF"/>
                </a:solidFill>
              </a:rPr>
              <a:t>= users;</a:t>
            </a:r>
          </a:p>
          <a:p>
            <a:pPr marL="0" indent="0">
              <a:spcBef>
                <a:spcPts val="0"/>
              </a:spcBef>
              <a:buNone/>
            </a:pPr>
            <a:r>
              <a:rPr lang="en-US" sz="1600" dirty="0" smtClean="0">
                <a:solidFill>
                  <a:srgbClr val="FFFFFF"/>
                </a:solidFill>
              </a:rPr>
              <a:t>		callback</a:t>
            </a:r>
            <a:r>
              <a:rPr lang="en-US" sz="1600" dirty="0">
                <a:solidFill>
                  <a:srgbClr val="FFFFFF"/>
                </a:solidFill>
              </a:rPr>
              <a:t>(null);</a:t>
            </a:r>
          </a:p>
          <a:p>
            <a:pPr marL="0" indent="0">
              <a:spcBef>
                <a:spcPts val="0"/>
              </a:spcBef>
              <a:buNone/>
            </a:pPr>
            <a:r>
              <a:rPr lang="en-US" sz="1600" dirty="0" smtClean="0">
                <a:solidFill>
                  <a:srgbClr val="FFFFFF"/>
                </a:solidFill>
              </a:rPr>
              <a:t>	}</a:t>
            </a:r>
            <a:r>
              <a:rPr lang="en-US" sz="1600" dirty="0">
                <a:solidFill>
                  <a:srgbClr val="FFFFFF"/>
                </a:solidFill>
              </a:rPr>
              <a:t>);</a:t>
            </a:r>
          </a:p>
          <a:p>
            <a:pPr marL="0" indent="0">
              <a:spcBef>
                <a:spcPts val="0"/>
              </a:spcBef>
              <a:buNone/>
            </a:pPr>
            <a:r>
              <a:rPr lang="en-US" sz="16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97656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writeCreds.js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600" dirty="0" smtClean="0">
                <a:solidFill>
                  <a:srgbClr val="FFFFFF"/>
                </a:solidFill>
              </a:rPr>
              <a:t>function </a:t>
            </a:r>
            <a:r>
              <a:rPr lang="en-US" sz="1600" dirty="0" err="1">
                <a:solidFill>
                  <a:srgbClr val="FFFFFF"/>
                </a:solidFill>
              </a:rPr>
              <a:t>writeCreds</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var</a:t>
            </a:r>
            <a:r>
              <a:rPr lang="en-US" sz="1600" dirty="0" smtClean="0">
                <a:solidFill>
                  <a:srgbClr val="FFFFFF"/>
                </a:solidFill>
              </a:rPr>
              <a:t> </a:t>
            </a:r>
            <a:r>
              <a:rPr lang="en-US" sz="1600" dirty="0" err="1">
                <a:solidFill>
                  <a:srgbClr val="FFFFFF"/>
                </a:solidFill>
              </a:rPr>
              <a:t>fs</a:t>
            </a:r>
            <a:r>
              <a:rPr lang="en-US" sz="1600" dirty="0">
                <a:solidFill>
                  <a:srgbClr val="FFFFFF"/>
                </a:solidFill>
              </a:rPr>
              <a:t> = require('</a:t>
            </a:r>
            <a:r>
              <a:rPr lang="en-US" sz="1600" dirty="0" err="1">
                <a:solidFill>
                  <a:srgbClr val="FFFFFF"/>
                </a:solidFill>
              </a:rPr>
              <a:t>fs</a:t>
            </a:r>
            <a:r>
              <a:rPr lang="en-US" sz="1600" dirty="0">
                <a:solidFill>
                  <a:srgbClr val="FFFFFF"/>
                </a:solidFill>
              </a:rPr>
              <a:t>');</a:t>
            </a:r>
          </a:p>
          <a:p>
            <a:pPr marL="0" indent="0">
              <a:spcBef>
                <a:spcPts val="0"/>
              </a:spcBef>
              <a:buNone/>
            </a:pPr>
            <a:r>
              <a:rPr lang="en-US" sz="1600" dirty="0" smtClean="0">
                <a:solidFill>
                  <a:srgbClr val="FFFFFF"/>
                </a:solidFill>
              </a:rPr>
              <a:t>	</a:t>
            </a:r>
            <a:r>
              <a:rPr lang="en-US" sz="1600" dirty="0" err="1" smtClean="0">
                <a:solidFill>
                  <a:srgbClr val="FFFFFF"/>
                </a:solidFill>
              </a:rPr>
              <a:t>fs.writeFileSync</a:t>
            </a:r>
            <a:r>
              <a:rPr lang="en-US" sz="1600" dirty="0">
                <a:solidFill>
                  <a:srgbClr val="FFFFFF"/>
                </a:solidFill>
              </a:rPr>
              <a:t>(TEST_CREDS_TMP_FILE, 'TEST_USERS = ');</a:t>
            </a:r>
          </a:p>
          <a:p>
            <a:pPr marL="0" indent="0">
              <a:spcBef>
                <a:spcPts val="0"/>
              </a:spcBef>
              <a:buNone/>
            </a:pPr>
            <a:r>
              <a:rPr lang="en-US" sz="1600" dirty="0" smtClean="0">
                <a:solidFill>
                  <a:srgbClr val="FFFFFF"/>
                </a:solidFill>
              </a:rPr>
              <a:t>	</a:t>
            </a:r>
            <a:r>
              <a:rPr lang="en-US" sz="1600" dirty="0" err="1" smtClean="0">
                <a:solidFill>
                  <a:srgbClr val="FFFFFF"/>
                </a:solidFill>
              </a:rPr>
              <a:t>fs.appendFileSync</a:t>
            </a:r>
            <a:r>
              <a:rPr lang="en-US" sz="1600" dirty="0">
                <a:solidFill>
                  <a:srgbClr val="FFFFFF"/>
                </a:solidFill>
              </a:rPr>
              <a:t>(TEST_CREDS_TMP_FILE, </a:t>
            </a:r>
            <a:r>
              <a:rPr lang="en-US" sz="1600" dirty="0" err="1">
                <a:solidFill>
                  <a:srgbClr val="FFFFFF"/>
                </a:solidFill>
              </a:rPr>
              <a:t>JSON.stringify</a:t>
            </a:r>
            <a:r>
              <a:rPr lang="en-US" sz="1600" dirty="0">
                <a:solidFill>
                  <a:srgbClr val="FFFFFF"/>
                </a:solidFill>
              </a:rPr>
              <a:t>(</a:t>
            </a:r>
            <a:r>
              <a:rPr lang="en-US" sz="1600" dirty="0" err="1">
                <a:solidFill>
                  <a:srgbClr val="FFFFFF"/>
                </a:solidFill>
              </a:rPr>
              <a:t>users_array</a:t>
            </a:r>
            <a:r>
              <a:rPr lang="en-US" sz="1600" dirty="0">
                <a:solidFill>
                  <a:srgbClr val="FFFFFF"/>
                </a:solidFill>
              </a:rPr>
              <a:t>));</a:t>
            </a:r>
          </a:p>
          <a:p>
            <a:pPr marL="0" indent="0">
              <a:spcBef>
                <a:spcPts val="0"/>
              </a:spcBef>
              <a:buNone/>
            </a:pPr>
            <a:r>
              <a:rPr lang="en-US" sz="1600" dirty="0" smtClean="0">
                <a:solidFill>
                  <a:srgbClr val="FFFFFF"/>
                </a:solidFill>
              </a:rPr>
              <a:t>	</a:t>
            </a:r>
            <a:r>
              <a:rPr lang="en-US" sz="1600" dirty="0" err="1" smtClean="0">
                <a:solidFill>
                  <a:srgbClr val="FFFFFF"/>
                </a:solidFill>
              </a:rPr>
              <a:t>fs.appendFileSync</a:t>
            </a:r>
            <a:r>
              <a:rPr lang="en-US" sz="1600" dirty="0">
                <a:solidFill>
                  <a:srgbClr val="FFFFFF"/>
                </a:solidFill>
              </a:rPr>
              <a:t>(TEST_CREDS_TMP_FILE, '; </a:t>
            </a:r>
            <a:r>
              <a:rPr lang="en-US" sz="1600" dirty="0" err="1">
                <a:solidFill>
                  <a:srgbClr val="FFFFFF"/>
                </a:solidFill>
              </a:rPr>
              <a:t>module.exports</a:t>
            </a:r>
            <a:r>
              <a:rPr lang="en-US" sz="1600" dirty="0">
                <a:solidFill>
                  <a:srgbClr val="FFFFFF"/>
                </a:solidFill>
              </a:rPr>
              <a:t> = TEST_USERS;');</a:t>
            </a:r>
          </a:p>
          <a:p>
            <a:pPr marL="0" indent="0">
              <a:spcBef>
                <a:spcPts val="0"/>
              </a:spcBef>
              <a:buNone/>
            </a:pPr>
            <a:r>
              <a:rPr lang="en-US" sz="1600" dirty="0" smtClean="0">
                <a:solidFill>
                  <a:srgbClr val="FFFFFF"/>
                </a:solidFill>
              </a:rPr>
              <a:t>	callback</a:t>
            </a:r>
            <a:r>
              <a:rPr lang="en-US" sz="1600" dirty="0">
                <a:solidFill>
                  <a:srgbClr val="FFFFFF"/>
                </a:solidFill>
              </a:rPr>
              <a:t>(0);</a:t>
            </a:r>
          </a:p>
          <a:p>
            <a:pPr marL="0" indent="0">
              <a:spcBef>
                <a:spcPts val="0"/>
              </a:spcBef>
              <a:buNone/>
            </a:pPr>
            <a:r>
              <a:rPr lang="en-US" sz="1600" dirty="0" smtClean="0">
                <a:solidFill>
                  <a:srgbClr val="FFFFFF"/>
                </a:solidFill>
              </a:rPr>
              <a:t>}</a:t>
            </a:r>
            <a:endParaRPr lang="en-US" sz="1600" dirty="0">
              <a:solidFill>
                <a:srgbClr val="FFFFFF"/>
              </a:solidFill>
            </a:endParaRPr>
          </a:p>
          <a:p>
            <a:pPr marL="0" indent="0">
              <a:spcBef>
                <a:spcPts val="0"/>
              </a:spcBef>
              <a:buNone/>
            </a:pPr>
            <a:endParaRPr lang="en-US" sz="1600" dirty="0" smtClean="0">
              <a:solidFill>
                <a:srgbClr val="FFFFFF"/>
              </a:solidFill>
            </a:endParaRPr>
          </a:p>
          <a:p>
            <a:pPr marL="0" indent="0">
              <a:spcBef>
                <a:spcPts val="0"/>
              </a:spcBef>
              <a:buNone/>
            </a:pPr>
            <a:r>
              <a:rPr lang="en-US" sz="1600" dirty="0" smtClean="0">
                <a:solidFill>
                  <a:srgbClr val="FFFFFF"/>
                </a:solidFill>
              </a:rPr>
              <a:t>function </a:t>
            </a:r>
            <a:r>
              <a:rPr lang="en-US" sz="1600" dirty="0" err="1">
                <a:solidFill>
                  <a:srgbClr val="FFFFFF"/>
                </a:solidFill>
              </a:rPr>
              <a:t>closeDB</a:t>
            </a:r>
            <a:r>
              <a:rPr lang="en-US" sz="1600" dirty="0">
                <a:solidFill>
                  <a:srgbClr val="FFFFFF"/>
                </a:solidFill>
              </a:rPr>
              <a:t>(callback) {</a:t>
            </a:r>
          </a:p>
          <a:p>
            <a:pPr marL="0" indent="0">
              <a:spcBef>
                <a:spcPts val="0"/>
              </a:spcBef>
              <a:buNone/>
            </a:pPr>
            <a:r>
              <a:rPr lang="en-US" sz="1600" dirty="0">
                <a:solidFill>
                  <a:srgbClr val="FFFFFF"/>
                </a:solidFill>
              </a:rPr>
              <a:t>	</a:t>
            </a:r>
            <a:r>
              <a:rPr lang="en-US" sz="1600" dirty="0" err="1" smtClean="0">
                <a:solidFill>
                  <a:srgbClr val="FFFFFF"/>
                </a:solidFill>
              </a:rPr>
              <a:t>reader_test_db.close</a:t>
            </a:r>
            <a:r>
              <a:rPr lang="en-US" sz="1600" dirty="0">
                <a:solidFill>
                  <a:srgbClr val="FFFFFF"/>
                </a:solidFill>
              </a:rPr>
              <a:t>();</a:t>
            </a:r>
          </a:p>
          <a:p>
            <a:pPr marL="0" indent="0">
              <a:spcBef>
                <a:spcPts val="0"/>
              </a:spcBef>
              <a:buNone/>
            </a:pPr>
            <a:r>
              <a:rPr lang="en-US" sz="1600" dirty="0" smtClean="0">
                <a:solidFill>
                  <a:srgbClr val="FFFFFF"/>
                </a:solidFill>
              </a:rPr>
              <a:t>}</a:t>
            </a:r>
          </a:p>
          <a:p>
            <a:pPr marL="0" indent="0">
              <a:spcBef>
                <a:spcPts val="0"/>
              </a:spcBef>
              <a:buNone/>
            </a:pPr>
            <a:endParaRPr lang="en-US" sz="1600" dirty="0">
              <a:solidFill>
                <a:srgbClr val="FFFFFF"/>
              </a:solidFill>
            </a:endParaRPr>
          </a:p>
          <a:p>
            <a:pPr marL="0" indent="0">
              <a:spcBef>
                <a:spcPts val="0"/>
              </a:spcBef>
              <a:buNone/>
            </a:pPr>
            <a:r>
              <a:rPr lang="en-US" sz="1600" dirty="0" err="1" smtClean="0">
                <a:solidFill>
                  <a:srgbClr val="FFFFFF"/>
                </a:solidFill>
              </a:rPr>
              <a:t>async.series</a:t>
            </a:r>
            <a:r>
              <a:rPr lang="en-US" sz="1600" dirty="0">
                <a:solidFill>
                  <a:srgbClr val="FFFFFF"/>
                </a:solidFill>
              </a:rPr>
              <a:t>([</a:t>
            </a:r>
            <a:r>
              <a:rPr lang="en-US" sz="1600" dirty="0" err="1" smtClean="0">
                <a:solidFill>
                  <a:srgbClr val="FFFFFF"/>
                </a:solidFill>
              </a:rPr>
              <a:t>connectDB</a:t>
            </a:r>
            <a:r>
              <a:rPr lang="en-US" sz="1600" dirty="0">
                <a:solidFill>
                  <a:srgbClr val="FFFFFF"/>
                </a:solidFill>
              </a:rPr>
              <a:t>, </a:t>
            </a:r>
            <a:r>
              <a:rPr lang="en-US" sz="1600" dirty="0" err="1" smtClean="0">
                <a:solidFill>
                  <a:srgbClr val="FFFFFF"/>
                </a:solidFill>
              </a:rPr>
              <a:t>lookupUserKeys</a:t>
            </a:r>
            <a:r>
              <a:rPr lang="en-US" sz="1600" dirty="0">
                <a:solidFill>
                  <a:srgbClr val="FFFFFF"/>
                </a:solidFill>
              </a:rPr>
              <a:t>, </a:t>
            </a:r>
            <a:r>
              <a:rPr lang="en-US" sz="1600" dirty="0" err="1" smtClean="0">
                <a:solidFill>
                  <a:srgbClr val="FFFFFF"/>
                </a:solidFill>
              </a:rPr>
              <a:t>writeCreds</a:t>
            </a:r>
            <a:r>
              <a:rPr lang="en-US" sz="1600" dirty="0">
                <a:solidFill>
                  <a:srgbClr val="FFFFFF"/>
                </a:solidFill>
              </a:rPr>
              <a:t>, </a:t>
            </a:r>
            <a:r>
              <a:rPr lang="en-US" sz="1600" dirty="0" err="1" smtClean="0">
                <a:solidFill>
                  <a:srgbClr val="FFFFFF"/>
                </a:solidFill>
              </a:rPr>
              <a:t>closeDB</a:t>
            </a:r>
            <a:r>
              <a:rPr lang="en-US" sz="16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38717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feed_spec.js</a:t>
            </a:r>
            <a:endParaRPr lang="en-US" sz="2200" dirty="0">
              <a:solidFill>
                <a:srgbClr val="FFFFFF"/>
              </a:solidFill>
            </a:endParaRPr>
          </a:p>
        </p:txBody>
      </p:sp>
      <p:sp>
        <p:nvSpPr>
          <p:cNvPr id="4" name="Content Placeholder 3"/>
          <p:cNvSpPr>
            <a:spLocks noGrp="1"/>
          </p:cNvSpPr>
          <p:nvPr>
            <p:ph idx="1"/>
          </p:nvPr>
        </p:nvSpPr>
        <p:spPr>
          <a:xfrm>
            <a:off x="457200" y="1422399"/>
            <a:ext cx="8229600" cy="5161865"/>
          </a:xfrm>
        </p:spPr>
        <p:txBody>
          <a:bodyPr>
            <a:normAutofit lnSpcReduction="10000"/>
          </a:bodyPr>
          <a:lstStyle/>
          <a:p>
            <a:pPr marL="0" indent="0">
              <a:spcBef>
                <a:spcPts val="0"/>
              </a:spcBef>
              <a:buNone/>
            </a:pPr>
            <a:r>
              <a:rPr lang="en-US" sz="1600" dirty="0">
                <a:solidFill>
                  <a:srgbClr val="FFFFFF"/>
                </a:solidFill>
              </a:rPr>
              <a:t>TEST_USERS = require('/</a:t>
            </a:r>
            <a:r>
              <a:rPr lang="en-US" sz="1600" dirty="0" err="1">
                <a:solidFill>
                  <a:srgbClr val="FFFFFF"/>
                </a:solidFill>
              </a:rPr>
              <a:t>tmp</a:t>
            </a:r>
            <a:r>
              <a:rPr lang="en-US" sz="1600" dirty="0">
                <a:solidFill>
                  <a:srgbClr val="FFFFFF"/>
                </a:solidFill>
              </a:rPr>
              <a:t>/</a:t>
            </a:r>
            <a:r>
              <a:rPr lang="en-US" sz="1600" dirty="0" err="1">
                <a:solidFill>
                  <a:srgbClr val="FFFFFF"/>
                </a:solidFill>
              </a:rPr>
              <a:t>readerTestCreds.js</a:t>
            </a:r>
            <a:r>
              <a:rPr lang="en-US" sz="1600" dirty="0">
                <a:solidFill>
                  <a:srgbClr val="FFFFFF"/>
                </a:solidFill>
              </a:rPr>
              <a:t>');</a:t>
            </a:r>
          </a:p>
          <a:p>
            <a:pPr marL="0" indent="0">
              <a:spcBef>
                <a:spcPts val="0"/>
              </a:spcBef>
              <a:buNone/>
            </a:pPr>
            <a:endParaRPr lang="en-US" sz="1600" dirty="0">
              <a:solidFill>
                <a:srgbClr val="FFFFFF"/>
              </a:solidFill>
            </a:endParaRPr>
          </a:p>
          <a:p>
            <a:pPr marL="0" indent="0">
              <a:spcBef>
                <a:spcPts val="0"/>
              </a:spcBef>
              <a:buNone/>
            </a:pPr>
            <a:r>
              <a:rPr lang="en-US" sz="1600" dirty="0" err="1">
                <a:solidFill>
                  <a:srgbClr val="FFFFFF"/>
                </a:solidFill>
              </a:rPr>
              <a:t>var</a:t>
            </a:r>
            <a:r>
              <a:rPr lang="en-US" sz="1600" dirty="0">
                <a:solidFill>
                  <a:srgbClr val="FFFFFF"/>
                </a:solidFill>
              </a:rPr>
              <a:t> </a:t>
            </a:r>
            <a:r>
              <a:rPr lang="en-US" sz="1600" dirty="0" err="1">
                <a:solidFill>
                  <a:srgbClr val="FFFFFF"/>
                </a:solidFill>
              </a:rPr>
              <a:t>frisby</a:t>
            </a:r>
            <a:r>
              <a:rPr lang="en-US" sz="1600" dirty="0">
                <a:solidFill>
                  <a:srgbClr val="FFFFFF"/>
                </a:solidFill>
              </a:rPr>
              <a:t> = require('</a:t>
            </a:r>
            <a:r>
              <a:rPr lang="en-US" sz="1600" dirty="0" err="1">
                <a:solidFill>
                  <a:srgbClr val="FFFFFF"/>
                </a:solidFill>
              </a:rPr>
              <a:t>frisby</a:t>
            </a:r>
            <a:r>
              <a:rPr lang="en-US" sz="1600" dirty="0">
                <a:solidFill>
                  <a:srgbClr val="FFFFFF"/>
                </a:solidFill>
              </a:rPr>
              <a:t>');</a:t>
            </a:r>
          </a:p>
          <a:p>
            <a:pPr marL="0" indent="0">
              <a:spcBef>
                <a:spcPts val="0"/>
              </a:spcBef>
              <a:buNone/>
            </a:pPr>
            <a:r>
              <a:rPr lang="en-US" sz="1600" dirty="0" err="1">
                <a:solidFill>
                  <a:srgbClr val="FFFFFF"/>
                </a:solidFill>
              </a:rPr>
              <a:t>var</a:t>
            </a:r>
            <a:r>
              <a:rPr lang="en-US" sz="1600" dirty="0">
                <a:solidFill>
                  <a:srgbClr val="FFFFFF"/>
                </a:solidFill>
              </a:rPr>
              <a:t> </a:t>
            </a:r>
            <a:r>
              <a:rPr lang="en-US" sz="1600" dirty="0" err="1">
                <a:solidFill>
                  <a:srgbClr val="FFFFFF"/>
                </a:solidFill>
              </a:rPr>
              <a:t>tc</a:t>
            </a:r>
            <a:r>
              <a:rPr lang="en-US" sz="1600" dirty="0">
                <a:solidFill>
                  <a:srgbClr val="FFFFFF"/>
                </a:solidFill>
              </a:rPr>
              <a:t> = require('./</a:t>
            </a:r>
            <a:r>
              <a:rPr lang="en-US" sz="1600" dirty="0" err="1">
                <a:solidFill>
                  <a:srgbClr val="FFFFFF"/>
                </a:solidFill>
              </a:rPr>
              <a:t>config</a:t>
            </a:r>
            <a:r>
              <a:rPr lang="en-US" sz="1600" dirty="0">
                <a:solidFill>
                  <a:srgbClr val="FFFFFF"/>
                </a:solidFill>
              </a:rPr>
              <a:t>/</a:t>
            </a:r>
            <a:r>
              <a:rPr lang="en-US" sz="1600" dirty="0" err="1">
                <a:solidFill>
                  <a:srgbClr val="FFFFFF"/>
                </a:solidFill>
              </a:rPr>
              <a:t>test_config</a:t>
            </a:r>
            <a:r>
              <a:rPr lang="en-US" sz="1600" dirty="0">
                <a:solidFill>
                  <a:srgbClr val="FFFFFF"/>
                </a:solidFill>
              </a:rPr>
              <a:t>');</a:t>
            </a:r>
          </a:p>
          <a:p>
            <a:pPr marL="0" indent="0">
              <a:spcBef>
                <a:spcPts val="0"/>
              </a:spcBef>
              <a:buNone/>
            </a:pPr>
            <a:r>
              <a:rPr lang="en-US" sz="1600" dirty="0" err="1">
                <a:solidFill>
                  <a:srgbClr val="FFFFFF"/>
                </a:solidFill>
              </a:rPr>
              <a:t>var</a:t>
            </a:r>
            <a:r>
              <a:rPr lang="en-US" sz="1600" dirty="0">
                <a:solidFill>
                  <a:srgbClr val="FFFFFF"/>
                </a:solidFill>
              </a:rPr>
              <a:t> </a:t>
            </a:r>
            <a:r>
              <a:rPr lang="en-US" sz="1600" dirty="0" err="1">
                <a:solidFill>
                  <a:srgbClr val="FFFFFF"/>
                </a:solidFill>
              </a:rPr>
              <a:t>async</a:t>
            </a:r>
            <a:r>
              <a:rPr lang="en-US" sz="1600" dirty="0">
                <a:solidFill>
                  <a:srgbClr val="FFFFFF"/>
                </a:solidFill>
              </a:rPr>
              <a:t> = require('</a:t>
            </a:r>
            <a:r>
              <a:rPr lang="en-US" sz="1600" dirty="0" err="1">
                <a:solidFill>
                  <a:srgbClr val="FFFFFF"/>
                </a:solidFill>
              </a:rPr>
              <a:t>async</a:t>
            </a:r>
            <a:r>
              <a:rPr lang="en-US" sz="1600" dirty="0">
                <a:solidFill>
                  <a:srgbClr val="FFFFFF"/>
                </a:solidFill>
              </a:rPr>
              <a:t>');</a:t>
            </a:r>
          </a:p>
          <a:p>
            <a:pPr marL="0" indent="0">
              <a:spcBef>
                <a:spcPts val="0"/>
              </a:spcBef>
              <a:buNone/>
            </a:pPr>
            <a:r>
              <a:rPr lang="en-US" sz="1600" dirty="0" err="1">
                <a:solidFill>
                  <a:srgbClr val="FFFFFF"/>
                </a:solidFill>
              </a:rPr>
              <a:t>var</a:t>
            </a:r>
            <a:r>
              <a:rPr lang="en-US" sz="1600" dirty="0">
                <a:solidFill>
                  <a:srgbClr val="FFFFFF"/>
                </a:solidFill>
              </a:rPr>
              <a:t> </a:t>
            </a:r>
            <a:r>
              <a:rPr lang="en-US" sz="1600" dirty="0" err="1">
                <a:solidFill>
                  <a:srgbClr val="FFFFFF"/>
                </a:solidFill>
              </a:rPr>
              <a:t>dbConfig</a:t>
            </a:r>
            <a:r>
              <a:rPr lang="en-US" sz="1600" dirty="0">
                <a:solidFill>
                  <a:srgbClr val="FFFFFF"/>
                </a:solidFill>
              </a:rPr>
              <a:t> = require('./</a:t>
            </a:r>
            <a:r>
              <a:rPr lang="en-US" sz="1600" dirty="0" err="1">
                <a:solidFill>
                  <a:srgbClr val="FFFFFF"/>
                </a:solidFill>
              </a:rPr>
              <a:t>config</a:t>
            </a:r>
            <a:r>
              <a:rPr lang="en-US" sz="1600" dirty="0">
                <a:solidFill>
                  <a:srgbClr val="FFFFFF"/>
                </a:solidFill>
              </a:rPr>
              <a:t>/</a:t>
            </a:r>
            <a:r>
              <a:rPr lang="en-US" sz="1600" dirty="0" err="1">
                <a:solidFill>
                  <a:srgbClr val="FFFFFF"/>
                </a:solidFill>
              </a:rPr>
              <a:t>db.js</a:t>
            </a:r>
            <a:r>
              <a:rPr lang="en-US" sz="1600" dirty="0">
                <a:solidFill>
                  <a:srgbClr val="FFFFFF"/>
                </a:solidFill>
              </a:rPr>
              <a:t>');</a:t>
            </a:r>
          </a:p>
          <a:p>
            <a:pPr marL="0" indent="0">
              <a:spcBef>
                <a:spcPts val="0"/>
              </a:spcBef>
              <a:buNone/>
            </a:pPr>
            <a:endParaRPr lang="en-US" sz="1600" dirty="0">
              <a:solidFill>
                <a:srgbClr val="FFFFFF"/>
              </a:solidFill>
            </a:endParaRPr>
          </a:p>
          <a:p>
            <a:pPr marL="0" indent="0">
              <a:spcBef>
                <a:spcPts val="0"/>
              </a:spcBef>
              <a:buNone/>
            </a:pPr>
            <a:r>
              <a:rPr lang="en-US" sz="1600" dirty="0" err="1">
                <a:solidFill>
                  <a:srgbClr val="FFFFFF"/>
                </a:solidFill>
              </a:rPr>
              <a:t>var</a:t>
            </a:r>
            <a:r>
              <a:rPr lang="en-US" sz="1600" dirty="0">
                <a:solidFill>
                  <a:srgbClr val="FFFFFF"/>
                </a:solidFill>
              </a:rPr>
              <a:t> </a:t>
            </a:r>
            <a:r>
              <a:rPr lang="en-US" sz="1600" dirty="0" err="1">
                <a:solidFill>
                  <a:srgbClr val="FFFFFF"/>
                </a:solidFill>
              </a:rPr>
              <a:t>dilbertFeedURL</a:t>
            </a:r>
            <a:r>
              <a:rPr lang="en-US" sz="1600" dirty="0">
                <a:solidFill>
                  <a:srgbClr val="FFFFFF"/>
                </a:solidFill>
              </a:rPr>
              <a:t> = 'http://</a:t>
            </a:r>
            <a:r>
              <a:rPr lang="en-US" sz="1600" dirty="0" err="1">
                <a:solidFill>
                  <a:srgbClr val="FFFFFF"/>
                </a:solidFill>
              </a:rPr>
              <a:t>feeds.feedburner.com</a:t>
            </a:r>
            <a:r>
              <a:rPr lang="en-US" sz="1600" dirty="0">
                <a:solidFill>
                  <a:srgbClr val="FFFFFF"/>
                </a:solidFill>
              </a:rPr>
              <a:t>/</a:t>
            </a:r>
            <a:r>
              <a:rPr lang="en-US" sz="1600" dirty="0" err="1">
                <a:solidFill>
                  <a:srgbClr val="FFFFFF"/>
                </a:solidFill>
              </a:rPr>
              <a:t>DilbertDailyStrip</a:t>
            </a:r>
            <a:r>
              <a:rPr lang="en-US" sz="1600" dirty="0">
                <a:solidFill>
                  <a:srgbClr val="FFFFFF"/>
                </a:solidFill>
              </a:rPr>
              <a:t>';</a:t>
            </a:r>
          </a:p>
          <a:p>
            <a:pPr marL="0" indent="0">
              <a:spcBef>
                <a:spcPts val="0"/>
              </a:spcBef>
              <a:buNone/>
            </a:pPr>
            <a:r>
              <a:rPr lang="en-US" sz="1600" dirty="0" err="1">
                <a:solidFill>
                  <a:srgbClr val="FFFFFF"/>
                </a:solidFill>
              </a:rPr>
              <a:t>var</a:t>
            </a:r>
            <a:r>
              <a:rPr lang="en-US" sz="1600" dirty="0">
                <a:solidFill>
                  <a:srgbClr val="FFFFFF"/>
                </a:solidFill>
              </a:rPr>
              <a:t> </a:t>
            </a:r>
            <a:r>
              <a:rPr lang="en-US" sz="1600" dirty="0" err="1">
                <a:solidFill>
                  <a:srgbClr val="FFFFFF"/>
                </a:solidFill>
              </a:rPr>
              <a:t>nycEaterFeedURL</a:t>
            </a:r>
            <a:r>
              <a:rPr lang="en-US" sz="1600" dirty="0">
                <a:solidFill>
                  <a:srgbClr val="FFFFFF"/>
                </a:solidFill>
              </a:rPr>
              <a:t> = 'http://</a:t>
            </a:r>
            <a:r>
              <a:rPr lang="en-US" sz="1600" dirty="0" err="1">
                <a:solidFill>
                  <a:srgbClr val="FFFFFF"/>
                </a:solidFill>
              </a:rPr>
              <a:t>feeds.feedburner.com</a:t>
            </a:r>
            <a:r>
              <a:rPr lang="en-US" sz="1600" dirty="0">
                <a:solidFill>
                  <a:srgbClr val="FFFFFF"/>
                </a:solidFill>
              </a:rPr>
              <a:t>/eater/</a:t>
            </a:r>
            <a:r>
              <a:rPr lang="en-US" sz="1600" dirty="0" err="1">
                <a:solidFill>
                  <a:srgbClr val="FFFFFF"/>
                </a:solidFill>
              </a:rPr>
              <a:t>nyc</a:t>
            </a:r>
            <a:r>
              <a:rPr lang="en-US" sz="1600" dirty="0">
                <a:solidFill>
                  <a:srgbClr val="FFFFFF"/>
                </a:solidFill>
              </a:rPr>
              <a:t>'</a:t>
            </a:r>
            <a:r>
              <a:rPr lang="en-US" sz="1600" dirty="0" smtClean="0">
                <a:solidFill>
                  <a:srgbClr val="FFFFFF"/>
                </a:solidFill>
              </a:rPr>
              <a:t>;</a:t>
            </a:r>
          </a:p>
          <a:p>
            <a:pPr marL="0" indent="0">
              <a:spcBef>
                <a:spcPts val="0"/>
              </a:spcBef>
              <a:buNone/>
            </a:pPr>
            <a:endParaRPr lang="en-US" sz="1600" dirty="0">
              <a:solidFill>
                <a:srgbClr val="FFFFFF"/>
              </a:solidFill>
            </a:endParaRPr>
          </a:p>
          <a:p>
            <a:pPr marL="0" indent="0">
              <a:spcBef>
                <a:spcPts val="0"/>
              </a:spcBef>
              <a:buNone/>
            </a:pPr>
            <a:r>
              <a:rPr lang="en-US" sz="1600" dirty="0" smtClean="0">
                <a:solidFill>
                  <a:srgbClr val="FFFFFF"/>
                </a:solidFill>
              </a:rPr>
              <a:t>function </a:t>
            </a:r>
            <a:r>
              <a:rPr lang="en-US" sz="1600" dirty="0" err="1">
                <a:solidFill>
                  <a:srgbClr val="FFFFFF"/>
                </a:solidFill>
              </a:rPr>
              <a:t>addEmptyFeedListTest</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var</a:t>
            </a:r>
            <a:r>
              <a:rPr lang="en-US" sz="1600" dirty="0" smtClean="0">
                <a:solidFill>
                  <a:srgbClr val="FFFFFF"/>
                </a:solidFill>
              </a:rPr>
              <a:t> </a:t>
            </a:r>
            <a:r>
              <a:rPr lang="en-US" sz="1600" dirty="0">
                <a:solidFill>
                  <a:srgbClr val="FFFFFF"/>
                </a:solidFill>
              </a:rPr>
              <a:t>user = TEST_USERS[0];</a:t>
            </a:r>
          </a:p>
          <a:p>
            <a:pPr marL="0" indent="0">
              <a:spcBef>
                <a:spcPts val="0"/>
              </a:spcBef>
              <a:buNone/>
            </a:pPr>
            <a:r>
              <a:rPr lang="en-US" sz="1600" dirty="0" smtClean="0">
                <a:solidFill>
                  <a:srgbClr val="FFFFFF"/>
                </a:solidFill>
              </a:rPr>
              <a:t>	</a:t>
            </a:r>
            <a:r>
              <a:rPr lang="en-US" sz="1600" dirty="0" err="1" smtClean="0">
                <a:solidFill>
                  <a:srgbClr val="FFFFFF"/>
                </a:solidFill>
              </a:rPr>
              <a:t>frisby.create</a:t>
            </a:r>
            <a:r>
              <a:rPr lang="en-US" sz="1600" dirty="0">
                <a:solidFill>
                  <a:srgbClr val="FFFFFF"/>
                </a:solidFill>
              </a:rPr>
              <a:t>('GET empty feed list for user ' + </a:t>
            </a:r>
            <a:r>
              <a:rPr lang="en-US" sz="1600" dirty="0" err="1">
                <a:solidFill>
                  <a:srgbClr val="FFFFFF"/>
                </a:solidFill>
              </a:rPr>
              <a:t>user.email</a:t>
            </a:r>
            <a:r>
              <a:rPr lang="en-US" sz="1600" dirty="0">
                <a:solidFill>
                  <a:srgbClr val="FFFFFF"/>
                </a:solidFill>
              </a:rPr>
              <a:t>)</a:t>
            </a:r>
          </a:p>
          <a:p>
            <a:pPr marL="0" indent="0">
              <a:spcBef>
                <a:spcPts val="0"/>
              </a:spcBef>
              <a:buNone/>
            </a:pPr>
            <a:r>
              <a:rPr lang="en-US" sz="1600" dirty="0">
                <a:solidFill>
                  <a:srgbClr val="FFFFFF"/>
                </a:solidFill>
              </a:rPr>
              <a:t>            .get(</a:t>
            </a:r>
            <a:r>
              <a:rPr lang="en-US" sz="1600" dirty="0" err="1">
                <a:solidFill>
                  <a:srgbClr val="FFFFFF"/>
                </a:solidFill>
              </a:rPr>
              <a:t>tc.url</a:t>
            </a:r>
            <a:r>
              <a:rPr lang="en-US" sz="1600" dirty="0">
                <a:solidFill>
                  <a:srgbClr val="FFFFFF"/>
                </a:solidFill>
              </a:rPr>
              <a:t> + '/feeds')</a:t>
            </a:r>
          </a:p>
          <a:p>
            <a:pPr marL="0" indent="0">
              <a:spcBef>
                <a:spcPts val="0"/>
              </a:spcBef>
              <a:buNone/>
            </a:pPr>
            <a:r>
              <a:rPr lang="en-US" sz="2000" b="1" dirty="0">
                <a:solidFill>
                  <a:srgbClr val="FFFFFF"/>
                </a:solidFill>
              </a:rPr>
              <a:t>            .</a:t>
            </a:r>
            <a:r>
              <a:rPr lang="en-US" sz="2000" b="1" dirty="0" err="1">
                <a:solidFill>
                  <a:srgbClr val="FFFFFF"/>
                </a:solidFill>
              </a:rPr>
              <a:t>auth</a:t>
            </a:r>
            <a:r>
              <a:rPr lang="en-US" sz="2000" b="1" dirty="0">
                <a:solidFill>
                  <a:srgbClr val="FFFFFF"/>
                </a:solidFill>
              </a:rPr>
              <a:t>(</a:t>
            </a:r>
            <a:r>
              <a:rPr lang="en-US" sz="2000" b="1" dirty="0" err="1">
                <a:solidFill>
                  <a:srgbClr val="FFFFFF"/>
                </a:solidFill>
              </a:rPr>
              <a:t>user.sp_api_key_id</a:t>
            </a:r>
            <a:r>
              <a:rPr lang="en-US" sz="2000" b="1" dirty="0">
                <a:solidFill>
                  <a:srgbClr val="FFFFFF"/>
                </a:solidFill>
              </a:rPr>
              <a:t>, </a:t>
            </a:r>
            <a:r>
              <a:rPr lang="en-US" sz="2000" b="1" dirty="0" err="1">
                <a:solidFill>
                  <a:srgbClr val="FFFFFF"/>
                </a:solidFill>
              </a:rPr>
              <a:t>user.sp_api_key_secret</a:t>
            </a:r>
            <a:r>
              <a:rPr lang="en-US" sz="2000" b="1" dirty="0">
                <a:solidFill>
                  <a:srgbClr val="FFFFFF"/>
                </a:solidFill>
              </a:rPr>
              <a:t>)</a:t>
            </a:r>
          </a:p>
          <a:p>
            <a:pPr marL="0" indent="0">
              <a:spcBef>
                <a:spcPts val="0"/>
              </a:spcBef>
              <a:buNone/>
            </a:pPr>
            <a:r>
              <a:rPr lang="en-US" sz="1600" dirty="0">
                <a:solidFill>
                  <a:srgbClr val="FFFFFF"/>
                </a:solidFill>
              </a:rPr>
              <a:t>            .</a:t>
            </a:r>
            <a:r>
              <a:rPr lang="en-US" sz="1600" dirty="0" err="1">
                <a:solidFill>
                  <a:srgbClr val="FFFFFF"/>
                </a:solidFill>
              </a:rPr>
              <a:t>expectStatus</a:t>
            </a:r>
            <a:r>
              <a:rPr lang="en-US" sz="1600" dirty="0">
                <a:solidFill>
                  <a:srgbClr val="FFFFFF"/>
                </a:solidFill>
              </a:rPr>
              <a:t>(200)</a:t>
            </a:r>
          </a:p>
          <a:p>
            <a:pPr marL="0" indent="0">
              <a:spcBef>
                <a:spcPts val="0"/>
              </a:spcBef>
              <a:buNone/>
            </a:pPr>
            <a:r>
              <a:rPr lang="en-US" sz="1600" dirty="0">
                <a:solidFill>
                  <a:srgbClr val="FFFFFF"/>
                </a:solidFill>
              </a:rPr>
              <a:t>            .</a:t>
            </a:r>
            <a:r>
              <a:rPr lang="en-US" sz="1600" dirty="0" err="1">
                <a:solidFill>
                  <a:srgbClr val="FFFFFF"/>
                </a:solidFill>
              </a:rPr>
              <a:t>expectHeader</a:t>
            </a:r>
            <a:r>
              <a:rPr lang="en-US" sz="1600" dirty="0">
                <a:solidFill>
                  <a:srgbClr val="FFFFFF"/>
                </a:solidFill>
              </a:rPr>
              <a:t>('Content-Type', 'application/</a:t>
            </a:r>
            <a:r>
              <a:rPr lang="en-US" sz="1600" dirty="0" err="1">
                <a:solidFill>
                  <a:srgbClr val="FFFFFF"/>
                </a:solidFill>
              </a:rPr>
              <a:t>json</a:t>
            </a:r>
            <a:r>
              <a:rPr lang="en-US" sz="1600" dirty="0">
                <a:solidFill>
                  <a:srgbClr val="FFFFFF"/>
                </a:solidFill>
              </a:rPr>
              <a:t>; charset=utf-8')</a:t>
            </a:r>
          </a:p>
          <a:p>
            <a:pPr marL="0" indent="0">
              <a:spcBef>
                <a:spcPts val="0"/>
              </a:spcBef>
              <a:buNone/>
            </a:pPr>
            <a:r>
              <a:rPr lang="en-US" sz="1600" dirty="0">
                <a:solidFill>
                  <a:srgbClr val="FFFFFF"/>
                </a:solidFill>
              </a:rPr>
              <a:t>            .</a:t>
            </a:r>
            <a:r>
              <a:rPr lang="en-US" sz="1600" dirty="0" err="1">
                <a:solidFill>
                  <a:srgbClr val="FFFFFF"/>
                </a:solidFill>
              </a:rPr>
              <a:t>expectJSON</a:t>
            </a:r>
            <a:r>
              <a:rPr lang="en-US" sz="1600" dirty="0">
                <a:solidFill>
                  <a:srgbClr val="FFFFFF"/>
                </a:solidFill>
              </a:rPr>
              <a:t>({feeds : []})</a:t>
            </a:r>
          </a:p>
          <a:p>
            <a:pPr marL="0" indent="0">
              <a:spcBef>
                <a:spcPts val="0"/>
              </a:spcBef>
              <a:buNone/>
            </a:pPr>
            <a:r>
              <a:rPr lang="en-US" sz="1600" dirty="0">
                <a:solidFill>
                  <a:srgbClr val="FFFFFF"/>
                </a:solidFill>
              </a:rPr>
              <a:t>            .toss()</a:t>
            </a:r>
          </a:p>
          <a:p>
            <a:pPr marL="0" indent="0">
              <a:spcBef>
                <a:spcPts val="0"/>
              </a:spcBef>
              <a:buNone/>
            </a:pPr>
            <a:r>
              <a:rPr lang="en-US" sz="1600" dirty="0">
                <a:solidFill>
                  <a:srgbClr val="FFFFFF"/>
                </a:solidFill>
              </a:rPr>
              <a:t>        callback(null);</a:t>
            </a:r>
          </a:p>
          <a:p>
            <a:pPr marL="0" indent="0">
              <a:spcBef>
                <a:spcPts val="0"/>
              </a:spcBef>
              <a:buNone/>
            </a:pPr>
            <a:r>
              <a:rPr lang="en-US" sz="16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9699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feed_spec.js</a:t>
            </a:r>
            <a:endParaRPr lang="en-US" sz="2200" dirty="0">
              <a:solidFill>
                <a:srgbClr val="FFFFFF"/>
              </a:solidFill>
            </a:endParaRPr>
          </a:p>
        </p:txBody>
      </p:sp>
      <p:sp>
        <p:nvSpPr>
          <p:cNvPr id="4" name="Content Placeholder 3"/>
          <p:cNvSpPr>
            <a:spLocks noGrp="1"/>
          </p:cNvSpPr>
          <p:nvPr>
            <p:ph idx="1"/>
          </p:nvPr>
        </p:nvSpPr>
        <p:spPr>
          <a:xfrm>
            <a:off x="457200" y="1422399"/>
            <a:ext cx="8229600" cy="5161865"/>
          </a:xfrm>
        </p:spPr>
        <p:txBody>
          <a:bodyPr/>
          <a:lstStyle/>
          <a:p>
            <a:pPr marL="0" indent="0">
              <a:spcBef>
                <a:spcPts val="0"/>
              </a:spcBef>
              <a:buNone/>
            </a:pPr>
            <a:r>
              <a:rPr lang="en-US" sz="1600" dirty="0" smtClean="0">
                <a:solidFill>
                  <a:srgbClr val="FFFFFF"/>
                </a:solidFill>
              </a:rPr>
              <a:t>function </a:t>
            </a:r>
            <a:r>
              <a:rPr lang="en-US" sz="1600" dirty="0" err="1">
                <a:solidFill>
                  <a:srgbClr val="FFFFFF"/>
                </a:solidFill>
              </a:rPr>
              <a:t>subOneFeed</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var</a:t>
            </a:r>
            <a:r>
              <a:rPr lang="en-US" sz="1600" dirty="0" smtClean="0">
                <a:solidFill>
                  <a:srgbClr val="FFFFFF"/>
                </a:solidFill>
              </a:rPr>
              <a:t> </a:t>
            </a:r>
            <a:r>
              <a:rPr lang="en-US" sz="1600" dirty="0">
                <a:solidFill>
                  <a:srgbClr val="FFFFFF"/>
                </a:solidFill>
              </a:rPr>
              <a:t>user = TEST_USERS[0];</a:t>
            </a:r>
          </a:p>
          <a:p>
            <a:pPr marL="0" indent="0">
              <a:spcBef>
                <a:spcPts val="0"/>
              </a:spcBef>
              <a:buNone/>
            </a:pPr>
            <a:r>
              <a:rPr lang="en-US" sz="1600" dirty="0" smtClean="0">
                <a:solidFill>
                  <a:srgbClr val="FFFFFF"/>
                </a:solidFill>
              </a:rPr>
              <a:t>	</a:t>
            </a:r>
            <a:r>
              <a:rPr lang="en-US" sz="1600" dirty="0" err="1" smtClean="0">
                <a:solidFill>
                  <a:srgbClr val="FFFFFF"/>
                </a:solidFill>
              </a:rPr>
              <a:t>frisby.create</a:t>
            </a:r>
            <a:r>
              <a:rPr lang="en-US" sz="1600" dirty="0">
                <a:solidFill>
                  <a:srgbClr val="FFFFFF"/>
                </a:solidFill>
              </a:rPr>
              <a:t>('PUT Add feed sub for user ' + </a:t>
            </a:r>
            <a:r>
              <a:rPr lang="en-US" sz="1600" dirty="0" err="1">
                <a:solidFill>
                  <a:srgbClr val="FFFFFF"/>
                </a:solidFill>
              </a:rPr>
              <a:t>user.email</a:t>
            </a:r>
            <a:r>
              <a:rPr lang="en-US" sz="1600" dirty="0">
                <a:solidFill>
                  <a:srgbClr val="FFFFFF"/>
                </a:solidFill>
              </a:rPr>
              <a:t>)</a:t>
            </a:r>
          </a:p>
          <a:p>
            <a:pPr marL="0" indent="0">
              <a:spcBef>
                <a:spcPts val="0"/>
              </a:spcBef>
              <a:buNone/>
            </a:pPr>
            <a:r>
              <a:rPr lang="en-US" sz="1600" dirty="0">
                <a:solidFill>
                  <a:srgbClr val="FFFFFF"/>
                </a:solidFill>
              </a:rPr>
              <a:t>            .put(</a:t>
            </a:r>
            <a:r>
              <a:rPr lang="en-US" sz="1600" dirty="0" err="1">
                <a:solidFill>
                  <a:srgbClr val="FFFFFF"/>
                </a:solidFill>
              </a:rPr>
              <a:t>tc.url</a:t>
            </a:r>
            <a:r>
              <a:rPr lang="en-US" sz="1600" dirty="0">
                <a:solidFill>
                  <a:srgbClr val="FFFFFF"/>
                </a:solidFill>
              </a:rPr>
              <a:t> + '/feeds/subscribe',</a:t>
            </a:r>
          </a:p>
          <a:p>
            <a:pPr marL="0" indent="0">
              <a:spcBef>
                <a:spcPts val="0"/>
              </a:spcBef>
              <a:buNone/>
            </a:pPr>
            <a:r>
              <a:rPr lang="en-US" sz="1600" dirty="0">
                <a:solidFill>
                  <a:srgbClr val="FFFFFF"/>
                </a:solidFill>
              </a:rPr>
              <a:t>                 {'</a:t>
            </a:r>
            <a:r>
              <a:rPr lang="en-US" sz="1600" dirty="0" err="1">
                <a:solidFill>
                  <a:srgbClr val="FFFFFF"/>
                </a:solidFill>
              </a:rPr>
              <a:t>feedURL</a:t>
            </a:r>
            <a:r>
              <a:rPr lang="en-US" sz="1600" dirty="0">
                <a:solidFill>
                  <a:srgbClr val="FFFFFF"/>
                </a:solidFill>
              </a:rPr>
              <a:t>' : </a:t>
            </a:r>
            <a:r>
              <a:rPr lang="en-US" sz="1600" dirty="0" err="1">
                <a:solidFill>
                  <a:srgbClr val="FFFFFF"/>
                </a:solidFill>
              </a:rPr>
              <a:t>dilbertFeedURL</a:t>
            </a:r>
            <a:r>
              <a:rPr lang="en-US" sz="1600" dirty="0">
                <a:solidFill>
                  <a:srgbClr val="FFFFFF"/>
                </a:solidFill>
              </a:rPr>
              <a:t>})</a:t>
            </a:r>
          </a:p>
          <a:p>
            <a:pPr marL="0" indent="0">
              <a:spcBef>
                <a:spcPts val="0"/>
              </a:spcBef>
              <a:buNone/>
            </a:pPr>
            <a:r>
              <a:rPr lang="en-US" sz="1600" b="1" dirty="0">
                <a:solidFill>
                  <a:srgbClr val="FFFFFF"/>
                </a:solidFill>
              </a:rPr>
              <a:t>            .</a:t>
            </a:r>
            <a:r>
              <a:rPr lang="en-US" sz="1600" b="1" dirty="0" err="1">
                <a:solidFill>
                  <a:srgbClr val="FFFFFF"/>
                </a:solidFill>
              </a:rPr>
              <a:t>auth</a:t>
            </a:r>
            <a:r>
              <a:rPr lang="en-US" sz="1600" b="1" dirty="0">
                <a:solidFill>
                  <a:srgbClr val="FFFFFF"/>
                </a:solidFill>
              </a:rPr>
              <a:t>(</a:t>
            </a:r>
            <a:r>
              <a:rPr lang="en-US" sz="1600" b="1" dirty="0" err="1">
                <a:solidFill>
                  <a:srgbClr val="FFFFFF"/>
                </a:solidFill>
              </a:rPr>
              <a:t>user.sp_api_key_id</a:t>
            </a:r>
            <a:r>
              <a:rPr lang="en-US" sz="1600" b="1" dirty="0">
                <a:solidFill>
                  <a:srgbClr val="FFFFFF"/>
                </a:solidFill>
              </a:rPr>
              <a:t>, </a:t>
            </a:r>
            <a:r>
              <a:rPr lang="en-US" sz="1600" b="1" dirty="0" err="1">
                <a:solidFill>
                  <a:srgbClr val="FFFFFF"/>
                </a:solidFill>
              </a:rPr>
              <a:t>user.sp_api_key_secret</a:t>
            </a:r>
            <a:r>
              <a:rPr lang="en-US" sz="1600" b="1" dirty="0">
                <a:solidFill>
                  <a:srgbClr val="FFFFFF"/>
                </a:solidFill>
              </a:rPr>
              <a:t>)</a:t>
            </a:r>
          </a:p>
          <a:p>
            <a:pPr marL="0" indent="0">
              <a:spcBef>
                <a:spcPts val="0"/>
              </a:spcBef>
              <a:buNone/>
            </a:pPr>
            <a:r>
              <a:rPr lang="en-US" sz="1600" dirty="0">
                <a:solidFill>
                  <a:srgbClr val="FFFFFF"/>
                </a:solidFill>
              </a:rPr>
              <a:t>            .</a:t>
            </a:r>
            <a:r>
              <a:rPr lang="en-US" sz="1600" dirty="0" err="1">
                <a:solidFill>
                  <a:srgbClr val="FFFFFF"/>
                </a:solidFill>
              </a:rPr>
              <a:t>expectStatus</a:t>
            </a:r>
            <a:r>
              <a:rPr lang="en-US" sz="1600" dirty="0">
                <a:solidFill>
                  <a:srgbClr val="FFFFFF"/>
                </a:solidFill>
              </a:rPr>
              <a:t>(201)</a:t>
            </a:r>
          </a:p>
          <a:p>
            <a:pPr marL="0" indent="0">
              <a:spcBef>
                <a:spcPts val="0"/>
              </a:spcBef>
              <a:buNone/>
            </a:pPr>
            <a:r>
              <a:rPr lang="en-US" sz="1600" dirty="0">
                <a:solidFill>
                  <a:srgbClr val="FFFFFF"/>
                </a:solidFill>
              </a:rPr>
              <a:t>            .</a:t>
            </a:r>
            <a:r>
              <a:rPr lang="en-US" sz="1600" dirty="0" err="1">
                <a:solidFill>
                  <a:srgbClr val="FFFFFF"/>
                </a:solidFill>
              </a:rPr>
              <a:t>expectHeader</a:t>
            </a:r>
            <a:r>
              <a:rPr lang="en-US" sz="1600" dirty="0">
                <a:solidFill>
                  <a:srgbClr val="FFFFFF"/>
                </a:solidFill>
              </a:rPr>
              <a:t>('Content-Type', 'application/</a:t>
            </a:r>
            <a:r>
              <a:rPr lang="en-US" sz="1600" dirty="0" err="1">
                <a:solidFill>
                  <a:srgbClr val="FFFFFF"/>
                </a:solidFill>
              </a:rPr>
              <a:t>json</a:t>
            </a:r>
            <a:r>
              <a:rPr lang="en-US" sz="1600" dirty="0">
                <a:solidFill>
                  <a:srgbClr val="FFFFFF"/>
                </a:solidFill>
              </a:rPr>
              <a:t>; charset=utf-8')</a:t>
            </a:r>
          </a:p>
          <a:p>
            <a:pPr marL="0" indent="0">
              <a:spcBef>
                <a:spcPts val="0"/>
              </a:spcBef>
              <a:buNone/>
            </a:pPr>
            <a:r>
              <a:rPr lang="en-US" sz="1600" dirty="0">
                <a:solidFill>
                  <a:srgbClr val="FFFFFF"/>
                </a:solidFill>
              </a:rPr>
              <a:t>            .</a:t>
            </a:r>
            <a:r>
              <a:rPr lang="en-US" sz="1600" dirty="0" err="1">
                <a:solidFill>
                  <a:srgbClr val="FFFFFF"/>
                </a:solidFill>
              </a:rPr>
              <a:t>expectJSONLength</a:t>
            </a:r>
            <a:r>
              <a:rPr lang="en-US" sz="1600" dirty="0">
                <a:solidFill>
                  <a:srgbClr val="FFFFFF"/>
                </a:solidFill>
              </a:rPr>
              <a:t>('</a:t>
            </a:r>
            <a:r>
              <a:rPr lang="en-US" sz="1600" dirty="0" err="1">
                <a:solidFill>
                  <a:srgbClr val="FFFFFF"/>
                </a:solidFill>
              </a:rPr>
              <a:t>user.subs</a:t>
            </a:r>
            <a:r>
              <a:rPr lang="en-US" sz="1600" dirty="0">
                <a:solidFill>
                  <a:srgbClr val="FFFFFF"/>
                </a:solidFill>
              </a:rPr>
              <a:t>', 1)</a:t>
            </a:r>
          </a:p>
          <a:p>
            <a:pPr marL="0" indent="0">
              <a:spcBef>
                <a:spcPts val="0"/>
              </a:spcBef>
              <a:buNone/>
            </a:pPr>
            <a:r>
              <a:rPr lang="en-US" sz="1600" dirty="0">
                <a:solidFill>
                  <a:srgbClr val="FFFFFF"/>
                </a:solidFill>
              </a:rPr>
              <a:t>            .toss()</a:t>
            </a:r>
          </a:p>
          <a:p>
            <a:pPr marL="0" indent="0">
              <a:spcBef>
                <a:spcPts val="0"/>
              </a:spcBef>
              <a:buNone/>
            </a:pPr>
            <a:r>
              <a:rPr lang="en-US" sz="1600" dirty="0" smtClean="0">
                <a:solidFill>
                  <a:srgbClr val="FFFFFF"/>
                </a:solidFill>
              </a:rPr>
              <a:t>	callback</a:t>
            </a:r>
            <a:r>
              <a:rPr lang="en-US" sz="1600" dirty="0">
                <a:solidFill>
                  <a:srgbClr val="FFFFFF"/>
                </a:solidFill>
              </a:rPr>
              <a:t>(null);</a:t>
            </a:r>
          </a:p>
          <a:p>
            <a:pPr marL="0" indent="0">
              <a:spcBef>
                <a:spcPts val="0"/>
              </a:spcBef>
              <a:buNone/>
            </a:pPr>
            <a:r>
              <a:rPr lang="en-US" sz="1600" dirty="0" smtClean="0">
                <a:solidFill>
                  <a:srgbClr val="FFFFFF"/>
                </a:solidFill>
              </a:rPr>
              <a:t>}</a:t>
            </a:r>
          </a:p>
          <a:p>
            <a:pPr marL="0" indent="0">
              <a:spcBef>
                <a:spcPts val="0"/>
              </a:spcBef>
              <a:buNone/>
            </a:pPr>
            <a:endParaRPr lang="en-US" sz="1600" dirty="0">
              <a:solidFill>
                <a:srgbClr val="FFFFFF"/>
              </a:solidFill>
            </a:endParaRPr>
          </a:p>
          <a:p>
            <a:pPr marL="0" indent="0">
              <a:spcBef>
                <a:spcPts val="0"/>
              </a:spcBef>
              <a:buNone/>
            </a:pPr>
            <a:endParaRPr lang="en-US" sz="16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77122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FFFF"/>
                </a:solidFill>
              </a:rPr>
              <a:t>What is a REST API?</a:t>
            </a:r>
            <a:endParaRPr lang="en-US" dirty="0">
              <a:solidFill>
                <a:srgbClr val="FFFFFF"/>
              </a:solidFill>
            </a:endParaRPr>
          </a:p>
        </p:txBody>
      </p:sp>
    </p:spTree>
    <p:extLst>
      <p:ext uri="{BB962C8B-B14F-4D97-AF65-F5344CB8AC3E}">
        <p14:creationId xmlns:p14="http://schemas.microsoft.com/office/powerpoint/2010/main" val="342348849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feed_spec.js</a:t>
            </a:r>
            <a:endParaRPr lang="en-US" sz="2200" dirty="0">
              <a:solidFill>
                <a:srgbClr val="FFFFFF"/>
              </a:solidFill>
            </a:endParaRPr>
          </a:p>
        </p:txBody>
      </p:sp>
      <p:sp>
        <p:nvSpPr>
          <p:cNvPr id="4" name="Content Placeholder 3"/>
          <p:cNvSpPr>
            <a:spLocks noGrp="1"/>
          </p:cNvSpPr>
          <p:nvPr>
            <p:ph idx="1"/>
          </p:nvPr>
        </p:nvSpPr>
        <p:spPr>
          <a:xfrm>
            <a:off x="457200" y="1422399"/>
            <a:ext cx="8229600" cy="5161865"/>
          </a:xfrm>
        </p:spPr>
        <p:txBody>
          <a:bodyPr/>
          <a:lstStyle/>
          <a:p>
            <a:pPr marL="0" indent="0">
              <a:spcBef>
                <a:spcPts val="0"/>
              </a:spcBef>
              <a:buNone/>
            </a:pPr>
            <a:r>
              <a:rPr lang="en-US" sz="1600" dirty="0" smtClean="0">
                <a:solidFill>
                  <a:srgbClr val="FFFFFF"/>
                </a:solidFill>
              </a:rPr>
              <a:t>function </a:t>
            </a:r>
            <a:r>
              <a:rPr lang="en-US" sz="1600" dirty="0" err="1">
                <a:solidFill>
                  <a:srgbClr val="FFFFFF"/>
                </a:solidFill>
              </a:rPr>
              <a:t>subDuplicateFeed</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var</a:t>
            </a:r>
            <a:r>
              <a:rPr lang="en-US" sz="1600" dirty="0" smtClean="0">
                <a:solidFill>
                  <a:srgbClr val="FFFFFF"/>
                </a:solidFill>
              </a:rPr>
              <a:t> </a:t>
            </a:r>
            <a:r>
              <a:rPr lang="en-US" sz="1600" dirty="0">
                <a:solidFill>
                  <a:srgbClr val="FFFFFF"/>
                </a:solidFill>
              </a:rPr>
              <a:t>user = TEST_USERS[0];</a:t>
            </a:r>
          </a:p>
          <a:p>
            <a:pPr marL="0" indent="0">
              <a:spcBef>
                <a:spcPts val="0"/>
              </a:spcBef>
              <a:buNone/>
            </a:pPr>
            <a:r>
              <a:rPr lang="en-US" sz="1600" dirty="0" smtClean="0">
                <a:solidFill>
                  <a:srgbClr val="FFFFFF"/>
                </a:solidFill>
              </a:rPr>
              <a:t>	</a:t>
            </a:r>
            <a:r>
              <a:rPr lang="en-US" sz="1600" dirty="0" err="1" smtClean="0">
                <a:solidFill>
                  <a:srgbClr val="FFFFFF"/>
                </a:solidFill>
              </a:rPr>
              <a:t>frisby.create</a:t>
            </a:r>
            <a:r>
              <a:rPr lang="en-US" sz="1600" dirty="0">
                <a:solidFill>
                  <a:srgbClr val="FFFFFF"/>
                </a:solidFill>
              </a:rPr>
              <a:t>('PUT Add duplicate feed sub for user ' + </a:t>
            </a:r>
            <a:r>
              <a:rPr lang="en-US" sz="1600" dirty="0" err="1">
                <a:solidFill>
                  <a:srgbClr val="FFFFFF"/>
                </a:solidFill>
              </a:rPr>
              <a:t>user.email</a:t>
            </a:r>
            <a:r>
              <a:rPr lang="en-US" sz="1600" dirty="0">
                <a:solidFill>
                  <a:srgbClr val="FFFFFF"/>
                </a:solidFill>
              </a:rPr>
              <a:t>)</a:t>
            </a:r>
          </a:p>
          <a:p>
            <a:pPr marL="0" indent="0">
              <a:spcBef>
                <a:spcPts val="0"/>
              </a:spcBef>
              <a:buNone/>
            </a:pPr>
            <a:r>
              <a:rPr lang="en-US" sz="1600" dirty="0">
                <a:solidFill>
                  <a:srgbClr val="FFFFFF"/>
                </a:solidFill>
              </a:rPr>
              <a:t>            .put(</a:t>
            </a:r>
            <a:r>
              <a:rPr lang="en-US" sz="1600" dirty="0" err="1">
                <a:solidFill>
                  <a:srgbClr val="FFFFFF"/>
                </a:solidFill>
              </a:rPr>
              <a:t>tc.url</a:t>
            </a:r>
            <a:r>
              <a:rPr lang="en-US" sz="1600" dirty="0">
                <a:solidFill>
                  <a:srgbClr val="FFFFFF"/>
                </a:solidFill>
              </a:rPr>
              <a:t> + '/feeds/subscribe',</a:t>
            </a:r>
          </a:p>
          <a:p>
            <a:pPr marL="0" indent="0">
              <a:spcBef>
                <a:spcPts val="0"/>
              </a:spcBef>
              <a:buNone/>
            </a:pPr>
            <a:r>
              <a:rPr lang="en-US" sz="1600" dirty="0">
                <a:solidFill>
                  <a:srgbClr val="FFFFFF"/>
                </a:solidFill>
              </a:rPr>
              <a:t>                 {'</a:t>
            </a:r>
            <a:r>
              <a:rPr lang="en-US" sz="1600" dirty="0" err="1">
                <a:solidFill>
                  <a:srgbClr val="FFFFFF"/>
                </a:solidFill>
              </a:rPr>
              <a:t>feedURL</a:t>
            </a:r>
            <a:r>
              <a:rPr lang="en-US" sz="1600" dirty="0">
                <a:solidFill>
                  <a:srgbClr val="FFFFFF"/>
                </a:solidFill>
              </a:rPr>
              <a:t>' : </a:t>
            </a:r>
            <a:r>
              <a:rPr lang="en-US" sz="1600" dirty="0" err="1">
                <a:solidFill>
                  <a:srgbClr val="FFFFFF"/>
                </a:solidFill>
              </a:rPr>
              <a:t>dilbertFeedURL</a:t>
            </a:r>
            <a:r>
              <a:rPr lang="en-US" sz="1600" dirty="0">
                <a:solidFill>
                  <a:srgbClr val="FFFFFF"/>
                </a:solidFill>
              </a:rPr>
              <a:t>})</a:t>
            </a:r>
          </a:p>
          <a:p>
            <a:pPr marL="0" indent="0">
              <a:spcBef>
                <a:spcPts val="0"/>
              </a:spcBef>
              <a:buNone/>
            </a:pPr>
            <a:r>
              <a:rPr lang="en-US" sz="1600" b="1" dirty="0">
                <a:solidFill>
                  <a:srgbClr val="FFFFFF"/>
                </a:solidFill>
              </a:rPr>
              <a:t>            .</a:t>
            </a:r>
            <a:r>
              <a:rPr lang="en-US" sz="1600" b="1" dirty="0" err="1">
                <a:solidFill>
                  <a:srgbClr val="FFFFFF"/>
                </a:solidFill>
              </a:rPr>
              <a:t>auth</a:t>
            </a:r>
            <a:r>
              <a:rPr lang="en-US" sz="1600" b="1" dirty="0">
                <a:solidFill>
                  <a:srgbClr val="FFFFFF"/>
                </a:solidFill>
              </a:rPr>
              <a:t>(</a:t>
            </a:r>
            <a:r>
              <a:rPr lang="en-US" sz="1600" b="1" dirty="0" err="1">
                <a:solidFill>
                  <a:srgbClr val="FFFFFF"/>
                </a:solidFill>
              </a:rPr>
              <a:t>user.sp_api_key_id</a:t>
            </a:r>
            <a:r>
              <a:rPr lang="en-US" sz="1600" b="1" dirty="0">
                <a:solidFill>
                  <a:srgbClr val="FFFFFF"/>
                </a:solidFill>
              </a:rPr>
              <a:t>, </a:t>
            </a:r>
            <a:r>
              <a:rPr lang="en-US" sz="1600" b="1" dirty="0" err="1">
                <a:solidFill>
                  <a:srgbClr val="FFFFFF"/>
                </a:solidFill>
              </a:rPr>
              <a:t>user.sp_api_key_secret</a:t>
            </a:r>
            <a:r>
              <a:rPr lang="en-US" sz="1600" b="1" dirty="0">
                <a:solidFill>
                  <a:srgbClr val="FFFFFF"/>
                </a:solidFill>
              </a:rPr>
              <a:t>)</a:t>
            </a:r>
          </a:p>
          <a:p>
            <a:pPr marL="0" indent="0">
              <a:spcBef>
                <a:spcPts val="0"/>
              </a:spcBef>
              <a:buNone/>
            </a:pPr>
            <a:r>
              <a:rPr lang="en-US" sz="1600" dirty="0">
                <a:solidFill>
                  <a:srgbClr val="FFFFFF"/>
                </a:solidFill>
              </a:rPr>
              <a:t>            .</a:t>
            </a:r>
            <a:r>
              <a:rPr lang="en-US" sz="1600" dirty="0" err="1">
                <a:solidFill>
                  <a:srgbClr val="FFFFFF"/>
                </a:solidFill>
              </a:rPr>
              <a:t>expectStatus</a:t>
            </a:r>
            <a:r>
              <a:rPr lang="en-US" sz="1600" dirty="0">
                <a:solidFill>
                  <a:srgbClr val="FFFFFF"/>
                </a:solidFill>
              </a:rPr>
              <a:t>(201)</a:t>
            </a:r>
          </a:p>
          <a:p>
            <a:pPr marL="0" indent="0">
              <a:spcBef>
                <a:spcPts val="0"/>
              </a:spcBef>
              <a:buNone/>
            </a:pPr>
            <a:r>
              <a:rPr lang="en-US" sz="1600" dirty="0">
                <a:solidFill>
                  <a:srgbClr val="FFFFFF"/>
                </a:solidFill>
              </a:rPr>
              <a:t>            .</a:t>
            </a:r>
            <a:r>
              <a:rPr lang="en-US" sz="1600" dirty="0" err="1">
                <a:solidFill>
                  <a:srgbClr val="FFFFFF"/>
                </a:solidFill>
              </a:rPr>
              <a:t>expectHeader</a:t>
            </a:r>
            <a:r>
              <a:rPr lang="en-US" sz="1600" dirty="0">
                <a:solidFill>
                  <a:srgbClr val="FFFFFF"/>
                </a:solidFill>
              </a:rPr>
              <a:t>('Content-Type', 'application/</a:t>
            </a:r>
            <a:r>
              <a:rPr lang="en-US" sz="1600" dirty="0" err="1">
                <a:solidFill>
                  <a:srgbClr val="FFFFFF"/>
                </a:solidFill>
              </a:rPr>
              <a:t>json</a:t>
            </a:r>
            <a:r>
              <a:rPr lang="en-US" sz="1600" dirty="0">
                <a:solidFill>
                  <a:srgbClr val="FFFFFF"/>
                </a:solidFill>
              </a:rPr>
              <a:t>; charset=utf-8')</a:t>
            </a:r>
          </a:p>
          <a:p>
            <a:pPr marL="0" indent="0">
              <a:spcBef>
                <a:spcPts val="0"/>
              </a:spcBef>
              <a:buNone/>
            </a:pPr>
            <a:r>
              <a:rPr lang="en-US" sz="1600" dirty="0">
                <a:solidFill>
                  <a:srgbClr val="FFFFFF"/>
                </a:solidFill>
              </a:rPr>
              <a:t>            .</a:t>
            </a:r>
            <a:r>
              <a:rPr lang="en-US" sz="1600" dirty="0" err="1">
                <a:solidFill>
                  <a:srgbClr val="FFFFFF"/>
                </a:solidFill>
              </a:rPr>
              <a:t>expectJSONLength</a:t>
            </a:r>
            <a:r>
              <a:rPr lang="en-US" sz="1600" dirty="0">
                <a:solidFill>
                  <a:srgbClr val="FFFFFF"/>
                </a:solidFill>
              </a:rPr>
              <a:t>('</a:t>
            </a:r>
            <a:r>
              <a:rPr lang="en-US" sz="1600" dirty="0" err="1">
                <a:solidFill>
                  <a:srgbClr val="FFFFFF"/>
                </a:solidFill>
              </a:rPr>
              <a:t>user.subs</a:t>
            </a:r>
            <a:r>
              <a:rPr lang="en-US" sz="1600" dirty="0">
                <a:solidFill>
                  <a:srgbClr val="FFFFFF"/>
                </a:solidFill>
              </a:rPr>
              <a:t>', 1)</a:t>
            </a:r>
          </a:p>
          <a:p>
            <a:pPr marL="0" indent="0">
              <a:spcBef>
                <a:spcPts val="0"/>
              </a:spcBef>
              <a:buNone/>
            </a:pPr>
            <a:r>
              <a:rPr lang="en-US" sz="1600" dirty="0">
                <a:solidFill>
                  <a:srgbClr val="FFFFFF"/>
                </a:solidFill>
              </a:rPr>
              <a:t>            .toss()</a:t>
            </a:r>
          </a:p>
          <a:p>
            <a:pPr marL="0" indent="0">
              <a:spcBef>
                <a:spcPts val="0"/>
              </a:spcBef>
              <a:buNone/>
            </a:pPr>
            <a:r>
              <a:rPr lang="en-US" sz="1600" dirty="0" smtClean="0">
                <a:solidFill>
                  <a:srgbClr val="FFFFFF"/>
                </a:solidFill>
              </a:rPr>
              <a:t>	callback</a:t>
            </a:r>
            <a:r>
              <a:rPr lang="en-US" sz="1600" dirty="0">
                <a:solidFill>
                  <a:srgbClr val="FFFFFF"/>
                </a:solidFill>
              </a:rPr>
              <a:t>(null);</a:t>
            </a:r>
          </a:p>
          <a:p>
            <a:pPr marL="0" indent="0">
              <a:spcBef>
                <a:spcPts val="0"/>
              </a:spcBef>
              <a:buNone/>
            </a:pPr>
            <a:r>
              <a:rPr lang="en-US" sz="16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41159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feed_spec.js</a:t>
            </a:r>
            <a:endParaRPr lang="en-US" sz="2200" dirty="0">
              <a:solidFill>
                <a:srgbClr val="FFFFFF"/>
              </a:solidFill>
            </a:endParaRPr>
          </a:p>
        </p:txBody>
      </p:sp>
      <p:sp>
        <p:nvSpPr>
          <p:cNvPr id="4" name="Content Placeholder 3"/>
          <p:cNvSpPr>
            <a:spLocks noGrp="1"/>
          </p:cNvSpPr>
          <p:nvPr>
            <p:ph idx="1"/>
          </p:nvPr>
        </p:nvSpPr>
        <p:spPr>
          <a:xfrm>
            <a:off x="457200" y="1422399"/>
            <a:ext cx="8229600" cy="5161865"/>
          </a:xfrm>
        </p:spPr>
        <p:txBody>
          <a:bodyPr/>
          <a:lstStyle/>
          <a:p>
            <a:pPr marL="0" indent="0">
              <a:spcBef>
                <a:spcPts val="0"/>
              </a:spcBef>
              <a:buNone/>
            </a:pPr>
            <a:r>
              <a:rPr lang="en-US" sz="1600" dirty="0" smtClean="0">
                <a:solidFill>
                  <a:srgbClr val="FFFFFF"/>
                </a:solidFill>
              </a:rPr>
              <a:t>function </a:t>
            </a:r>
            <a:r>
              <a:rPr lang="en-US" sz="1600" dirty="0" err="1">
                <a:solidFill>
                  <a:srgbClr val="FFFFFF"/>
                </a:solidFill>
              </a:rPr>
              <a:t>subSecondFeed</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var</a:t>
            </a:r>
            <a:r>
              <a:rPr lang="en-US" sz="1600" dirty="0" smtClean="0">
                <a:solidFill>
                  <a:srgbClr val="FFFFFF"/>
                </a:solidFill>
              </a:rPr>
              <a:t> </a:t>
            </a:r>
            <a:r>
              <a:rPr lang="en-US" sz="1600" dirty="0">
                <a:solidFill>
                  <a:srgbClr val="FFFFFF"/>
                </a:solidFill>
              </a:rPr>
              <a:t>user = TEST_USERS[0];</a:t>
            </a:r>
          </a:p>
          <a:p>
            <a:pPr marL="0" indent="0">
              <a:spcBef>
                <a:spcPts val="0"/>
              </a:spcBef>
              <a:buNone/>
            </a:pPr>
            <a:r>
              <a:rPr lang="en-US" sz="1600" dirty="0" smtClean="0">
                <a:solidFill>
                  <a:srgbClr val="FFFFFF"/>
                </a:solidFill>
              </a:rPr>
              <a:t>	</a:t>
            </a:r>
            <a:r>
              <a:rPr lang="en-US" sz="1600" dirty="0" err="1" smtClean="0">
                <a:solidFill>
                  <a:srgbClr val="FFFFFF"/>
                </a:solidFill>
              </a:rPr>
              <a:t>frisby.create</a:t>
            </a:r>
            <a:r>
              <a:rPr lang="en-US" sz="1600" dirty="0">
                <a:solidFill>
                  <a:srgbClr val="FFFFFF"/>
                </a:solidFill>
              </a:rPr>
              <a:t>('PUT Add second feed sub for user ' + </a:t>
            </a:r>
            <a:r>
              <a:rPr lang="en-US" sz="1600" dirty="0" err="1">
                <a:solidFill>
                  <a:srgbClr val="FFFFFF"/>
                </a:solidFill>
              </a:rPr>
              <a:t>user.email</a:t>
            </a:r>
            <a:r>
              <a:rPr lang="en-US" sz="1600" dirty="0">
                <a:solidFill>
                  <a:srgbClr val="FFFFFF"/>
                </a:solidFill>
              </a:rPr>
              <a:t>)</a:t>
            </a:r>
          </a:p>
          <a:p>
            <a:pPr marL="0" indent="0">
              <a:spcBef>
                <a:spcPts val="0"/>
              </a:spcBef>
              <a:buNone/>
            </a:pPr>
            <a:r>
              <a:rPr lang="en-US" sz="1600" dirty="0" smtClean="0">
                <a:solidFill>
                  <a:srgbClr val="FFFFFF"/>
                </a:solidFill>
              </a:rPr>
              <a:t>            .</a:t>
            </a:r>
            <a:r>
              <a:rPr lang="en-US" sz="1600" dirty="0">
                <a:solidFill>
                  <a:srgbClr val="FFFFFF"/>
                </a:solidFill>
              </a:rPr>
              <a:t>put(</a:t>
            </a:r>
            <a:r>
              <a:rPr lang="en-US" sz="1600" dirty="0" err="1">
                <a:solidFill>
                  <a:srgbClr val="FFFFFF"/>
                </a:solidFill>
              </a:rPr>
              <a:t>tc.url</a:t>
            </a:r>
            <a:r>
              <a:rPr lang="en-US" sz="1600" dirty="0">
                <a:solidFill>
                  <a:srgbClr val="FFFFFF"/>
                </a:solidFill>
              </a:rPr>
              <a:t> + '/feeds/subscribe',</a:t>
            </a:r>
          </a:p>
          <a:p>
            <a:pPr marL="0" indent="0">
              <a:spcBef>
                <a:spcPts val="0"/>
              </a:spcBef>
              <a:buNone/>
            </a:pPr>
            <a:r>
              <a:rPr lang="en-US" sz="1600" dirty="0">
                <a:solidFill>
                  <a:srgbClr val="FFFFFF"/>
                </a:solidFill>
              </a:rPr>
              <a:t>                 {'</a:t>
            </a:r>
            <a:r>
              <a:rPr lang="en-US" sz="1600" dirty="0" err="1">
                <a:solidFill>
                  <a:srgbClr val="FFFFFF"/>
                </a:solidFill>
              </a:rPr>
              <a:t>feedURL</a:t>
            </a:r>
            <a:r>
              <a:rPr lang="en-US" sz="1600" dirty="0">
                <a:solidFill>
                  <a:srgbClr val="FFFFFF"/>
                </a:solidFill>
              </a:rPr>
              <a:t>' : </a:t>
            </a:r>
            <a:r>
              <a:rPr lang="en-US" sz="1600" dirty="0" err="1">
                <a:solidFill>
                  <a:srgbClr val="FFFFFF"/>
                </a:solidFill>
              </a:rPr>
              <a:t>nycEaterFeedURL</a:t>
            </a:r>
            <a:r>
              <a:rPr lang="en-US" sz="1600" dirty="0">
                <a:solidFill>
                  <a:srgbClr val="FFFFFF"/>
                </a:solidFill>
              </a:rPr>
              <a:t>})</a:t>
            </a:r>
          </a:p>
          <a:p>
            <a:pPr marL="0" indent="0">
              <a:spcBef>
                <a:spcPts val="0"/>
              </a:spcBef>
              <a:buNone/>
            </a:pPr>
            <a:r>
              <a:rPr lang="en-US" sz="1600" b="1" dirty="0">
                <a:solidFill>
                  <a:srgbClr val="FFFFFF"/>
                </a:solidFill>
              </a:rPr>
              <a:t>            .</a:t>
            </a:r>
            <a:r>
              <a:rPr lang="en-US" sz="1600" b="1" dirty="0" err="1">
                <a:solidFill>
                  <a:srgbClr val="FFFFFF"/>
                </a:solidFill>
              </a:rPr>
              <a:t>auth</a:t>
            </a:r>
            <a:r>
              <a:rPr lang="en-US" sz="1600" b="1" dirty="0">
                <a:solidFill>
                  <a:srgbClr val="FFFFFF"/>
                </a:solidFill>
              </a:rPr>
              <a:t>(</a:t>
            </a:r>
            <a:r>
              <a:rPr lang="en-US" sz="1600" b="1" dirty="0" err="1">
                <a:solidFill>
                  <a:srgbClr val="FFFFFF"/>
                </a:solidFill>
              </a:rPr>
              <a:t>user.sp_api_key_id</a:t>
            </a:r>
            <a:r>
              <a:rPr lang="en-US" sz="1600" b="1" dirty="0">
                <a:solidFill>
                  <a:srgbClr val="FFFFFF"/>
                </a:solidFill>
              </a:rPr>
              <a:t>, </a:t>
            </a:r>
            <a:r>
              <a:rPr lang="en-US" sz="1600" b="1" dirty="0" err="1">
                <a:solidFill>
                  <a:srgbClr val="FFFFFF"/>
                </a:solidFill>
              </a:rPr>
              <a:t>user.sp_api_key_secret</a:t>
            </a:r>
            <a:r>
              <a:rPr lang="en-US" sz="1600" b="1" dirty="0">
                <a:solidFill>
                  <a:srgbClr val="FFFFFF"/>
                </a:solidFill>
              </a:rPr>
              <a:t>)</a:t>
            </a:r>
          </a:p>
          <a:p>
            <a:pPr marL="0" indent="0">
              <a:spcBef>
                <a:spcPts val="0"/>
              </a:spcBef>
              <a:buNone/>
            </a:pPr>
            <a:r>
              <a:rPr lang="en-US" sz="1600" dirty="0">
                <a:solidFill>
                  <a:srgbClr val="FFFFFF"/>
                </a:solidFill>
              </a:rPr>
              <a:t>            .</a:t>
            </a:r>
            <a:r>
              <a:rPr lang="en-US" sz="1600" dirty="0" err="1">
                <a:solidFill>
                  <a:srgbClr val="FFFFFF"/>
                </a:solidFill>
              </a:rPr>
              <a:t>expectStatus</a:t>
            </a:r>
            <a:r>
              <a:rPr lang="en-US" sz="1600" dirty="0">
                <a:solidFill>
                  <a:srgbClr val="FFFFFF"/>
                </a:solidFill>
              </a:rPr>
              <a:t>(201)</a:t>
            </a:r>
          </a:p>
          <a:p>
            <a:pPr marL="0" indent="0">
              <a:spcBef>
                <a:spcPts val="0"/>
              </a:spcBef>
              <a:buNone/>
            </a:pPr>
            <a:r>
              <a:rPr lang="en-US" sz="1600" dirty="0">
                <a:solidFill>
                  <a:srgbClr val="FFFFFF"/>
                </a:solidFill>
              </a:rPr>
              <a:t>            .</a:t>
            </a:r>
            <a:r>
              <a:rPr lang="en-US" sz="1600" dirty="0" err="1">
                <a:solidFill>
                  <a:srgbClr val="FFFFFF"/>
                </a:solidFill>
              </a:rPr>
              <a:t>expectHeader</a:t>
            </a:r>
            <a:r>
              <a:rPr lang="en-US" sz="1600" dirty="0">
                <a:solidFill>
                  <a:srgbClr val="FFFFFF"/>
                </a:solidFill>
              </a:rPr>
              <a:t>('Content-Type', 'application/</a:t>
            </a:r>
            <a:r>
              <a:rPr lang="en-US" sz="1600" dirty="0" err="1">
                <a:solidFill>
                  <a:srgbClr val="FFFFFF"/>
                </a:solidFill>
              </a:rPr>
              <a:t>json</a:t>
            </a:r>
            <a:r>
              <a:rPr lang="en-US" sz="1600" dirty="0">
                <a:solidFill>
                  <a:srgbClr val="FFFFFF"/>
                </a:solidFill>
              </a:rPr>
              <a:t>; charset=utf-8')</a:t>
            </a:r>
          </a:p>
          <a:p>
            <a:pPr marL="0" indent="0">
              <a:spcBef>
                <a:spcPts val="0"/>
              </a:spcBef>
              <a:buNone/>
            </a:pPr>
            <a:r>
              <a:rPr lang="en-US" sz="1600" dirty="0">
                <a:solidFill>
                  <a:srgbClr val="FFFFFF"/>
                </a:solidFill>
              </a:rPr>
              <a:t>            .</a:t>
            </a:r>
            <a:r>
              <a:rPr lang="en-US" sz="1600" dirty="0" err="1">
                <a:solidFill>
                  <a:srgbClr val="FFFFFF"/>
                </a:solidFill>
              </a:rPr>
              <a:t>expectJSONLength</a:t>
            </a:r>
            <a:r>
              <a:rPr lang="en-US" sz="1600" dirty="0">
                <a:solidFill>
                  <a:srgbClr val="FFFFFF"/>
                </a:solidFill>
              </a:rPr>
              <a:t>('</a:t>
            </a:r>
            <a:r>
              <a:rPr lang="en-US" sz="1600" dirty="0" err="1">
                <a:solidFill>
                  <a:srgbClr val="FFFFFF"/>
                </a:solidFill>
              </a:rPr>
              <a:t>user.subs</a:t>
            </a:r>
            <a:r>
              <a:rPr lang="en-US" sz="1600" dirty="0">
                <a:solidFill>
                  <a:srgbClr val="FFFFFF"/>
                </a:solidFill>
              </a:rPr>
              <a:t>', 2)</a:t>
            </a:r>
          </a:p>
          <a:p>
            <a:pPr marL="0" indent="0">
              <a:spcBef>
                <a:spcPts val="0"/>
              </a:spcBef>
              <a:buNone/>
            </a:pPr>
            <a:r>
              <a:rPr lang="en-US" sz="1600" dirty="0">
                <a:solidFill>
                  <a:srgbClr val="FFFFFF"/>
                </a:solidFill>
              </a:rPr>
              <a:t>            .toss()</a:t>
            </a:r>
          </a:p>
          <a:p>
            <a:pPr marL="0" indent="0">
              <a:spcBef>
                <a:spcPts val="0"/>
              </a:spcBef>
              <a:buNone/>
            </a:pPr>
            <a:r>
              <a:rPr lang="en-US" sz="1600" dirty="0" smtClean="0">
                <a:solidFill>
                  <a:srgbClr val="FFFFFF"/>
                </a:solidFill>
              </a:rPr>
              <a:t>	callback</a:t>
            </a:r>
            <a:r>
              <a:rPr lang="en-US" sz="1600" dirty="0">
                <a:solidFill>
                  <a:srgbClr val="FFFFFF"/>
                </a:solidFill>
              </a:rPr>
              <a:t>(null);</a:t>
            </a:r>
          </a:p>
          <a:p>
            <a:pPr marL="0" indent="0">
              <a:spcBef>
                <a:spcPts val="0"/>
              </a:spcBef>
              <a:buNone/>
            </a:pPr>
            <a:r>
              <a:rPr lang="en-US" sz="16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524992"/>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Using </a:t>
            </a:r>
            <a:r>
              <a:rPr lang="en-US" dirty="0" err="1" smtClean="0">
                <a:solidFill>
                  <a:srgbClr val="FFFFFF"/>
                </a:solidFill>
              </a:rPr>
              <a:t>frisby.js</a:t>
            </a:r>
            <a:r>
              <a:rPr lang="en-US" dirty="0" smtClean="0">
                <a:solidFill>
                  <a:srgbClr val="FFFFFF"/>
                </a:solidFill>
              </a:rPr>
              <a:t> to define test cases</a:t>
            </a:r>
            <a:br>
              <a:rPr lang="en-US" dirty="0" smtClean="0">
                <a:solidFill>
                  <a:srgbClr val="FFFFFF"/>
                </a:solidFill>
              </a:rPr>
            </a:br>
            <a:r>
              <a:rPr lang="en-US" sz="2200" dirty="0" smtClean="0">
                <a:solidFill>
                  <a:srgbClr val="FFFFFF"/>
                </a:solidFill>
              </a:rPr>
              <a:t>tests/</a:t>
            </a:r>
            <a:r>
              <a:rPr lang="en-US" sz="2200" dirty="0" err="1" smtClean="0">
                <a:solidFill>
                  <a:srgbClr val="FFFFFF"/>
                </a:solidFill>
              </a:rPr>
              <a:t>feed_spec.js</a:t>
            </a:r>
            <a:endParaRPr lang="en-US" sz="2200" dirty="0">
              <a:solidFill>
                <a:srgbClr val="FFFFFF"/>
              </a:solidFill>
            </a:endParaRPr>
          </a:p>
        </p:txBody>
      </p:sp>
      <p:sp>
        <p:nvSpPr>
          <p:cNvPr id="4" name="Content Placeholder 3"/>
          <p:cNvSpPr>
            <a:spLocks noGrp="1"/>
          </p:cNvSpPr>
          <p:nvPr>
            <p:ph idx="1"/>
          </p:nvPr>
        </p:nvSpPr>
        <p:spPr>
          <a:xfrm>
            <a:off x="457200" y="1422399"/>
            <a:ext cx="8229600" cy="5161865"/>
          </a:xfrm>
        </p:spPr>
        <p:txBody>
          <a:bodyPr/>
          <a:lstStyle/>
          <a:p>
            <a:pPr marL="0" indent="0">
              <a:spcBef>
                <a:spcPts val="0"/>
              </a:spcBef>
              <a:buNone/>
            </a:pPr>
            <a:r>
              <a:rPr lang="en-US" sz="1600" dirty="0" smtClean="0">
                <a:solidFill>
                  <a:srgbClr val="FFFFFF"/>
                </a:solidFill>
              </a:rPr>
              <a:t>function </a:t>
            </a:r>
            <a:r>
              <a:rPr lang="en-US" sz="1600" dirty="0" err="1">
                <a:solidFill>
                  <a:srgbClr val="FFFFFF"/>
                </a:solidFill>
              </a:rPr>
              <a:t>subOneFeedSecondUser</a:t>
            </a:r>
            <a:r>
              <a:rPr lang="en-US" sz="1600" dirty="0">
                <a:solidFill>
                  <a:srgbClr val="FFFFFF"/>
                </a:solidFill>
              </a:rPr>
              <a:t>(callback) {</a:t>
            </a:r>
          </a:p>
          <a:p>
            <a:pPr marL="0" indent="0">
              <a:spcBef>
                <a:spcPts val="0"/>
              </a:spcBef>
              <a:buNone/>
            </a:pPr>
            <a:r>
              <a:rPr lang="en-US" sz="1600" dirty="0" smtClean="0">
                <a:solidFill>
                  <a:srgbClr val="FFFFFF"/>
                </a:solidFill>
              </a:rPr>
              <a:t>	</a:t>
            </a:r>
            <a:r>
              <a:rPr lang="en-US" sz="1600" dirty="0" err="1" smtClean="0">
                <a:solidFill>
                  <a:srgbClr val="FFFFFF"/>
                </a:solidFill>
              </a:rPr>
              <a:t>var</a:t>
            </a:r>
            <a:r>
              <a:rPr lang="en-US" sz="1600" dirty="0" smtClean="0">
                <a:solidFill>
                  <a:srgbClr val="FFFFFF"/>
                </a:solidFill>
              </a:rPr>
              <a:t> </a:t>
            </a:r>
            <a:r>
              <a:rPr lang="en-US" sz="1600" dirty="0">
                <a:solidFill>
                  <a:srgbClr val="FFFFFF"/>
                </a:solidFill>
              </a:rPr>
              <a:t>user = TEST_USERS[1];</a:t>
            </a:r>
          </a:p>
          <a:p>
            <a:pPr marL="0" indent="0">
              <a:spcBef>
                <a:spcPts val="0"/>
              </a:spcBef>
              <a:buNone/>
            </a:pPr>
            <a:r>
              <a:rPr lang="en-US" sz="1600" dirty="0" smtClean="0">
                <a:solidFill>
                  <a:srgbClr val="FFFFFF"/>
                </a:solidFill>
              </a:rPr>
              <a:t>	</a:t>
            </a:r>
            <a:r>
              <a:rPr lang="en-US" sz="1600" dirty="0" err="1" smtClean="0">
                <a:solidFill>
                  <a:srgbClr val="FFFFFF"/>
                </a:solidFill>
              </a:rPr>
              <a:t>frisby.create</a:t>
            </a:r>
            <a:r>
              <a:rPr lang="en-US" sz="1600" dirty="0">
                <a:solidFill>
                  <a:srgbClr val="FFFFFF"/>
                </a:solidFill>
              </a:rPr>
              <a:t>('PUT Add one feed sub for second user ' + </a:t>
            </a:r>
            <a:r>
              <a:rPr lang="en-US" sz="1600" dirty="0" err="1">
                <a:solidFill>
                  <a:srgbClr val="FFFFFF"/>
                </a:solidFill>
              </a:rPr>
              <a:t>user.email</a:t>
            </a:r>
            <a:r>
              <a:rPr lang="en-US" sz="1600" dirty="0">
                <a:solidFill>
                  <a:srgbClr val="FFFFFF"/>
                </a:solidFill>
              </a:rPr>
              <a:t>)</a:t>
            </a:r>
          </a:p>
          <a:p>
            <a:pPr marL="0" indent="0">
              <a:spcBef>
                <a:spcPts val="0"/>
              </a:spcBef>
              <a:buNone/>
            </a:pPr>
            <a:r>
              <a:rPr lang="en-US" sz="1600" dirty="0">
                <a:solidFill>
                  <a:srgbClr val="FFFFFF"/>
                </a:solidFill>
              </a:rPr>
              <a:t>            .put(</a:t>
            </a:r>
            <a:r>
              <a:rPr lang="en-US" sz="1600" dirty="0" err="1">
                <a:solidFill>
                  <a:srgbClr val="FFFFFF"/>
                </a:solidFill>
              </a:rPr>
              <a:t>tc.url</a:t>
            </a:r>
            <a:r>
              <a:rPr lang="en-US" sz="1600" dirty="0">
                <a:solidFill>
                  <a:srgbClr val="FFFFFF"/>
                </a:solidFill>
              </a:rPr>
              <a:t> + '/feeds/subscribe',</a:t>
            </a:r>
          </a:p>
          <a:p>
            <a:pPr marL="0" indent="0">
              <a:spcBef>
                <a:spcPts val="0"/>
              </a:spcBef>
              <a:buNone/>
            </a:pPr>
            <a:r>
              <a:rPr lang="en-US" sz="1600" dirty="0">
                <a:solidFill>
                  <a:srgbClr val="FFFFFF"/>
                </a:solidFill>
              </a:rPr>
              <a:t>                 {'</a:t>
            </a:r>
            <a:r>
              <a:rPr lang="en-US" sz="1600" dirty="0" err="1">
                <a:solidFill>
                  <a:srgbClr val="FFFFFF"/>
                </a:solidFill>
              </a:rPr>
              <a:t>feedURL</a:t>
            </a:r>
            <a:r>
              <a:rPr lang="en-US" sz="1600" dirty="0">
                <a:solidFill>
                  <a:srgbClr val="FFFFFF"/>
                </a:solidFill>
              </a:rPr>
              <a:t>' : </a:t>
            </a:r>
            <a:r>
              <a:rPr lang="en-US" sz="1600" dirty="0" err="1">
                <a:solidFill>
                  <a:srgbClr val="FFFFFF"/>
                </a:solidFill>
              </a:rPr>
              <a:t>nycEaterFeedURL</a:t>
            </a:r>
            <a:r>
              <a:rPr lang="en-US" sz="1600" dirty="0">
                <a:solidFill>
                  <a:srgbClr val="FFFFFF"/>
                </a:solidFill>
              </a:rPr>
              <a:t>})</a:t>
            </a:r>
          </a:p>
          <a:p>
            <a:pPr marL="0" indent="0">
              <a:spcBef>
                <a:spcPts val="0"/>
              </a:spcBef>
              <a:buNone/>
            </a:pPr>
            <a:r>
              <a:rPr lang="en-US" sz="1600" b="1" dirty="0">
                <a:solidFill>
                  <a:srgbClr val="FFFFFF"/>
                </a:solidFill>
              </a:rPr>
              <a:t>            .</a:t>
            </a:r>
            <a:r>
              <a:rPr lang="en-US" sz="1600" b="1" dirty="0" err="1">
                <a:solidFill>
                  <a:srgbClr val="FFFFFF"/>
                </a:solidFill>
              </a:rPr>
              <a:t>auth</a:t>
            </a:r>
            <a:r>
              <a:rPr lang="en-US" sz="1600" b="1" dirty="0">
                <a:solidFill>
                  <a:srgbClr val="FFFFFF"/>
                </a:solidFill>
              </a:rPr>
              <a:t>(</a:t>
            </a:r>
            <a:r>
              <a:rPr lang="en-US" sz="1600" b="1" dirty="0" err="1">
                <a:solidFill>
                  <a:srgbClr val="FFFFFF"/>
                </a:solidFill>
              </a:rPr>
              <a:t>user.sp_api_key_id</a:t>
            </a:r>
            <a:r>
              <a:rPr lang="en-US" sz="1600" b="1" dirty="0">
                <a:solidFill>
                  <a:srgbClr val="FFFFFF"/>
                </a:solidFill>
              </a:rPr>
              <a:t>, </a:t>
            </a:r>
            <a:r>
              <a:rPr lang="en-US" sz="1600" b="1" dirty="0" err="1">
                <a:solidFill>
                  <a:srgbClr val="FFFFFF"/>
                </a:solidFill>
              </a:rPr>
              <a:t>user.sp_api_key_secret</a:t>
            </a:r>
            <a:r>
              <a:rPr lang="en-US" sz="1600" b="1" dirty="0">
                <a:solidFill>
                  <a:srgbClr val="FFFFFF"/>
                </a:solidFill>
              </a:rPr>
              <a:t>)</a:t>
            </a:r>
          </a:p>
          <a:p>
            <a:pPr marL="0" indent="0">
              <a:spcBef>
                <a:spcPts val="0"/>
              </a:spcBef>
              <a:buNone/>
            </a:pPr>
            <a:r>
              <a:rPr lang="en-US" sz="1600" dirty="0">
                <a:solidFill>
                  <a:srgbClr val="FFFFFF"/>
                </a:solidFill>
              </a:rPr>
              <a:t>            .</a:t>
            </a:r>
            <a:r>
              <a:rPr lang="en-US" sz="1600" dirty="0" err="1">
                <a:solidFill>
                  <a:srgbClr val="FFFFFF"/>
                </a:solidFill>
              </a:rPr>
              <a:t>expectStatus</a:t>
            </a:r>
            <a:r>
              <a:rPr lang="en-US" sz="1600" dirty="0">
                <a:solidFill>
                  <a:srgbClr val="FFFFFF"/>
                </a:solidFill>
              </a:rPr>
              <a:t>(201)</a:t>
            </a:r>
          </a:p>
          <a:p>
            <a:pPr marL="0" indent="0">
              <a:spcBef>
                <a:spcPts val="0"/>
              </a:spcBef>
              <a:buNone/>
            </a:pPr>
            <a:r>
              <a:rPr lang="en-US" sz="1600" dirty="0">
                <a:solidFill>
                  <a:srgbClr val="FFFFFF"/>
                </a:solidFill>
              </a:rPr>
              <a:t>            .</a:t>
            </a:r>
            <a:r>
              <a:rPr lang="en-US" sz="1600" dirty="0" err="1">
                <a:solidFill>
                  <a:srgbClr val="FFFFFF"/>
                </a:solidFill>
              </a:rPr>
              <a:t>expectHeader</a:t>
            </a:r>
            <a:r>
              <a:rPr lang="en-US" sz="1600" dirty="0">
                <a:solidFill>
                  <a:srgbClr val="FFFFFF"/>
                </a:solidFill>
              </a:rPr>
              <a:t>('Content-Type', 'application/</a:t>
            </a:r>
            <a:r>
              <a:rPr lang="en-US" sz="1600" dirty="0" err="1">
                <a:solidFill>
                  <a:srgbClr val="FFFFFF"/>
                </a:solidFill>
              </a:rPr>
              <a:t>json</a:t>
            </a:r>
            <a:r>
              <a:rPr lang="en-US" sz="1600" dirty="0">
                <a:solidFill>
                  <a:srgbClr val="FFFFFF"/>
                </a:solidFill>
              </a:rPr>
              <a:t>; charset=utf-8')</a:t>
            </a:r>
          </a:p>
          <a:p>
            <a:pPr marL="0" indent="0">
              <a:spcBef>
                <a:spcPts val="0"/>
              </a:spcBef>
              <a:buNone/>
            </a:pPr>
            <a:r>
              <a:rPr lang="en-US" sz="1600" dirty="0">
                <a:solidFill>
                  <a:srgbClr val="FFFFFF"/>
                </a:solidFill>
              </a:rPr>
              <a:t>            .</a:t>
            </a:r>
            <a:r>
              <a:rPr lang="en-US" sz="1600" dirty="0" err="1">
                <a:solidFill>
                  <a:srgbClr val="FFFFFF"/>
                </a:solidFill>
              </a:rPr>
              <a:t>expectJSONLength</a:t>
            </a:r>
            <a:r>
              <a:rPr lang="en-US" sz="1600" dirty="0">
                <a:solidFill>
                  <a:srgbClr val="FFFFFF"/>
                </a:solidFill>
              </a:rPr>
              <a:t>('</a:t>
            </a:r>
            <a:r>
              <a:rPr lang="en-US" sz="1600" dirty="0" err="1">
                <a:solidFill>
                  <a:srgbClr val="FFFFFF"/>
                </a:solidFill>
              </a:rPr>
              <a:t>user.subs</a:t>
            </a:r>
            <a:r>
              <a:rPr lang="en-US" sz="1600" dirty="0">
                <a:solidFill>
                  <a:srgbClr val="FFFFFF"/>
                </a:solidFill>
              </a:rPr>
              <a:t>', 1)</a:t>
            </a:r>
          </a:p>
          <a:p>
            <a:pPr marL="0" indent="0">
              <a:spcBef>
                <a:spcPts val="0"/>
              </a:spcBef>
              <a:buNone/>
            </a:pPr>
            <a:r>
              <a:rPr lang="en-US" sz="1600" dirty="0">
                <a:solidFill>
                  <a:srgbClr val="FFFFFF"/>
                </a:solidFill>
              </a:rPr>
              <a:t>            .toss()</a:t>
            </a:r>
          </a:p>
          <a:p>
            <a:pPr marL="0" indent="0">
              <a:spcBef>
                <a:spcPts val="0"/>
              </a:spcBef>
              <a:buNone/>
            </a:pPr>
            <a:r>
              <a:rPr lang="en-US" sz="1600" dirty="0" smtClean="0">
                <a:solidFill>
                  <a:srgbClr val="FFFFFF"/>
                </a:solidFill>
              </a:rPr>
              <a:t>	callback</a:t>
            </a:r>
            <a:r>
              <a:rPr lang="en-US" sz="1600" dirty="0">
                <a:solidFill>
                  <a:srgbClr val="FFFFFF"/>
                </a:solidFill>
              </a:rPr>
              <a:t>(null);</a:t>
            </a:r>
          </a:p>
          <a:p>
            <a:pPr marL="0" indent="0">
              <a:spcBef>
                <a:spcPts val="0"/>
              </a:spcBef>
              <a:buNone/>
            </a:pPr>
            <a:r>
              <a:rPr lang="en-US" sz="1600" dirty="0" smtClean="0">
                <a:solidFill>
                  <a:srgbClr val="FFFFFF"/>
                </a:solidFill>
              </a:rPr>
              <a:t>}</a:t>
            </a:r>
          </a:p>
          <a:p>
            <a:pPr marL="0" indent="0">
              <a:spcBef>
                <a:spcPts val="0"/>
              </a:spcBef>
              <a:buNone/>
            </a:pPr>
            <a:endParaRPr lang="en-US" sz="1600" dirty="0">
              <a:solidFill>
                <a:srgbClr val="FFFFFF"/>
              </a:solidFill>
            </a:endParaRPr>
          </a:p>
          <a:p>
            <a:pPr marL="0" indent="0">
              <a:spcBef>
                <a:spcPts val="0"/>
              </a:spcBef>
              <a:buNone/>
            </a:pPr>
            <a:r>
              <a:rPr lang="en-US" sz="1600" dirty="0" err="1">
                <a:solidFill>
                  <a:srgbClr val="FFFFFF"/>
                </a:solidFill>
              </a:rPr>
              <a:t>a</a:t>
            </a:r>
            <a:r>
              <a:rPr lang="en-US" sz="1600" dirty="0" err="1" smtClean="0">
                <a:solidFill>
                  <a:srgbClr val="FFFFFF"/>
                </a:solidFill>
              </a:rPr>
              <a:t>sync.series</a:t>
            </a:r>
            <a:r>
              <a:rPr lang="en-US" sz="1600" dirty="0">
                <a:solidFill>
                  <a:srgbClr val="FFFFFF"/>
                </a:solidFill>
              </a:rPr>
              <a:t>([</a:t>
            </a:r>
            <a:r>
              <a:rPr lang="en-US" sz="1600" dirty="0" err="1" smtClean="0">
                <a:solidFill>
                  <a:srgbClr val="FFFFFF"/>
                </a:solidFill>
              </a:rPr>
              <a:t>addEmptyFeedListTest</a:t>
            </a:r>
            <a:r>
              <a:rPr lang="en-US" sz="1600" dirty="0">
                <a:solidFill>
                  <a:srgbClr val="FFFFFF"/>
                </a:solidFill>
              </a:rPr>
              <a:t>, </a:t>
            </a:r>
            <a:r>
              <a:rPr lang="en-US" sz="1600" dirty="0" err="1" smtClean="0">
                <a:solidFill>
                  <a:srgbClr val="FFFFFF"/>
                </a:solidFill>
              </a:rPr>
              <a:t>subOneFeed</a:t>
            </a:r>
            <a:r>
              <a:rPr lang="en-US" sz="1600" dirty="0">
                <a:solidFill>
                  <a:srgbClr val="FFFFFF"/>
                </a:solidFill>
              </a:rPr>
              <a:t>, </a:t>
            </a:r>
            <a:r>
              <a:rPr lang="en-US" sz="1600" dirty="0" err="1" smtClean="0">
                <a:solidFill>
                  <a:srgbClr val="FFFFFF"/>
                </a:solidFill>
              </a:rPr>
              <a:t>subDuplicateFeed</a:t>
            </a:r>
            <a:r>
              <a:rPr lang="en-US" sz="1600" dirty="0" smtClean="0">
                <a:solidFill>
                  <a:srgbClr val="FFFFFF"/>
                </a:solidFill>
              </a:rPr>
              <a:t>, </a:t>
            </a:r>
          </a:p>
          <a:p>
            <a:pPr marL="0" indent="0">
              <a:spcBef>
                <a:spcPts val="0"/>
              </a:spcBef>
              <a:buNone/>
            </a:pPr>
            <a:r>
              <a:rPr lang="en-US" sz="1600" dirty="0">
                <a:solidFill>
                  <a:srgbClr val="FFFFFF"/>
                </a:solidFill>
              </a:rPr>
              <a:t>                       </a:t>
            </a:r>
            <a:r>
              <a:rPr lang="en-US" sz="1600" dirty="0" err="1" smtClean="0">
                <a:solidFill>
                  <a:srgbClr val="FFFFFF"/>
                </a:solidFill>
              </a:rPr>
              <a:t>subSecondFeed</a:t>
            </a:r>
            <a:r>
              <a:rPr lang="en-US" sz="1600" dirty="0">
                <a:solidFill>
                  <a:srgbClr val="FFFFFF"/>
                </a:solidFill>
              </a:rPr>
              <a:t>, </a:t>
            </a:r>
            <a:r>
              <a:rPr lang="en-US" sz="1600" dirty="0" err="1" smtClean="0">
                <a:solidFill>
                  <a:srgbClr val="FFFFFF"/>
                </a:solidFill>
              </a:rPr>
              <a:t>subOneFeedSecondUser</a:t>
            </a:r>
            <a:r>
              <a:rPr lang="en-US" sz="1600" dirty="0" smtClean="0">
                <a:solidFill>
                  <a:srgbClr val="FFFFFF"/>
                </a:solidFill>
              </a:rPr>
              <a: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48828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lgn="ctr"/>
            <a:r>
              <a:rPr lang="en-US" dirty="0">
                <a:solidFill>
                  <a:srgbClr val="FFFFFF"/>
                </a:solidFill>
              </a:rPr>
              <a:t>Let’s look at </a:t>
            </a:r>
            <a:r>
              <a:rPr lang="en-US" dirty="0" smtClean="0">
                <a:solidFill>
                  <a:srgbClr val="FFFFFF"/>
                </a:solidFill>
              </a:rPr>
              <a:t/>
            </a:r>
            <a:br>
              <a:rPr lang="en-US" dirty="0" smtClean="0">
                <a:solidFill>
                  <a:srgbClr val="FFFFFF"/>
                </a:solidFill>
              </a:rPr>
            </a:br>
            <a:r>
              <a:rPr lang="en-US" dirty="0" smtClean="0">
                <a:solidFill>
                  <a:srgbClr val="FFFFFF"/>
                </a:solidFill>
              </a:rPr>
              <a:t>some </a:t>
            </a:r>
            <a:r>
              <a:rPr lang="en-US" dirty="0">
                <a:solidFill>
                  <a:srgbClr val="FFFFFF"/>
                </a:solidFill>
              </a:rPr>
              <a:t>application code</a:t>
            </a:r>
          </a:p>
        </p:txBody>
      </p:sp>
    </p:spTree>
    <p:extLst>
      <p:ext uri="{BB962C8B-B14F-4D97-AF65-F5344CB8AC3E}">
        <p14:creationId xmlns:p14="http://schemas.microsoft.com/office/powerpoint/2010/main" val="348860234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err="1" smtClean="0">
                <a:solidFill>
                  <a:srgbClr val="FFFFFF"/>
                </a:solidFill>
              </a:rPr>
              <a:t>config</a:t>
            </a:r>
            <a:r>
              <a:rPr lang="en-US" sz="2200" dirty="0" smtClean="0">
                <a:solidFill>
                  <a:srgbClr val="FFFFFF"/>
                </a:solidFill>
              </a:rPr>
              <a:t>/</a:t>
            </a:r>
            <a:r>
              <a:rPr lang="en-US" sz="2200" dirty="0" err="1" smtClean="0">
                <a:solidFill>
                  <a:srgbClr val="FFFFFF"/>
                </a:solidFill>
              </a:rPr>
              <a:t>db.js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module.exports</a:t>
            </a:r>
            <a:r>
              <a:rPr lang="en-US" sz="1800" dirty="0">
                <a:solidFill>
                  <a:srgbClr val="FFFFFF"/>
                </a:solidFill>
              </a:rPr>
              <a:t> = {</a:t>
            </a:r>
          </a:p>
          <a:p>
            <a:pPr marL="0" indent="0">
              <a:spcBef>
                <a:spcPts val="0"/>
              </a:spcBef>
              <a:buNone/>
            </a:pPr>
            <a:r>
              <a:rPr lang="en-US" sz="1800" dirty="0">
                <a:solidFill>
                  <a:srgbClr val="FFFFFF"/>
                </a:solidFill>
              </a:rPr>
              <a:t>    </a:t>
            </a:r>
            <a:r>
              <a:rPr lang="en-US" sz="1800" dirty="0" err="1">
                <a:solidFill>
                  <a:srgbClr val="FFFFFF"/>
                </a:solidFill>
              </a:rPr>
              <a:t>url</a:t>
            </a:r>
            <a:r>
              <a:rPr lang="en-US" sz="1800" dirty="0">
                <a:solidFill>
                  <a:srgbClr val="FFFFFF"/>
                </a:solidFill>
              </a:rPr>
              <a:t> : '</a:t>
            </a:r>
            <a:r>
              <a:rPr lang="en-US" sz="1800" dirty="0" err="1">
                <a:solidFill>
                  <a:srgbClr val="FFFFFF"/>
                </a:solidFill>
              </a:rPr>
              <a:t>mongodb</a:t>
            </a:r>
            <a:r>
              <a:rPr lang="en-US" sz="1800" dirty="0">
                <a:solidFill>
                  <a:srgbClr val="FFFFFF"/>
                </a:solidFill>
              </a:rPr>
              <a:t>://</a:t>
            </a:r>
            <a:r>
              <a:rPr lang="en-US" sz="1800" dirty="0" err="1">
                <a:solidFill>
                  <a:srgbClr val="FFFFFF"/>
                </a:solidFill>
              </a:rPr>
              <a:t>localhost</a:t>
            </a:r>
            <a:r>
              <a:rPr lang="en-US" sz="1800" dirty="0">
                <a:solidFill>
                  <a:srgbClr val="FFFFFF"/>
                </a:solidFill>
              </a:rPr>
              <a:t>/</a:t>
            </a:r>
            <a:r>
              <a:rPr lang="en-US" sz="1800" dirty="0" err="1">
                <a:solidFill>
                  <a:srgbClr val="FFFFFF"/>
                </a:solidFill>
              </a:rPr>
              <a:t>reader_test</a:t>
            </a:r>
            <a:r>
              <a:rPr lang="en-US" sz="1800" dirty="0">
                <a:solidFill>
                  <a:srgbClr val="FFFFFF"/>
                </a:solidFill>
              </a:rPr>
              <a:t>'</a:t>
            </a:r>
          </a:p>
          <a:p>
            <a:pPr marL="0" indent="0">
              <a:spcBef>
                <a:spcPts val="0"/>
              </a:spcBef>
              <a:buNone/>
            </a:pPr>
            <a:r>
              <a:rPr lang="en-US" sz="1800" dirty="0" smtClean="0">
                <a:solidFill>
                  <a:srgbClr val="FFFFFF"/>
                </a:solidFill>
              </a:rPr>
              <a:t>}</a:t>
            </a:r>
          </a:p>
          <a:p>
            <a:pPr marL="0" indent="0">
              <a:spcBef>
                <a:spcPts val="0"/>
              </a:spcBef>
              <a:buNone/>
            </a:pPr>
            <a:endParaRPr lang="en-US" sz="1800" dirty="0">
              <a:solidFill>
                <a:srgbClr val="FFFFFF"/>
              </a:solidFill>
            </a:endParaRPr>
          </a:p>
          <a:p>
            <a:pPr marL="0" indent="0">
              <a:spcBef>
                <a:spcPts val="0"/>
              </a:spcBef>
              <a:buNone/>
            </a:pPr>
            <a:r>
              <a:rPr lang="en-US" sz="1800" dirty="0" smtClean="0">
                <a:solidFill>
                  <a:srgbClr val="FFFFFF"/>
                </a:solidFill>
              </a:rPr>
              <a:t>// If we wanted to have different database URLs for </a:t>
            </a:r>
            <a:r>
              <a:rPr lang="en-US" sz="1800" dirty="0" err="1" smtClean="0">
                <a:solidFill>
                  <a:srgbClr val="FFFFFF"/>
                </a:solidFill>
              </a:rPr>
              <a:t>Dev</a:t>
            </a:r>
            <a:r>
              <a:rPr lang="en-US" sz="1800" dirty="0" smtClean="0">
                <a:solidFill>
                  <a:srgbClr val="FFFFFF"/>
                </a:solidFill>
              </a:rPr>
              <a:t>/QA/Prod we could have</a:t>
            </a:r>
          </a:p>
          <a:p>
            <a:pPr marL="0" indent="0">
              <a:spcBef>
                <a:spcPts val="0"/>
              </a:spcBef>
              <a:buNone/>
            </a:pPr>
            <a:r>
              <a:rPr lang="en-US" sz="1800" dirty="0" smtClean="0">
                <a:solidFill>
                  <a:srgbClr val="FFFFFF"/>
                </a:solidFill>
              </a:rPr>
              <a:t>// those here</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88170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err="1" smtClean="0">
                <a:solidFill>
                  <a:srgbClr val="FFFFFF"/>
                </a:solidFill>
              </a:rPr>
              <a:t>config</a:t>
            </a:r>
            <a:r>
              <a:rPr lang="en-US" sz="2200" dirty="0" smtClean="0">
                <a:solidFill>
                  <a:srgbClr val="FFFFFF"/>
                </a:solidFill>
              </a:rPr>
              <a:t>/</a:t>
            </a:r>
            <a:r>
              <a:rPr lang="en-US" sz="2200" dirty="0" err="1" smtClean="0">
                <a:solidFill>
                  <a:srgbClr val="FFFFFF"/>
                </a:solidFill>
              </a:rPr>
              <a:t>security.js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module.exports</a:t>
            </a:r>
            <a:r>
              <a:rPr lang="en-US" sz="1800" dirty="0">
                <a:solidFill>
                  <a:srgbClr val="FFFFFF"/>
                </a:solidFill>
              </a:rPr>
              <a:t> = {</a:t>
            </a:r>
          </a:p>
          <a:p>
            <a:pPr marL="0" indent="0">
              <a:spcBef>
                <a:spcPts val="0"/>
              </a:spcBef>
              <a:buNone/>
            </a:pPr>
            <a:r>
              <a:rPr lang="en-US" sz="1800" dirty="0">
                <a:solidFill>
                  <a:srgbClr val="FFFFFF"/>
                </a:solidFill>
              </a:rPr>
              <a:t>    </a:t>
            </a:r>
            <a:r>
              <a:rPr lang="en-US" sz="1800" dirty="0" err="1">
                <a:solidFill>
                  <a:srgbClr val="FFFFFF"/>
                </a:solidFill>
              </a:rPr>
              <a:t>stormpath_secret_key</a:t>
            </a:r>
            <a:r>
              <a:rPr lang="en-US" sz="1800" dirty="0">
                <a:solidFill>
                  <a:srgbClr val="FFFFFF"/>
                </a:solidFill>
              </a:rPr>
              <a:t> : </a:t>
            </a:r>
            <a:r>
              <a:rPr lang="en-US" sz="1800" dirty="0" smtClean="0">
                <a:solidFill>
                  <a:srgbClr val="FFFFFF"/>
                </a:solidFill>
              </a:rPr>
              <a:t>‘YOUR STORMPATH APPLICATION KEY’;</a:t>
            </a:r>
            <a:endParaRPr lang="en-US" sz="1800" dirty="0">
              <a:solidFill>
                <a:srgbClr val="FFFFFF"/>
              </a:solidFill>
            </a:endParaRPr>
          </a:p>
          <a:p>
            <a:pPr marL="0" indent="0">
              <a:spcBef>
                <a:spcPts val="0"/>
              </a:spcBef>
              <a:buNone/>
            </a:pPr>
            <a:r>
              <a:rPr lang="en-US" sz="1800" dirty="0" smtClean="0">
                <a:solidFill>
                  <a:srgbClr val="FFFFFF"/>
                </a:solidFill>
              </a:rPr>
              <a:t>}</a:t>
            </a:r>
          </a:p>
          <a:p>
            <a:pPr marL="0" indent="0">
              <a:spcBef>
                <a:spcPts val="0"/>
              </a:spcBef>
              <a:buNone/>
            </a:pPr>
            <a:endParaRPr lang="en-US" sz="1800" dirty="0">
              <a:solidFill>
                <a:srgbClr val="FFFFFF"/>
              </a:solidFill>
            </a:endParaRPr>
          </a:p>
          <a:p>
            <a:pPr marL="0" indent="0">
              <a:spcBef>
                <a:spcPts val="0"/>
              </a:spcBef>
              <a:buNone/>
            </a:pPr>
            <a:r>
              <a:rPr lang="en-US" sz="1800" dirty="0" smtClean="0">
                <a:solidFill>
                  <a:srgbClr val="FFFFFF"/>
                </a:solidFill>
              </a:rPr>
              <a:t>// If we wanted to turn on database authentication we could put that here</a:t>
            </a:r>
          </a:p>
          <a:p>
            <a:pPr marL="0" indent="0">
              <a:spcBef>
                <a:spcPts val="0"/>
              </a:spcBef>
              <a:buNone/>
            </a:pPr>
            <a:r>
              <a:rPr lang="en-US" sz="1800" dirty="0" smtClean="0">
                <a:solidFill>
                  <a:srgbClr val="FFFFFF"/>
                </a:solidFill>
              </a:rPr>
              <a:t>// This file will NOT get checked into source code control for obvious reasons</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16755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some utility libraries</a:t>
            </a:r>
            <a:br>
              <a:rPr lang="en-US" dirty="0" smtClean="0">
                <a:solidFill>
                  <a:srgbClr val="FFFFFF"/>
                </a:solidFill>
              </a:rPr>
            </a:br>
            <a:r>
              <a:rPr lang="en-US" sz="2200" dirty="0" err="1" smtClean="0">
                <a:solidFill>
                  <a:srgbClr val="FFFFFF"/>
                </a:solidFill>
              </a:rPr>
              <a:t>config</a:t>
            </a:r>
            <a:r>
              <a:rPr lang="en-US" sz="2200" dirty="0" smtClean="0">
                <a:solidFill>
                  <a:srgbClr val="FFFFFF"/>
                </a:solidFill>
              </a:rPr>
              <a:t>/</a:t>
            </a:r>
            <a:r>
              <a:rPr lang="en-US" sz="2200" dirty="0" err="1" smtClean="0">
                <a:solidFill>
                  <a:srgbClr val="FFFFFF"/>
                </a:solidFill>
              </a:rPr>
              <a:t>stormpath_apikey.properties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800" dirty="0" err="1">
                <a:solidFill>
                  <a:srgbClr val="FFFFFF"/>
                </a:solidFill>
              </a:rPr>
              <a:t>apiKey.id</a:t>
            </a:r>
            <a:r>
              <a:rPr lang="en-US" sz="1800" dirty="0">
                <a:solidFill>
                  <a:srgbClr val="FFFFFF"/>
                </a:solidFill>
              </a:rPr>
              <a:t> = </a:t>
            </a:r>
            <a:r>
              <a:rPr lang="en-US" sz="1800" dirty="0" smtClean="0">
                <a:solidFill>
                  <a:srgbClr val="FFFFFF"/>
                </a:solidFill>
              </a:rPr>
              <a:t>YOUR STORMPATH API KEY ID</a:t>
            </a:r>
            <a:endParaRPr lang="en-US" sz="1800" dirty="0">
              <a:solidFill>
                <a:srgbClr val="FFFFFF"/>
              </a:solidFill>
            </a:endParaRPr>
          </a:p>
          <a:p>
            <a:pPr marL="0" indent="0">
              <a:spcBef>
                <a:spcPts val="0"/>
              </a:spcBef>
              <a:buNone/>
            </a:pPr>
            <a:r>
              <a:rPr lang="en-US" sz="1800" dirty="0" err="1" smtClean="0">
                <a:solidFill>
                  <a:srgbClr val="FFFFFF"/>
                </a:solidFill>
              </a:rPr>
              <a:t>apiKey.secret</a:t>
            </a:r>
            <a:r>
              <a:rPr lang="en-US" sz="1800" dirty="0" smtClean="0">
                <a:solidFill>
                  <a:srgbClr val="FFFFFF"/>
                </a:solidFill>
              </a:rPr>
              <a:t> </a:t>
            </a:r>
            <a:r>
              <a:rPr lang="en-US" sz="1800" dirty="0">
                <a:solidFill>
                  <a:srgbClr val="FFFFFF"/>
                </a:solidFill>
              </a:rPr>
              <a:t>= </a:t>
            </a:r>
            <a:r>
              <a:rPr lang="en-US" sz="1800" dirty="0" smtClean="0">
                <a:solidFill>
                  <a:srgbClr val="FFFFFF"/>
                </a:solidFill>
              </a:rPr>
              <a:t>YOUR STORMPATH API KEY SECRET</a:t>
            </a: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61948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Express.js</a:t>
            </a:r>
            <a:r>
              <a:rPr lang="en-US" dirty="0" smtClean="0">
                <a:solidFill>
                  <a:srgbClr val="FFFFFF"/>
                </a:solidFill>
              </a:rPr>
              <a:t> Overview</a:t>
            </a:r>
            <a:endParaRPr lang="en-US" dirty="0">
              <a:solidFill>
                <a:srgbClr val="FFFFFF"/>
              </a:solidFill>
            </a:endParaRPr>
          </a:p>
        </p:txBody>
      </p:sp>
      <p:sp>
        <p:nvSpPr>
          <p:cNvPr id="4" name="Content Placeholder 3"/>
          <p:cNvSpPr txBox="1">
            <a:spLocks/>
          </p:cNvSpPr>
          <p:nvPr/>
        </p:nvSpPr>
        <p:spPr>
          <a:xfrm>
            <a:off x="457200" y="1422399"/>
            <a:ext cx="8229600" cy="4899077"/>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smtClean="0">
                <a:solidFill>
                  <a:srgbClr val="FFFFFF"/>
                </a:solidFill>
              </a:rPr>
              <a:t>In </a:t>
            </a:r>
            <a:r>
              <a:rPr lang="en-US" sz="2200" dirty="0" err="1" smtClean="0">
                <a:solidFill>
                  <a:srgbClr val="FFFFFF"/>
                </a:solidFill>
              </a:rPr>
              <a:t>express.js</a:t>
            </a:r>
            <a:r>
              <a:rPr lang="en-US" sz="2200" dirty="0" smtClean="0">
                <a:solidFill>
                  <a:srgbClr val="FFFFFF"/>
                </a:solidFill>
              </a:rPr>
              <a:t> you create an “application” (app)</a:t>
            </a:r>
          </a:p>
          <a:p>
            <a:r>
              <a:rPr lang="en-US" sz="2200" dirty="0" smtClean="0">
                <a:solidFill>
                  <a:srgbClr val="FFFFFF"/>
                </a:solidFill>
              </a:rPr>
              <a:t>That application listens on a particular port for HTTP requests to come in</a:t>
            </a:r>
          </a:p>
          <a:p>
            <a:r>
              <a:rPr lang="en-US" sz="2200" dirty="0" smtClean="0">
                <a:solidFill>
                  <a:srgbClr val="FFFFFF"/>
                </a:solidFill>
              </a:rPr>
              <a:t>When requests come in, they pass through a middleware chain</a:t>
            </a:r>
          </a:p>
          <a:p>
            <a:pPr lvl="1"/>
            <a:r>
              <a:rPr lang="en-US" sz="2200" dirty="0" smtClean="0">
                <a:solidFill>
                  <a:srgbClr val="FFFFFF"/>
                </a:solidFill>
              </a:rPr>
              <a:t>Each link in the middleware chain is given a </a:t>
            </a:r>
            <a:r>
              <a:rPr lang="en-US" sz="2200" dirty="0" err="1" smtClean="0">
                <a:solidFill>
                  <a:srgbClr val="FFFFFF"/>
                </a:solidFill>
              </a:rPr>
              <a:t>req</a:t>
            </a:r>
            <a:r>
              <a:rPr lang="en-US" sz="2200" dirty="0" smtClean="0">
                <a:solidFill>
                  <a:srgbClr val="FFFFFF"/>
                </a:solidFill>
              </a:rPr>
              <a:t> (the request) object and a res object (to store the results)</a:t>
            </a:r>
          </a:p>
          <a:p>
            <a:pPr lvl="1"/>
            <a:r>
              <a:rPr lang="en-US" sz="2200" dirty="0" smtClean="0">
                <a:solidFill>
                  <a:srgbClr val="FFFFFF"/>
                </a:solidFill>
              </a:rPr>
              <a:t>Each link can choose to do work, or pass it to the next link</a:t>
            </a:r>
          </a:p>
          <a:p>
            <a:r>
              <a:rPr lang="en-US" sz="2200" dirty="0" smtClean="0">
                <a:solidFill>
                  <a:srgbClr val="FFFFFF"/>
                </a:solidFill>
              </a:rPr>
              <a:t>We add new middleware via </a:t>
            </a:r>
            <a:r>
              <a:rPr lang="en-US" sz="2200" dirty="0" err="1" smtClean="0">
                <a:solidFill>
                  <a:srgbClr val="FFFFFF"/>
                </a:solidFill>
              </a:rPr>
              <a:t>app.use</a:t>
            </a:r>
            <a:r>
              <a:rPr lang="en-US" sz="2200" dirty="0" smtClean="0">
                <a:solidFill>
                  <a:srgbClr val="FFFFFF"/>
                </a:solidFill>
              </a:rPr>
              <a:t>()</a:t>
            </a:r>
          </a:p>
          <a:p>
            <a:r>
              <a:rPr lang="en-US" sz="2200" dirty="0" smtClean="0">
                <a:solidFill>
                  <a:srgbClr val="FFFFFF"/>
                </a:solidFill>
              </a:rPr>
              <a:t>The main middleware is called our “router”, which looks at the URL and routes each different URL/Verb combo to a specific handler function</a:t>
            </a:r>
          </a:p>
          <a:p>
            <a:pPr lvl="1"/>
            <a:endParaRPr lang="en-US" sz="2200" dirty="0" smtClean="0">
              <a:solidFill>
                <a:srgbClr val="FFFFFF"/>
              </a:solidFill>
            </a:endParaRPr>
          </a:p>
        </p:txBody>
      </p:sp>
    </p:spTree>
    <p:extLst>
      <p:ext uri="{BB962C8B-B14F-4D97-AF65-F5344CB8AC3E}">
        <p14:creationId xmlns:p14="http://schemas.microsoft.com/office/powerpoint/2010/main" val="35621771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Creating our application!</a:t>
            </a:r>
            <a:br>
              <a:rPr lang="en-US" dirty="0" smtClean="0">
                <a:solidFill>
                  <a:srgbClr val="FFFFFF"/>
                </a:solidFill>
              </a:rPr>
            </a:br>
            <a:r>
              <a:rPr lang="en-US" sz="2200" dirty="0" err="1" smtClean="0">
                <a:solidFill>
                  <a:srgbClr val="FFFFFF"/>
                </a:solidFill>
              </a:rPr>
              <a:t>server.js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err="1">
                <a:solidFill>
                  <a:srgbClr val="FFFFFF"/>
                </a:solidFill>
              </a:rPr>
              <a:t>var</a:t>
            </a:r>
            <a:r>
              <a:rPr lang="en-US" sz="1700" dirty="0">
                <a:solidFill>
                  <a:srgbClr val="FFFFFF"/>
                </a:solidFill>
              </a:rPr>
              <a:t> </a:t>
            </a:r>
            <a:r>
              <a:rPr lang="en-US" sz="1700" dirty="0" smtClean="0">
                <a:solidFill>
                  <a:srgbClr val="FFFFFF"/>
                </a:solidFill>
              </a:rPr>
              <a:t>express		= </a:t>
            </a:r>
            <a:r>
              <a:rPr lang="en-US" sz="1700" dirty="0">
                <a:solidFill>
                  <a:srgbClr val="FFFFFF"/>
                </a:solidFill>
              </a:rPr>
              <a:t>require('express');</a:t>
            </a:r>
          </a:p>
          <a:p>
            <a:pPr marL="0" indent="0">
              <a:spcBef>
                <a:spcPts val="0"/>
              </a:spcBef>
              <a:buNone/>
            </a:pPr>
            <a:r>
              <a:rPr lang="en-US" sz="1700" dirty="0" err="1">
                <a:solidFill>
                  <a:srgbClr val="FFFFFF"/>
                </a:solidFill>
              </a:rPr>
              <a:t>var</a:t>
            </a:r>
            <a:r>
              <a:rPr lang="en-US" sz="1700" dirty="0">
                <a:solidFill>
                  <a:srgbClr val="FFFFFF"/>
                </a:solidFill>
              </a:rPr>
              <a:t> </a:t>
            </a:r>
            <a:r>
              <a:rPr lang="en-US" sz="1700" dirty="0" err="1" smtClean="0">
                <a:solidFill>
                  <a:srgbClr val="FFFFFF"/>
                </a:solidFill>
              </a:rPr>
              <a:t>bodyParser</a:t>
            </a:r>
            <a:r>
              <a:rPr lang="en-US" sz="1700" dirty="0" smtClean="0">
                <a:solidFill>
                  <a:srgbClr val="FFFFFF"/>
                </a:solidFill>
              </a:rPr>
              <a:t>	= </a:t>
            </a:r>
            <a:r>
              <a:rPr lang="en-US" sz="1700" dirty="0">
                <a:solidFill>
                  <a:srgbClr val="FFFFFF"/>
                </a:solidFill>
              </a:rPr>
              <a:t>require('body-parser');</a:t>
            </a:r>
          </a:p>
          <a:p>
            <a:pPr marL="0" indent="0">
              <a:spcBef>
                <a:spcPts val="0"/>
              </a:spcBef>
              <a:buNone/>
            </a:pPr>
            <a:r>
              <a:rPr lang="en-US" sz="1700" dirty="0" err="1" smtClean="0">
                <a:solidFill>
                  <a:srgbClr val="FFFFFF"/>
                </a:solidFill>
              </a:rPr>
              <a:t>var</a:t>
            </a:r>
            <a:r>
              <a:rPr lang="en-US" sz="1700" dirty="0" smtClean="0">
                <a:solidFill>
                  <a:srgbClr val="FFFFFF"/>
                </a:solidFill>
              </a:rPr>
              <a:t> mongoose		= </a:t>
            </a:r>
            <a:r>
              <a:rPr lang="en-US" sz="1700" dirty="0">
                <a:solidFill>
                  <a:srgbClr val="FFFFFF"/>
                </a:solidFill>
              </a:rPr>
              <a:t>require('mongoose')</a:t>
            </a:r>
            <a:r>
              <a:rPr lang="en-US" sz="1700" dirty="0" smtClean="0">
                <a:solidFill>
                  <a:srgbClr val="FFFFFF"/>
                </a:solidFill>
              </a:rPr>
              <a:t>;</a:t>
            </a:r>
          </a:p>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smtClean="0">
                <a:solidFill>
                  <a:srgbClr val="FFFFFF"/>
                </a:solidFill>
              </a:rPr>
              <a:t>stormpath</a:t>
            </a:r>
            <a:r>
              <a:rPr lang="en-US" sz="1700" dirty="0" smtClean="0">
                <a:solidFill>
                  <a:srgbClr val="FFFFFF"/>
                </a:solidFill>
              </a:rPr>
              <a:t>		= </a:t>
            </a:r>
            <a:r>
              <a:rPr lang="en-US" sz="1700" dirty="0">
                <a:solidFill>
                  <a:srgbClr val="FFFFFF"/>
                </a:solidFill>
              </a:rPr>
              <a:t>require('express-</a:t>
            </a:r>
            <a:r>
              <a:rPr lang="en-US" sz="1700" dirty="0" err="1">
                <a:solidFill>
                  <a:srgbClr val="FFFFFF"/>
                </a:solidFill>
              </a:rPr>
              <a:t>stormpath</a:t>
            </a:r>
            <a:r>
              <a:rPr lang="en-US" sz="1700" dirty="0">
                <a:solidFill>
                  <a:srgbClr val="FFFFFF"/>
                </a:solidFill>
              </a:rPr>
              <a:t>');</a:t>
            </a:r>
          </a:p>
          <a:p>
            <a:pPr marL="0" indent="0">
              <a:spcBef>
                <a:spcPts val="0"/>
              </a:spcBef>
              <a:buNone/>
            </a:pPr>
            <a:r>
              <a:rPr lang="en-US" sz="1700" dirty="0" err="1">
                <a:solidFill>
                  <a:srgbClr val="FFFFFF"/>
                </a:solidFill>
              </a:rPr>
              <a:t>var</a:t>
            </a:r>
            <a:r>
              <a:rPr lang="en-US" sz="1700" dirty="0">
                <a:solidFill>
                  <a:srgbClr val="FFFFFF"/>
                </a:solidFill>
              </a:rPr>
              <a:t> </a:t>
            </a:r>
            <a:r>
              <a:rPr lang="en-US" sz="1700" dirty="0" smtClean="0">
                <a:solidFill>
                  <a:srgbClr val="FFFFFF"/>
                </a:solidFill>
              </a:rPr>
              <a:t>routes		= </a:t>
            </a:r>
            <a:r>
              <a:rPr lang="en-US" sz="1700" dirty="0">
                <a:solidFill>
                  <a:srgbClr val="FFFFFF"/>
                </a:solidFill>
              </a:rPr>
              <a:t>require("./app/routes");</a:t>
            </a:r>
          </a:p>
          <a:p>
            <a:pPr marL="0" indent="0">
              <a:spcBef>
                <a:spcPts val="0"/>
              </a:spcBef>
              <a:buNone/>
            </a:pPr>
            <a:r>
              <a:rPr lang="en-US" sz="1700" dirty="0" err="1">
                <a:solidFill>
                  <a:srgbClr val="FFFFFF"/>
                </a:solidFill>
              </a:rPr>
              <a:t>var</a:t>
            </a:r>
            <a:r>
              <a:rPr lang="en-US" sz="1700" dirty="0">
                <a:solidFill>
                  <a:srgbClr val="FFFFFF"/>
                </a:solidFill>
              </a:rPr>
              <a:t> </a:t>
            </a:r>
            <a:r>
              <a:rPr lang="en-US" sz="1700" dirty="0" err="1" smtClean="0">
                <a:solidFill>
                  <a:srgbClr val="FFFFFF"/>
                </a:solidFill>
              </a:rPr>
              <a:t>db</a:t>
            </a:r>
            <a:r>
              <a:rPr lang="en-US" sz="1700" dirty="0" smtClean="0">
                <a:solidFill>
                  <a:srgbClr val="FFFFFF"/>
                </a:solidFill>
              </a:rPr>
              <a:t>			= </a:t>
            </a:r>
            <a:r>
              <a:rPr lang="en-US" sz="1700" dirty="0">
                <a:solidFill>
                  <a:srgbClr val="FFFFFF"/>
                </a:solidFill>
              </a:rPr>
              <a:t>require('./</a:t>
            </a:r>
            <a:r>
              <a:rPr lang="en-US" sz="1700" dirty="0" err="1">
                <a:solidFill>
                  <a:srgbClr val="FFFFFF"/>
                </a:solidFill>
              </a:rPr>
              <a:t>config</a:t>
            </a:r>
            <a:r>
              <a:rPr lang="en-US" sz="1700" dirty="0">
                <a:solidFill>
                  <a:srgbClr val="FFFFFF"/>
                </a:solidFill>
              </a:rPr>
              <a:t>/</a:t>
            </a:r>
            <a:r>
              <a:rPr lang="en-US" sz="1700" dirty="0" err="1">
                <a:solidFill>
                  <a:srgbClr val="FFFFFF"/>
                </a:solidFill>
              </a:rPr>
              <a:t>db</a:t>
            </a:r>
            <a:r>
              <a:rPr lang="en-US" sz="1700" dirty="0">
                <a:solidFill>
                  <a:srgbClr val="FFFFFF"/>
                </a:solidFill>
              </a:rPr>
              <a:t>');</a:t>
            </a:r>
          </a:p>
          <a:p>
            <a:pPr marL="0" indent="0">
              <a:spcBef>
                <a:spcPts val="0"/>
              </a:spcBef>
              <a:buNone/>
            </a:pPr>
            <a:r>
              <a:rPr lang="en-US" sz="1700" dirty="0" err="1">
                <a:solidFill>
                  <a:srgbClr val="FFFFFF"/>
                </a:solidFill>
              </a:rPr>
              <a:t>var</a:t>
            </a:r>
            <a:r>
              <a:rPr lang="en-US" sz="1700" dirty="0">
                <a:solidFill>
                  <a:srgbClr val="FFFFFF"/>
                </a:solidFill>
              </a:rPr>
              <a:t> </a:t>
            </a:r>
            <a:r>
              <a:rPr lang="en-US" sz="1700" dirty="0" smtClean="0">
                <a:solidFill>
                  <a:srgbClr val="FFFFFF"/>
                </a:solidFill>
              </a:rPr>
              <a:t>security		= </a:t>
            </a:r>
            <a:r>
              <a:rPr lang="en-US" sz="1700" dirty="0">
                <a:solidFill>
                  <a:srgbClr val="FFFFFF"/>
                </a:solidFill>
              </a:rPr>
              <a:t>require('./</a:t>
            </a:r>
            <a:r>
              <a:rPr lang="en-US" sz="1700" dirty="0" err="1">
                <a:solidFill>
                  <a:srgbClr val="FFFFFF"/>
                </a:solidFill>
              </a:rPr>
              <a:t>config</a:t>
            </a:r>
            <a:r>
              <a:rPr lang="en-US" sz="1700" dirty="0">
                <a:solidFill>
                  <a:srgbClr val="FFFFFF"/>
                </a:solidFill>
              </a:rPr>
              <a:t>/security')</a:t>
            </a:r>
            <a:r>
              <a:rPr lang="en-US" sz="1700" dirty="0" smtClean="0">
                <a:solidFill>
                  <a:srgbClr val="FFFFFF"/>
                </a:solidFill>
              </a:rPr>
              <a:t>;</a:t>
            </a:r>
          </a:p>
          <a:p>
            <a:pPr marL="0" indent="0">
              <a:spcBef>
                <a:spcPts val="0"/>
              </a:spcBef>
              <a:buNone/>
            </a:pPr>
            <a:endParaRPr lang="en-US" sz="1700" dirty="0" smtClean="0">
              <a:solidFill>
                <a:srgbClr val="FFFFFF"/>
              </a:solidFill>
            </a:endParaRPr>
          </a:p>
          <a:p>
            <a:pPr marL="0" indent="0">
              <a:spcBef>
                <a:spcPts val="0"/>
              </a:spcBef>
              <a:buNone/>
            </a:pPr>
            <a:r>
              <a:rPr lang="en-US" sz="1700" dirty="0" err="1" smtClean="0">
                <a:solidFill>
                  <a:srgbClr val="FFFFFF"/>
                </a:solidFill>
              </a:rPr>
              <a:t>var</a:t>
            </a:r>
            <a:r>
              <a:rPr lang="en-US" sz="1700" dirty="0" smtClean="0">
                <a:solidFill>
                  <a:srgbClr val="FFFFFF"/>
                </a:solidFill>
              </a:rPr>
              <a:t> app			= </a:t>
            </a:r>
            <a:r>
              <a:rPr lang="en-US" sz="1700" dirty="0">
                <a:solidFill>
                  <a:srgbClr val="FFFFFF"/>
                </a:solidFill>
              </a:rPr>
              <a:t>express();</a:t>
            </a:r>
          </a:p>
          <a:p>
            <a:pPr marL="0" indent="0">
              <a:spcBef>
                <a:spcPts val="0"/>
              </a:spcBef>
              <a:buNone/>
            </a:pPr>
            <a:r>
              <a:rPr lang="en-US" sz="1700" dirty="0" err="1">
                <a:solidFill>
                  <a:srgbClr val="FFFFFF"/>
                </a:solidFill>
              </a:rPr>
              <a:t>var</a:t>
            </a:r>
            <a:r>
              <a:rPr lang="en-US" sz="1700" dirty="0">
                <a:solidFill>
                  <a:srgbClr val="FFFFFF"/>
                </a:solidFill>
              </a:rPr>
              <a:t> </a:t>
            </a:r>
            <a:r>
              <a:rPr lang="en-US" sz="1700" dirty="0" err="1" smtClean="0">
                <a:solidFill>
                  <a:srgbClr val="FFFFFF"/>
                </a:solidFill>
              </a:rPr>
              <a:t>morgan</a:t>
            </a:r>
            <a:r>
              <a:rPr lang="en-US" sz="1700" dirty="0" smtClean="0">
                <a:solidFill>
                  <a:srgbClr val="FFFFFF"/>
                </a:solidFill>
              </a:rPr>
              <a:t>		= </a:t>
            </a:r>
            <a:r>
              <a:rPr lang="en-US" sz="1700" dirty="0">
                <a:solidFill>
                  <a:srgbClr val="FFFFFF"/>
                </a:solidFill>
              </a:rPr>
              <a:t>require('</a:t>
            </a:r>
            <a:r>
              <a:rPr lang="en-US" sz="1700" dirty="0" err="1" smtClean="0">
                <a:solidFill>
                  <a:srgbClr val="FFFFFF"/>
                </a:solidFill>
              </a:rPr>
              <a:t>morgan</a:t>
            </a:r>
            <a:r>
              <a:rPr lang="en-US" sz="1700" dirty="0" smtClean="0">
                <a:solidFill>
                  <a:srgbClr val="FFFFFF"/>
                </a:solidFill>
              </a:rPr>
              <a:t>’);</a:t>
            </a:r>
            <a:endParaRPr lang="en-US" sz="1700" dirty="0">
              <a:solidFill>
                <a:srgbClr val="FFFFFF"/>
              </a:solidFill>
            </a:endParaRPr>
          </a:p>
          <a:p>
            <a:pPr marL="0" indent="0">
              <a:spcBef>
                <a:spcPts val="0"/>
              </a:spcBef>
              <a:buNone/>
            </a:pPr>
            <a:r>
              <a:rPr lang="en-US" sz="1700" dirty="0" err="1">
                <a:solidFill>
                  <a:srgbClr val="FFFFFF"/>
                </a:solidFill>
              </a:rPr>
              <a:t>app.use</a:t>
            </a:r>
            <a:r>
              <a:rPr lang="en-US" sz="1700" dirty="0">
                <a:solidFill>
                  <a:srgbClr val="FFFFFF"/>
                </a:solidFill>
              </a:rPr>
              <a:t>(</a:t>
            </a:r>
            <a:r>
              <a:rPr lang="en-US" sz="1700" dirty="0" err="1">
                <a:solidFill>
                  <a:srgbClr val="FFFFFF"/>
                </a:solidFill>
              </a:rPr>
              <a:t>morgan</a:t>
            </a:r>
            <a:r>
              <a:rPr lang="en-US" sz="1700" dirty="0">
                <a:solidFill>
                  <a:srgbClr val="FFFFFF"/>
                </a:solidFill>
              </a:rPr>
              <a:t>)</a:t>
            </a:r>
            <a:r>
              <a:rPr lang="en-US" sz="1700" dirty="0" smtClean="0">
                <a:solidFill>
                  <a:srgbClr val="FFFFFF"/>
                </a:solidFill>
              </a:rPr>
              <a:t>;</a:t>
            </a:r>
          </a:p>
          <a:p>
            <a:pPr marL="0" indent="0">
              <a:spcBef>
                <a:spcPts val="0"/>
              </a:spcBef>
              <a:buNone/>
            </a:pPr>
            <a:r>
              <a:rPr lang="en-US" sz="1700" b="1" dirty="0" err="1" smtClean="0">
                <a:solidFill>
                  <a:srgbClr val="FFFFFF"/>
                </a:solidFill>
              </a:rPr>
              <a:t>app.use</a:t>
            </a:r>
            <a:r>
              <a:rPr lang="en-US" sz="1700" b="1" dirty="0">
                <a:solidFill>
                  <a:srgbClr val="FFFFFF"/>
                </a:solidFill>
              </a:rPr>
              <a:t>(</a:t>
            </a:r>
            <a:r>
              <a:rPr lang="en-US" sz="1700" b="1" dirty="0" err="1">
                <a:solidFill>
                  <a:srgbClr val="FFFFFF"/>
                </a:solidFill>
              </a:rPr>
              <a:t>stormpath.init</a:t>
            </a:r>
            <a:r>
              <a:rPr lang="en-US" sz="1700" b="1" dirty="0">
                <a:solidFill>
                  <a:srgbClr val="FFFFFF"/>
                </a:solidFill>
              </a:rPr>
              <a:t>(app, {</a:t>
            </a:r>
          </a:p>
          <a:p>
            <a:pPr marL="0" indent="0">
              <a:spcBef>
                <a:spcPts val="0"/>
              </a:spcBef>
              <a:buNone/>
            </a:pPr>
            <a:r>
              <a:rPr lang="en-US" sz="1700" b="1" dirty="0">
                <a:solidFill>
                  <a:srgbClr val="FFFFFF"/>
                </a:solidFill>
              </a:rPr>
              <a:t>    </a:t>
            </a:r>
            <a:r>
              <a:rPr lang="en-US" sz="1700" b="1" dirty="0" err="1">
                <a:solidFill>
                  <a:srgbClr val="FFFFFF"/>
                </a:solidFill>
              </a:rPr>
              <a:t>apiKeyFile</a:t>
            </a:r>
            <a:r>
              <a:rPr lang="en-US" sz="1700" b="1" dirty="0">
                <a:solidFill>
                  <a:srgbClr val="FFFFFF"/>
                </a:solidFill>
              </a:rPr>
              <a:t>: './</a:t>
            </a:r>
            <a:r>
              <a:rPr lang="en-US" sz="1700" b="1" dirty="0" err="1">
                <a:solidFill>
                  <a:srgbClr val="FFFFFF"/>
                </a:solidFill>
              </a:rPr>
              <a:t>config</a:t>
            </a:r>
            <a:r>
              <a:rPr lang="en-US" sz="1700" b="1" dirty="0">
                <a:solidFill>
                  <a:srgbClr val="FFFFFF"/>
                </a:solidFill>
              </a:rPr>
              <a:t>/</a:t>
            </a:r>
            <a:r>
              <a:rPr lang="en-US" sz="1700" b="1" dirty="0" err="1">
                <a:solidFill>
                  <a:srgbClr val="FFFFFF"/>
                </a:solidFill>
              </a:rPr>
              <a:t>stormpath_apikey.properties</a:t>
            </a:r>
            <a:r>
              <a:rPr lang="en-US" sz="1700" b="1" dirty="0">
                <a:solidFill>
                  <a:srgbClr val="FFFFFF"/>
                </a:solidFill>
              </a:rPr>
              <a:t>',</a:t>
            </a:r>
          </a:p>
          <a:p>
            <a:pPr marL="0" indent="0">
              <a:spcBef>
                <a:spcPts val="0"/>
              </a:spcBef>
              <a:buNone/>
            </a:pPr>
            <a:r>
              <a:rPr lang="en-US" sz="1700" b="1" dirty="0">
                <a:solidFill>
                  <a:srgbClr val="FFFFFF"/>
                </a:solidFill>
              </a:rPr>
              <a:t>    application: </a:t>
            </a:r>
            <a:r>
              <a:rPr lang="en-US" sz="1700" b="1" dirty="0" smtClean="0">
                <a:solidFill>
                  <a:srgbClr val="FFFFFF"/>
                </a:solidFill>
              </a:rPr>
              <a:t>‘YOUR SP APPLICATION URL'</a:t>
            </a:r>
            <a:r>
              <a:rPr lang="en-US" sz="1700" b="1" dirty="0">
                <a:solidFill>
                  <a:srgbClr val="FFFFFF"/>
                </a:solidFill>
              </a:rPr>
              <a:t>,</a:t>
            </a:r>
          </a:p>
          <a:p>
            <a:pPr marL="0" indent="0">
              <a:spcBef>
                <a:spcPts val="0"/>
              </a:spcBef>
              <a:buNone/>
            </a:pPr>
            <a:r>
              <a:rPr lang="en-US" sz="1700" b="1" dirty="0">
                <a:solidFill>
                  <a:srgbClr val="FFFFFF"/>
                </a:solidFill>
              </a:rPr>
              <a:t>    </a:t>
            </a:r>
            <a:r>
              <a:rPr lang="en-US" sz="1700" b="1" dirty="0" err="1">
                <a:solidFill>
                  <a:srgbClr val="FFFFFF"/>
                </a:solidFill>
              </a:rPr>
              <a:t>secretKey</a:t>
            </a:r>
            <a:r>
              <a:rPr lang="en-US" sz="1700" b="1" dirty="0">
                <a:solidFill>
                  <a:srgbClr val="FFFFFF"/>
                </a:solidFill>
              </a:rPr>
              <a:t>: </a:t>
            </a:r>
            <a:r>
              <a:rPr lang="en-US" sz="1700" b="1" dirty="0" err="1">
                <a:solidFill>
                  <a:srgbClr val="FFFFFF"/>
                </a:solidFill>
              </a:rPr>
              <a:t>security.stormpath_secret_key</a:t>
            </a:r>
            <a:endParaRPr lang="en-US" sz="1700" b="1" dirty="0">
              <a:solidFill>
                <a:srgbClr val="FFFFFF"/>
              </a:solidFill>
            </a:endParaRPr>
          </a:p>
          <a:p>
            <a:pPr marL="0" indent="0">
              <a:spcBef>
                <a:spcPts val="0"/>
              </a:spcBef>
              <a:buNone/>
            </a:pPr>
            <a:r>
              <a:rPr lang="en-US" sz="1700" b="1" dirty="0">
                <a:solidFill>
                  <a:srgbClr val="FFFFFF"/>
                </a:solidFill>
              </a:rPr>
              <a:t>}));</a:t>
            </a:r>
          </a:p>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a:solidFill>
                  <a:srgbClr val="FFFFFF"/>
                </a:solidFill>
              </a:rPr>
              <a:t>port = 8000;</a:t>
            </a:r>
          </a:p>
          <a:p>
            <a:pPr marL="0" indent="0">
              <a:spcBef>
                <a:spcPts val="0"/>
              </a:spcBef>
              <a:buNone/>
            </a:pPr>
            <a:r>
              <a:rPr lang="en-US" sz="1700" dirty="0" err="1" smtClean="0">
                <a:solidFill>
                  <a:srgbClr val="FFFFFF"/>
                </a:solidFill>
              </a:rPr>
              <a:t>mongoose.connect</a:t>
            </a:r>
            <a:r>
              <a:rPr lang="en-US" sz="1700" dirty="0">
                <a:solidFill>
                  <a:srgbClr val="FFFFFF"/>
                </a:solidFill>
              </a:rPr>
              <a:t>(</a:t>
            </a:r>
            <a:r>
              <a:rPr lang="en-US" sz="1700" dirty="0" err="1">
                <a:solidFill>
                  <a:srgbClr val="FFFFFF"/>
                </a:solidFill>
              </a:rPr>
              <a:t>db.url</a:t>
            </a:r>
            <a:r>
              <a:rPr lang="en-US" sz="1700" dirty="0">
                <a:solidFill>
                  <a:srgbClr val="FFFFFF"/>
                </a:solidFill>
              </a:rPr>
              <a:t>);</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54402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Creating our application!</a:t>
            </a:r>
            <a:br>
              <a:rPr lang="en-US" dirty="0" smtClean="0">
                <a:solidFill>
                  <a:srgbClr val="FFFFFF"/>
                </a:solidFill>
              </a:rPr>
            </a:br>
            <a:r>
              <a:rPr lang="en-US" sz="2200" dirty="0" err="1" smtClean="0">
                <a:solidFill>
                  <a:srgbClr val="FFFFFF"/>
                </a:solidFill>
              </a:rPr>
              <a:t>server.js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err="1">
                <a:solidFill>
                  <a:srgbClr val="FFFFFF"/>
                </a:solidFill>
              </a:rPr>
              <a:t>app.use</a:t>
            </a:r>
            <a:r>
              <a:rPr lang="en-US" sz="1700" dirty="0">
                <a:solidFill>
                  <a:srgbClr val="FFFFFF"/>
                </a:solidFill>
              </a:rPr>
              <a:t>(</a:t>
            </a:r>
            <a:r>
              <a:rPr lang="en-US" sz="1700" dirty="0" err="1">
                <a:solidFill>
                  <a:srgbClr val="FFFFFF"/>
                </a:solidFill>
              </a:rPr>
              <a:t>bodyParser.urlencoded</a:t>
            </a:r>
            <a:r>
              <a:rPr lang="en-US" sz="1700" dirty="0">
                <a:solidFill>
                  <a:srgbClr val="FFFFFF"/>
                </a:solidFill>
              </a:rPr>
              <a:t>({ extended: true }))</a:t>
            </a:r>
            <a:r>
              <a:rPr lang="en-US" sz="1700" dirty="0" smtClean="0">
                <a:solidFill>
                  <a:srgbClr val="FFFFFF"/>
                </a:solidFill>
              </a:rPr>
              <a:t>;</a:t>
            </a:r>
          </a:p>
          <a:p>
            <a:pPr marL="0" indent="0">
              <a:spcBef>
                <a:spcPts val="0"/>
              </a:spcBef>
              <a:buNone/>
            </a:pPr>
            <a:endParaRPr lang="en-US" sz="1700" dirty="0" smtClean="0">
              <a:solidFill>
                <a:srgbClr val="FFFFFF"/>
              </a:solidFill>
            </a:endParaRPr>
          </a:p>
          <a:p>
            <a:pPr marL="0" indent="0">
              <a:spcBef>
                <a:spcPts val="0"/>
              </a:spcBef>
              <a:buNone/>
            </a:pPr>
            <a:r>
              <a:rPr lang="en-US" sz="1700" dirty="0" err="1">
                <a:solidFill>
                  <a:srgbClr val="FFFFFF"/>
                </a:solidFill>
              </a:rPr>
              <a:t>routes.addAPIRouter</a:t>
            </a:r>
            <a:r>
              <a:rPr lang="en-US" sz="1700" dirty="0">
                <a:solidFill>
                  <a:srgbClr val="FFFFFF"/>
                </a:solidFill>
              </a:rPr>
              <a:t>(app, mongoose, </a:t>
            </a:r>
            <a:r>
              <a:rPr lang="en-US" sz="1700" dirty="0" err="1">
                <a:solidFill>
                  <a:srgbClr val="FFFFFF"/>
                </a:solidFill>
              </a:rPr>
              <a:t>stormpath</a:t>
            </a:r>
            <a:r>
              <a:rPr lang="en-US" sz="1700" dirty="0">
                <a:solidFill>
                  <a:srgbClr val="FFFFFF"/>
                </a:solidFill>
              </a:rPr>
              <a:t>)</a:t>
            </a:r>
            <a:r>
              <a:rPr lang="en-US" sz="1700" dirty="0" smtClean="0">
                <a:solidFill>
                  <a:srgbClr val="FFFFFF"/>
                </a:solidFill>
              </a:rPr>
              <a:t>;</a:t>
            </a:r>
          </a:p>
          <a:p>
            <a:pPr marL="0" indent="0">
              <a:spcBef>
                <a:spcPts val="0"/>
              </a:spcBef>
              <a:buNone/>
            </a:pPr>
            <a:endParaRPr lang="en-US" sz="1700" dirty="0" smtClean="0">
              <a:solidFill>
                <a:srgbClr val="FFFFFF"/>
              </a:solidFill>
            </a:endParaRPr>
          </a:p>
          <a:p>
            <a:pPr marL="0" indent="0">
              <a:spcBef>
                <a:spcPts val="0"/>
              </a:spcBef>
              <a:buNone/>
            </a:pPr>
            <a:r>
              <a:rPr lang="en-US" sz="1700" dirty="0" smtClean="0">
                <a:solidFill>
                  <a:srgbClr val="FFFFFF"/>
                </a:solidFill>
              </a:rPr>
              <a:t>// Define our own middleware at the end of the chain to handle bad URLs</a:t>
            </a:r>
          </a:p>
          <a:p>
            <a:pPr marL="0" indent="0">
              <a:spcBef>
                <a:spcPts val="0"/>
              </a:spcBef>
              <a:buNone/>
            </a:pPr>
            <a:endParaRPr lang="en-US" sz="1700" dirty="0">
              <a:solidFill>
                <a:srgbClr val="FFFFFF"/>
              </a:solidFill>
            </a:endParaRPr>
          </a:p>
          <a:p>
            <a:pPr marL="0" indent="0">
              <a:spcBef>
                <a:spcPts val="0"/>
              </a:spcBef>
              <a:buNone/>
            </a:pPr>
            <a:r>
              <a:rPr lang="en-US" sz="1700" dirty="0" err="1">
                <a:solidFill>
                  <a:srgbClr val="FFFFFF"/>
                </a:solidFill>
              </a:rPr>
              <a:t>app.use</a:t>
            </a:r>
            <a:r>
              <a:rPr lang="en-US" sz="1700" dirty="0">
                <a:solidFill>
                  <a:srgbClr val="FFFFFF"/>
                </a:solidFill>
              </a:rPr>
              <a:t>(function(</a:t>
            </a:r>
            <a:r>
              <a:rPr lang="en-US" sz="1700" dirty="0" err="1">
                <a:solidFill>
                  <a:srgbClr val="FFFFFF"/>
                </a:solidFill>
              </a:rPr>
              <a:t>req</a:t>
            </a:r>
            <a:r>
              <a:rPr lang="en-US" sz="1700" dirty="0">
                <a:solidFill>
                  <a:srgbClr val="FFFFFF"/>
                </a:solidFill>
              </a:rPr>
              <a:t>, res, next){</a:t>
            </a:r>
          </a:p>
          <a:p>
            <a:pPr marL="0" indent="0">
              <a:spcBef>
                <a:spcPts val="0"/>
              </a:spcBef>
              <a:buNone/>
            </a:pPr>
            <a:r>
              <a:rPr lang="en-US" sz="1700" dirty="0">
                <a:solidFill>
                  <a:srgbClr val="FFFFFF"/>
                </a:solidFill>
              </a:rPr>
              <a:t>  </a:t>
            </a:r>
            <a:r>
              <a:rPr lang="en-US" sz="1700" dirty="0" err="1">
                <a:solidFill>
                  <a:srgbClr val="FFFFFF"/>
                </a:solidFill>
              </a:rPr>
              <a:t>res.status</a:t>
            </a:r>
            <a:r>
              <a:rPr lang="en-US" sz="1700" dirty="0">
                <a:solidFill>
                  <a:srgbClr val="FFFFFF"/>
                </a:solidFill>
              </a:rPr>
              <a:t>(404);</a:t>
            </a:r>
          </a:p>
          <a:p>
            <a:pPr marL="0" indent="0">
              <a:spcBef>
                <a:spcPts val="0"/>
              </a:spcBef>
              <a:buNone/>
            </a:pPr>
            <a:r>
              <a:rPr lang="en-US" sz="1700" dirty="0">
                <a:solidFill>
                  <a:srgbClr val="FFFFFF"/>
                </a:solidFill>
              </a:rPr>
              <a:t>  </a:t>
            </a:r>
            <a:r>
              <a:rPr lang="en-US" sz="1700" dirty="0" err="1">
                <a:solidFill>
                  <a:srgbClr val="FFFFFF"/>
                </a:solidFill>
              </a:rPr>
              <a:t>res.json</a:t>
            </a:r>
            <a:r>
              <a:rPr lang="en-US" sz="1700" dirty="0">
                <a:solidFill>
                  <a:srgbClr val="FFFFFF"/>
                </a:solidFill>
              </a:rPr>
              <a:t>({ error: 'Invalid URL' });</a:t>
            </a:r>
          </a:p>
          <a:p>
            <a:pPr marL="0" indent="0">
              <a:spcBef>
                <a:spcPts val="0"/>
              </a:spcBef>
              <a:buNone/>
            </a:pPr>
            <a:r>
              <a:rPr lang="en-US" sz="1700" dirty="0">
                <a:solidFill>
                  <a:srgbClr val="FFFFFF"/>
                </a:solidFill>
              </a:rPr>
              <a:t>})</a:t>
            </a:r>
            <a:r>
              <a:rPr lang="en-US" sz="1700" dirty="0" smtClean="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a:solidFill>
                  <a:srgbClr val="FFFFFF"/>
                </a:solidFill>
              </a:rPr>
              <a:t>app.listen</a:t>
            </a:r>
            <a:r>
              <a:rPr lang="en-US" sz="1700" dirty="0">
                <a:solidFill>
                  <a:srgbClr val="FFFFFF"/>
                </a:solidFill>
              </a:rPr>
              <a:t>(port);</a:t>
            </a:r>
          </a:p>
          <a:p>
            <a:pPr marL="0" indent="0">
              <a:spcBef>
                <a:spcPts val="0"/>
              </a:spcBef>
              <a:buNone/>
            </a:pPr>
            <a:endParaRPr lang="en-US" sz="1700" dirty="0">
              <a:solidFill>
                <a:srgbClr val="FFFFFF"/>
              </a:solidFill>
            </a:endParaRPr>
          </a:p>
          <a:p>
            <a:pPr marL="0" indent="0">
              <a:spcBef>
                <a:spcPts val="0"/>
              </a:spcBef>
              <a:buNone/>
            </a:pPr>
            <a:r>
              <a:rPr lang="en-US" sz="1700" dirty="0">
                <a:solidFill>
                  <a:srgbClr val="FFFFFF"/>
                </a:solidFill>
              </a:rPr>
              <a:t>// </a:t>
            </a:r>
            <a:r>
              <a:rPr lang="en-US" sz="1700" dirty="0" err="1">
                <a:solidFill>
                  <a:srgbClr val="FFFFFF"/>
                </a:solidFill>
              </a:rPr>
              <a:t>shoutout</a:t>
            </a:r>
            <a:r>
              <a:rPr lang="en-US" sz="1700" dirty="0">
                <a:solidFill>
                  <a:srgbClr val="FFFFFF"/>
                </a:solidFill>
              </a:rPr>
              <a:t> to the user</a:t>
            </a:r>
          </a:p>
          <a:p>
            <a:pPr marL="0" indent="0">
              <a:spcBef>
                <a:spcPts val="0"/>
              </a:spcBef>
              <a:buNone/>
            </a:pPr>
            <a:r>
              <a:rPr lang="en-US" sz="1700" dirty="0" err="1">
                <a:solidFill>
                  <a:srgbClr val="FFFFFF"/>
                </a:solidFill>
              </a:rPr>
              <a:t>console.log</a:t>
            </a:r>
            <a:r>
              <a:rPr lang="en-US" sz="1700" dirty="0">
                <a:solidFill>
                  <a:srgbClr val="FFFFFF"/>
                </a:solidFill>
              </a:rPr>
              <a:t>('Magic happens on port ' + port);</a:t>
            </a:r>
          </a:p>
          <a:p>
            <a:pPr marL="0" indent="0">
              <a:spcBef>
                <a:spcPts val="0"/>
              </a:spcBef>
              <a:buNone/>
            </a:pPr>
            <a:endParaRPr lang="en-US" sz="1700" dirty="0">
              <a:solidFill>
                <a:srgbClr val="FFFFFF"/>
              </a:solidFill>
            </a:endParaRPr>
          </a:p>
          <a:p>
            <a:pPr marL="0" indent="0">
              <a:spcBef>
                <a:spcPts val="0"/>
              </a:spcBef>
              <a:buNone/>
            </a:pPr>
            <a:r>
              <a:rPr lang="en-US" sz="1700" dirty="0">
                <a:solidFill>
                  <a:srgbClr val="FFFFFF"/>
                </a:solidFill>
              </a:rPr>
              <a:t>// expose app</a:t>
            </a:r>
          </a:p>
          <a:p>
            <a:pPr marL="0" indent="0">
              <a:spcBef>
                <a:spcPts val="0"/>
              </a:spcBef>
              <a:buNone/>
            </a:pPr>
            <a:r>
              <a:rPr lang="en-US" sz="1700" dirty="0">
                <a:solidFill>
                  <a:srgbClr val="FFFFFF"/>
                </a:solidFill>
              </a:rPr>
              <a:t>exports = </a:t>
            </a:r>
            <a:r>
              <a:rPr lang="en-US" sz="1700" dirty="0" err="1">
                <a:solidFill>
                  <a:srgbClr val="FFFFFF"/>
                </a:solidFill>
              </a:rPr>
              <a:t>module.exports</a:t>
            </a:r>
            <a:r>
              <a:rPr lang="en-US" sz="1700" dirty="0">
                <a:solidFill>
                  <a:srgbClr val="FFFFFF"/>
                </a:solidFill>
              </a:rPr>
              <a:t> = app;</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5424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21620"/>
            <a:ext cx="8229600" cy="4906511"/>
          </a:xfrm>
        </p:spPr>
        <p:txBody>
          <a:bodyPr/>
          <a:lstStyle/>
          <a:p>
            <a:r>
              <a:rPr lang="en-US" sz="2500" dirty="0" smtClean="0">
                <a:solidFill>
                  <a:srgbClr val="FFFFFF"/>
                </a:solidFill>
              </a:rPr>
              <a:t>REST = “Representation State Transfer”</a:t>
            </a:r>
          </a:p>
          <a:p>
            <a:r>
              <a:rPr lang="en-US" sz="2500" dirty="0" smtClean="0">
                <a:solidFill>
                  <a:srgbClr val="FFFFFF"/>
                </a:solidFill>
              </a:rPr>
              <a:t>Essentially it’s just a lighter weight, though not-standardized, alternative to SOAP and WSDL XML-based API protocols</a:t>
            </a:r>
          </a:p>
          <a:p>
            <a:r>
              <a:rPr lang="en-US" sz="2500" dirty="0" smtClean="0">
                <a:solidFill>
                  <a:srgbClr val="FFFFFF"/>
                </a:solidFill>
              </a:rPr>
              <a:t>Uses a client-server model, where the server is actually an HTTP server</a:t>
            </a:r>
          </a:p>
          <a:p>
            <a:r>
              <a:rPr lang="en-US" sz="2500" dirty="0" smtClean="0">
                <a:solidFill>
                  <a:srgbClr val="FFFFFF"/>
                </a:solidFill>
              </a:rPr>
              <a:t>Client sends HTTP verbs (GET, POST, PUT, DELETE) along with a URL and variable parameters that are </a:t>
            </a:r>
            <a:r>
              <a:rPr lang="en-US" sz="2500" dirty="0" err="1" smtClean="0">
                <a:solidFill>
                  <a:srgbClr val="FFFFFF"/>
                </a:solidFill>
              </a:rPr>
              <a:t>urlencoded</a:t>
            </a:r>
            <a:endParaRPr lang="en-US" sz="2500" dirty="0" smtClean="0">
              <a:solidFill>
                <a:srgbClr val="FFFFFF"/>
              </a:solidFill>
            </a:endParaRPr>
          </a:p>
          <a:p>
            <a:r>
              <a:rPr lang="en-US" sz="2500" dirty="0" smtClean="0">
                <a:solidFill>
                  <a:srgbClr val="FFFFFF"/>
                </a:solidFill>
              </a:rPr>
              <a:t>The URL tells us what object to act on</a:t>
            </a:r>
          </a:p>
          <a:p>
            <a:r>
              <a:rPr lang="en-US" sz="2500" dirty="0" smtClean="0">
                <a:solidFill>
                  <a:srgbClr val="FFFFFF"/>
                </a:solidFill>
              </a:rPr>
              <a:t>Server replies with a result code and valid JSON</a:t>
            </a:r>
          </a:p>
        </p:txBody>
      </p:sp>
      <p:sp>
        <p:nvSpPr>
          <p:cNvPr id="3" name="Title 2"/>
          <p:cNvSpPr>
            <a:spLocks noGrp="1"/>
          </p:cNvSpPr>
          <p:nvPr>
            <p:ph type="title"/>
          </p:nvPr>
        </p:nvSpPr>
        <p:spPr/>
        <p:txBody>
          <a:bodyPr/>
          <a:lstStyle/>
          <a:p>
            <a:r>
              <a:rPr lang="en-US" dirty="0" smtClean="0">
                <a:solidFill>
                  <a:srgbClr val="FFFFFF"/>
                </a:solidFill>
              </a:rPr>
              <a:t>What is a REST API?</a:t>
            </a:r>
            <a:endParaRPr lang="en-US"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54742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our Mongoose Data Models</a:t>
            </a:r>
            <a:br>
              <a:rPr lang="en-US" dirty="0" smtClean="0">
                <a:solidFill>
                  <a:srgbClr val="FFFFFF"/>
                </a:solidFill>
              </a:rPr>
            </a:br>
            <a:r>
              <a:rPr lang="en-US" sz="2200" dirty="0" smtClean="0">
                <a:solidFill>
                  <a:srgbClr val="FFFFFF"/>
                </a:solidFill>
              </a:rPr>
              <a:t>app/</a:t>
            </a:r>
            <a:r>
              <a:rPr lang="en-US" sz="2200" dirty="0" err="1" smtClean="0">
                <a:solidFill>
                  <a:srgbClr val="FFFFFF"/>
                </a:solidFill>
              </a:rPr>
              <a:t>routes.js</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userSchema</a:t>
            </a:r>
            <a:r>
              <a:rPr lang="en-US" sz="1700" dirty="0">
                <a:solidFill>
                  <a:srgbClr val="FFFFFF"/>
                </a:solidFill>
              </a:rPr>
              <a:t> = new </a:t>
            </a:r>
            <a:r>
              <a:rPr lang="en-US" sz="1700" dirty="0" err="1">
                <a:solidFill>
                  <a:srgbClr val="FFFFFF"/>
                </a:solidFill>
              </a:rPr>
              <a:t>mongoose.Schema</a:t>
            </a:r>
            <a:r>
              <a:rPr lang="en-US" sz="1700" dirty="0">
                <a:solidFill>
                  <a:srgbClr val="FFFFFF"/>
                </a:solidFill>
              </a:rPr>
              <a:t>({</a:t>
            </a:r>
          </a:p>
          <a:p>
            <a:pPr marL="0" indent="0">
              <a:spcBef>
                <a:spcPts val="0"/>
              </a:spcBef>
              <a:buNone/>
            </a:pPr>
            <a:r>
              <a:rPr lang="en-US" sz="1700" dirty="0">
                <a:solidFill>
                  <a:srgbClr val="FFFFFF"/>
                </a:solidFill>
              </a:rPr>
              <a:t>        active: Boolean,</a:t>
            </a:r>
          </a:p>
          <a:p>
            <a:pPr marL="0" indent="0">
              <a:spcBef>
                <a:spcPts val="0"/>
              </a:spcBef>
              <a:buNone/>
            </a:pPr>
            <a:r>
              <a:rPr lang="en-US" sz="1700" dirty="0">
                <a:solidFill>
                  <a:srgbClr val="FFFFFF"/>
                </a:solidFill>
              </a:rPr>
              <a:t>        email: { type: String, trim: true, lowercase: true },</a:t>
            </a:r>
          </a:p>
          <a:p>
            <a:pPr marL="0" indent="0">
              <a:spcBef>
                <a:spcPts val="0"/>
              </a:spcBef>
              <a:buNone/>
            </a:pPr>
            <a:r>
              <a:rPr lang="en-US" sz="1700" dirty="0">
                <a:solidFill>
                  <a:srgbClr val="FFFFFF"/>
                </a:solidFill>
              </a:rPr>
              <a:t>        </a:t>
            </a:r>
            <a:r>
              <a:rPr lang="en-US" sz="1700" dirty="0" err="1">
                <a:solidFill>
                  <a:srgbClr val="FFFFFF"/>
                </a:solidFill>
              </a:rPr>
              <a:t>firstName</a:t>
            </a:r>
            <a:r>
              <a:rPr lang="en-US" sz="1700" dirty="0">
                <a:solidFill>
                  <a:srgbClr val="FFFFFF"/>
                </a:solidFill>
              </a:rPr>
              <a:t>: { type: String, trim: true },</a:t>
            </a:r>
          </a:p>
          <a:p>
            <a:pPr marL="0" indent="0">
              <a:spcBef>
                <a:spcPts val="0"/>
              </a:spcBef>
              <a:buNone/>
            </a:pPr>
            <a:r>
              <a:rPr lang="en-US" sz="1700" dirty="0">
                <a:solidFill>
                  <a:srgbClr val="FFFFFF"/>
                </a:solidFill>
              </a:rPr>
              <a:t>        </a:t>
            </a:r>
            <a:r>
              <a:rPr lang="en-US" sz="1700" dirty="0" err="1">
                <a:solidFill>
                  <a:srgbClr val="FFFFFF"/>
                </a:solidFill>
              </a:rPr>
              <a:t>lastName</a:t>
            </a:r>
            <a:r>
              <a:rPr lang="en-US" sz="1700" dirty="0">
                <a:solidFill>
                  <a:srgbClr val="FFFFFF"/>
                </a:solidFill>
              </a:rPr>
              <a:t>: { type: String, trim: true },</a:t>
            </a:r>
          </a:p>
          <a:p>
            <a:pPr marL="0" indent="0">
              <a:spcBef>
                <a:spcPts val="0"/>
              </a:spcBef>
              <a:buNone/>
            </a:pPr>
            <a:r>
              <a:rPr lang="en-US" sz="1700" dirty="0">
                <a:solidFill>
                  <a:srgbClr val="FFFFFF"/>
                </a:solidFill>
              </a:rPr>
              <a:t>        </a:t>
            </a:r>
            <a:r>
              <a:rPr lang="en-US" sz="1700" dirty="0" err="1">
                <a:solidFill>
                  <a:srgbClr val="FFFFFF"/>
                </a:solidFill>
              </a:rPr>
              <a:t>sp_api_key_id</a:t>
            </a:r>
            <a:r>
              <a:rPr lang="en-US" sz="1700" dirty="0">
                <a:solidFill>
                  <a:srgbClr val="FFFFFF"/>
                </a:solidFill>
              </a:rPr>
              <a:t>: { type: String, trim: true },</a:t>
            </a:r>
          </a:p>
          <a:p>
            <a:pPr marL="0" indent="0">
              <a:spcBef>
                <a:spcPts val="0"/>
              </a:spcBef>
              <a:buNone/>
            </a:pPr>
            <a:r>
              <a:rPr lang="en-US" sz="1700" dirty="0">
                <a:solidFill>
                  <a:srgbClr val="FFFFFF"/>
                </a:solidFill>
              </a:rPr>
              <a:t>        </a:t>
            </a:r>
            <a:r>
              <a:rPr lang="en-US" sz="1700" dirty="0" err="1">
                <a:solidFill>
                  <a:srgbClr val="FFFFFF"/>
                </a:solidFill>
              </a:rPr>
              <a:t>sp_api_key_secret</a:t>
            </a:r>
            <a:r>
              <a:rPr lang="en-US" sz="1700" dirty="0">
                <a:solidFill>
                  <a:srgbClr val="FFFFFF"/>
                </a:solidFill>
              </a:rPr>
              <a:t>: { type: String, trim: true },</a:t>
            </a:r>
          </a:p>
          <a:p>
            <a:pPr marL="0" indent="0">
              <a:spcBef>
                <a:spcPts val="0"/>
              </a:spcBef>
              <a:buNone/>
            </a:pPr>
            <a:r>
              <a:rPr lang="en-US" sz="1700" dirty="0">
                <a:solidFill>
                  <a:srgbClr val="FFFFFF"/>
                </a:solidFill>
              </a:rPr>
              <a:t>        subs: { type: [</a:t>
            </a:r>
            <a:r>
              <a:rPr lang="en-US" sz="1700" dirty="0" err="1">
                <a:solidFill>
                  <a:srgbClr val="FFFFFF"/>
                </a:solidFill>
              </a:rPr>
              <a:t>mongoose.Schema.Types.ObjectId</a:t>
            </a:r>
            <a:r>
              <a:rPr lang="en-US" sz="1700" dirty="0">
                <a:solidFill>
                  <a:srgbClr val="FFFFFF"/>
                </a:solidFill>
              </a:rPr>
              <a:t>], default: [] },</a:t>
            </a:r>
          </a:p>
          <a:p>
            <a:pPr marL="0" indent="0">
              <a:spcBef>
                <a:spcPts val="0"/>
              </a:spcBef>
              <a:buNone/>
            </a:pPr>
            <a:r>
              <a:rPr lang="en-US" sz="1700" dirty="0">
                <a:solidFill>
                  <a:srgbClr val="FFFFFF"/>
                </a:solidFill>
              </a:rPr>
              <a:t>        created: { type: Date, default: </a:t>
            </a:r>
            <a:r>
              <a:rPr lang="en-US" sz="1700" dirty="0" err="1">
                <a:solidFill>
                  <a:srgbClr val="FFFFFF"/>
                </a:solidFill>
              </a:rPr>
              <a:t>Date.now</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lastLogin</a:t>
            </a:r>
            <a:r>
              <a:rPr lang="en-US" sz="1700" dirty="0">
                <a:solidFill>
                  <a:srgbClr val="FFFFFF"/>
                </a:solidFill>
              </a:rPr>
              <a:t>: { type: Date, default: </a:t>
            </a:r>
            <a:r>
              <a:rPr lang="en-US" sz="1700" dirty="0" err="1">
                <a:solidFill>
                  <a:srgbClr val="FFFFFF"/>
                </a:solidFill>
              </a:rPr>
              <a:t>Date.now</a:t>
            </a:r>
            <a:r>
              <a:rPr lang="en-US" sz="1700" dirty="0">
                <a:solidFill>
                  <a:srgbClr val="FFFFFF"/>
                </a:solidFill>
              </a:rPr>
              <a:t> },</a:t>
            </a:r>
          </a:p>
          <a:p>
            <a:pPr marL="0" indent="0">
              <a:spcBef>
                <a:spcPts val="0"/>
              </a:spcBef>
              <a:buNone/>
            </a:pPr>
            <a:r>
              <a:rPr lang="en-US" sz="1700" dirty="0">
                <a:solidFill>
                  <a:srgbClr val="FFFFFF"/>
                </a:solidFill>
              </a:rPr>
              <a:t>    },</a:t>
            </a:r>
          </a:p>
          <a:p>
            <a:pPr marL="0" indent="0">
              <a:spcBef>
                <a:spcPts val="0"/>
              </a:spcBef>
              <a:buNone/>
            </a:pPr>
            <a:r>
              <a:rPr lang="en-US" sz="1700" dirty="0">
                <a:solidFill>
                  <a:srgbClr val="FFFFFF"/>
                </a:solidFill>
              </a:rPr>
              <a:t>    { collection: 'user' }</a:t>
            </a:r>
          </a:p>
          <a:p>
            <a:pPr marL="0" indent="0">
              <a:spcBef>
                <a:spcPts val="0"/>
              </a:spcBef>
              <a:buNone/>
            </a:pPr>
            <a:r>
              <a:rPr lang="en-US" sz="1700" dirty="0" smtClean="0">
                <a:solidFill>
                  <a:srgbClr val="FFFFFF"/>
                </a:solidFill>
              </a:rPr>
              <a:t>)</a:t>
            </a:r>
            <a:r>
              <a:rPr lang="en-US" sz="1700" dirty="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userSchema.index</a:t>
            </a:r>
            <a:r>
              <a:rPr lang="en-US" sz="1700" dirty="0">
                <a:solidFill>
                  <a:srgbClr val="FFFFFF"/>
                </a:solidFill>
              </a:rPr>
              <a:t>({email : 1}, {</a:t>
            </a:r>
            <a:r>
              <a:rPr lang="en-US" sz="1700" dirty="0" err="1">
                <a:solidFill>
                  <a:srgbClr val="FFFFFF"/>
                </a:solidFill>
              </a:rPr>
              <a:t>unique:true</a:t>
            </a:r>
            <a:r>
              <a:rPr lang="en-US" sz="1700" dirty="0">
                <a:solidFill>
                  <a:srgbClr val="FFFFFF"/>
                </a:solidFill>
              </a:rPr>
              <a:t>});</a:t>
            </a:r>
          </a:p>
          <a:p>
            <a:pPr marL="0" indent="0">
              <a:spcBef>
                <a:spcPts val="0"/>
              </a:spcBef>
              <a:buNone/>
            </a:pPr>
            <a:r>
              <a:rPr lang="en-US" sz="1700" dirty="0" err="1" smtClean="0">
                <a:solidFill>
                  <a:srgbClr val="FFFFFF"/>
                </a:solidFill>
              </a:rPr>
              <a:t>userSchema.index</a:t>
            </a:r>
            <a:r>
              <a:rPr lang="en-US" sz="1700" dirty="0">
                <a:solidFill>
                  <a:srgbClr val="FFFFFF"/>
                </a:solidFill>
              </a:rPr>
              <a:t>({</a:t>
            </a:r>
            <a:r>
              <a:rPr lang="en-US" sz="1700" dirty="0" err="1">
                <a:solidFill>
                  <a:srgbClr val="FFFFFF"/>
                </a:solidFill>
              </a:rPr>
              <a:t>sp_api_key_id</a:t>
            </a:r>
            <a:r>
              <a:rPr lang="en-US" sz="1700" dirty="0">
                <a:solidFill>
                  <a:srgbClr val="FFFFFF"/>
                </a:solidFill>
              </a:rPr>
              <a:t> : 1}, {</a:t>
            </a:r>
            <a:r>
              <a:rPr lang="en-US" sz="1700" dirty="0" err="1">
                <a:solidFill>
                  <a:srgbClr val="FFFFFF"/>
                </a:solidFill>
              </a:rPr>
              <a:t>unique:true</a:t>
            </a:r>
            <a:r>
              <a:rPr lang="en-US" sz="1700" dirty="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UserModel</a:t>
            </a:r>
            <a:r>
              <a:rPr lang="en-US" sz="1700" dirty="0">
                <a:solidFill>
                  <a:srgbClr val="FFFFFF"/>
                </a:solidFill>
              </a:rPr>
              <a:t> = </a:t>
            </a:r>
            <a:r>
              <a:rPr lang="en-US" sz="1700" dirty="0" err="1">
                <a:solidFill>
                  <a:srgbClr val="FFFFFF"/>
                </a:solidFill>
              </a:rPr>
              <a:t>mongoose.model</a:t>
            </a:r>
            <a:r>
              <a:rPr lang="en-US" sz="1700" dirty="0">
                <a:solidFill>
                  <a:srgbClr val="FFFFFF"/>
                </a:solidFill>
              </a:rPr>
              <a:t>( 'User', </a:t>
            </a:r>
            <a:r>
              <a:rPr lang="en-US" sz="1700" dirty="0" err="1">
                <a:solidFill>
                  <a:srgbClr val="FFFFFF"/>
                </a:solidFill>
              </a:rPr>
              <a:t>userSchema</a:t>
            </a:r>
            <a:r>
              <a:rPr lang="en-US" sz="1700" dirty="0">
                <a:solidFill>
                  <a:srgbClr val="FFFFFF"/>
                </a:solidFill>
              </a:rPr>
              <a:t> );</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16610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Defining </a:t>
            </a:r>
            <a:r>
              <a:rPr lang="en-US" dirty="0">
                <a:solidFill>
                  <a:srgbClr val="FFFFFF"/>
                </a:solidFill>
              </a:rPr>
              <a:t>our Mongoose Data Models</a:t>
            </a:r>
            <a:r>
              <a:rPr lang="en-US" dirty="0" smtClean="0">
                <a:solidFill>
                  <a:srgbClr val="FFFFFF"/>
                </a:solidFill>
              </a:rPr>
              <a:t/>
            </a:r>
            <a:br>
              <a:rPr lang="en-US" dirty="0" smtClean="0">
                <a:solidFill>
                  <a:srgbClr val="FFFFFF"/>
                </a:solidFill>
              </a:rPr>
            </a:br>
            <a:r>
              <a:rPr lang="en-US" sz="2200" dirty="0" smtClean="0">
                <a:solidFill>
                  <a:srgbClr val="FFFFFF"/>
                </a:solidFill>
              </a:rPr>
              <a:t>app/</a:t>
            </a:r>
            <a:r>
              <a:rPr lang="en-US" sz="2200" dirty="0" err="1" smtClean="0">
                <a:solidFill>
                  <a:srgbClr val="FFFFFF"/>
                </a:solidFill>
              </a:rPr>
              <a:t>routes.js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feedSchema</a:t>
            </a:r>
            <a:r>
              <a:rPr lang="en-US" sz="1700" dirty="0">
                <a:solidFill>
                  <a:srgbClr val="FFFFFF"/>
                </a:solidFill>
              </a:rPr>
              <a:t> = new </a:t>
            </a:r>
            <a:r>
              <a:rPr lang="en-US" sz="1700" dirty="0" err="1">
                <a:solidFill>
                  <a:srgbClr val="FFFFFF"/>
                </a:solidFill>
              </a:rPr>
              <a:t>mongoose.Schema</a:t>
            </a:r>
            <a:r>
              <a:rPr lang="en-US" sz="1700" dirty="0">
                <a:solidFill>
                  <a:srgbClr val="FFFFFF"/>
                </a:solidFill>
              </a:rPr>
              <a:t>({</a:t>
            </a:r>
          </a:p>
          <a:p>
            <a:pPr marL="0" indent="0">
              <a:spcBef>
                <a:spcPts val="0"/>
              </a:spcBef>
              <a:buNone/>
            </a:pPr>
            <a:r>
              <a:rPr lang="en-US" sz="1700" dirty="0">
                <a:solidFill>
                  <a:srgbClr val="FFFFFF"/>
                </a:solidFill>
              </a:rPr>
              <a:t>        </a:t>
            </a:r>
            <a:r>
              <a:rPr lang="en-US" sz="1700" dirty="0" err="1">
                <a:solidFill>
                  <a:srgbClr val="FFFFFF"/>
                </a:solidFill>
              </a:rPr>
              <a:t>feedURL</a:t>
            </a:r>
            <a:r>
              <a:rPr lang="en-US" sz="1700" dirty="0">
                <a:solidFill>
                  <a:srgbClr val="FFFFFF"/>
                </a:solidFill>
              </a:rPr>
              <a:t>: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link: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description: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state: { type: String, </a:t>
            </a:r>
            <a:r>
              <a:rPr lang="en-US" sz="1700" dirty="0" err="1">
                <a:solidFill>
                  <a:srgbClr val="FFFFFF"/>
                </a:solidFill>
              </a:rPr>
              <a:t>trim:true</a:t>
            </a:r>
            <a:r>
              <a:rPr lang="en-US" sz="1700" dirty="0">
                <a:solidFill>
                  <a:srgbClr val="FFFFFF"/>
                </a:solidFill>
              </a:rPr>
              <a:t>, </a:t>
            </a:r>
            <a:r>
              <a:rPr lang="en-US" sz="1700" dirty="0" err="1">
                <a:solidFill>
                  <a:srgbClr val="FFFFFF"/>
                </a:solidFill>
              </a:rPr>
              <a:t>lowercase:true</a:t>
            </a:r>
            <a:r>
              <a:rPr lang="en-US" sz="1700" dirty="0">
                <a:solidFill>
                  <a:srgbClr val="FFFFFF"/>
                </a:solidFill>
              </a:rPr>
              <a:t>, default: 'new' },</a:t>
            </a:r>
          </a:p>
          <a:p>
            <a:pPr marL="0" indent="0">
              <a:spcBef>
                <a:spcPts val="0"/>
              </a:spcBef>
              <a:buNone/>
            </a:pPr>
            <a:r>
              <a:rPr lang="en-US" sz="1700" dirty="0">
                <a:solidFill>
                  <a:srgbClr val="FFFFFF"/>
                </a:solidFill>
              </a:rPr>
              <a:t>        </a:t>
            </a:r>
            <a:r>
              <a:rPr lang="en-US" sz="1700" dirty="0" err="1">
                <a:solidFill>
                  <a:srgbClr val="FFFFFF"/>
                </a:solidFill>
              </a:rPr>
              <a:t>createdDate</a:t>
            </a:r>
            <a:r>
              <a:rPr lang="en-US" sz="1700" dirty="0">
                <a:solidFill>
                  <a:srgbClr val="FFFFFF"/>
                </a:solidFill>
              </a:rPr>
              <a:t>: { type: Date, default: </a:t>
            </a:r>
            <a:r>
              <a:rPr lang="en-US" sz="1700" dirty="0" err="1">
                <a:solidFill>
                  <a:srgbClr val="FFFFFF"/>
                </a:solidFill>
              </a:rPr>
              <a:t>Date.now</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modifiedDate</a:t>
            </a:r>
            <a:r>
              <a:rPr lang="en-US" sz="1700" dirty="0">
                <a:solidFill>
                  <a:srgbClr val="FFFFFF"/>
                </a:solidFill>
              </a:rPr>
              <a:t>: { type: Date, default: </a:t>
            </a:r>
            <a:r>
              <a:rPr lang="en-US" sz="1700" dirty="0" err="1">
                <a:solidFill>
                  <a:srgbClr val="FFFFFF"/>
                </a:solidFill>
              </a:rPr>
              <a:t>Date.now</a:t>
            </a:r>
            <a:r>
              <a:rPr lang="en-US" sz="1700" dirty="0">
                <a:solidFill>
                  <a:srgbClr val="FFFFFF"/>
                </a:solidFill>
              </a:rPr>
              <a:t> },</a:t>
            </a:r>
          </a:p>
          <a:p>
            <a:pPr marL="0" indent="0">
              <a:spcBef>
                <a:spcPts val="0"/>
              </a:spcBef>
              <a:buNone/>
            </a:pPr>
            <a:r>
              <a:rPr lang="en-US" sz="1700" dirty="0">
                <a:solidFill>
                  <a:srgbClr val="FFFFFF"/>
                </a:solidFill>
              </a:rPr>
              <a:t>    },</a:t>
            </a:r>
          </a:p>
          <a:p>
            <a:pPr marL="0" indent="0">
              <a:spcBef>
                <a:spcPts val="0"/>
              </a:spcBef>
              <a:buNone/>
            </a:pPr>
            <a:r>
              <a:rPr lang="en-US" sz="1700" dirty="0">
                <a:solidFill>
                  <a:srgbClr val="FFFFFF"/>
                </a:solidFill>
              </a:rPr>
              <a:t>    { collection: 'feed' }</a:t>
            </a:r>
          </a:p>
          <a:p>
            <a:pPr marL="0" indent="0">
              <a:spcBef>
                <a:spcPts val="0"/>
              </a:spcBef>
              <a:buNone/>
            </a:pPr>
            <a:r>
              <a:rPr lang="en-US" sz="1700" dirty="0" smtClean="0">
                <a:solidFill>
                  <a:srgbClr val="FFFFFF"/>
                </a:solidFill>
              </a:rPr>
              <a:t>)</a:t>
            </a:r>
            <a:r>
              <a:rPr lang="en-US" sz="1700" dirty="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feedSchema.index</a:t>
            </a:r>
            <a:r>
              <a:rPr lang="en-US" sz="1700" dirty="0">
                <a:solidFill>
                  <a:srgbClr val="FFFFFF"/>
                </a:solidFill>
              </a:rPr>
              <a:t>({</a:t>
            </a:r>
            <a:r>
              <a:rPr lang="en-US" sz="1700" dirty="0" err="1">
                <a:solidFill>
                  <a:srgbClr val="FFFFFF"/>
                </a:solidFill>
              </a:rPr>
              <a:t>feedURL</a:t>
            </a:r>
            <a:r>
              <a:rPr lang="en-US" sz="1700" dirty="0">
                <a:solidFill>
                  <a:srgbClr val="FFFFFF"/>
                </a:solidFill>
              </a:rPr>
              <a:t> : 1}, {</a:t>
            </a:r>
            <a:r>
              <a:rPr lang="en-US" sz="1700" dirty="0" err="1">
                <a:solidFill>
                  <a:srgbClr val="FFFFFF"/>
                </a:solidFill>
              </a:rPr>
              <a:t>unique:true</a:t>
            </a:r>
            <a:r>
              <a:rPr lang="en-US" sz="1700" dirty="0">
                <a:solidFill>
                  <a:srgbClr val="FFFFFF"/>
                </a:solidFill>
              </a:rPr>
              <a:t>});</a:t>
            </a:r>
          </a:p>
          <a:p>
            <a:pPr marL="0" indent="0">
              <a:spcBef>
                <a:spcPts val="0"/>
              </a:spcBef>
              <a:buNone/>
            </a:pPr>
            <a:r>
              <a:rPr lang="en-US" sz="1700" dirty="0" err="1" smtClean="0">
                <a:solidFill>
                  <a:srgbClr val="FFFFFF"/>
                </a:solidFill>
              </a:rPr>
              <a:t>feedSchema.index</a:t>
            </a:r>
            <a:r>
              <a:rPr lang="en-US" sz="1700" dirty="0">
                <a:solidFill>
                  <a:srgbClr val="FFFFFF"/>
                </a:solidFill>
              </a:rPr>
              <a:t>({link : 1}, {</a:t>
            </a:r>
            <a:r>
              <a:rPr lang="en-US" sz="1700" dirty="0" err="1">
                <a:solidFill>
                  <a:srgbClr val="FFFFFF"/>
                </a:solidFill>
              </a:rPr>
              <a:t>unique:true</a:t>
            </a:r>
            <a:r>
              <a:rPr lang="en-US" sz="1700" dirty="0">
                <a:solidFill>
                  <a:srgbClr val="FFFFFF"/>
                </a:solidFill>
              </a:rPr>
              <a:t>, </a:t>
            </a:r>
            <a:r>
              <a:rPr lang="en-US" sz="1700" dirty="0" err="1">
                <a:solidFill>
                  <a:srgbClr val="FFFFFF"/>
                </a:solidFill>
              </a:rPr>
              <a:t>sparse:true</a:t>
            </a:r>
            <a:r>
              <a:rPr lang="en-US" sz="1700" dirty="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FeedModel</a:t>
            </a:r>
            <a:r>
              <a:rPr lang="en-US" sz="1700" dirty="0">
                <a:solidFill>
                  <a:srgbClr val="FFFFFF"/>
                </a:solidFill>
              </a:rPr>
              <a:t> = </a:t>
            </a:r>
            <a:r>
              <a:rPr lang="en-US" sz="1700" dirty="0" err="1">
                <a:solidFill>
                  <a:srgbClr val="FFFFFF"/>
                </a:solidFill>
              </a:rPr>
              <a:t>mongoose.model</a:t>
            </a:r>
            <a:r>
              <a:rPr lang="en-US" sz="1700" dirty="0">
                <a:solidFill>
                  <a:srgbClr val="FFFFFF"/>
                </a:solidFill>
              </a:rPr>
              <a:t>( 'Feed', </a:t>
            </a:r>
            <a:r>
              <a:rPr lang="en-US" sz="1700" dirty="0" err="1">
                <a:solidFill>
                  <a:srgbClr val="FFFFFF"/>
                </a:solidFill>
              </a:rPr>
              <a:t>feedSchema</a:t>
            </a:r>
            <a:r>
              <a:rPr lang="en-US" sz="1700" dirty="0">
                <a:solidFill>
                  <a:srgbClr val="FFFFFF"/>
                </a:solidFill>
              </a:rPr>
              <a:t> );</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48316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a:solidFill>
                  <a:srgbClr val="FFFFFF"/>
                </a:solidFill>
              </a:rPr>
              <a:t>Defining our Mongoose Data Models</a:t>
            </a:r>
            <a:r>
              <a:rPr lang="en-US" dirty="0" smtClean="0">
                <a:solidFill>
                  <a:srgbClr val="FFFFFF"/>
                </a:solidFill>
              </a:rPr>
              <a:t/>
            </a:r>
            <a:br>
              <a:rPr lang="en-US" dirty="0" smtClean="0">
                <a:solidFill>
                  <a:srgbClr val="FFFFFF"/>
                </a:solidFill>
              </a:rPr>
            </a:br>
            <a:r>
              <a:rPr lang="en-US" sz="2200" dirty="0" smtClean="0">
                <a:solidFill>
                  <a:srgbClr val="FFFFFF"/>
                </a:solidFill>
              </a:rPr>
              <a:t>app/</a:t>
            </a:r>
            <a:r>
              <a:rPr lang="en-US" sz="2200" dirty="0" err="1" smtClean="0">
                <a:solidFill>
                  <a:srgbClr val="FFFFFF"/>
                </a:solidFill>
              </a:rPr>
              <a:t>routes.js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a:solidFill>
                  <a:srgbClr val="FFFFFF"/>
                </a:solidFill>
              </a:rPr>
              <a:t> </a:t>
            </a:r>
            <a:r>
              <a:rPr lang="en-US" sz="1700" dirty="0" err="1">
                <a:solidFill>
                  <a:srgbClr val="FFFFFF"/>
                </a:solidFill>
              </a:rPr>
              <a:t>var</a:t>
            </a:r>
            <a:r>
              <a:rPr lang="en-US" sz="1700" dirty="0">
                <a:solidFill>
                  <a:srgbClr val="FFFFFF"/>
                </a:solidFill>
              </a:rPr>
              <a:t> </a:t>
            </a:r>
            <a:r>
              <a:rPr lang="en-US" sz="1700" dirty="0" err="1">
                <a:solidFill>
                  <a:srgbClr val="FFFFFF"/>
                </a:solidFill>
              </a:rPr>
              <a:t>feedEntrySchema</a:t>
            </a:r>
            <a:r>
              <a:rPr lang="en-US" sz="1700" dirty="0">
                <a:solidFill>
                  <a:srgbClr val="FFFFFF"/>
                </a:solidFill>
              </a:rPr>
              <a:t> = new </a:t>
            </a:r>
            <a:r>
              <a:rPr lang="en-US" sz="1700" dirty="0" err="1">
                <a:solidFill>
                  <a:srgbClr val="FFFFFF"/>
                </a:solidFill>
              </a:rPr>
              <a:t>mongoose.Schema</a:t>
            </a:r>
            <a:r>
              <a:rPr lang="en-US" sz="1700" dirty="0">
                <a:solidFill>
                  <a:srgbClr val="FFFFFF"/>
                </a:solidFill>
              </a:rPr>
              <a:t>({</a:t>
            </a:r>
          </a:p>
          <a:p>
            <a:pPr marL="0" indent="0">
              <a:spcBef>
                <a:spcPts val="0"/>
              </a:spcBef>
              <a:buNone/>
            </a:pPr>
            <a:r>
              <a:rPr lang="en-US" sz="1700" dirty="0">
                <a:solidFill>
                  <a:srgbClr val="FFFFFF"/>
                </a:solidFill>
              </a:rPr>
              <a:t>        description: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title: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summary: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entryID</a:t>
            </a:r>
            <a:r>
              <a:rPr lang="en-US" sz="1700" dirty="0">
                <a:solidFill>
                  <a:srgbClr val="FFFFFF"/>
                </a:solidFill>
              </a:rPr>
              <a:t>: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publishedDate</a:t>
            </a:r>
            <a:r>
              <a:rPr lang="en-US" sz="1700" dirty="0">
                <a:solidFill>
                  <a:srgbClr val="FFFFFF"/>
                </a:solidFill>
              </a:rPr>
              <a:t>: { type: Date },</a:t>
            </a:r>
          </a:p>
          <a:p>
            <a:pPr marL="0" indent="0">
              <a:spcBef>
                <a:spcPts val="0"/>
              </a:spcBef>
              <a:buNone/>
            </a:pPr>
            <a:r>
              <a:rPr lang="en-US" sz="1700" dirty="0">
                <a:solidFill>
                  <a:srgbClr val="FFFFFF"/>
                </a:solidFill>
              </a:rPr>
              <a:t>        link: { type: String, </a:t>
            </a:r>
            <a:r>
              <a:rPr lang="en-US" sz="1700" dirty="0" err="1">
                <a:solidFill>
                  <a:srgbClr val="FFFFFF"/>
                </a:solidFill>
              </a:rPr>
              <a:t>trim:true</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feedID</a:t>
            </a:r>
            <a:r>
              <a:rPr lang="en-US" sz="1700" dirty="0">
                <a:solidFill>
                  <a:srgbClr val="FFFFFF"/>
                </a:solidFill>
              </a:rPr>
              <a:t>: { type: </a:t>
            </a:r>
            <a:r>
              <a:rPr lang="en-US" sz="1700" dirty="0" err="1">
                <a:solidFill>
                  <a:srgbClr val="FFFFFF"/>
                </a:solidFill>
              </a:rPr>
              <a:t>mongoose.Schema.Types.ObjectId</a:t>
            </a:r>
            <a:r>
              <a:rPr lang="en-US" sz="1700" dirty="0">
                <a:solidFill>
                  <a:srgbClr val="FFFFFF"/>
                </a:solidFill>
              </a:rPr>
              <a:t> },</a:t>
            </a:r>
          </a:p>
          <a:p>
            <a:pPr marL="0" indent="0">
              <a:spcBef>
                <a:spcPts val="0"/>
              </a:spcBef>
              <a:buNone/>
            </a:pPr>
            <a:r>
              <a:rPr lang="en-US" sz="1700" dirty="0">
                <a:solidFill>
                  <a:srgbClr val="FFFFFF"/>
                </a:solidFill>
              </a:rPr>
              <a:t>        state: { type: String, </a:t>
            </a:r>
            <a:r>
              <a:rPr lang="en-US" sz="1700" dirty="0" err="1">
                <a:solidFill>
                  <a:srgbClr val="FFFFFF"/>
                </a:solidFill>
              </a:rPr>
              <a:t>trim:true</a:t>
            </a:r>
            <a:r>
              <a:rPr lang="en-US" sz="1700" dirty="0">
                <a:solidFill>
                  <a:srgbClr val="FFFFFF"/>
                </a:solidFill>
              </a:rPr>
              <a:t>, </a:t>
            </a:r>
            <a:r>
              <a:rPr lang="en-US" sz="1700" dirty="0" err="1">
                <a:solidFill>
                  <a:srgbClr val="FFFFFF"/>
                </a:solidFill>
              </a:rPr>
              <a:t>lowercase:true</a:t>
            </a:r>
            <a:r>
              <a:rPr lang="en-US" sz="1700" dirty="0">
                <a:solidFill>
                  <a:srgbClr val="FFFFFF"/>
                </a:solidFill>
              </a:rPr>
              <a:t>, default: 'new' },</a:t>
            </a:r>
          </a:p>
          <a:p>
            <a:pPr marL="0" indent="0">
              <a:spcBef>
                <a:spcPts val="0"/>
              </a:spcBef>
              <a:buNone/>
            </a:pPr>
            <a:r>
              <a:rPr lang="en-US" sz="1700" dirty="0">
                <a:solidFill>
                  <a:srgbClr val="FFFFFF"/>
                </a:solidFill>
              </a:rPr>
              <a:t>        created: { type: Date, default: </a:t>
            </a:r>
            <a:r>
              <a:rPr lang="en-US" sz="1700" dirty="0" err="1">
                <a:solidFill>
                  <a:srgbClr val="FFFFFF"/>
                </a:solidFill>
              </a:rPr>
              <a:t>Date.now</a:t>
            </a:r>
            <a:r>
              <a:rPr lang="en-US" sz="1700" dirty="0">
                <a:solidFill>
                  <a:srgbClr val="FFFFFF"/>
                </a:solidFill>
              </a:rPr>
              <a:t> },</a:t>
            </a:r>
          </a:p>
          <a:p>
            <a:pPr marL="0" indent="0">
              <a:spcBef>
                <a:spcPts val="0"/>
              </a:spcBef>
              <a:buNone/>
            </a:pPr>
            <a:r>
              <a:rPr lang="en-US" sz="1700" dirty="0">
                <a:solidFill>
                  <a:srgbClr val="FFFFFF"/>
                </a:solidFill>
              </a:rPr>
              <a:t>    },</a:t>
            </a:r>
          </a:p>
          <a:p>
            <a:pPr marL="0" indent="0">
              <a:spcBef>
                <a:spcPts val="0"/>
              </a:spcBef>
              <a:buNone/>
            </a:pPr>
            <a:r>
              <a:rPr lang="en-US" sz="1700" dirty="0">
                <a:solidFill>
                  <a:srgbClr val="FFFFFF"/>
                </a:solidFill>
              </a:rPr>
              <a:t>    { collection: '</a:t>
            </a:r>
            <a:r>
              <a:rPr lang="en-US" sz="1700" dirty="0" err="1">
                <a:solidFill>
                  <a:srgbClr val="FFFFFF"/>
                </a:solidFill>
              </a:rPr>
              <a:t>feedEntry</a:t>
            </a:r>
            <a:r>
              <a:rPr lang="en-US" sz="1700" dirty="0">
                <a:solidFill>
                  <a:srgbClr val="FFFFFF"/>
                </a:solidFill>
              </a:rPr>
              <a:t>' }</a:t>
            </a:r>
          </a:p>
          <a:p>
            <a:pPr marL="0" indent="0">
              <a:spcBef>
                <a:spcPts val="0"/>
              </a:spcBef>
              <a:buNone/>
            </a:pPr>
            <a:r>
              <a:rPr lang="en-US" sz="1700" dirty="0" smtClean="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feedEntrySchema.index</a:t>
            </a:r>
            <a:r>
              <a:rPr lang="en-US" sz="1700" dirty="0">
                <a:solidFill>
                  <a:srgbClr val="FFFFFF"/>
                </a:solidFill>
              </a:rPr>
              <a:t>({</a:t>
            </a:r>
            <a:r>
              <a:rPr lang="en-US" sz="1700" dirty="0" err="1">
                <a:solidFill>
                  <a:srgbClr val="FFFFFF"/>
                </a:solidFill>
              </a:rPr>
              <a:t>entryID</a:t>
            </a:r>
            <a:r>
              <a:rPr lang="en-US" sz="1700" dirty="0">
                <a:solidFill>
                  <a:srgbClr val="FFFFFF"/>
                </a:solidFill>
              </a:rPr>
              <a:t> : 1});</a:t>
            </a:r>
          </a:p>
          <a:p>
            <a:pPr marL="0" indent="0">
              <a:spcBef>
                <a:spcPts val="0"/>
              </a:spcBef>
              <a:buNone/>
            </a:pPr>
            <a:r>
              <a:rPr lang="en-US" sz="1700" dirty="0" err="1" smtClean="0">
                <a:solidFill>
                  <a:srgbClr val="FFFFFF"/>
                </a:solidFill>
              </a:rPr>
              <a:t>feedEntrySchema.index</a:t>
            </a:r>
            <a:r>
              <a:rPr lang="en-US" sz="1700" dirty="0">
                <a:solidFill>
                  <a:srgbClr val="FFFFFF"/>
                </a:solidFill>
              </a:rPr>
              <a:t>({</a:t>
            </a:r>
            <a:r>
              <a:rPr lang="en-US" sz="1700" dirty="0" err="1">
                <a:solidFill>
                  <a:srgbClr val="FFFFFF"/>
                </a:solidFill>
              </a:rPr>
              <a:t>feedID</a:t>
            </a:r>
            <a:r>
              <a:rPr lang="en-US" sz="1700" dirty="0">
                <a:solidFill>
                  <a:srgbClr val="FFFFFF"/>
                </a:solidFill>
              </a:rPr>
              <a:t> : 1});</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FeedEntryModel</a:t>
            </a:r>
            <a:r>
              <a:rPr lang="en-US" sz="1700" dirty="0">
                <a:solidFill>
                  <a:srgbClr val="FFFFFF"/>
                </a:solidFill>
              </a:rPr>
              <a:t> = </a:t>
            </a:r>
            <a:r>
              <a:rPr lang="en-US" sz="1700" dirty="0" err="1">
                <a:solidFill>
                  <a:srgbClr val="FFFFFF"/>
                </a:solidFill>
              </a:rPr>
              <a:t>mongoose.model</a:t>
            </a:r>
            <a:r>
              <a:rPr lang="en-US" sz="1700" dirty="0">
                <a:solidFill>
                  <a:srgbClr val="FFFFFF"/>
                </a:solidFill>
              </a:rPr>
              <a:t>( '</a:t>
            </a:r>
            <a:r>
              <a:rPr lang="en-US" sz="1700" dirty="0" err="1">
                <a:solidFill>
                  <a:srgbClr val="FFFFFF"/>
                </a:solidFill>
              </a:rPr>
              <a:t>FeedEntry</a:t>
            </a:r>
            <a:r>
              <a:rPr lang="en-US" sz="1700" dirty="0">
                <a:solidFill>
                  <a:srgbClr val="FFFFFF"/>
                </a:solidFill>
              </a:rPr>
              <a:t>', </a:t>
            </a:r>
            <a:r>
              <a:rPr lang="en-US" sz="1700" dirty="0" err="1">
                <a:solidFill>
                  <a:srgbClr val="FFFFFF"/>
                </a:solidFill>
              </a:rPr>
              <a:t>feedEntrySchema</a:t>
            </a:r>
            <a:r>
              <a:rPr lang="en-US" sz="1700" dirty="0">
                <a:solidFill>
                  <a:srgbClr val="FFFFFF"/>
                </a:solidFill>
              </a:rPr>
              <a:t> );</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52377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a:solidFill>
                  <a:srgbClr val="FFFFFF"/>
                </a:solidFill>
              </a:rPr>
              <a:t>Defining our Mongoose Data Models</a:t>
            </a:r>
            <a:r>
              <a:rPr lang="en-US" dirty="0" smtClean="0">
                <a:solidFill>
                  <a:srgbClr val="FFFFFF"/>
                </a:solidFill>
              </a:rPr>
              <a:t/>
            </a:r>
            <a:br>
              <a:rPr lang="en-US" dirty="0" smtClean="0">
                <a:solidFill>
                  <a:srgbClr val="FFFFFF"/>
                </a:solidFill>
              </a:rPr>
            </a:br>
            <a:r>
              <a:rPr lang="en-US" sz="2200" dirty="0" smtClean="0">
                <a:solidFill>
                  <a:srgbClr val="FFFFFF"/>
                </a:solidFill>
              </a:rPr>
              <a:t>app/</a:t>
            </a:r>
            <a:r>
              <a:rPr lang="en-US" sz="2200" dirty="0" err="1" smtClean="0">
                <a:solidFill>
                  <a:srgbClr val="FFFFFF"/>
                </a:solidFill>
              </a:rPr>
              <a:t>routes.js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userFeedEntrySchema</a:t>
            </a:r>
            <a:r>
              <a:rPr lang="en-US" sz="1700" dirty="0">
                <a:solidFill>
                  <a:srgbClr val="FFFFFF"/>
                </a:solidFill>
              </a:rPr>
              <a:t> = new </a:t>
            </a:r>
            <a:r>
              <a:rPr lang="en-US" sz="1700" dirty="0" err="1">
                <a:solidFill>
                  <a:srgbClr val="FFFFFF"/>
                </a:solidFill>
              </a:rPr>
              <a:t>mongoose.Schema</a:t>
            </a:r>
            <a:r>
              <a:rPr lang="en-US" sz="1700" dirty="0">
                <a:solidFill>
                  <a:srgbClr val="FFFFFF"/>
                </a:solidFill>
              </a:rPr>
              <a:t>({</a:t>
            </a:r>
          </a:p>
          <a:p>
            <a:pPr marL="0" indent="0">
              <a:spcBef>
                <a:spcPts val="0"/>
              </a:spcBef>
              <a:buNone/>
            </a:pPr>
            <a:r>
              <a:rPr lang="en-US" sz="1700" dirty="0">
                <a:solidFill>
                  <a:srgbClr val="FFFFFF"/>
                </a:solidFill>
              </a:rPr>
              <a:t>        </a:t>
            </a:r>
            <a:r>
              <a:rPr lang="en-US" sz="1700" dirty="0" err="1">
                <a:solidFill>
                  <a:srgbClr val="FFFFFF"/>
                </a:solidFill>
              </a:rPr>
              <a:t>userID</a:t>
            </a:r>
            <a:r>
              <a:rPr lang="en-US" sz="1700" dirty="0">
                <a:solidFill>
                  <a:srgbClr val="FFFFFF"/>
                </a:solidFill>
              </a:rPr>
              <a:t>: { type: </a:t>
            </a:r>
            <a:r>
              <a:rPr lang="en-US" sz="1700" dirty="0" err="1">
                <a:solidFill>
                  <a:srgbClr val="FFFFFF"/>
                </a:solidFill>
              </a:rPr>
              <a:t>mongoose.Schema.Types.ObjectId</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feedEntryID</a:t>
            </a:r>
            <a:r>
              <a:rPr lang="en-US" sz="1700" dirty="0">
                <a:solidFill>
                  <a:srgbClr val="FFFFFF"/>
                </a:solidFill>
              </a:rPr>
              <a:t>: { type: </a:t>
            </a:r>
            <a:r>
              <a:rPr lang="en-US" sz="1700" dirty="0" err="1">
                <a:solidFill>
                  <a:srgbClr val="FFFFFF"/>
                </a:solidFill>
              </a:rPr>
              <a:t>mongoose.Schema.Types.ObjectId</a:t>
            </a:r>
            <a:r>
              <a:rPr lang="en-US" sz="1700" dirty="0">
                <a:solidFill>
                  <a:srgbClr val="FFFFFF"/>
                </a:solidFill>
              </a:rPr>
              <a:t> },</a:t>
            </a:r>
          </a:p>
          <a:p>
            <a:pPr marL="0" indent="0">
              <a:spcBef>
                <a:spcPts val="0"/>
              </a:spcBef>
              <a:buNone/>
            </a:pPr>
            <a:r>
              <a:rPr lang="en-US" sz="1700" dirty="0">
                <a:solidFill>
                  <a:srgbClr val="FFFFFF"/>
                </a:solidFill>
              </a:rPr>
              <a:t>        </a:t>
            </a:r>
            <a:r>
              <a:rPr lang="en-US" sz="1700" dirty="0" err="1">
                <a:solidFill>
                  <a:srgbClr val="FFFFFF"/>
                </a:solidFill>
              </a:rPr>
              <a:t>feedID</a:t>
            </a:r>
            <a:r>
              <a:rPr lang="en-US" sz="1700" dirty="0">
                <a:solidFill>
                  <a:srgbClr val="FFFFFF"/>
                </a:solidFill>
              </a:rPr>
              <a:t>: { type: </a:t>
            </a:r>
            <a:r>
              <a:rPr lang="en-US" sz="1700" dirty="0" err="1">
                <a:solidFill>
                  <a:srgbClr val="FFFFFF"/>
                </a:solidFill>
              </a:rPr>
              <a:t>mongoose.Schema.Types.ObjectId</a:t>
            </a:r>
            <a:r>
              <a:rPr lang="en-US" sz="1700" dirty="0">
                <a:solidFill>
                  <a:srgbClr val="FFFFFF"/>
                </a:solidFill>
              </a:rPr>
              <a:t> },</a:t>
            </a:r>
          </a:p>
          <a:p>
            <a:pPr marL="0" indent="0">
              <a:spcBef>
                <a:spcPts val="0"/>
              </a:spcBef>
              <a:buNone/>
            </a:pPr>
            <a:r>
              <a:rPr lang="en-US" sz="1700" dirty="0">
                <a:solidFill>
                  <a:srgbClr val="FFFFFF"/>
                </a:solidFill>
              </a:rPr>
              <a:t>        read : { type: Boolean, default: false },</a:t>
            </a:r>
          </a:p>
          <a:p>
            <a:pPr marL="0" indent="0">
              <a:spcBef>
                <a:spcPts val="0"/>
              </a:spcBef>
              <a:buNone/>
            </a:pPr>
            <a:r>
              <a:rPr lang="en-US" sz="1700" dirty="0">
                <a:solidFill>
                  <a:srgbClr val="FFFFFF"/>
                </a:solidFill>
              </a:rPr>
              <a:t>    },</a:t>
            </a:r>
          </a:p>
          <a:p>
            <a:pPr marL="0" indent="0">
              <a:spcBef>
                <a:spcPts val="0"/>
              </a:spcBef>
              <a:buNone/>
            </a:pPr>
            <a:r>
              <a:rPr lang="en-US" sz="1700" dirty="0">
                <a:solidFill>
                  <a:srgbClr val="FFFFFF"/>
                </a:solidFill>
              </a:rPr>
              <a:t>    { collection: '</a:t>
            </a:r>
            <a:r>
              <a:rPr lang="en-US" sz="1700" dirty="0" err="1">
                <a:solidFill>
                  <a:srgbClr val="FFFFFF"/>
                </a:solidFill>
              </a:rPr>
              <a:t>userFeedEntry</a:t>
            </a:r>
            <a:r>
              <a:rPr lang="en-US" sz="1700" dirty="0">
                <a:solidFill>
                  <a:srgbClr val="FFFFFF"/>
                </a:solidFill>
              </a:rPr>
              <a:t>' }</a:t>
            </a:r>
          </a:p>
          <a:p>
            <a:pPr marL="0" indent="0">
              <a:spcBef>
                <a:spcPts val="0"/>
              </a:spcBef>
              <a:buNone/>
            </a:pPr>
            <a:r>
              <a:rPr lang="en-US" sz="1700" dirty="0" smtClean="0">
                <a:solidFill>
                  <a:srgbClr val="FFFFFF"/>
                </a:solidFill>
              </a:rPr>
              <a:t>)</a:t>
            </a:r>
            <a:r>
              <a:rPr lang="en-US" sz="1700" dirty="0">
                <a:solidFill>
                  <a:srgbClr val="FFFFFF"/>
                </a:solidFill>
              </a:rPr>
              <a:t>;</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userFeedEntrySchema.index</a:t>
            </a:r>
            <a:r>
              <a:rPr lang="en-US" sz="1700" dirty="0">
                <a:solidFill>
                  <a:srgbClr val="FFFFFF"/>
                </a:solidFill>
              </a:rPr>
              <a:t>({</a:t>
            </a:r>
            <a:r>
              <a:rPr lang="en-US" sz="1700" dirty="0" err="1">
                <a:solidFill>
                  <a:srgbClr val="FFFFFF"/>
                </a:solidFill>
              </a:rPr>
              <a:t>userID</a:t>
            </a:r>
            <a:r>
              <a:rPr lang="en-US" sz="1700" dirty="0">
                <a:solidFill>
                  <a:srgbClr val="FFFFFF"/>
                </a:solidFill>
              </a:rPr>
              <a:t> : 1, </a:t>
            </a:r>
            <a:r>
              <a:rPr lang="en-US" sz="1700" dirty="0" err="1">
                <a:solidFill>
                  <a:srgbClr val="FFFFFF"/>
                </a:solidFill>
              </a:rPr>
              <a:t>feedID</a:t>
            </a:r>
            <a:r>
              <a:rPr lang="en-US" sz="1700" dirty="0">
                <a:solidFill>
                  <a:srgbClr val="FFFFFF"/>
                </a:solidFill>
              </a:rPr>
              <a:t> : 1, </a:t>
            </a:r>
            <a:r>
              <a:rPr lang="en-US" sz="1700" dirty="0" err="1" smtClean="0">
                <a:solidFill>
                  <a:srgbClr val="FFFFFF"/>
                </a:solidFill>
              </a:rPr>
              <a:t>feedEntryID</a:t>
            </a:r>
            <a:r>
              <a:rPr lang="en-US" sz="1700" dirty="0">
                <a:solidFill>
                  <a:srgbClr val="FFFFFF"/>
                </a:solidFill>
              </a:rPr>
              <a:t> </a:t>
            </a:r>
            <a:r>
              <a:rPr lang="en-US" sz="1700" dirty="0" smtClean="0">
                <a:solidFill>
                  <a:srgbClr val="FFFFFF"/>
                </a:solidFill>
              </a:rPr>
              <a:t>: 1, read </a:t>
            </a:r>
            <a:r>
              <a:rPr lang="en-US" sz="1700" dirty="0">
                <a:solidFill>
                  <a:srgbClr val="FFFFFF"/>
                </a:solidFill>
              </a:rPr>
              <a:t>: 1});</a:t>
            </a:r>
          </a:p>
          <a:p>
            <a:pPr marL="0" indent="0">
              <a:spcBef>
                <a:spcPts val="0"/>
              </a:spcBef>
              <a:buNone/>
            </a:pPr>
            <a:endParaRPr lang="en-US" sz="1700" dirty="0">
              <a:solidFill>
                <a:srgbClr val="FFFFFF"/>
              </a:solidFill>
            </a:endParaRPr>
          </a:p>
          <a:p>
            <a:pPr marL="0" indent="0">
              <a:spcBef>
                <a:spcPts val="0"/>
              </a:spcBef>
              <a:buNone/>
            </a:pPr>
            <a:r>
              <a:rPr lang="en-US" sz="1700" dirty="0" err="1" smtClean="0">
                <a:solidFill>
                  <a:srgbClr val="FFFFFF"/>
                </a:solidFill>
              </a:rPr>
              <a:t>var</a:t>
            </a:r>
            <a:r>
              <a:rPr lang="en-US" sz="1700" dirty="0" smtClean="0">
                <a:solidFill>
                  <a:srgbClr val="FFFFFF"/>
                </a:solidFill>
              </a:rPr>
              <a:t> </a:t>
            </a:r>
            <a:r>
              <a:rPr lang="en-US" sz="1700" dirty="0" err="1">
                <a:solidFill>
                  <a:srgbClr val="FFFFFF"/>
                </a:solidFill>
              </a:rPr>
              <a:t>UserFeedEntryModel</a:t>
            </a:r>
            <a:r>
              <a:rPr lang="en-US" sz="1700" dirty="0">
                <a:solidFill>
                  <a:srgbClr val="FFFFFF"/>
                </a:solidFill>
              </a:rPr>
              <a:t> = </a:t>
            </a:r>
            <a:r>
              <a:rPr lang="en-US" sz="1700" dirty="0" err="1">
                <a:solidFill>
                  <a:srgbClr val="FFFFFF"/>
                </a:solidFill>
              </a:rPr>
              <a:t>mongoose.model</a:t>
            </a:r>
            <a:r>
              <a:rPr lang="en-US" sz="1700" dirty="0" smtClean="0">
                <a:solidFill>
                  <a:srgbClr val="FFFFFF"/>
                </a:solidFill>
              </a:rPr>
              <a:t>('</a:t>
            </a:r>
            <a:r>
              <a:rPr lang="en-US" sz="1700" dirty="0" err="1">
                <a:solidFill>
                  <a:srgbClr val="FFFFFF"/>
                </a:solidFill>
              </a:rPr>
              <a:t>UserFeedEntry</a:t>
            </a:r>
            <a:r>
              <a:rPr lang="en-US" sz="1700" dirty="0">
                <a:solidFill>
                  <a:srgbClr val="FFFFFF"/>
                </a:solidFill>
              </a:rPr>
              <a:t>', </a:t>
            </a:r>
            <a:r>
              <a:rPr lang="en-US" sz="1700" dirty="0" smtClean="0">
                <a:solidFill>
                  <a:srgbClr val="FFFFFF"/>
                </a:solidFill>
              </a:rPr>
              <a:t>									    </a:t>
            </a:r>
            <a:r>
              <a:rPr lang="en-US" sz="1700" dirty="0" err="1" smtClean="0">
                <a:solidFill>
                  <a:srgbClr val="FFFFFF"/>
                </a:solidFill>
              </a:rPr>
              <a:t>userFeedEntrySchema</a:t>
            </a:r>
            <a:r>
              <a:rPr lang="en-US" sz="1700" dirty="0" smtClean="0">
                <a:solidFill>
                  <a:srgbClr val="FFFFFF"/>
                </a:solidFill>
              </a:rPr>
              <a:t> </a:t>
            </a:r>
            <a:r>
              <a:rPr lang="en-US" sz="1700" dirty="0">
                <a:solidFill>
                  <a:srgbClr val="FFFFFF"/>
                </a:solidFill>
              </a:rPr>
              <a:t>);</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69526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a:solidFill>
                  <a:srgbClr val="FFFFFF"/>
                </a:solidFill>
              </a:rPr>
              <a:t>Defining our </a:t>
            </a:r>
            <a:r>
              <a:rPr lang="en-US" dirty="0" smtClean="0">
                <a:solidFill>
                  <a:srgbClr val="FFFFFF"/>
                </a:solidFill>
              </a:rPr>
              <a:t>Routes</a:t>
            </a:r>
            <a:br>
              <a:rPr lang="en-US" dirty="0" smtClean="0">
                <a:solidFill>
                  <a:srgbClr val="FFFFFF"/>
                </a:solidFill>
              </a:rPr>
            </a:br>
            <a:r>
              <a:rPr lang="en-US" sz="2200" dirty="0" smtClean="0">
                <a:solidFill>
                  <a:srgbClr val="FFFFFF"/>
                </a:solidFill>
              </a:rPr>
              <a:t>app/</a:t>
            </a:r>
            <a:r>
              <a:rPr lang="en-US" sz="2200" dirty="0" err="1" smtClean="0">
                <a:solidFill>
                  <a:srgbClr val="FFFFFF"/>
                </a:solidFill>
              </a:rPr>
              <a:t>routes.js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err="1">
                <a:solidFill>
                  <a:srgbClr val="FFFFFF"/>
                </a:solidFill>
              </a:rPr>
              <a:t>exports.addAPIRouter</a:t>
            </a:r>
            <a:r>
              <a:rPr lang="en-US" sz="1700" dirty="0">
                <a:solidFill>
                  <a:srgbClr val="FFFFFF"/>
                </a:solidFill>
              </a:rPr>
              <a:t> = function(app, mongoose, </a:t>
            </a:r>
            <a:r>
              <a:rPr lang="en-US" sz="1700" dirty="0" err="1">
                <a:solidFill>
                  <a:srgbClr val="FFFFFF"/>
                </a:solidFill>
              </a:rPr>
              <a:t>stormpath</a:t>
            </a:r>
            <a:r>
              <a:rPr lang="en-US" sz="1700" dirty="0">
                <a:solidFill>
                  <a:srgbClr val="FFFFFF"/>
                </a:solidFill>
              </a:rPr>
              <a:t>) </a:t>
            </a:r>
            <a:r>
              <a:rPr lang="en-US" sz="1700" dirty="0" smtClean="0">
                <a:solidFill>
                  <a:srgbClr val="FFFFFF"/>
                </a:solidFill>
              </a:rPr>
              <a:t>{</a:t>
            </a:r>
          </a:p>
          <a:p>
            <a:pPr marL="0" indent="0">
              <a:spcBef>
                <a:spcPts val="0"/>
              </a:spcBef>
              <a:buNone/>
            </a:pPr>
            <a:endParaRPr lang="en-US" sz="1700" dirty="0" smtClean="0">
              <a:solidFill>
                <a:srgbClr val="FFFFFF"/>
              </a:solidFill>
            </a:endParaRPr>
          </a:p>
          <a:p>
            <a:pPr marL="0" indent="0">
              <a:spcBef>
                <a:spcPts val="0"/>
              </a:spcBef>
              <a:buNone/>
            </a:pPr>
            <a:r>
              <a:rPr lang="fr-FR" sz="1700" dirty="0" smtClean="0">
                <a:solidFill>
                  <a:srgbClr val="FFFFFF"/>
                </a:solidFill>
              </a:rPr>
              <a:t>	</a:t>
            </a:r>
            <a:r>
              <a:rPr lang="fr-FR" sz="1700" dirty="0" err="1" smtClean="0">
                <a:solidFill>
                  <a:srgbClr val="FFFFFF"/>
                </a:solidFill>
              </a:rPr>
              <a:t>app.get</a:t>
            </a:r>
            <a:r>
              <a:rPr lang="fr-FR" sz="1700" dirty="0">
                <a:solidFill>
                  <a:srgbClr val="FFFFFF"/>
                </a:solidFill>
              </a:rPr>
              <a:t>('/*', </a:t>
            </a:r>
            <a:r>
              <a:rPr lang="fr-FR" sz="1700" dirty="0" err="1">
                <a:solidFill>
                  <a:srgbClr val="FFFFFF"/>
                </a:solidFill>
              </a:rPr>
              <a:t>function</a:t>
            </a:r>
            <a:r>
              <a:rPr lang="fr-FR" sz="1700" dirty="0">
                <a:solidFill>
                  <a:srgbClr val="FFFFFF"/>
                </a:solidFill>
              </a:rPr>
              <a:t>(</a:t>
            </a:r>
            <a:r>
              <a:rPr lang="fr-FR" sz="1700" dirty="0" err="1">
                <a:solidFill>
                  <a:srgbClr val="FFFFFF"/>
                </a:solidFill>
              </a:rPr>
              <a:t>req</a:t>
            </a:r>
            <a:r>
              <a:rPr lang="fr-FR" sz="1700" dirty="0">
                <a:solidFill>
                  <a:srgbClr val="FFFFFF"/>
                </a:solidFill>
              </a:rPr>
              <a:t>, </a:t>
            </a:r>
            <a:r>
              <a:rPr lang="fr-FR" sz="1700" dirty="0" err="1">
                <a:solidFill>
                  <a:srgbClr val="FFFFFF"/>
                </a:solidFill>
              </a:rPr>
              <a:t>res</a:t>
            </a:r>
            <a:r>
              <a:rPr lang="fr-FR" sz="1700" dirty="0">
                <a:solidFill>
                  <a:srgbClr val="FFFFFF"/>
                </a:solidFill>
              </a:rPr>
              <a:t>, </a:t>
            </a:r>
            <a:r>
              <a:rPr lang="fr-FR" sz="1700" dirty="0" err="1">
                <a:solidFill>
                  <a:srgbClr val="FFFFFF"/>
                </a:solidFill>
              </a:rPr>
              <a:t>next</a:t>
            </a:r>
            <a:r>
              <a:rPr lang="fr-FR" sz="1700" dirty="0">
                <a:solidFill>
                  <a:srgbClr val="FFFFFF"/>
                </a:solidFill>
              </a:rPr>
              <a:t>) {</a:t>
            </a:r>
          </a:p>
          <a:p>
            <a:pPr marL="0" indent="0">
              <a:spcBef>
                <a:spcPts val="0"/>
              </a:spcBef>
              <a:buNone/>
            </a:pPr>
            <a:r>
              <a:rPr lang="fr-FR" sz="1700" dirty="0" smtClean="0">
                <a:solidFill>
                  <a:srgbClr val="FFFFFF"/>
                </a:solidFill>
              </a:rPr>
              <a:t>		</a:t>
            </a:r>
            <a:r>
              <a:rPr lang="fr-FR" sz="1700" dirty="0" err="1" smtClean="0">
                <a:solidFill>
                  <a:srgbClr val="FFFFFF"/>
                </a:solidFill>
              </a:rPr>
              <a:t>res.contentType</a:t>
            </a:r>
            <a:r>
              <a:rPr lang="fr-FR" sz="1700" dirty="0">
                <a:solidFill>
                  <a:srgbClr val="FFFFFF"/>
                </a:solidFill>
              </a:rPr>
              <a:t>('application/</a:t>
            </a:r>
            <a:r>
              <a:rPr lang="fr-FR" sz="1700" dirty="0" err="1">
                <a:solidFill>
                  <a:srgbClr val="FFFFFF"/>
                </a:solidFill>
              </a:rPr>
              <a:t>json</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next</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app.post</a:t>
            </a:r>
            <a:r>
              <a:rPr lang="fr-FR" sz="1700" dirty="0">
                <a:solidFill>
                  <a:srgbClr val="FFFFFF"/>
                </a:solidFill>
              </a:rPr>
              <a:t>('/*', </a:t>
            </a:r>
            <a:r>
              <a:rPr lang="fr-FR" sz="1700" dirty="0" err="1">
                <a:solidFill>
                  <a:srgbClr val="FFFFFF"/>
                </a:solidFill>
              </a:rPr>
              <a:t>function</a:t>
            </a:r>
            <a:r>
              <a:rPr lang="fr-FR" sz="1700" dirty="0">
                <a:solidFill>
                  <a:srgbClr val="FFFFFF"/>
                </a:solidFill>
              </a:rPr>
              <a:t>(</a:t>
            </a:r>
            <a:r>
              <a:rPr lang="fr-FR" sz="1700" dirty="0" err="1">
                <a:solidFill>
                  <a:srgbClr val="FFFFFF"/>
                </a:solidFill>
              </a:rPr>
              <a:t>req</a:t>
            </a:r>
            <a:r>
              <a:rPr lang="fr-FR" sz="1700" dirty="0">
                <a:solidFill>
                  <a:srgbClr val="FFFFFF"/>
                </a:solidFill>
              </a:rPr>
              <a:t>, </a:t>
            </a:r>
            <a:r>
              <a:rPr lang="fr-FR" sz="1700" dirty="0" err="1">
                <a:solidFill>
                  <a:srgbClr val="FFFFFF"/>
                </a:solidFill>
              </a:rPr>
              <a:t>res</a:t>
            </a:r>
            <a:r>
              <a:rPr lang="fr-FR" sz="1700" dirty="0">
                <a:solidFill>
                  <a:srgbClr val="FFFFFF"/>
                </a:solidFill>
              </a:rPr>
              <a:t>, </a:t>
            </a:r>
            <a:r>
              <a:rPr lang="fr-FR" sz="1700" dirty="0" err="1">
                <a:solidFill>
                  <a:srgbClr val="FFFFFF"/>
                </a:solidFill>
              </a:rPr>
              <a:t>next</a:t>
            </a:r>
            <a:r>
              <a:rPr lang="fr-FR" sz="1700" dirty="0">
                <a:solidFill>
                  <a:srgbClr val="FFFFFF"/>
                </a:solidFill>
              </a:rPr>
              <a:t>) {</a:t>
            </a:r>
          </a:p>
          <a:p>
            <a:pPr marL="0" indent="0">
              <a:spcBef>
                <a:spcPts val="0"/>
              </a:spcBef>
              <a:buNone/>
            </a:pPr>
            <a:r>
              <a:rPr lang="fr-FR" sz="1700" dirty="0" smtClean="0">
                <a:solidFill>
                  <a:srgbClr val="FFFFFF"/>
                </a:solidFill>
              </a:rPr>
              <a:t>		</a:t>
            </a:r>
            <a:r>
              <a:rPr lang="fr-FR" sz="1700" dirty="0" err="1" smtClean="0">
                <a:solidFill>
                  <a:srgbClr val="FFFFFF"/>
                </a:solidFill>
              </a:rPr>
              <a:t>res.contentType</a:t>
            </a:r>
            <a:r>
              <a:rPr lang="fr-FR" sz="1700" dirty="0">
                <a:solidFill>
                  <a:srgbClr val="FFFFFF"/>
                </a:solidFill>
              </a:rPr>
              <a:t>('application/</a:t>
            </a:r>
            <a:r>
              <a:rPr lang="fr-FR" sz="1700" dirty="0" err="1">
                <a:solidFill>
                  <a:srgbClr val="FFFFFF"/>
                </a:solidFill>
              </a:rPr>
              <a:t>json</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next</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app.put</a:t>
            </a:r>
            <a:r>
              <a:rPr lang="fr-FR" sz="1700" dirty="0">
                <a:solidFill>
                  <a:srgbClr val="FFFFFF"/>
                </a:solidFill>
              </a:rPr>
              <a:t>('/*', </a:t>
            </a:r>
            <a:r>
              <a:rPr lang="fr-FR" sz="1700" dirty="0" err="1">
                <a:solidFill>
                  <a:srgbClr val="FFFFFF"/>
                </a:solidFill>
              </a:rPr>
              <a:t>function</a:t>
            </a:r>
            <a:r>
              <a:rPr lang="fr-FR" sz="1700" dirty="0">
                <a:solidFill>
                  <a:srgbClr val="FFFFFF"/>
                </a:solidFill>
              </a:rPr>
              <a:t>(</a:t>
            </a:r>
            <a:r>
              <a:rPr lang="fr-FR" sz="1700" dirty="0" err="1">
                <a:solidFill>
                  <a:srgbClr val="FFFFFF"/>
                </a:solidFill>
              </a:rPr>
              <a:t>req</a:t>
            </a:r>
            <a:r>
              <a:rPr lang="fr-FR" sz="1700" dirty="0">
                <a:solidFill>
                  <a:srgbClr val="FFFFFF"/>
                </a:solidFill>
              </a:rPr>
              <a:t>, </a:t>
            </a:r>
            <a:r>
              <a:rPr lang="fr-FR" sz="1700" dirty="0" err="1">
                <a:solidFill>
                  <a:srgbClr val="FFFFFF"/>
                </a:solidFill>
              </a:rPr>
              <a:t>res</a:t>
            </a:r>
            <a:r>
              <a:rPr lang="fr-FR" sz="1700" dirty="0">
                <a:solidFill>
                  <a:srgbClr val="FFFFFF"/>
                </a:solidFill>
              </a:rPr>
              <a:t>, </a:t>
            </a:r>
            <a:r>
              <a:rPr lang="fr-FR" sz="1700" dirty="0" err="1">
                <a:solidFill>
                  <a:srgbClr val="FFFFFF"/>
                </a:solidFill>
              </a:rPr>
              <a:t>next</a:t>
            </a:r>
            <a:r>
              <a:rPr lang="fr-FR" sz="1700" dirty="0">
                <a:solidFill>
                  <a:srgbClr val="FFFFFF"/>
                </a:solidFill>
              </a:rPr>
              <a:t>) {</a:t>
            </a:r>
          </a:p>
          <a:p>
            <a:pPr marL="0" indent="0">
              <a:spcBef>
                <a:spcPts val="0"/>
              </a:spcBef>
              <a:buNone/>
            </a:pPr>
            <a:r>
              <a:rPr lang="fr-FR" sz="1700" dirty="0" smtClean="0">
                <a:solidFill>
                  <a:srgbClr val="FFFFFF"/>
                </a:solidFill>
              </a:rPr>
              <a:t>		</a:t>
            </a:r>
            <a:r>
              <a:rPr lang="fr-FR" sz="1700" dirty="0" err="1" smtClean="0">
                <a:solidFill>
                  <a:srgbClr val="FFFFFF"/>
                </a:solidFill>
              </a:rPr>
              <a:t>res.contentType</a:t>
            </a:r>
            <a:r>
              <a:rPr lang="fr-FR" sz="1700" dirty="0">
                <a:solidFill>
                  <a:srgbClr val="FFFFFF"/>
                </a:solidFill>
              </a:rPr>
              <a:t>('application/</a:t>
            </a:r>
            <a:r>
              <a:rPr lang="fr-FR" sz="1700" dirty="0" err="1">
                <a:solidFill>
                  <a:srgbClr val="FFFFFF"/>
                </a:solidFill>
              </a:rPr>
              <a:t>json</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next</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app.delete</a:t>
            </a:r>
            <a:r>
              <a:rPr lang="fr-FR" sz="1700" dirty="0">
                <a:solidFill>
                  <a:srgbClr val="FFFFFF"/>
                </a:solidFill>
              </a:rPr>
              <a:t>('/*', </a:t>
            </a:r>
            <a:r>
              <a:rPr lang="fr-FR" sz="1700" dirty="0" err="1">
                <a:solidFill>
                  <a:srgbClr val="FFFFFF"/>
                </a:solidFill>
              </a:rPr>
              <a:t>function</a:t>
            </a:r>
            <a:r>
              <a:rPr lang="fr-FR" sz="1700" dirty="0">
                <a:solidFill>
                  <a:srgbClr val="FFFFFF"/>
                </a:solidFill>
              </a:rPr>
              <a:t>(</a:t>
            </a:r>
            <a:r>
              <a:rPr lang="fr-FR" sz="1700" dirty="0" err="1">
                <a:solidFill>
                  <a:srgbClr val="FFFFFF"/>
                </a:solidFill>
              </a:rPr>
              <a:t>req</a:t>
            </a:r>
            <a:r>
              <a:rPr lang="fr-FR" sz="1700" dirty="0">
                <a:solidFill>
                  <a:srgbClr val="FFFFFF"/>
                </a:solidFill>
              </a:rPr>
              <a:t>, </a:t>
            </a:r>
            <a:r>
              <a:rPr lang="fr-FR" sz="1700" dirty="0" err="1">
                <a:solidFill>
                  <a:srgbClr val="FFFFFF"/>
                </a:solidFill>
              </a:rPr>
              <a:t>res</a:t>
            </a:r>
            <a:r>
              <a:rPr lang="fr-FR" sz="1700" dirty="0">
                <a:solidFill>
                  <a:srgbClr val="FFFFFF"/>
                </a:solidFill>
              </a:rPr>
              <a:t>, </a:t>
            </a:r>
            <a:r>
              <a:rPr lang="fr-FR" sz="1700" dirty="0" err="1">
                <a:solidFill>
                  <a:srgbClr val="FFFFFF"/>
                </a:solidFill>
              </a:rPr>
              <a:t>next</a:t>
            </a:r>
            <a:r>
              <a:rPr lang="fr-FR" sz="1700" dirty="0">
                <a:solidFill>
                  <a:srgbClr val="FFFFFF"/>
                </a:solidFill>
              </a:rPr>
              <a:t>) {</a:t>
            </a:r>
          </a:p>
          <a:p>
            <a:pPr marL="0" indent="0">
              <a:spcBef>
                <a:spcPts val="0"/>
              </a:spcBef>
              <a:buNone/>
            </a:pPr>
            <a:r>
              <a:rPr lang="fr-FR" sz="1700" dirty="0" smtClean="0">
                <a:solidFill>
                  <a:srgbClr val="FFFFFF"/>
                </a:solidFill>
              </a:rPr>
              <a:t>		</a:t>
            </a:r>
            <a:r>
              <a:rPr lang="fr-FR" sz="1700" dirty="0" err="1" smtClean="0">
                <a:solidFill>
                  <a:srgbClr val="FFFFFF"/>
                </a:solidFill>
              </a:rPr>
              <a:t>res.contentType</a:t>
            </a:r>
            <a:r>
              <a:rPr lang="fr-FR" sz="1700" dirty="0">
                <a:solidFill>
                  <a:srgbClr val="FFFFFF"/>
                </a:solidFill>
              </a:rPr>
              <a:t>('application/</a:t>
            </a:r>
            <a:r>
              <a:rPr lang="fr-FR" sz="1700" dirty="0" err="1">
                <a:solidFill>
                  <a:srgbClr val="FFFFFF"/>
                </a:solidFill>
              </a:rPr>
              <a:t>json</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err="1" smtClean="0">
                <a:solidFill>
                  <a:srgbClr val="FFFFFF"/>
                </a:solidFill>
              </a:rPr>
              <a:t>next</a:t>
            </a:r>
            <a:r>
              <a:rPr lang="fr-FR" sz="1700" dirty="0">
                <a:solidFill>
                  <a:srgbClr val="FFFFFF"/>
                </a:solidFill>
              </a:rPr>
              <a:t>();</a:t>
            </a:r>
          </a:p>
          <a:p>
            <a:pPr marL="0" indent="0">
              <a:spcBef>
                <a:spcPts val="0"/>
              </a:spcBef>
              <a:buNone/>
            </a:pPr>
            <a:r>
              <a:rPr lang="fr-FR" sz="1700" dirty="0" smtClean="0">
                <a:solidFill>
                  <a:srgbClr val="FFFFFF"/>
                </a:solidFill>
              </a:rPr>
              <a:t>	}</a:t>
            </a:r>
            <a:r>
              <a:rPr lang="fr-FR" sz="1700" dirty="0">
                <a:solidFill>
                  <a:srgbClr val="FFFFFF"/>
                </a:solidFill>
              </a:rPr>
              <a:t>);</a:t>
            </a:r>
            <a:endParaRPr lang="en-US" sz="1700" dirty="0" smtClean="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421583"/>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a:solidFill>
                  <a:srgbClr val="FFFFFF"/>
                </a:solidFill>
              </a:rPr>
              <a:t>Defining our </a:t>
            </a:r>
            <a:r>
              <a:rPr lang="en-US" dirty="0" smtClean="0">
                <a:solidFill>
                  <a:srgbClr val="FFFFFF"/>
                </a:solidFill>
              </a:rPr>
              <a:t>Routes</a:t>
            </a:r>
            <a:br>
              <a:rPr lang="en-US" dirty="0" smtClean="0">
                <a:solidFill>
                  <a:srgbClr val="FFFFFF"/>
                </a:solidFill>
              </a:rPr>
            </a:br>
            <a:r>
              <a:rPr lang="en-US" sz="2200" dirty="0" smtClean="0">
                <a:solidFill>
                  <a:srgbClr val="FFFFFF"/>
                </a:solidFill>
              </a:rPr>
              <a:t>app/</a:t>
            </a:r>
            <a:r>
              <a:rPr lang="en-US" sz="2200" dirty="0" err="1" smtClean="0">
                <a:solidFill>
                  <a:srgbClr val="FFFFFF"/>
                </a:solidFill>
              </a:rPr>
              <a:t>routes.js</a:t>
            </a:r>
            <a:r>
              <a:rPr lang="en-US" sz="2200" dirty="0" smtClean="0">
                <a:solidFill>
                  <a:srgbClr val="FFFFFF"/>
                </a:solidFill>
              </a:rPr>
              <a:t> (continued)</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r>
              <a:rPr lang="en-US" sz="1700" dirty="0" smtClean="0">
                <a:solidFill>
                  <a:srgbClr val="FFFFFF"/>
                </a:solidFill>
              </a:rPr>
              <a:t>	</a:t>
            </a:r>
            <a:r>
              <a:rPr lang="en-US" sz="1700" dirty="0" err="1" smtClean="0">
                <a:solidFill>
                  <a:srgbClr val="FFFFFF"/>
                </a:solidFill>
              </a:rPr>
              <a:t>var</a:t>
            </a:r>
            <a:r>
              <a:rPr lang="en-US" sz="1700" dirty="0" smtClean="0">
                <a:solidFill>
                  <a:srgbClr val="FFFFFF"/>
                </a:solidFill>
              </a:rPr>
              <a:t> </a:t>
            </a:r>
            <a:r>
              <a:rPr lang="en-US" sz="1700" dirty="0">
                <a:solidFill>
                  <a:srgbClr val="FFFFFF"/>
                </a:solidFill>
              </a:rPr>
              <a:t>router = </a:t>
            </a:r>
            <a:r>
              <a:rPr lang="en-US" sz="1700" dirty="0" err="1">
                <a:solidFill>
                  <a:srgbClr val="FFFFFF"/>
                </a:solidFill>
              </a:rPr>
              <a:t>express.Router</a:t>
            </a:r>
            <a:r>
              <a:rPr lang="en-US" sz="1700" dirty="0">
                <a:solidFill>
                  <a:srgbClr val="FFFFFF"/>
                </a:solidFill>
              </a:rPr>
              <a:t>()</a:t>
            </a:r>
            <a:r>
              <a:rPr lang="en-US" sz="1700" dirty="0" smtClean="0">
                <a:solidFill>
                  <a:srgbClr val="FFFFFF"/>
                </a:solidFill>
              </a:rPr>
              <a:t>;</a:t>
            </a:r>
            <a:endParaRPr lang="en-US" sz="1700" dirty="0">
              <a:solidFill>
                <a:srgbClr val="FFFFFF"/>
              </a:solidFill>
            </a:endParaRPr>
          </a:p>
          <a:p>
            <a:pPr marL="0" indent="0">
              <a:spcBef>
                <a:spcPts val="0"/>
              </a:spcBef>
              <a:buNone/>
            </a:pPr>
            <a:r>
              <a:rPr lang="en-US" sz="1700" dirty="0" smtClean="0">
                <a:solidFill>
                  <a:srgbClr val="FFFFFF"/>
                </a:solidFill>
              </a:rPr>
              <a:t>	</a:t>
            </a:r>
          </a:p>
          <a:p>
            <a:pPr marL="0" indent="0">
              <a:spcBef>
                <a:spcPts val="0"/>
              </a:spcBef>
              <a:buNone/>
            </a:pPr>
            <a:r>
              <a:rPr lang="en-US" sz="1700" dirty="0">
                <a:solidFill>
                  <a:srgbClr val="FFFFFF"/>
                </a:solidFill>
              </a:rPr>
              <a:t>	</a:t>
            </a:r>
            <a:r>
              <a:rPr lang="en-US" sz="1700" dirty="0" err="1" smtClean="0">
                <a:solidFill>
                  <a:srgbClr val="FFFFFF"/>
                </a:solidFill>
              </a:rPr>
              <a:t>router.post</a:t>
            </a:r>
            <a:r>
              <a:rPr lang="en-US" sz="1700" dirty="0">
                <a:solidFill>
                  <a:srgbClr val="FFFFFF"/>
                </a:solidFill>
              </a:rPr>
              <a:t>('/user/enroll', function(</a:t>
            </a:r>
            <a:r>
              <a:rPr lang="en-US" sz="1700" dirty="0" err="1">
                <a:solidFill>
                  <a:srgbClr val="FFFFFF"/>
                </a:solidFill>
              </a:rPr>
              <a:t>req</a:t>
            </a:r>
            <a:r>
              <a:rPr lang="en-US" sz="1700" dirty="0">
                <a:solidFill>
                  <a:srgbClr val="FFFFFF"/>
                </a:solidFill>
              </a:rPr>
              <a:t>, res) </a:t>
            </a:r>
            <a:r>
              <a:rPr lang="en-US" sz="1700" dirty="0" smtClean="0">
                <a:solidFill>
                  <a:srgbClr val="FFFFFF"/>
                </a:solidFill>
              </a:rPr>
              <a:t>{</a:t>
            </a:r>
          </a:p>
          <a:p>
            <a:pPr marL="0" indent="0">
              <a:spcBef>
                <a:spcPts val="0"/>
              </a:spcBef>
              <a:buNone/>
            </a:pPr>
            <a:r>
              <a:rPr lang="en-US" sz="1700" dirty="0">
                <a:solidFill>
                  <a:srgbClr val="FFFFFF"/>
                </a:solidFill>
              </a:rPr>
              <a:t>	</a:t>
            </a:r>
            <a:r>
              <a:rPr lang="en-US" sz="1700" dirty="0" smtClean="0">
                <a:solidFill>
                  <a:srgbClr val="FFFFFF"/>
                </a:solidFill>
              </a:rPr>
              <a:t>	</a:t>
            </a:r>
            <a:r>
              <a:rPr lang="en-US" sz="1700" dirty="0" err="1" smtClean="0">
                <a:solidFill>
                  <a:srgbClr val="FFFFFF"/>
                </a:solidFill>
              </a:rPr>
              <a:t>logger.debug</a:t>
            </a:r>
            <a:r>
              <a:rPr lang="en-US" sz="1700" dirty="0">
                <a:solidFill>
                  <a:srgbClr val="FFFFFF"/>
                </a:solidFill>
              </a:rPr>
              <a:t>('Router for </a:t>
            </a:r>
            <a:r>
              <a:rPr lang="en-US" sz="1700" dirty="0" smtClean="0">
                <a:solidFill>
                  <a:srgbClr val="FFFFFF"/>
                </a:solidFill>
              </a:rPr>
              <a:t>/user/enroll'</a:t>
            </a:r>
            <a:r>
              <a:rPr lang="en-US" sz="1700" dirty="0">
                <a:solidFill>
                  <a:srgbClr val="FFFFFF"/>
                </a:solidFill>
              </a:rPr>
              <a:t>)</a:t>
            </a:r>
            <a:r>
              <a:rPr lang="en-US" sz="1700" dirty="0" smtClean="0">
                <a:solidFill>
                  <a:srgbClr val="FFFFFF"/>
                </a:solidFill>
              </a:rPr>
              <a:t>;</a:t>
            </a:r>
          </a:p>
          <a:p>
            <a:pPr marL="0" indent="0">
              <a:spcBef>
                <a:spcPts val="0"/>
              </a:spcBef>
              <a:buNone/>
            </a:pPr>
            <a:r>
              <a:rPr lang="en-US" sz="1700" dirty="0">
                <a:solidFill>
                  <a:srgbClr val="FFFFFF"/>
                </a:solidFill>
              </a:rPr>
              <a:t>	</a:t>
            </a:r>
            <a:r>
              <a:rPr lang="en-US" sz="1700" dirty="0" smtClean="0">
                <a:solidFill>
                  <a:srgbClr val="FFFFFF"/>
                </a:solidFill>
              </a:rPr>
              <a:t>	…</a:t>
            </a:r>
            <a:endParaRPr lang="en-US" sz="1700" dirty="0">
              <a:solidFill>
                <a:srgbClr val="FFFFFF"/>
              </a:solidFill>
            </a:endParaRPr>
          </a:p>
          <a:p>
            <a:pPr marL="0" indent="0">
              <a:spcBef>
                <a:spcPts val="0"/>
              </a:spcBef>
              <a:buNone/>
            </a:pPr>
            <a:r>
              <a:rPr lang="en-US" sz="1700" dirty="0" smtClean="0">
                <a:solidFill>
                  <a:srgbClr val="FFFFFF"/>
                </a:solidFill>
              </a:rPr>
              <a:t>	}</a:t>
            </a:r>
            <a:endParaRPr lang="en-US" sz="1700" dirty="0">
              <a:solidFill>
                <a:srgbClr val="FFFFFF"/>
              </a:solidFill>
            </a:endParaRPr>
          </a:p>
          <a:p>
            <a:pPr marL="0" indent="0">
              <a:spcBef>
                <a:spcPts val="0"/>
              </a:spcBef>
              <a:buNone/>
            </a:pPr>
            <a:r>
              <a:rPr lang="en-US" sz="1700" dirty="0" smtClean="0">
                <a:solidFill>
                  <a:srgbClr val="FFFFFF"/>
                </a:solidFill>
              </a:rPr>
              <a:t>	</a:t>
            </a:r>
            <a:r>
              <a:rPr lang="en-US" sz="1700" dirty="0" err="1" smtClean="0">
                <a:solidFill>
                  <a:srgbClr val="FFFFFF"/>
                </a:solidFill>
              </a:rPr>
              <a:t>router.get</a:t>
            </a:r>
            <a:r>
              <a:rPr lang="en-US" sz="1700" dirty="0">
                <a:solidFill>
                  <a:srgbClr val="FFFFFF"/>
                </a:solidFill>
              </a:rPr>
              <a:t>('/feeds', </a:t>
            </a:r>
            <a:r>
              <a:rPr lang="en-US" sz="1700" b="1" dirty="0" err="1">
                <a:solidFill>
                  <a:srgbClr val="FFFFFF"/>
                </a:solidFill>
              </a:rPr>
              <a:t>stormpath.apiAuthenticationRequired</a:t>
            </a:r>
            <a:r>
              <a:rPr lang="en-US" sz="1700" dirty="0">
                <a:solidFill>
                  <a:srgbClr val="FFFFFF"/>
                </a:solidFill>
              </a:rPr>
              <a:t>, function(</a:t>
            </a:r>
            <a:r>
              <a:rPr lang="en-US" sz="1700" dirty="0" err="1">
                <a:solidFill>
                  <a:srgbClr val="FFFFFF"/>
                </a:solidFill>
              </a:rPr>
              <a:t>req</a:t>
            </a:r>
            <a:r>
              <a:rPr lang="en-US" sz="1700" dirty="0">
                <a:solidFill>
                  <a:srgbClr val="FFFFFF"/>
                </a:solidFill>
              </a:rPr>
              <a:t>, res) </a:t>
            </a:r>
            <a:r>
              <a:rPr lang="en-US" sz="1700" dirty="0" smtClean="0">
                <a:solidFill>
                  <a:srgbClr val="FFFFFF"/>
                </a:solidFill>
              </a:rPr>
              <a:t>{</a:t>
            </a:r>
          </a:p>
          <a:p>
            <a:pPr marL="0" indent="0">
              <a:spcBef>
                <a:spcPts val="0"/>
              </a:spcBef>
              <a:buNone/>
            </a:pPr>
            <a:r>
              <a:rPr lang="en-US" sz="1700" dirty="0">
                <a:solidFill>
                  <a:srgbClr val="FFFFFF"/>
                </a:solidFill>
              </a:rPr>
              <a:t>	</a:t>
            </a:r>
            <a:r>
              <a:rPr lang="en-US" sz="1700" dirty="0" smtClean="0">
                <a:solidFill>
                  <a:srgbClr val="FFFFFF"/>
                </a:solidFill>
              </a:rPr>
              <a:t>	</a:t>
            </a:r>
            <a:r>
              <a:rPr lang="en-US" sz="1700" dirty="0" err="1" smtClean="0">
                <a:solidFill>
                  <a:srgbClr val="FFFFFF"/>
                </a:solidFill>
              </a:rPr>
              <a:t>logger.debug</a:t>
            </a:r>
            <a:r>
              <a:rPr lang="en-US" sz="1700" dirty="0">
                <a:solidFill>
                  <a:srgbClr val="FFFFFF"/>
                </a:solidFill>
              </a:rPr>
              <a:t>('Router for /feeds')</a:t>
            </a:r>
            <a:r>
              <a:rPr lang="en-US" sz="1700" dirty="0" smtClean="0">
                <a:solidFill>
                  <a:srgbClr val="FFFFFF"/>
                </a:solidFill>
              </a:rPr>
              <a:t>;</a:t>
            </a:r>
          </a:p>
          <a:p>
            <a:pPr marL="0" indent="0">
              <a:spcBef>
                <a:spcPts val="0"/>
              </a:spcBef>
              <a:buNone/>
            </a:pPr>
            <a:r>
              <a:rPr lang="en-US" sz="1700" dirty="0">
                <a:solidFill>
                  <a:srgbClr val="FFFFFF"/>
                </a:solidFill>
              </a:rPr>
              <a:t>	</a:t>
            </a:r>
            <a:r>
              <a:rPr lang="en-US" sz="1700" dirty="0" smtClean="0">
                <a:solidFill>
                  <a:srgbClr val="FFFFFF"/>
                </a:solidFill>
              </a:rPr>
              <a:t>	…</a:t>
            </a:r>
          </a:p>
          <a:p>
            <a:pPr marL="0" indent="0">
              <a:spcBef>
                <a:spcPts val="0"/>
              </a:spcBef>
              <a:buNone/>
            </a:pPr>
            <a:r>
              <a:rPr lang="en-US" sz="1700" dirty="0" smtClean="0">
                <a:solidFill>
                  <a:srgbClr val="FFFFFF"/>
                </a:solidFill>
              </a:rPr>
              <a:t>	}</a:t>
            </a:r>
            <a:endParaRPr lang="en-US" sz="1700" dirty="0">
              <a:solidFill>
                <a:srgbClr val="FFFFFF"/>
              </a:solidFill>
            </a:endParaRPr>
          </a:p>
          <a:p>
            <a:pPr marL="0" indent="0">
              <a:spcBef>
                <a:spcPts val="0"/>
              </a:spcBef>
              <a:buNone/>
            </a:pPr>
            <a:r>
              <a:rPr lang="en-US" sz="1700" dirty="0" smtClean="0">
                <a:solidFill>
                  <a:srgbClr val="FFFFFF"/>
                </a:solidFill>
              </a:rPr>
              <a:t>	</a:t>
            </a:r>
            <a:r>
              <a:rPr lang="en-US" sz="1700" dirty="0" err="1" smtClean="0">
                <a:solidFill>
                  <a:srgbClr val="FFFFFF"/>
                </a:solidFill>
              </a:rPr>
              <a:t>router.put</a:t>
            </a:r>
            <a:r>
              <a:rPr lang="en-US" sz="1700" dirty="0">
                <a:solidFill>
                  <a:srgbClr val="FFFFFF"/>
                </a:solidFill>
              </a:rPr>
              <a:t>('/feeds/subscribe', </a:t>
            </a:r>
            <a:endParaRPr lang="en-US" sz="1700" dirty="0" smtClean="0">
              <a:solidFill>
                <a:srgbClr val="FFFFFF"/>
              </a:solidFill>
            </a:endParaRPr>
          </a:p>
          <a:p>
            <a:pPr marL="0" indent="0">
              <a:spcBef>
                <a:spcPts val="0"/>
              </a:spcBef>
              <a:buNone/>
            </a:pPr>
            <a:r>
              <a:rPr lang="en-US" sz="1700" dirty="0">
                <a:solidFill>
                  <a:srgbClr val="FFFFFF"/>
                </a:solidFill>
              </a:rPr>
              <a:t>	</a:t>
            </a:r>
            <a:r>
              <a:rPr lang="en-US" sz="1700" dirty="0" smtClean="0">
                <a:solidFill>
                  <a:srgbClr val="FFFFFF"/>
                </a:solidFill>
              </a:rPr>
              <a:t>		  </a:t>
            </a:r>
            <a:r>
              <a:rPr lang="en-US" sz="1700" b="1" dirty="0" err="1" smtClean="0">
                <a:solidFill>
                  <a:srgbClr val="FFFFFF"/>
                </a:solidFill>
              </a:rPr>
              <a:t>stormpath.apiAuthenticationRequired</a:t>
            </a:r>
            <a:r>
              <a:rPr lang="en-US" sz="1700" dirty="0">
                <a:solidFill>
                  <a:srgbClr val="FFFFFF"/>
                </a:solidFill>
              </a:rPr>
              <a:t>, function(</a:t>
            </a:r>
            <a:r>
              <a:rPr lang="en-US" sz="1700" dirty="0" err="1">
                <a:solidFill>
                  <a:srgbClr val="FFFFFF"/>
                </a:solidFill>
              </a:rPr>
              <a:t>req</a:t>
            </a:r>
            <a:r>
              <a:rPr lang="en-US" sz="1700" dirty="0">
                <a:solidFill>
                  <a:srgbClr val="FFFFFF"/>
                </a:solidFill>
              </a:rPr>
              <a:t>, res) </a:t>
            </a:r>
            <a:r>
              <a:rPr lang="en-US" sz="1700" dirty="0" smtClean="0">
                <a:solidFill>
                  <a:srgbClr val="FFFFFF"/>
                </a:solidFill>
              </a:rPr>
              <a:t>{</a:t>
            </a:r>
          </a:p>
          <a:p>
            <a:pPr marL="0" indent="0">
              <a:spcBef>
                <a:spcPts val="0"/>
              </a:spcBef>
              <a:buNone/>
            </a:pPr>
            <a:r>
              <a:rPr lang="en-US" sz="1700" dirty="0">
                <a:solidFill>
                  <a:srgbClr val="FFFFFF"/>
                </a:solidFill>
              </a:rPr>
              <a:t>	</a:t>
            </a:r>
            <a:r>
              <a:rPr lang="en-US" sz="1700" dirty="0" smtClean="0">
                <a:solidFill>
                  <a:srgbClr val="FFFFFF"/>
                </a:solidFill>
              </a:rPr>
              <a:t>	</a:t>
            </a:r>
            <a:r>
              <a:rPr lang="en-US" sz="1700" dirty="0" err="1" smtClean="0">
                <a:solidFill>
                  <a:srgbClr val="FFFFFF"/>
                </a:solidFill>
              </a:rPr>
              <a:t>logger.debug</a:t>
            </a:r>
            <a:r>
              <a:rPr lang="en-US" sz="1700" dirty="0">
                <a:solidFill>
                  <a:srgbClr val="FFFFFF"/>
                </a:solidFill>
              </a:rPr>
              <a:t>('Router for /feeds');</a:t>
            </a:r>
          </a:p>
          <a:p>
            <a:pPr marL="0" indent="0">
              <a:spcBef>
                <a:spcPts val="0"/>
              </a:spcBef>
              <a:buNone/>
            </a:pPr>
            <a:r>
              <a:rPr lang="en-US" sz="1700" dirty="0">
                <a:solidFill>
                  <a:srgbClr val="FFFFFF"/>
                </a:solidFill>
              </a:rPr>
              <a:t>	</a:t>
            </a:r>
            <a:r>
              <a:rPr lang="en-US" sz="1700" dirty="0" smtClean="0">
                <a:solidFill>
                  <a:srgbClr val="FFFFFF"/>
                </a:solidFill>
              </a:rPr>
              <a:t>	…</a:t>
            </a:r>
            <a:endParaRPr lang="en-US" sz="1700" dirty="0">
              <a:solidFill>
                <a:srgbClr val="FFFFFF"/>
              </a:solidFill>
            </a:endParaRPr>
          </a:p>
          <a:p>
            <a:pPr marL="0" indent="0">
              <a:spcBef>
                <a:spcPts val="0"/>
              </a:spcBef>
              <a:buNone/>
            </a:pPr>
            <a:r>
              <a:rPr lang="en-US" sz="1700" dirty="0" smtClean="0">
                <a:solidFill>
                  <a:srgbClr val="FFFFFF"/>
                </a:solidFill>
              </a:rPr>
              <a:t>	}</a:t>
            </a:r>
            <a:endParaRPr lang="en-US" sz="1700" dirty="0">
              <a:solidFill>
                <a:srgbClr val="FFFFFF"/>
              </a:solidFill>
            </a:endParaRPr>
          </a:p>
          <a:p>
            <a:pPr marL="0" indent="0">
              <a:spcBef>
                <a:spcPts val="0"/>
              </a:spcBef>
              <a:buNone/>
            </a:pPr>
            <a:r>
              <a:rPr lang="fr-FR" sz="1700" dirty="0">
                <a:solidFill>
                  <a:srgbClr val="FFFFFF"/>
                </a:solidFill>
              </a:rPr>
              <a:t> </a:t>
            </a:r>
            <a:r>
              <a:rPr lang="fr-FR" sz="1700" dirty="0" smtClean="0">
                <a:solidFill>
                  <a:srgbClr val="FFFFFF"/>
                </a:solidFill>
              </a:rPr>
              <a:t>	</a:t>
            </a:r>
            <a:r>
              <a:rPr lang="fr-FR" sz="1700" dirty="0" err="1" smtClean="0">
                <a:solidFill>
                  <a:srgbClr val="FFFFFF"/>
                </a:solidFill>
              </a:rPr>
              <a:t>app.use</a:t>
            </a:r>
            <a:r>
              <a:rPr lang="fr-FR" sz="1700" dirty="0">
                <a:solidFill>
                  <a:srgbClr val="FFFFFF"/>
                </a:solidFill>
              </a:rPr>
              <a:t>('/api/v1.0', router)</a:t>
            </a:r>
            <a:r>
              <a:rPr lang="fr-FR" sz="1700" dirty="0" smtClean="0">
                <a:solidFill>
                  <a:srgbClr val="FFFFFF"/>
                </a:solidFill>
              </a:rPr>
              <a:t>;</a:t>
            </a:r>
            <a:endParaRPr lang="fr-FR" sz="1700" dirty="0">
              <a:solidFill>
                <a:srgbClr val="FFFFFF"/>
              </a:solidFill>
            </a:endParaRPr>
          </a:p>
          <a:p>
            <a:pPr marL="0" indent="0">
              <a:spcBef>
                <a:spcPts val="0"/>
              </a:spcBef>
              <a:buNone/>
            </a:pPr>
            <a:r>
              <a:rPr lang="fr-FR" sz="1700" dirty="0" smtClean="0">
                <a:solidFill>
                  <a:srgbClr val="FFFFFF"/>
                </a:solidFill>
              </a:rPr>
              <a:t>}</a:t>
            </a:r>
            <a:endParaRPr lang="fr-FR" sz="1700" dirty="0">
              <a:solidFill>
                <a:srgbClr val="FFFFFF"/>
              </a:solidFill>
            </a:endParaRPr>
          </a:p>
          <a:p>
            <a:pPr marL="0" indent="0">
              <a:spcBef>
                <a:spcPts val="0"/>
              </a:spcBef>
              <a:buNone/>
            </a:pPr>
            <a:endParaRPr lang="en-US" sz="1700"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23672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Looking at our router code</a:t>
            </a:r>
            <a:endParaRPr lang="en-US" sz="2200" dirty="0">
              <a:solidFill>
                <a:srgbClr val="FFFFFF"/>
              </a:solidFill>
            </a:endParaRPr>
          </a:p>
        </p:txBody>
      </p:sp>
      <p:sp>
        <p:nvSpPr>
          <p:cNvPr id="4" name="Content Placeholder 3"/>
          <p:cNvSpPr>
            <a:spLocks noGrp="1"/>
          </p:cNvSpPr>
          <p:nvPr>
            <p:ph idx="1"/>
          </p:nvPr>
        </p:nvSpPr>
        <p:spPr>
          <a:xfrm>
            <a:off x="457200" y="1422399"/>
            <a:ext cx="8229600" cy="4899077"/>
          </a:xfrm>
        </p:spPr>
        <p:txBody>
          <a:bodyPr/>
          <a:lstStyle/>
          <a:p>
            <a:pPr marL="0" indent="0">
              <a:spcBef>
                <a:spcPts val="0"/>
              </a:spcBef>
              <a:buNone/>
            </a:pPr>
            <a:endParaRPr lang="fr-FR" sz="1700" dirty="0">
              <a:solidFill>
                <a:srgbClr val="FFFFFF"/>
              </a:solidFill>
            </a:endParaRPr>
          </a:p>
          <a:p>
            <a:pPr marL="0" indent="0">
              <a:spcBef>
                <a:spcPts val="0"/>
              </a:spcBef>
              <a:buNone/>
            </a:pPr>
            <a:r>
              <a:rPr lang="en-US" sz="2000" b="1" dirty="0" smtClean="0">
                <a:solidFill>
                  <a:srgbClr val="FFFFFF"/>
                </a:solidFill>
              </a:rPr>
              <a:t>Let’s go look at some real router code at:</a:t>
            </a:r>
          </a:p>
          <a:p>
            <a:pPr marL="0" indent="0">
              <a:spcBef>
                <a:spcPts val="0"/>
              </a:spcBef>
              <a:buNone/>
            </a:pPr>
            <a:endParaRPr lang="en-US" sz="2000" b="1" dirty="0">
              <a:solidFill>
                <a:srgbClr val="FFFFFF"/>
              </a:solidFill>
            </a:endParaRPr>
          </a:p>
          <a:p>
            <a:pPr marL="0" indent="0">
              <a:spcBef>
                <a:spcPts val="0"/>
              </a:spcBef>
              <a:buNone/>
            </a:pPr>
            <a:r>
              <a:rPr lang="en-US" sz="2000" b="1" dirty="0">
                <a:solidFill>
                  <a:srgbClr val="FFFFFF"/>
                </a:solidFill>
              </a:rPr>
              <a:t>https://</a:t>
            </a:r>
            <a:r>
              <a:rPr lang="en-US" sz="2000" b="1" dirty="0" err="1">
                <a:solidFill>
                  <a:srgbClr val="FFFFFF"/>
                </a:solidFill>
              </a:rPr>
              <a:t>github.com</a:t>
            </a:r>
            <a:r>
              <a:rPr lang="en-US" sz="2000" b="1" dirty="0">
                <a:solidFill>
                  <a:srgbClr val="FFFFFF"/>
                </a:solidFill>
              </a:rPr>
              <a:t>/</a:t>
            </a:r>
            <a:r>
              <a:rPr lang="en-US" sz="2000" b="1" dirty="0" err="1">
                <a:solidFill>
                  <a:srgbClr val="FFFFFF"/>
                </a:solidFill>
              </a:rPr>
              <a:t>ctindel</a:t>
            </a:r>
            <a:r>
              <a:rPr lang="en-US" sz="2000" b="1" dirty="0">
                <a:solidFill>
                  <a:srgbClr val="FFFFFF"/>
                </a:solidFill>
              </a:rPr>
              <a:t>/reader/blob/master/</a:t>
            </a:r>
            <a:r>
              <a:rPr lang="en-US" sz="2000" b="1" dirty="0" err="1">
                <a:solidFill>
                  <a:srgbClr val="FFFFFF"/>
                </a:solidFill>
              </a:rPr>
              <a:t>api</a:t>
            </a:r>
            <a:r>
              <a:rPr lang="en-US" sz="2000" b="1" dirty="0">
                <a:solidFill>
                  <a:srgbClr val="FFFFFF"/>
                </a:solidFill>
              </a:rPr>
              <a:t>/v1.0/app/</a:t>
            </a:r>
            <a:r>
              <a:rPr lang="en-US" sz="2000" b="1" dirty="0" err="1">
                <a:solidFill>
                  <a:srgbClr val="FFFFFF"/>
                </a:solidFill>
              </a:rPr>
              <a:t>routes.js</a:t>
            </a:r>
            <a:endParaRPr lang="en-US" sz="2000" b="1"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41914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Starting the server and running tests</a:t>
            </a:r>
            <a:endParaRPr lang="en-US" sz="2200" dirty="0">
              <a:solidFill>
                <a:srgbClr val="FFFFFF"/>
              </a:solidFill>
            </a:endParaRPr>
          </a:p>
        </p:txBody>
      </p:sp>
      <p:sp>
        <p:nvSpPr>
          <p:cNvPr id="5" name="Content Placeholder 3"/>
          <p:cNvSpPr txBox="1">
            <a:spLocks/>
          </p:cNvSpPr>
          <p:nvPr/>
        </p:nvSpPr>
        <p:spPr>
          <a:xfrm>
            <a:off x="457200" y="1422399"/>
            <a:ext cx="8229600" cy="4899077"/>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smtClean="0">
                <a:solidFill>
                  <a:srgbClr val="FFFFFF"/>
                </a:solidFill>
              </a:rPr>
              <a:t>Make sure your </a:t>
            </a:r>
            <a:r>
              <a:rPr lang="en-US" sz="2200" dirty="0" err="1" smtClean="0">
                <a:solidFill>
                  <a:srgbClr val="FFFFFF"/>
                </a:solidFill>
              </a:rPr>
              <a:t>mongodb</a:t>
            </a:r>
            <a:r>
              <a:rPr lang="en-US" sz="2200" dirty="0" smtClean="0">
                <a:solidFill>
                  <a:srgbClr val="FFFFFF"/>
                </a:solidFill>
              </a:rPr>
              <a:t> instance is running</a:t>
            </a:r>
          </a:p>
          <a:p>
            <a:pPr lvl="1"/>
            <a:r>
              <a:rPr lang="en-US" sz="1800" dirty="0" err="1" smtClean="0">
                <a:solidFill>
                  <a:srgbClr val="FFFFFF"/>
                </a:solidFill>
              </a:rPr>
              <a:t>mongod</a:t>
            </a:r>
            <a:endParaRPr lang="en-US" sz="1800" dirty="0" smtClean="0">
              <a:solidFill>
                <a:srgbClr val="FFFFFF"/>
              </a:solidFill>
            </a:endParaRPr>
          </a:p>
          <a:p>
            <a:r>
              <a:rPr lang="en-US" sz="2200" dirty="0" smtClean="0">
                <a:solidFill>
                  <a:srgbClr val="FFFFFF"/>
                </a:solidFill>
              </a:rPr>
              <a:t>Install the Node Libraries</a:t>
            </a:r>
          </a:p>
          <a:p>
            <a:pPr lvl="1"/>
            <a:r>
              <a:rPr lang="en-US" sz="1800" dirty="0" err="1" smtClean="0">
                <a:solidFill>
                  <a:srgbClr val="FFFFFF"/>
                </a:solidFill>
              </a:rPr>
              <a:t>npm</a:t>
            </a:r>
            <a:r>
              <a:rPr lang="en-US" sz="1800" dirty="0" smtClean="0">
                <a:solidFill>
                  <a:srgbClr val="FFFFFF"/>
                </a:solidFill>
              </a:rPr>
              <a:t> install</a:t>
            </a:r>
          </a:p>
          <a:p>
            <a:r>
              <a:rPr lang="en-US" sz="2200" dirty="0" smtClean="0">
                <a:solidFill>
                  <a:srgbClr val="FFFFFF"/>
                </a:solidFill>
              </a:rPr>
              <a:t>Start the REST API server</a:t>
            </a:r>
          </a:p>
          <a:p>
            <a:pPr lvl="1"/>
            <a:r>
              <a:rPr lang="en-US" sz="1800" dirty="0" smtClean="0">
                <a:solidFill>
                  <a:srgbClr val="FFFFFF"/>
                </a:solidFill>
              </a:rPr>
              <a:t>node </a:t>
            </a:r>
            <a:r>
              <a:rPr lang="en-US" sz="1800" dirty="0" err="1" smtClean="0">
                <a:solidFill>
                  <a:srgbClr val="FFFFFF"/>
                </a:solidFill>
              </a:rPr>
              <a:t>server.js</a:t>
            </a:r>
            <a:endParaRPr lang="en-US" sz="1800" dirty="0" smtClean="0">
              <a:solidFill>
                <a:srgbClr val="FFFFFF"/>
              </a:solidFill>
            </a:endParaRPr>
          </a:p>
          <a:p>
            <a:r>
              <a:rPr lang="en-US" sz="2200" dirty="0" smtClean="0">
                <a:solidFill>
                  <a:srgbClr val="FFFFFF"/>
                </a:solidFill>
              </a:rPr>
              <a:t>Run test cases</a:t>
            </a:r>
          </a:p>
          <a:p>
            <a:pPr lvl="1"/>
            <a:r>
              <a:rPr lang="en-US" sz="1800" dirty="0" smtClean="0">
                <a:solidFill>
                  <a:srgbClr val="FFFFFF"/>
                </a:solidFill>
              </a:rPr>
              <a:t>node </a:t>
            </a:r>
            <a:r>
              <a:rPr lang="en-US" sz="1800" dirty="0" err="1" smtClean="0">
                <a:solidFill>
                  <a:srgbClr val="FFFFFF"/>
                </a:solidFill>
              </a:rPr>
              <a:t>setup_tests.js</a:t>
            </a:r>
            <a:endParaRPr lang="en-US" sz="1800" dirty="0" smtClean="0">
              <a:solidFill>
                <a:srgbClr val="FFFFFF"/>
              </a:solidFill>
            </a:endParaRPr>
          </a:p>
          <a:p>
            <a:pPr lvl="1"/>
            <a:r>
              <a:rPr lang="en-US" sz="1800" dirty="0" smtClean="0">
                <a:solidFill>
                  <a:srgbClr val="FFFFFF"/>
                </a:solidFill>
              </a:rPr>
              <a:t>jasmine</a:t>
            </a:r>
            <a:r>
              <a:rPr lang="en-US" sz="1800" dirty="0">
                <a:solidFill>
                  <a:srgbClr val="FFFFFF"/>
                </a:solidFill>
              </a:rPr>
              <a:t>-node </a:t>
            </a:r>
            <a:r>
              <a:rPr lang="en-US" sz="1800" dirty="0" err="1" smtClean="0">
                <a:solidFill>
                  <a:srgbClr val="FFFFFF"/>
                </a:solidFill>
              </a:rPr>
              <a:t>create_accounts_error_spec.js</a:t>
            </a:r>
            <a:endParaRPr lang="en-US" sz="1800" dirty="0" smtClean="0">
              <a:solidFill>
                <a:srgbClr val="FFFFFF"/>
              </a:solidFill>
            </a:endParaRPr>
          </a:p>
          <a:p>
            <a:pPr lvl="1"/>
            <a:r>
              <a:rPr lang="en-US" sz="1800" dirty="0" smtClean="0">
                <a:solidFill>
                  <a:srgbClr val="FFFFFF"/>
                </a:solidFill>
              </a:rPr>
              <a:t>jasmine</a:t>
            </a:r>
            <a:r>
              <a:rPr lang="en-US" sz="1800" dirty="0">
                <a:solidFill>
                  <a:srgbClr val="FFFFFF"/>
                </a:solidFill>
              </a:rPr>
              <a:t>-node </a:t>
            </a:r>
            <a:r>
              <a:rPr lang="en-US" sz="1800" dirty="0" err="1" smtClean="0">
                <a:solidFill>
                  <a:srgbClr val="FFFFFF"/>
                </a:solidFill>
              </a:rPr>
              <a:t>create_accounts_spec.js</a:t>
            </a:r>
            <a:endParaRPr lang="en-US" sz="1800" dirty="0" smtClean="0">
              <a:solidFill>
                <a:srgbClr val="FFFFFF"/>
              </a:solidFill>
            </a:endParaRPr>
          </a:p>
          <a:p>
            <a:pPr lvl="1"/>
            <a:r>
              <a:rPr lang="en-US" sz="1800" dirty="0">
                <a:solidFill>
                  <a:srgbClr val="FFFFFF"/>
                </a:solidFill>
              </a:rPr>
              <a:t>n</a:t>
            </a:r>
            <a:r>
              <a:rPr lang="en-US" sz="1800" dirty="0" smtClean="0">
                <a:solidFill>
                  <a:srgbClr val="FFFFFF"/>
                </a:solidFill>
              </a:rPr>
              <a:t>ode </a:t>
            </a:r>
            <a:r>
              <a:rPr lang="en-US" sz="1800" dirty="0" err="1" smtClean="0">
                <a:solidFill>
                  <a:srgbClr val="FFFFFF"/>
                </a:solidFill>
              </a:rPr>
              <a:t>write_creds.js</a:t>
            </a:r>
            <a:endParaRPr lang="en-US" sz="1800" dirty="0" smtClean="0">
              <a:solidFill>
                <a:srgbClr val="FFFFFF"/>
              </a:solidFill>
            </a:endParaRPr>
          </a:p>
          <a:p>
            <a:pPr lvl="1"/>
            <a:r>
              <a:rPr lang="en-US" sz="1800" dirty="0">
                <a:solidFill>
                  <a:srgbClr val="FFFFFF"/>
                </a:solidFill>
              </a:rPr>
              <a:t>j</a:t>
            </a:r>
            <a:r>
              <a:rPr lang="en-US" sz="1800" dirty="0" smtClean="0">
                <a:solidFill>
                  <a:srgbClr val="FFFFFF"/>
                </a:solidFill>
              </a:rPr>
              <a:t>asmine-node </a:t>
            </a:r>
            <a:r>
              <a:rPr lang="en-US" sz="1800" dirty="0" err="1" smtClean="0">
                <a:solidFill>
                  <a:srgbClr val="FFFFFF"/>
                </a:solidFill>
              </a:rPr>
              <a:t>feed_spec.js</a:t>
            </a:r>
            <a:endParaRPr lang="en-US" sz="1800" dirty="0">
              <a:solidFill>
                <a:srgbClr val="FFFFFF"/>
              </a:solidFill>
            </a:endParaRPr>
          </a:p>
          <a:p>
            <a:endParaRPr lang="en-US" sz="2200" dirty="0" smtClean="0">
              <a:solidFill>
                <a:srgbClr val="FFFFFF"/>
              </a:solidFill>
            </a:endParaRPr>
          </a:p>
          <a:p>
            <a:pPr lvl="1"/>
            <a:endParaRPr lang="en-US" sz="2200" dirty="0" smtClean="0">
              <a:solidFill>
                <a:srgbClr val="FFFFFF"/>
              </a:solidFill>
            </a:endParaRPr>
          </a:p>
        </p:txBody>
      </p:sp>
      <p:sp>
        <p:nvSpPr>
          <p:cNvPr id="6" name="Rectangle 5"/>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82118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525"/>
            <a:ext cx="8229600" cy="1143000"/>
          </a:xfrm>
        </p:spPr>
        <p:txBody>
          <a:bodyPr/>
          <a:lstStyle/>
          <a:p>
            <a:pPr eaLnBrk="1" fontAlgn="auto" hangingPunct="1">
              <a:spcAft>
                <a:spcPts val="0"/>
              </a:spcAft>
              <a:defRPr/>
            </a:pPr>
            <a:r>
              <a:rPr lang="en-US" dirty="0" smtClean="0">
                <a:solidFill>
                  <a:srgbClr val="FFFFFF"/>
                </a:solidFill>
                <a:ea typeface="+mj-ea"/>
              </a:rPr>
              <a:t>For More Information</a:t>
            </a:r>
            <a:endParaRPr lang="en-US" dirty="0">
              <a:solidFill>
                <a:srgbClr val="FFFFFF"/>
              </a:solidFill>
              <a:ea typeface="+mj-ea"/>
            </a:endParaRPr>
          </a:p>
        </p:txBody>
      </p:sp>
      <p:graphicFrame>
        <p:nvGraphicFramePr>
          <p:cNvPr id="38" name="Content Placeholder 4"/>
          <p:cNvGraphicFramePr>
            <a:graphicFrameLocks/>
          </p:cNvGraphicFramePr>
          <p:nvPr>
            <p:extLst>
              <p:ext uri="{D42A27DB-BD31-4B8C-83A1-F6EECF244321}">
                <p14:modId xmlns:p14="http://schemas.microsoft.com/office/powerpoint/2010/main" val="3236925292"/>
              </p:ext>
            </p:extLst>
          </p:nvPr>
        </p:nvGraphicFramePr>
        <p:xfrm>
          <a:off x="457200" y="1422400"/>
          <a:ext cx="8229600" cy="4518027"/>
        </p:xfrm>
        <a:graphic>
          <a:graphicData uri="http://schemas.openxmlformats.org/drawingml/2006/table">
            <a:tbl>
              <a:tblPr firstRow="1" bandRow="1">
                <a:tableStyleId>{5C22544A-7EE6-4342-B048-85BDC9FD1C3A}</a:tableStyleId>
              </a:tblPr>
              <a:tblGrid>
                <a:gridCol w="4114800"/>
                <a:gridCol w="4114800"/>
              </a:tblGrid>
              <a:tr h="502003">
                <a:tc>
                  <a:txBody>
                    <a:bodyPr/>
                    <a:lstStyle/>
                    <a:p>
                      <a:r>
                        <a:rPr lang="en-US" sz="1800" b="1" i="0" dirty="0" smtClean="0">
                          <a:solidFill>
                            <a:srgbClr val="FFFFFF"/>
                          </a:solidFill>
                          <a:latin typeface="+mj-lt"/>
                        </a:rPr>
                        <a:t>Resource</a:t>
                      </a:r>
                    </a:p>
                  </a:txBody>
                  <a:tcPr marL="274320" marT="45721" marB="45721" anchor="ctr">
                    <a:lnR w="28575" cap="flat" cmpd="sng" algn="ctr">
                      <a:solidFill>
                        <a:prstClr val="white"/>
                      </a:solidFill>
                      <a:prstDash val="solid"/>
                      <a:round/>
                      <a:headEnd type="none" w="med" len="med"/>
                      <a:tailEnd type="none" w="med" len="med"/>
                    </a:lnR>
                    <a:noFill/>
                  </a:tcPr>
                </a:tc>
                <a:tc>
                  <a:txBody>
                    <a:bodyPr/>
                    <a:lstStyle/>
                    <a:p>
                      <a:r>
                        <a:rPr lang="en-US" sz="1800" b="1" i="0" dirty="0" smtClean="0">
                          <a:solidFill>
                            <a:srgbClr val="FFFFFF"/>
                          </a:solidFill>
                          <a:latin typeface="+mj-lt"/>
                        </a:rPr>
                        <a:t>Location</a:t>
                      </a:r>
                      <a:endParaRPr lang="en-US" sz="1800" b="1" i="0" dirty="0">
                        <a:solidFill>
                          <a:srgbClr val="FFFFFF"/>
                        </a:solidFill>
                        <a:latin typeface="+mj-lt"/>
                      </a:endParaRPr>
                    </a:p>
                  </a:txBody>
                  <a:tcPr marL="274320" marT="45721" marB="45721" anchor="ctr">
                    <a:lnL w="28575" cap="flat" cmpd="sng" algn="ctr">
                      <a:solidFill>
                        <a:prstClr val="white"/>
                      </a:solidFill>
                      <a:prstDash val="solid"/>
                      <a:round/>
                      <a:headEnd type="none" w="med" len="med"/>
                      <a:tailEnd type="none" w="med" len="med"/>
                    </a:lnL>
                    <a:noFill/>
                  </a:tcPr>
                </a:tc>
              </a:tr>
              <a:tr h="502003">
                <a:tc>
                  <a:txBody>
                    <a:bodyPr/>
                    <a:lstStyle/>
                    <a:p>
                      <a:r>
                        <a:rPr lang="en-US" sz="1800" dirty="0" err="1" smtClean="0">
                          <a:solidFill>
                            <a:srgbClr val="FFFFFF"/>
                          </a:solidFill>
                        </a:rPr>
                        <a:t>Github</a:t>
                      </a:r>
                      <a:r>
                        <a:rPr lang="en-US" sz="1800" dirty="0" smtClean="0">
                          <a:solidFill>
                            <a:srgbClr val="FFFFFF"/>
                          </a:solidFill>
                        </a:rPr>
                        <a:t> repo</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noFill/>
                  </a:tcPr>
                </a:tc>
                <a:tc>
                  <a:txBody>
                    <a:bodyPr/>
                    <a:lstStyle/>
                    <a:p>
                      <a:r>
                        <a:rPr lang="en-US" sz="1800" dirty="0" err="1" smtClean="0">
                          <a:solidFill>
                            <a:srgbClr val="FFFFFF"/>
                          </a:solidFill>
                        </a:rPr>
                        <a:t>github.com</a:t>
                      </a:r>
                      <a:r>
                        <a:rPr lang="en-US" sz="1800" dirty="0" smtClean="0">
                          <a:solidFill>
                            <a:srgbClr val="FFFFFF"/>
                          </a:solidFill>
                        </a:rPr>
                        <a:t>/</a:t>
                      </a:r>
                      <a:r>
                        <a:rPr lang="en-US" sz="1800" dirty="0" err="1" smtClean="0">
                          <a:solidFill>
                            <a:srgbClr val="FFFFFF"/>
                          </a:solidFill>
                        </a:rPr>
                        <a:t>ctindel</a:t>
                      </a:r>
                      <a:r>
                        <a:rPr lang="en-US" sz="1800" dirty="0" smtClean="0">
                          <a:solidFill>
                            <a:srgbClr val="FFFFFF"/>
                          </a:solidFill>
                        </a:rPr>
                        <a:t>/reader</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noFill/>
                  </a:tcPr>
                </a:tc>
              </a:tr>
              <a:tr h="502003">
                <a:tc>
                  <a:txBody>
                    <a:bodyPr/>
                    <a:lstStyle/>
                    <a:p>
                      <a:r>
                        <a:rPr lang="en-US" sz="1800" dirty="0" err="1" smtClean="0">
                          <a:solidFill>
                            <a:srgbClr val="FFFFFF"/>
                          </a:solidFill>
                        </a:rPr>
                        <a:t>MongoDB</a:t>
                      </a:r>
                      <a:r>
                        <a:rPr lang="en-US" sz="1800" baseline="0" dirty="0" smtClean="0">
                          <a:solidFill>
                            <a:srgbClr val="FFFFFF"/>
                          </a:solidFill>
                        </a:rPr>
                        <a:t> Downloads</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B w="28575" cap="flat" cmpd="sng" algn="ctr">
                      <a:solidFill>
                        <a:prstClr val="white"/>
                      </a:solidFill>
                      <a:prstDash val="solid"/>
                      <a:round/>
                      <a:headEnd type="none" w="med" len="med"/>
                      <a:tailEnd type="none" w="med" len="med"/>
                    </a:lnB>
                    <a:noFill/>
                  </a:tcPr>
                </a:tc>
                <a:tc>
                  <a:txBody>
                    <a:bodyPr/>
                    <a:lstStyle/>
                    <a:p>
                      <a:r>
                        <a:rPr lang="en-US" sz="1800" dirty="0" err="1" smtClean="0">
                          <a:solidFill>
                            <a:srgbClr val="FFFFFF"/>
                          </a:solidFill>
                        </a:rPr>
                        <a:t>mongodb.com</a:t>
                      </a:r>
                      <a:r>
                        <a:rPr lang="en-US" sz="1800" dirty="0" smtClean="0">
                          <a:solidFill>
                            <a:srgbClr val="FFFFFF"/>
                          </a:solidFill>
                        </a:rPr>
                        <a:t>/download</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B w="28575" cap="flat" cmpd="sng" algn="ctr">
                      <a:solidFill>
                        <a:prstClr val="white"/>
                      </a:solidFill>
                      <a:prstDash val="solid"/>
                      <a:round/>
                      <a:headEnd type="none" w="med" len="med"/>
                      <a:tailEnd type="none" w="med" len="med"/>
                    </a:lnB>
                    <a:noFill/>
                  </a:tcPr>
                </a:tc>
              </a:tr>
              <a:tr h="502003">
                <a:tc>
                  <a:txBody>
                    <a:bodyPr/>
                    <a:lstStyle/>
                    <a:p>
                      <a:r>
                        <a:rPr lang="en-US" sz="1800" dirty="0" smtClean="0">
                          <a:solidFill>
                            <a:srgbClr val="FFFFFF"/>
                          </a:solidFill>
                        </a:rPr>
                        <a:t>Free Online Training</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c>
                  <a:txBody>
                    <a:bodyPr/>
                    <a:lstStyle/>
                    <a:p>
                      <a:r>
                        <a:rPr lang="en-US" sz="1800" dirty="0" err="1" smtClean="0">
                          <a:solidFill>
                            <a:srgbClr val="FFFFFF"/>
                          </a:solidFill>
                        </a:rPr>
                        <a:t>education.mongodb.com</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r>
              <a:tr h="502003">
                <a:tc>
                  <a:txBody>
                    <a:bodyPr/>
                    <a:lstStyle/>
                    <a:p>
                      <a:r>
                        <a:rPr lang="en-US" sz="1800" dirty="0" smtClean="0">
                          <a:solidFill>
                            <a:srgbClr val="FFFFFF"/>
                          </a:solidFill>
                        </a:rPr>
                        <a:t>Webinars and Events</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c>
                  <a:txBody>
                    <a:bodyPr/>
                    <a:lstStyle/>
                    <a:p>
                      <a:r>
                        <a:rPr lang="en-US" sz="1800" dirty="0" err="1" smtClean="0">
                          <a:solidFill>
                            <a:srgbClr val="FFFFFF"/>
                          </a:solidFill>
                        </a:rPr>
                        <a:t>mongodb.com</a:t>
                      </a:r>
                      <a:r>
                        <a:rPr lang="en-US" sz="1800" dirty="0" smtClean="0">
                          <a:solidFill>
                            <a:srgbClr val="FFFFFF"/>
                          </a:solidFill>
                        </a:rPr>
                        <a:t>/events</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r>
              <a:tr h="502003">
                <a:tc>
                  <a:txBody>
                    <a:bodyPr/>
                    <a:lstStyle/>
                    <a:p>
                      <a:r>
                        <a:rPr lang="en-US" sz="1800" dirty="0" smtClean="0">
                          <a:solidFill>
                            <a:srgbClr val="FFFFFF"/>
                          </a:solidFill>
                        </a:rPr>
                        <a:t>White Papers</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c>
                  <a:txBody>
                    <a:bodyPr/>
                    <a:lstStyle/>
                    <a:p>
                      <a:pPr marL="0" indent="0">
                        <a:buFont typeface="Arial"/>
                        <a:buNone/>
                      </a:pPr>
                      <a:r>
                        <a:rPr lang="en-US" sz="1800" dirty="0" err="1" smtClean="0">
                          <a:solidFill>
                            <a:srgbClr val="FFFFFF"/>
                          </a:solidFill>
                        </a:rPr>
                        <a:t>mongodb.com</a:t>
                      </a:r>
                      <a:r>
                        <a:rPr lang="en-US" sz="1800" dirty="0" smtClean="0">
                          <a:solidFill>
                            <a:srgbClr val="FFFFFF"/>
                          </a:solidFill>
                        </a:rPr>
                        <a:t>/white-papers</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r>
              <a:tr h="502003">
                <a:tc>
                  <a:txBody>
                    <a:bodyPr/>
                    <a:lstStyle/>
                    <a:p>
                      <a:r>
                        <a:rPr lang="en-US" sz="1800" dirty="0" smtClean="0">
                          <a:solidFill>
                            <a:srgbClr val="FFFFFF"/>
                          </a:solidFill>
                        </a:rPr>
                        <a:t>Case</a:t>
                      </a:r>
                      <a:r>
                        <a:rPr lang="en-US" sz="1800" baseline="0" dirty="0" smtClean="0">
                          <a:solidFill>
                            <a:srgbClr val="FFFFFF"/>
                          </a:solidFill>
                        </a:rPr>
                        <a:t> Studies</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c>
                  <a:txBody>
                    <a:bodyPr/>
                    <a:lstStyle/>
                    <a:p>
                      <a:r>
                        <a:rPr lang="en-US" sz="1800" dirty="0" err="1" smtClean="0">
                          <a:solidFill>
                            <a:srgbClr val="FFFFFF"/>
                          </a:solidFill>
                        </a:rPr>
                        <a:t>mongodb.com</a:t>
                      </a:r>
                      <a:r>
                        <a:rPr lang="en-US" sz="1800" dirty="0" smtClean="0">
                          <a:solidFill>
                            <a:srgbClr val="FFFFFF"/>
                          </a:solidFill>
                        </a:rPr>
                        <a:t>/customers</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r>
              <a:tr h="502003">
                <a:tc>
                  <a:txBody>
                    <a:bodyPr/>
                    <a:lstStyle/>
                    <a:p>
                      <a:r>
                        <a:rPr lang="en-US" sz="1800" dirty="0" smtClean="0">
                          <a:solidFill>
                            <a:srgbClr val="FFFFFF"/>
                          </a:solidFill>
                        </a:rPr>
                        <a:t>Presentations</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c>
                  <a:txBody>
                    <a:bodyPr/>
                    <a:lstStyle/>
                    <a:p>
                      <a:r>
                        <a:rPr lang="en-US" sz="1800" dirty="0" err="1" smtClean="0">
                          <a:solidFill>
                            <a:srgbClr val="FFFFFF"/>
                          </a:solidFill>
                        </a:rPr>
                        <a:t>mongodb.com</a:t>
                      </a:r>
                      <a:r>
                        <a:rPr lang="en-US" sz="1800" dirty="0" smtClean="0">
                          <a:solidFill>
                            <a:srgbClr val="FFFFFF"/>
                          </a:solidFill>
                        </a:rPr>
                        <a:t>/presentations</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r>
              <a:tr h="502003">
                <a:tc>
                  <a:txBody>
                    <a:bodyPr/>
                    <a:lstStyle/>
                    <a:p>
                      <a:r>
                        <a:rPr lang="en-US" sz="1800" dirty="0" smtClean="0">
                          <a:solidFill>
                            <a:srgbClr val="FFFFFF"/>
                          </a:solidFill>
                        </a:rPr>
                        <a:t>Documentation</a:t>
                      </a:r>
                      <a:endParaRPr lang="en-US" sz="1800" dirty="0">
                        <a:solidFill>
                          <a:srgbClr val="FFFFFF"/>
                        </a:solidFill>
                      </a:endParaRPr>
                    </a:p>
                  </a:txBody>
                  <a:tcPr marL="274320" marT="45721" marB="45721" anchor="ctr">
                    <a:lnR w="28575" cap="flat" cmpd="sng" algn="ctr">
                      <a:solidFill>
                        <a:prstClr val="white"/>
                      </a:solidFill>
                      <a:prstDash val="solid"/>
                      <a:round/>
                      <a:headEnd type="none" w="med" len="med"/>
                      <a:tailEnd type="none" w="med" len="med"/>
                    </a:lnR>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c>
                  <a:txBody>
                    <a:bodyPr/>
                    <a:lstStyle/>
                    <a:p>
                      <a:r>
                        <a:rPr lang="en-US" sz="1800" dirty="0" err="1" smtClean="0">
                          <a:solidFill>
                            <a:srgbClr val="FFFFFF"/>
                          </a:solidFill>
                        </a:rPr>
                        <a:t>docs.mongodb.org</a:t>
                      </a:r>
                      <a:endParaRPr lang="en-US" sz="1800" dirty="0">
                        <a:solidFill>
                          <a:srgbClr val="FFFFFF"/>
                        </a:solidFill>
                      </a:endParaRPr>
                    </a:p>
                  </a:txBody>
                  <a:tcPr marL="274320" marT="45721" marB="45721" anchor="ctr">
                    <a:lnL w="28575" cap="flat" cmpd="sng" algn="ctr">
                      <a:solidFill>
                        <a:prstClr val="white"/>
                      </a:solidFill>
                      <a:prstDash val="solid"/>
                      <a:round/>
                      <a:headEnd type="none" w="med" len="med"/>
                      <a:tailEnd type="none" w="med" len="med"/>
                    </a:lnL>
                    <a:lnT w="28575" cap="flat" cmpd="sng" algn="ctr">
                      <a:solidFill>
                        <a:prstClr val="white"/>
                      </a:solidFill>
                      <a:prstDash val="solid"/>
                      <a:round/>
                      <a:headEnd type="none" w="med" len="med"/>
                      <a:tailEnd type="none" w="med" len="med"/>
                    </a:lnT>
                    <a:lnB w="28575" cap="flat" cmpd="sng" algn="ctr">
                      <a:solidFill>
                        <a:prstClr val="white"/>
                      </a:solidFill>
                      <a:prstDash val="solid"/>
                      <a:round/>
                      <a:headEnd type="none" w="med" len="med"/>
                      <a:tailEnd type="none" w="med" len="med"/>
                    </a:lnB>
                    <a:noFill/>
                  </a:tcPr>
                </a:tc>
              </a:tr>
            </a:tbl>
          </a:graphicData>
        </a:graphic>
      </p:graphicFrame>
      <p:sp>
        <p:nvSpPr>
          <p:cNvPr id="39" name="Rectangle 38"/>
          <p:cNvSpPr>
            <a:spLocks noChangeArrowheads="1"/>
          </p:cNvSpPr>
          <p:nvPr/>
        </p:nvSpPr>
        <p:spPr bwMode="auto">
          <a:xfrm>
            <a:off x="457200" y="1395413"/>
            <a:ext cx="4140200" cy="498475"/>
          </a:xfrm>
          <a:prstGeom prst="rect">
            <a:avLst/>
          </a:prstGeom>
          <a:solidFill>
            <a:srgbClr val="5A9633"/>
          </a:solidFill>
          <a:ln>
            <a:noFill/>
          </a:ln>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40" name="Content Placeholder 3"/>
          <p:cNvSpPr txBox="1">
            <a:spLocks/>
          </p:cNvSpPr>
          <p:nvPr/>
        </p:nvSpPr>
        <p:spPr>
          <a:xfrm>
            <a:off x="728663" y="1501775"/>
            <a:ext cx="2884487" cy="290513"/>
          </a:xfrm>
          <a:prstGeom prst="rect">
            <a:avLst/>
          </a:prstGeom>
        </p:spPr>
        <p:txBody>
          <a:bodyPr lIns="0" tIns="0" rIns="0" bIns="0"/>
          <a:lstStyle>
            <a:lvl1pPr marL="342900" indent="-342900" algn="l" defTabSz="457200" rtl="0" eaLnBrk="1" latinLnBrk="0" hangingPunct="1">
              <a:spcBef>
                <a:spcPts val="1272"/>
              </a:spcBef>
              <a:buFont typeface="Arial"/>
              <a:buChar char="•"/>
              <a:defRPr sz="2800" kern="1200" baseline="0">
                <a:solidFill>
                  <a:schemeClr val="tx1">
                    <a:lumMod val="65000"/>
                    <a:lumOff val="35000"/>
                  </a:schemeClr>
                </a:solidFill>
                <a:latin typeface="+mn-lt"/>
                <a:ea typeface="+mn-ea"/>
                <a:cs typeface="+mn-cs"/>
              </a:defRPr>
            </a:lvl1pPr>
            <a:lvl2pPr marL="742950" indent="-285750" algn="l" defTabSz="457200" rtl="0" eaLnBrk="1" latinLnBrk="0" hangingPunct="1">
              <a:lnSpc>
                <a:spcPts val="2780"/>
              </a:lnSpc>
              <a:spcBef>
                <a:spcPts val="600"/>
              </a:spcBef>
              <a:spcAft>
                <a:spcPts val="0"/>
              </a:spcAft>
              <a:buFont typeface="Arial"/>
              <a:buChar char="–"/>
              <a:defRPr sz="2400" kern="1200" baseline="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sz="1800" b="1" dirty="0" smtClean="0">
                <a:solidFill>
                  <a:schemeClr val="bg1"/>
                </a:solidFill>
                <a:latin typeface="+mj-lt"/>
              </a:rPr>
              <a:t>Resource</a:t>
            </a:r>
            <a:endParaRPr lang="en-US" sz="1800" b="1" dirty="0">
              <a:solidFill>
                <a:schemeClr val="bg1"/>
              </a:solidFill>
              <a:latin typeface="+mj-lt"/>
            </a:endParaRPr>
          </a:p>
        </p:txBody>
      </p:sp>
      <p:sp>
        <p:nvSpPr>
          <p:cNvPr id="41" name="Rectangle 40"/>
          <p:cNvSpPr>
            <a:spLocks noChangeArrowheads="1"/>
          </p:cNvSpPr>
          <p:nvPr/>
        </p:nvSpPr>
        <p:spPr bwMode="auto">
          <a:xfrm>
            <a:off x="4564063" y="1395413"/>
            <a:ext cx="4122737" cy="498475"/>
          </a:xfrm>
          <a:prstGeom prst="rect">
            <a:avLst/>
          </a:prstGeom>
          <a:solidFill>
            <a:srgbClr val="5A9633"/>
          </a:solidFill>
          <a:ln>
            <a:noFill/>
          </a:ln>
          <a:effectLs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42" name="Content Placeholder 3"/>
          <p:cNvSpPr txBox="1">
            <a:spLocks/>
          </p:cNvSpPr>
          <p:nvPr/>
        </p:nvSpPr>
        <p:spPr>
          <a:xfrm>
            <a:off x="4833938" y="1501775"/>
            <a:ext cx="2825750" cy="290513"/>
          </a:xfrm>
          <a:prstGeom prst="rect">
            <a:avLst/>
          </a:prstGeom>
        </p:spPr>
        <p:txBody>
          <a:bodyPr lIns="0" tIns="0" rIns="0" bIns="0"/>
          <a:lstStyle>
            <a:lvl1pPr marL="342900" indent="-342900" algn="l" defTabSz="457200" rtl="0" eaLnBrk="1" latinLnBrk="0" hangingPunct="1">
              <a:spcBef>
                <a:spcPts val="1272"/>
              </a:spcBef>
              <a:buFont typeface="Arial"/>
              <a:buChar char="•"/>
              <a:defRPr sz="2800" kern="1200" baseline="0">
                <a:solidFill>
                  <a:schemeClr val="tx1">
                    <a:lumMod val="65000"/>
                    <a:lumOff val="35000"/>
                  </a:schemeClr>
                </a:solidFill>
                <a:latin typeface="+mn-lt"/>
                <a:ea typeface="+mn-ea"/>
                <a:cs typeface="+mn-cs"/>
              </a:defRPr>
            </a:lvl1pPr>
            <a:lvl2pPr marL="742950" indent="-285750" algn="l" defTabSz="457200" rtl="0" eaLnBrk="1" latinLnBrk="0" hangingPunct="1">
              <a:lnSpc>
                <a:spcPts val="2780"/>
              </a:lnSpc>
              <a:spcBef>
                <a:spcPts val="600"/>
              </a:spcBef>
              <a:spcAft>
                <a:spcPts val="0"/>
              </a:spcAft>
              <a:buFont typeface="Arial"/>
              <a:buChar char="–"/>
              <a:defRPr sz="2400" kern="1200" baseline="0">
                <a:solidFill>
                  <a:schemeClr val="tx1">
                    <a:lumMod val="65000"/>
                    <a:lumOff val="35000"/>
                  </a:schemeClr>
                </a:solidFill>
                <a:latin typeface="+mn-lt"/>
                <a:ea typeface="+mn-ea"/>
                <a:cs typeface="+mn-cs"/>
              </a:defRPr>
            </a:lvl2pPr>
            <a:lvl3pPr marL="11430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3pPr>
            <a:lvl4pPr marL="16002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Font typeface="Arial"/>
              <a:buChar char="»"/>
              <a:defRPr sz="32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sz="1800" b="1" dirty="0" smtClean="0">
                <a:solidFill>
                  <a:schemeClr val="bg1"/>
                </a:solidFill>
                <a:latin typeface="+mj-lt"/>
              </a:rPr>
              <a:t>Link</a:t>
            </a:r>
            <a:endParaRPr lang="en-US" sz="1800" b="1" dirty="0">
              <a:solidFill>
                <a:schemeClr val="bg1"/>
              </a:solidFill>
              <a:latin typeface="+mj-lt"/>
            </a:endParaRPr>
          </a:p>
        </p:txBody>
      </p:sp>
      <p:cxnSp>
        <p:nvCxnSpPr>
          <p:cNvPr id="43" name="Straight Connector 42"/>
          <p:cNvCxnSpPr>
            <a:endCxn id="38" idx="2"/>
          </p:cNvCxnSpPr>
          <p:nvPr/>
        </p:nvCxnSpPr>
        <p:spPr>
          <a:xfrm>
            <a:off x="4572000" y="1395413"/>
            <a:ext cx="0" cy="4545014"/>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457200" y="2435225"/>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457200" y="5434013"/>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457200" y="4933950"/>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457200" y="4433888"/>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457200" y="3933825"/>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457200" y="3435350"/>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457200" y="2935288"/>
            <a:ext cx="8229600" cy="0"/>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120748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ctrTitle"/>
          </p:nvPr>
        </p:nvSpPr>
        <p:spPr>
          <a:xfrm>
            <a:off x="685800" y="173550"/>
            <a:ext cx="8001000" cy="1470000"/>
          </a:xfrm>
          <a:prstGeom prst="rect">
            <a:avLst/>
          </a:prstGeom>
          <a:noFill/>
          <a:ln>
            <a:noFill/>
          </a:ln>
        </p:spPr>
        <p:txBody>
          <a:bodyPr lIns="91425" tIns="45700" rIns="91425" bIns="45700" anchor="ctr" anchorCtr="0">
            <a:noAutofit/>
          </a:bodyPr>
          <a:lstStyle/>
          <a:p>
            <a:pPr marL="0" marR="0" lvl="0" indent="0" algn="ctr" rtl="0">
              <a:spcBef>
                <a:spcPts val="0"/>
              </a:spcBef>
              <a:buClr>
                <a:srgbClr val="FFFFFF"/>
              </a:buClr>
              <a:buSzPct val="25000"/>
              <a:buFont typeface="Arial"/>
              <a:buNone/>
            </a:pPr>
            <a:r>
              <a:rPr lang="en-US" sz="3600" b="1">
                <a:solidFill>
                  <a:srgbClr val="FFFFFF"/>
                </a:solidFill>
              </a:rPr>
              <a:t>Did you like tonight’s MUG?</a:t>
            </a:r>
          </a:p>
        </p:txBody>
      </p:sp>
      <p:sp>
        <p:nvSpPr>
          <p:cNvPr id="171" name="Shape 171"/>
          <p:cNvSpPr txBox="1"/>
          <p:nvPr/>
        </p:nvSpPr>
        <p:spPr>
          <a:xfrm>
            <a:off x="1389150" y="4700140"/>
            <a:ext cx="6365700" cy="2520600"/>
          </a:xfrm>
          <a:prstGeom prst="rect">
            <a:avLst/>
          </a:prstGeom>
          <a:noFill/>
          <a:ln>
            <a:noFill/>
          </a:ln>
        </p:spPr>
        <p:txBody>
          <a:bodyPr lIns="91425" tIns="91425" rIns="91425" bIns="91425" anchor="t" anchorCtr="0">
            <a:noAutofit/>
          </a:bodyPr>
          <a:lstStyle/>
          <a:p>
            <a:pPr algn="ctr" rtl="0">
              <a:spcBef>
                <a:spcPts val="0"/>
              </a:spcBef>
              <a:buNone/>
            </a:pPr>
            <a:r>
              <a:rPr lang="en-US" sz="3600" b="1" dirty="0" smtClean="0">
                <a:solidFill>
                  <a:srgbClr val="6AA84F"/>
                </a:solidFill>
              </a:rPr>
              <a:t>Scan this QR Code</a:t>
            </a:r>
          </a:p>
          <a:p>
            <a:pPr algn="ctr" rtl="0">
              <a:spcBef>
                <a:spcPts val="0"/>
              </a:spcBef>
              <a:buNone/>
            </a:pPr>
            <a:r>
              <a:rPr lang="en-US" sz="3600" b="1" dirty="0" smtClean="0"/>
              <a:t>Fill </a:t>
            </a:r>
            <a:r>
              <a:rPr lang="en-US" sz="3600" b="1" dirty="0"/>
              <a:t>out a survey</a:t>
            </a:r>
          </a:p>
          <a:p>
            <a:pPr algn="ctr">
              <a:spcBef>
                <a:spcPts val="0"/>
              </a:spcBef>
              <a:buNone/>
            </a:pPr>
            <a:r>
              <a:rPr lang="en-US" sz="3600" b="1" dirty="0">
                <a:solidFill>
                  <a:schemeClr val="lt1"/>
                </a:solidFill>
              </a:rPr>
              <a:t>and let us know.</a:t>
            </a:r>
          </a:p>
        </p:txBody>
      </p:sp>
      <p:pic>
        <p:nvPicPr>
          <p:cNvPr id="3" name="Picture 2" descr="qr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1" y="1643550"/>
            <a:ext cx="2804583" cy="2804583"/>
          </a:xfrm>
          <a:prstGeom prst="rect">
            <a:avLst/>
          </a:prstGeom>
        </p:spPr>
      </p:pic>
    </p:spTree>
    <p:extLst>
      <p:ext uri="{BB962C8B-B14F-4D97-AF65-F5344CB8AC3E}">
        <p14:creationId xmlns:p14="http://schemas.microsoft.com/office/powerpoint/2010/main" val="753410068"/>
      </p:ext>
    </p:extLst>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dirty="0" smtClean="0">
                <a:solidFill>
                  <a:srgbClr val="FFFFFF"/>
                </a:solidFill>
              </a:rPr>
              <a:t>GET – When a client wants to read an object.</a:t>
            </a:r>
          </a:p>
          <a:p>
            <a:r>
              <a:rPr lang="en-US" dirty="0" smtClean="0">
                <a:solidFill>
                  <a:srgbClr val="FFFFFF"/>
                </a:solidFill>
              </a:rPr>
              <a:t>POST – Went a client wants to insert/create </a:t>
            </a:r>
            <a:r>
              <a:rPr lang="en-US" dirty="0">
                <a:solidFill>
                  <a:srgbClr val="FFFFFF"/>
                </a:solidFill>
              </a:rPr>
              <a:t>an object. </a:t>
            </a:r>
            <a:endParaRPr lang="en-US" dirty="0" smtClean="0">
              <a:solidFill>
                <a:srgbClr val="FFFFFF"/>
              </a:solidFill>
            </a:endParaRPr>
          </a:p>
          <a:p>
            <a:r>
              <a:rPr lang="en-US" dirty="0" smtClean="0">
                <a:solidFill>
                  <a:srgbClr val="FFFFFF"/>
                </a:solidFill>
              </a:rPr>
              <a:t>PUT – When a client wants to update an object. </a:t>
            </a:r>
          </a:p>
          <a:p>
            <a:r>
              <a:rPr lang="en-US" dirty="0" smtClean="0">
                <a:solidFill>
                  <a:srgbClr val="FFFFFF"/>
                </a:solidFill>
              </a:rPr>
              <a:t>DELETE – When a client wants to delete an object</a:t>
            </a:r>
          </a:p>
        </p:txBody>
      </p:sp>
      <p:sp>
        <p:nvSpPr>
          <p:cNvPr id="3" name="Title 2"/>
          <p:cNvSpPr>
            <a:spLocks noGrp="1"/>
          </p:cNvSpPr>
          <p:nvPr>
            <p:ph type="title"/>
          </p:nvPr>
        </p:nvSpPr>
        <p:spPr/>
        <p:txBody>
          <a:bodyPr/>
          <a:lstStyle/>
          <a:p>
            <a:r>
              <a:rPr lang="en-US" dirty="0" smtClean="0">
                <a:solidFill>
                  <a:srgbClr val="FFFFFF"/>
                </a:solidFill>
              </a:rPr>
              <a:t>HTTP Verbs – Mapping to CRUD</a:t>
            </a:r>
            <a:endParaRPr lang="en-US"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567073"/>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90034" y="80432"/>
            <a:ext cx="7772400" cy="2293409"/>
          </a:xfrm>
        </p:spPr>
        <p:txBody>
          <a:bodyPr>
            <a:normAutofit/>
          </a:bodyPr>
          <a:lstStyle/>
          <a:p>
            <a:r>
              <a:rPr lang="en-US" sz="6600" dirty="0" smtClean="0"/>
              <a:t>Thanks!</a:t>
            </a:r>
            <a:endParaRPr lang="en-US" sz="6600" dirty="0"/>
          </a:p>
        </p:txBody>
      </p:sp>
      <p:pic>
        <p:nvPicPr>
          <p:cNvPr id="4" name="Picture 3" descr="github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804" y="4451671"/>
            <a:ext cx="822400" cy="822400"/>
          </a:xfrm>
          <a:prstGeom prst="rect">
            <a:avLst/>
          </a:prstGeom>
        </p:spPr>
      </p:pic>
      <p:pic>
        <p:nvPicPr>
          <p:cNvPr id="8" name="Picture 7" descr="linkedin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403" y="4451287"/>
            <a:ext cx="814724" cy="814724"/>
          </a:xfrm>
          <a:prstGeom prst="rect">
            <a:avLst/>
          </a:prstGeom>
        </p:spPr>
      </p:pic>
      <p:pic>
        <p:nvPicPr>
          <p:cNvPr id="9" name="Picture 8" descr="twitter1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393" y="4459885"/>
            <a:ext cx="817803" cy="817803"/>
          </a:xfrm>
          <a:prstGeom prst="rect">
            <a:avLst/>
          </a:prstGeom>
        </p:spPr>
      </p:pic>
      <p:sp>
        <p:nvSpPr>
          <p:cNvPr id="10" name="Title 5"/>
          <p:cNvSpPr txBox="1">
            <a:spLocks/>
          </p:cNvSpPr>
          <p:nvPr/>
        </p:nvSpPr>
        <p:spPr>
          <a:xfrm>
            <a:off x="690034" y="2762371"/>
            <a:ext cx="7772400" cy="133638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b="1" kern="1200" spc="-150">
                <a:solidFill>
                  <a:srgbClr val="FFFFFF"/>
                </a:solidFill>
                <a:latin typeface="Arial"/>
                <a:ea typeface="+mj-ea"/>
                <a:cs typeface="Arial"/>
              </a:defRPr>
            </a:lvl1pPr>
          </a:lstStyle>
          <a:p>
            <a:r>
              <a:rPr lang="en-US" dirty="0" smtClean="0"/>
              <a:t>Follow me on:</a:t>
            </a:r>
            <a:endParaRPr lang="en-US" dirty="0"/>
          </a:p>
        </p:txBody>
      </p:sp>
      <p:sp>
        <p:nvSpPr>
          <p:cNvPr id="11" name="Subtitle 6"/>
          <p:cNvSpPr>
            <a:spLocks noGrp="1"/>
          </p:cNvSpPr>
          <p:nvPr>
            <p:ph type="subTitle" idx="1"/>
          </p:nvPr>
        </p:nvSpPr>
        <p:spPr>
          <a:xfrm>
            <a:off x="944033" y="5494865"/>
            <a:ext cx="2241550" cy="675339"/>
          </a:xfrm>
        </p:spPr>
        <p:txBody>
          <a:bodyPr>
            <a:noAutofit/>
          </a:bodyPr>
          <a:lstStyle/>
          <a:p>
            <a:r>
              <a:rPr lang="en-US" sz="2000" dirty="0" smtClean="0"/>
              <a:t>@YOURNAME</a:t>
            </a:r>
            <a:endParaRPr lang="en-US" sz="2000" dirty="0"/>
          </a:p>
        </p:txBody>
      </p:sp>
      <p:sp>
        <p:nvSpPr>
          <p:cNvPr id="12" name="Subtitle 6"/>
          <p:cNvSpPr txBox="1">
            <a:spLocks/>
          </p:cNvSpPr>
          <p:nvPr/>
        </p:nvSpPr>
        <p:spPr>
          <a:xfrm>
            <a:off x="3452283" y="5494865"/>
            <a:ext cx="2241550" cy="67533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1600" kern="1200">
                <a:solidFill>
                  <a:srgbClr val="FFFFFF"/>
                </a:solidFill>
                <a:latin typeface="Arial"/>
                <a:ea typeface="+mn-ea"/>
                <a:cs typeface="Arial"/>
              </a:defRPr>
            </a:lvl1pPr>
            <a:lvl2pPr marL="4572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smtClean="0"/>
              <a:t>@YOURNAME</a:t>
            </a:r>
            <a:endParaRPr lang="en-US" sz="2000" dirty="0"/>
          </a:p>
        </p:txBody>
      </p:sp>
      <p:sp>
        <p:nvSpPr>
          <p:cNvPr id="13" name="Subtitle 6"/>
          <p:cNvSpPr txBox="1">
            <a:spLocks/>
          </p:cNvSpPr>
          <p:nvPr/>
        </p:nvSpPr>
        <p:spPr>
          <a:xfrm>
            <a:off x="5886449" y="5494865"/>
            <a:ext cx="2241550" cy="675339"/>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1600" kern="1200">
                <a:solidFill>
                  <a:srgbClr val="FFFFFF"/>
                </a:solidFill>
                <a:latin typeface="Arial"/>
                <a:ea typeface="+mn-ea"/>
                <a:cs typeface="Arial"/>
              </a:defRPr>
            </a:lvl1pPr>
            <a:lvl2pPr marL="4572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smtClean="0"/>
              <a:t>/IN/</a:t>
            </a:r>
            <a:r>
              <a:rPr lang="en-US" sz="2000" b="1" dirty="0" smtClean="0"/>
              <a:t>YOURNAME</a:t>
            </a:r>
            <a:endParaRPr lang="en-US" sz="2000" b="1" dirty="0"/>
          </a:p>
        </p:txBody>
      </p:sp>
    </p:spTree>
    <p:extLst>
      <p:ext uri="{BB962C8B-B14F-4D97-AF65-F5344CB8AC3E}">
        <p14:creationId xmlns:p14="http://schemas.microsoft.com/office/powerpoint/2010/main" val="2499149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685800" y="132513"/>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a:solidFill>
                  <a:srgbClr val="FFFFFF"/>
                </a:solidFill>
              </a:rPr>
              <a:t>Updated Free Online Courses</a:t>
            </a:r>
          </a:p>
        </p:txBody>
      </p:sp>
      <p:sp>
        <p:nvSpPr>
          <p:cNvPr id="187" name="Shape 187"/>
          <p:cNvSpPr txBox="1">
            <a:spLocks noGrp="1"/>
          </p:cNvSpPr>
          <p:nvPr>
            <p:ph type="ctrTitle" idx="4294967295"/>
          </p:nvPr>
        </p:nvSpPr>
        <p:spPr>
          <a:xfrm>
            <a:off x="1216200" y="5740250"/>
            <a:ext cx="6711600" cy="8481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000" b="1" dirty="0">
                <a:solidFill>
                  <a:srgbClr val="FFFFFF"/>
                </a:solidFill>
              </a:rPr>
              <a:t>Register today: </a:t>
            </a:r>
            <a:r>
              <a:rPr lang="en-US" sz="3000" b="1" dirty="0" err="1">
                <a:solidFill>
                  <a:srgbClr val="6AA84F"/>
                </a:solidFill>
              </a:rPr>
              <a:t>university.mongodb.com</a:t>
            </a:r>
            <a:endParaRPr lang="en-US" sz="3000" b="1" dirty="0">
              <a:solidFill>
                <a:srgbClr val="6AA84F"/>
              </a:solidFill>
            </a:endParaRPr>
          </a:p>
        </p:txBody>
      </p:sp>
      <p:sp>
        <p:nvSpPr>
          <p:cNvPr id="188" name="Shape 188"/>
          <p:cNvSpPr txBox="1"/>
          <p:nvPr/>
        </p:nvSpPr>
        <p:spPr>
          <a:xfrm>
            <a:off x="1682400" y="1184100"/>
            <a:ext cx="6928200" cy="4032600"/>
          </a:xfrm>
          <a:prstGeom prst="rect">
            <a:avLst/>
          </a:prstGeom>
          <a:noFill/>
          <a:ln>
            <a:noFill/>
          </a:ln>
        </p:spPr>
        <p:txBody>
          <a:bodyPr lIns="91425" tIns="91425" rIns="91425" bIns="91425" anchor="t" anchorCtr="0">
            <a:noAutofit/>
          </a:bodyPr>
          <a:lstStyle/>
          <a:p>
            <a:pPr lvl="0" rtl="0">
              <a:spcBef>
                <a:spcPts val="2400"/>
              </a:spcBef>
              <a:spcAft>
                <a:spcPts val="600"/>
              </a:spcAft>
              <a:buNone/>
            </a:pPr>
            <a:r>
              <a:rPr lang="en-US" sz="2200" b="1">
                <a:solidFill>
                  <a:srgbClr val="93C47D"/>
                </a:solidFill>
              </a:rPr>
              <a:t>M101N</a:t>
            </a:r>
            <a:r>
              <a:rPr lang="en-US" sz="2200" b="1">
                <a:solidFill>
                  <a:srgbClr val="FFFFFF"/>
                </a:solidFill>
              </a:rPr>
              <a:t>: MongoDB for .NET Developers</a:t>
            </a:r>
          </a:p>
          <a:p>
            <a:pPr lvl="0" rtl="0">
              <a:spcBef>
                <a:spcPts val="2400"/>
              </a:spcBef>
              <a:spcAft>
                <a:spcPts val="600"/>
              </a:spcAft>
              <a:buNone/>
            </a:pPr>
            <a:r>
              <a:rPr lang="en-US" sz="2200" b="1">
                <a:solidFill>
                  <a:srgbClr val="93C47D"/>
                </a:solidFill>
              </a:rPr>
              <a:t>M101J</a:t>
            </a:r>
            <a:r>
              <a:rPr lang="en-US" sz="2200" b="1">
                <a:solidFill>
                  <a:srgbClr val="FFFFFF"/>
                </a:solidFill>
              </a:rPr>
              <a:t>: MongoDb For Java Developers</a:t>
            </a:r>
          </a:p>
          <a:p>
            <a:pPr lvl="0" rtl="0">
              <a:spcBef>
                <a:spcPts val="2400"/>
              </a:spcBef>
              <a:spcAft>
                <a:spcPts val="600"/>
              </a:spcAft>
              <a:buNone/>
            </a:pPr>
            <a:r>
              <a:rPr lang="en-US" sz="2200" b="1">
                <a:solidFill>
                  <a:srgbClr val="93C47D"/>
                </a:solidFill>
              </a:rPr>
              <a:t>M101JS</a:t>
            </a:r>
            <a:r>
              <a:rPr lang="en-US" sz="2200" b="1">
                <a:solidFill>
                  <a:srgbClr val="FFFFFF"/>
                </a:solidFill>
              </a:rPr>
              <a:t>: MongoDB for Node.js Developers</a:t>
            </a:r>
          </a:p>
          <a:p>
            <a:pPr lvl="0" rtl="0">
              <a:spcBef>
                <a:spcPts val="2400"/>
              </a:spcBef>
              <a:spcAft>
                <a:spcPts val="600"/>
              </a:spcAft>
              <a:buNone/>
            </a:pPr>
            <a:r>
              <a:rPr lang="en-US" sz="2200" b="1">
                <a:solidFill>
                  <a:srgbClr val="93C47D"/>
                </a:solidFill>
              </a:rPr>
              <a:t>M101P</a:t>
            </a:r>
            <a:r>
              <a:rPr lang="en-US" sz="2200" b="1">
                <a:solidFill>
                  <a:srgbClr val="FFFFFF"/>
                </a:solidFill>
              </a:rPr>
              <a:t>: MongoDB for Developers</a:t>
            </a:r>
          </a:p>
          <a:p>
            <a:pPr lvl="0" rtl="0">
              <a:spcBef>
                <a:spcPts val="2400"/>
              </a:spcBef>
              <a:spcAft>
                <a:spcPts val="600"/>
              </a:spcAft>
              <a:buNone/>
            </a:pPr>
            <a:r>
              <a:rPr lang="en-US" sz="2200" b="1">
                <a:solidFill>
                  <a:srgbClr val="93C47D"/>
                </a:solidFill>
              </a:rPr>
              <a:t>M102</a:t>
            </a:r>
            <a:r>
              <a:rPr lang="en-US" sz="2200" b="1">
                <a:solidFill>
                  <a:srgbClr val="FFFFFF"/>
                </a:solidFill>
              </a:rPr>
              <a:t>: MongoDB for DBAs</a:t>
            </a:r>
          </a:p>
          <a:p>
            <a:pPr lvl="0" rtl="0">
              <a:spcBef>
                <a:spcPts val="2400"/>
              </a:spcBef>
              <a:spcAft>
                <a:spcPts val="600"/>
              </a:spcAft>
              <a:buNone/>
            </a:pPr>
            <a:r>
              <a:rPr lang="en-US" sz="2200" b="1">
                <a:solidFill>
                  <a:srgbClr val="93C47D"/>
                </a:solidFill>
              </a:rPr>
              <a:t>M202</a:t>
            </a:r>
            <a:r>
              <a:rPr lang="en-US" sz="2200" b="1">
                <a:solidFill>
                  <a:srgbClr val="FFFFFF"/>
                </a:solidFill>
              </a:rPr>
              <a:t>: MongoDB Advanced Deployments and Operations</a:t>
            </a:r>
          </a:p>
        </p:txBody>
      </p:sp>
      <p:sp>
        <p:nvSpPr>
          <p:cNvPr id="189" name="Shape 189"/>
          <p:cNvSpPr txBox="1"/>
          <p:nvPr/>
        </p:nvSpPr>
        <p:spPr>
          <a:xfrm>
            <a:off x="832200" y="1184100"/>
            <a:ext cx="996599" cy="480599"/>
          </a:xfrm>
          <a:prstGeom prst="rect">
            <a:avLst/>
          </a:prstGeom>
          <a:noFill/>
          <a:ln>
            <a:noFill/>
          </a:ln>
        </p:spPr>
        <p:txBody>
          <a:bodyPr lIns="91425" tIns="91425" rIns="91425" bIns="91425" anchor="t" anchorCtr="0">
            <a:noAutofit/>
          </a:bodyPr>
          <a:lstStyle/>
          <a:p>
            <a:pPr lvl="0" rtl="0">
              <a:spcBef>
                <a:spcPts val="0"/>
              </a:spcBef>
              <a:buNone/>
            </a:pPr>
            <a:r>
              <a:rPr lang="en-US" sz="2200" b="1" dirty="0">
                <a:solidFill>
                  <a:srgbClr val="FF9900"/>
                </a:solidFill>
              </a:rPr>
              <a:t>NEW</a:t>
            </a:r>
          </a:p>
        </p:txBody>
      </p:sp>
      <p:sp>
        <p:nvSpPr>
          <p:cNvPr id="190" name="Shape 190"/>
          <p:cNvSpPr txBox="1"/>
          <p:nvPr/>
        </p:nvSpPr>
        <p:spPr>
          <a:xfrm>
            <a:off x="832200" y="4771083"/>
            <a:ext cx="996599" cy="480599"/>
          </a:xfrm>
          <a:prstGeom prst="rect">
            <a:avLst/>
          </a:prstGeom>
          <a:noFill/>
          <a:ln>
            <a:noFill/>
          </a:ln>
        </p:spPr>
        <p:txBody>
          <a:bodyPr lIns="91425" tIns="91425" rIns="91425" bIns="91425" anchor="t" anchorCtr="0">
            <a:noAutofit/>
          </a:bodyPr>
          <a:lstStyle/>
          <a:p>
            <a:pPr lvl="0" rtl="0">
              <a:spcBef>
                <a:spcPts val="0"/>
              </a:spcBef>
              <a:buNone/>
            </a:pPr>
            <a:r>
              <a:rPr lang="en-US" sz="2200" b="1" dirty="0">
                <a:solidFill>
                  <a:srgbClr val="FF9900"/>
                </a:solidFill>
              </a:rPr>
              <a:t>ADV</a:t>
            </a:r>
          </a:p>
        </p:txBody>
      </p:sp>
    </p:spTree>
    <p:extLst>
      <p:ext uri="{BB962C8B-B14F-4D97-AF65-F5344CB8AC3E}">
        <p14:creationId xmlns:p14="http://schemas.microsoft.com/office/powerpoint/2010/main" val="2239886986"/>
      </p:ext>
    </p:extLst>
  </p:cSld>
  <p:clrMapOvr>
    <a:masterClrMapping/>
  </p:clrMapOvr>
  <p:transition xmlns:p14="http://schemas.microsoft.com/office/powerpoint/2010/mai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ctrTitle"/>
          </p:nvPr>
        </p:nvSpPr>
        <p:spPr>
          <a:xfrm>
            <a:off x="685800" y="-430454"/>
            <a:ext cx="7772400" cy="17787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dirty="0">
                <a:solidFill>
                  <a:srgbClr val="FFFFFF"/>
                </a:solidFill>
              </a:rPr>
              <a:t>Public Training</a:t>
            </a:r>
          </a:p>
        </p:txBody>
      </p:sp>
      <p:sp>
        <p:nvSpPr>
          <p:cNvPr id="197" name="Shape 197"/>
          <p:cNvSpPr txBox="1"/>
          <p:nvPr/>
        </p:nvSpPr>
        <p:spPr>
          <a:xfrm>
            <a:off x="1746750" y="857875"/>
            <a:ext cx="6928200" cy="4265100"/>
          </a:xfrm>
          <a:prstGeom prst="rect">
            <a:avLst/>
          </a:prstGeom>
          <a:noFill/>
          <a:ln>
            <a:noFill/>
          </a:ln>
        </p:spPr>
        <p:txBody>
          <a:bodyPr lIns="91425" tIns="91425" rIns="91425" bIns="91425" anchor="t" anchorCtr="0">
            <a:noAutofit/>
          </a:bodyPr>
          <a:lstStyle/>
          <a:p>
            <a:pPr lvl="0" rtl="0">
              <a:spcBef>
                <a:spcPts val="2400"/>
              </a:spcBef>
              <a:spcAft>
                <a:spcPts val="600"/>
              </a:spcAft>
              <a:buNone/>
            </a:pPr>
            <a:r>
              <a:rPr lang="en-US" sz="2400" b="1" dirty="0">
                <a:solidFill>
                  <a:srgbClr val="FFFFFF"/>
                </a:solidFill>
              </a:rPr>
              <a:t>We regularly host Public Training is the following cities:</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New York</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Palo Alto</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Madrid</a:t>
            </a:r>
          </a:p>
          <a:p>
            <a:pPr marL="457200" lvl="0" indent="-381000" rtl="0">
              <a:spcBef>
                <a:spcPts val="2400"/>
              </a:spcBef>
              <a:spcAft>
                <a:spcPts val="600"/>
              </a:spcAft>
              <a:buClr>
                <a:srgbClr val="FFFFFF"/>
              </a:buClr>
              <a:buSzPct val="100000"/>
              <a:buFont typeface="Arial"/>
              <a:buChar char="●"/>
            </a:pPr>
            <a:r>
              <a:rPr lang="en-US" sz="2400" b="1" dirty="0">
                <a:solidFill>
                  <a:srgbClr val="FFFFFF"/>
                </a:solidFill>
              </a:rPr>
              <a:t>London</a:t>
            </a:r>
          </a:p>
          <a:p>
            <a:pPr lvl="0" rtl="0">
              <a:spcBef>
                <a:spcPts val="2400"/>
              </a:spcBef>
              <a:spcAft>
                <a:spcPts val="600"/>
              </a:spcAft>
              <a:buNone/>
            </a:pPr>
            <a:r>
              <a:rPr lang="en-US" sz="2400" b="1" dirty="0" smtClean="0">
                <a:solidFill>
                  <a:srgbClr val="FFFFFF"/>
                </a:solidFill>
              </a:rPr>
              <a:t>Any </a:t>
            </a:r>
            <a:r>
              <a:rPr lang="en-US" sz="2400" b="1" dirty="0">
                <a:solidFill>
                  <a:srgbClr val="FFFFFF"/>
                </a:solidFill>
              </a:rPr>
              <a:t>many more cities around the world..</a:t>
            </a:r>
          </a:p>
        </p:txBody>
      </p:sp>
      <p:sp>
        <p:nvSpPr>
          <p:cNvPr id="198" name="Shape 198"/>
          <p:cNvSpPr txBox="1">
            <a:spLocks noGrp="1"/>
          </p:cNvSpPr>
          <p:nvPr>
            <p:ph type="ctrTitle" idx="4294967295"/>
          </p:nvPr>
        </p:nvSpPr>
        <p:spPr>
          <a:xfrm>
            <a:off x="617641" y="5765008"/>
            <a:ext cx="8452500" cy="8481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000" b="1" dirty="0">
                <a:solidFill>
                  <a:srgbClr val="FFFFFF"/>
                </a:solidFill>
              </a:rPr>
              <a:t>Register today: </a:t>
            </a:r>
            <a:r>
              <a:rPr lang="en-US" sz="3000" b="1" dirty="0" smtClean="0">
                <a:solidFill>
                  <a:srgbClr val="FFFFFF"/>
                </a:solidFill>
              </a:rPr>
              <a:t/>
            </a:r>
            <a:br>
              <a:rPr lang="en-US" sz="3000" b="1" dirty="0" smtClean="0">
                <a:solidFill>
                  <a:srgbClr val="FFFFFF"/>
                </a:solidFill>
              </a:rPr>
            </a:br>
            <a:r>
              <a:rPr lang="en-US" sz="3000" b="1" dirty="0" err="1" smtClean="0">
                <a:solidFill>
                  <a:srgbClr val="6AA84F"/>
                </a:solidFill>
              </a:rPr>
              <a:t>university.mongodb.com</a:t>
            </a:r>
            <a:r>
              <a:rPr lang="en-US" sz="3000" b="1" dirty="0">
                <a:solidFill>
                  <a:srgbClr val="6AA84F"/>
                </a:solidFill>
              </a:rPr>
              <a:t>/training</a:t>
            </a:r>
          </a:p>
        </p:txBody>
      </p:sp>
      <p:sp>
        <p:nvSpPr>
          <p:cNvPr id="5" name="Shape 197"/>
          <p:cNvSpPr txBox="1"/>
          <p:nvPr/>
        </p:nvSpPr>
        <p:spPr>
          <a:xfrm>
            <a:off x="4298777" y="1923958"/>
            <a:ext cx="6298364" cy="4265100"/>
          </a:xfrm>
          <a:prstGeom prst="rect">
            <a:avLst/>
          </a:prstGeom>
          <a:noFill/>
          <a:ln>
            <a:noFill/>
          </a:ln>
        </p:spPr>
        <p:txBody>
          <a:bodyPr lIns="91425" tIns="91425" rIns="91425" bIns="91425" anchor="t" anchorCtr="0">
            <a:noAutofit/>
          </a:bodyPr>
          <a:lstStyle/>
          <a:p>
            <a:pPr marL="457200" lvl="0" indent="-381000">
              <a:spcBef>
                <a:spcPts val="2400"/>
              </a:spcBef>
              <a:spcAft>
                <a:spcPts val="600"/>
              </a:spcAft>
              <a:buClr>
                <a:srgbClr val="FFFFFF"/>
              </a:buClr>
              <a:buSzPct val="100000"/>
              <a:buFont typeface="Arial"/>
              <a:buChar char="●"/>
            </a:pPr>
            <a:r>
              <a:rPr lang="en-US" sz="2400" b="1" dirty="0" smtClean="0">
                <a:solidFill>
                  <a:srgbClr val="FFFFFF"/>
                </a:solidFill>
              </a:rPr>
              <a:t>Austin</a:t>
            </a:r>
            <a:endParaRPr lang="en-US" sz="2400" b="1" dirty="0">
              <a:solidFill>
                <a:srgbClr val="FFFFFF"/>
              </a:solidFill>
            </a:endParaRPr>
          </a:p>
          <a:p>
            <a:pPr marL="457200" lvl="0" indent="-381000">
              <a:spcBef>
                <a:spcPts val="2400"/>
              </a:spcBef>
              <a:spcAft>
                <a:spcPts val="600"/>
              </a:spcAft>
              <a:buClr>
                <a:srgbClr val="FFFFFF"/>
              </a:buClr>
              <a:buSzPct val="100000"/>
              <a:buFont typeface="Arial"/>
              <a:buChar char="●"/>
            </a:pPr>
            <a:r>
              <a:rPr lang="en-US" sz="2400" b="1" dirty="0">
                <a:solidFill>
                  <a:srgbClr val="FFFFFF"/>
                </a:solidFill>
              </a:rPr>
              <a:t>Rome</a:t>
            </a:r>
          </a:p>
          <a:p>
            <a:pPr marL="457200" lvl="0" indent="-381000">
              <a:spcBef>
                <a:spcPts val="2400"/>
              </a:spcBef>
              <a:spcAft>
                <a:spcPts val="600"/>
              </a:spcAft>
              <a:buClr>
                <a:srgbClr val="FFFFFF"/>
              </a:buClr>
              <a:buSzPct val="100000"/>
              <a:buFont typeface="Arial"/>
              <a:buChar char="●"/>
            </a:pPr>
            <a:r>
              <a:rPr lang="en-US" sz="2400" b="1" dirty="0" smtClean="0">
                <a:solidFill>
                  <a:srgbClr val="FFFFFF"/>
                </a:solidFill>
              </a:rPr>
              <a:t>Bangalore</a:t>
            </a:r>
            <a:endParaRPr lang="en-US" sz="2400" b="1" dirty="0">
              <a:solidFill>
                <a:srgbClr val="FFFFFF"/>
              </a:solidFill>
            </a:endParaRPr>
          </a:p>
        </p:txBody>
      </p:sp>
    </p:spTree>
    <p:extLst>
      <p:ext uri="{BB962C8B-B14F-4D97-AF65-F5344CB8AC3E}">
        <p14:creationId xmlns:p14="http://schemas.microsoft.com/office/powerpoint/2010/main" val="406781363"/>
      </p:ext>
    </p:extLst>
  </p:cSld>
  <p:clrMapOvr>
    <a:masterClrMapping/>
  </p:clrMapOvr>
  <p:transition xmlns:p14="http://schemas.microsoft.com/office/powerpoint/2010/mai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685800" y="56313"/>
            <a:ext cx="7772400" cy="1470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rgbClr val="FFFFFF"/>
              </a:buClr>
              <a:buSzPct val="25000"/>
              <a:buFont typeface="Arial"/>
              <a:buNone/>
            </a:pPr>
            <a:r>
              <a:rPr lang="en-US" sz="3600" b="1">
                <a:solidFill>
                  <a:srgbClr val="FFFFFF"/>
                </a:solidFill>
              </a:rPr>
              <a:t>Upcoming Certification Exams</a:t>
            </a:r>
          </a:p>
        </p:txBody>
      </p:sp>
      <p:sp>
        <p:nvSpPr>
          <p:cNvPr id="205" name="Shape 205"/>
          <p:cNvSpPr txBox="1"/>
          <p:nvPr/>
        </p:nvSpPr>
        <p:spPr>
          <a:xfrm>
            <a:off x="1324650" y="1186125"/>
            <a:ext cx="6928200" cy="4511400"/>
          </a:xfrm>
          <a:prstGeom prst="rect">
            <a:avLst/>
          </a:prstGeom>
          <a:noFill/>
          <a:ln>
            <a:noFill/>
          </a:ln>
        </p:spPr>
        <p:txBody>
          <a:bodyPr lIns="91425" tIns="91425" rIns="91425" bIns="91425" anchor="t" anchorCtr="0">
            <a:noAutofit/>
          </a:bodyPr>
          <a:lstStyle/>
          <a:p>
            <a:pPr lvl="0" rtl="0">
              <a:spcBef>
                <a:spcPts val="2400"/>
              </a:spcBef>
              <a:spcAft>
                <a:spcPts val="600"/>
              </a:spcAft>
              <a:buClr>
                <a:schemeClr val="dk1"/>
              </a:buClr>
              <a:buSzPct val="45833"/>
              <a:buFont typeface="Arial"/>
              <a:buNone/>
            </a:pPr>
            <a:r>
              <a:rPr lang="en-US" sz="2400" b="1">
                <a:solidFill>
                  <a:srgbClr val="F3F3F3"/>
                </a:solidFill>
              </a:rPr>
              <a:t>With professional certification, MongoDB recognizes Developers and DBAs with the proficiency to build, deploy and manage applications on MongoDB.</a:t>
            </a:r>
          </a:p>
          <a:p>
            <a:pPr lvl="0" rtl="0">
              <a:spcBef>
                <a:spcPts val="2400"/>
              </a:spcBef>
              <a:spcAft>
                <a:spcPts val="600"/>
              </a:spcAft>
              <a:buClr>
                <a:schemeClr val="dk1"/>
              </a:buClr>
              <a:buSzPct val="50000"/>
              <a:buFont typeface="Arial"/>
              <a:buNone/>
            </a:pPr>
            <a:r>
              <a:rPr lang="en-US" sz="2200" b="1">
                <a:solidFill>
                  <a:srgbClr val="F3F3F3"/>
                </a:solidFill>
              </a:rPr>
              <a:t>Sign up and take the exam during one of our 2015 exam period:</a:t>
            </a:r>
          </a:p>
          <a:p>
            <a:pPr marL="457200" lvl="0" indent="-368300" rtl="0">
              <a:spcBef>
                <a:spcPts val="2400"/>
              </a:spcBef>
              <a:spcAft>
                <a:spcPts val="600"/>
              </a:spcAft>
              <a:buClr>
                <a:srgbClr val="F3F3F3"/>
              </a:buClr>
              <a:buSzPct val="100000"/>
              <a:buFont typeface="Arial"/>
              <a:buChar char="●"/>
            </a:pPr>
            <a:r>
              <a:rPr lang="en-US" sz="2200" b="1">
                <a:solidFill>
                  <a:srgbClr val="F3F3F3"/>
                </a:solidFill>
              </a:rPr>
              <a:t>MongoDB Certified Developer Associate Exam</a:t>
            </a:r>
          </a:p>
          <a:p>
            <a:pPr marL="457200" lvl="0" indent="-368300" rtl="0">
              <a:spcBef>
                <a:spcPts val="2400"/>
              </a:spcBef>
              <a:spcAft>
                <a:spcPts val="600"/>
              </a:spcAft>
              <a:buClr>
                <a:srgbClr val="F3F3F3"/>
              </a:buClr>
              <a:buSzPct val="100000"/>
              <a:buFont typeface="Arial"/>
              <a:buChar char="●"/>
            </a:pPr>
            <a:r>
              <a:rPr lang="en-US" sz="2200" b="1">
                <a:solidFill>
                  <a:srgbClr val="F3F3F3"/>
                </a:solidFill>
              </a:rPr>
              <a:t>MongoDB Certified DBA Associate Exam</a:t>
            </a:r>
          </a:p>
        </p:txBody>
      </p:sp>
      <p:sp>
        <p:nvSpPr>
          <p:cNvPr id="206" name="Shape 206"/>
          <p:cNvSpPr txBox="1">
            <a:spLocks noGrp="1"/>
          </p:cNvSpPr>
          <p:nvPr>
            <p:ph type="ctrTitle" idx="4294967295"/>
          </p:nvPr>
        </p:nvSpPr>
        <p:spPr>
          <a:xfrm>
            <a:off x="902550" y="5435429"/>
            <a:ext cx="7772400" cy="848100"/>
          </a:xfrm>
          <a:prstGeom prst="rect">
            <a:avLst/>
          </a:prstGeom>
          <a:noFill/>
          <a:ln>
            <a:noFill/>
          </a:ln>
        </p:spPr>
        <p:txBody>
          <a:bodyPr lIns="91425" tIns="45700" rIns="91425" bIns="45700" anchor="ctr" anchorCtr="0">
            <a:noAutofit/>
          </a:bodyPr>
          <a:lstStyle/>
          <a:p>
            <a:pPr marL="0" marR="0" lvl="0" indent="0" rtl="0">
              <a:spcBef>
                <a:spcPts val="0"/>
              </a:spcBef>
              <a:spcAft>
                <a:spcPts val="0"/>
              </a:spcAft>
              <a:buClr>
                <a:srgbClr val="FFFFFF"/>
              </a:buClr>
              <a:buSzPct val="25000"/>
              <a:buFont typeface="Arial"/>
              <a:buNone/>
            </a:pPr>
            <a:r>
              <a:rPr lang="en-US" sz="3000" b="1">
                <a:solidFill>
                  <a:srgbClr val="FFFFFF"/>
                </a:solidFill>
              </a:rPr>
              <a:t>Visit: </a:t>
            </a:r>
            <a:r>
              <a:rPr lang="en-US" sz="3000" b="1">
                <a:solidFill>
                  <a:srgbClr val="6AA84F"/>
                </a:solidFill>
              </a:rPr>
              <a:t>university.mongodb.com/exams</a:t>
            </a:r>
          </a:p>
        </p:txBody>
      </p:sp>
    </p:spTree>
    <p:extLst>
      <p:ext uri="{BB962C8B-B14F-4D97-AF65-F5344CB8AC3E}">
        <p14:creationId xmlns:p14="http://schemas.microsoft.com/office/powerpoint/2010/main" val="2237046631"/>
      </p:ext>
    </p:extLst>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dirty="0" smtClean="0">
                <a:solidFill>
                  <a:srgbClr val="FFFFFF"/>
                </a:solidFill>
              </a:rPr>
              <a:t>Some common codes we might use</a:t>
            </a:r>
          </a:p>
          <a:p>
            <a:pPr lvl="1"/>
            <a:r>
              <a:rPr lang="en-US" dirty="0" smtClean="0">
                <a:solidFill>
                  <a:srgbClr val="FFFFFF"/>
                </a:solidFill>
              </a:rPr>
              <a:t>200 – “OK”</a:t>
            </a:r>
          </a:p>
          <a:p>
            <a:pPr lvl="1"/>
            <a:r>
              <a:rPr lang="en-US" dirty="0" smtClean="0">
                <a:solidFill>
                  <a:srgbClr val="FFFFFF"/>
                </a:solidFill>
              </a:rPr>
              <a:t>201 – “Created” (Used with POST)</a:t>
            </a:r>
          </a:p>
          <a:p>
            <a:pPr lvl="1"/>
            <a:r>
              <a:rPr lang="en-US" dirty="0" smtClean="0">
                <a:solidFill>
                  <a:srgbClr val="FFFFFF"/>
                </a:solidFill>
              </a:rPr>
              <a:t>400 – “Bad Request” (Perhaps missing required parameters)</a:t>
            </a:r>
          </a:p>
          <a:p>
            <a:pPr lvl="1"/>
            <a:r>
              <a:rPr lang="en-US" dirty="0" smtClean="0">
                <a:solidFill>
                  <a:srgbClr val="FFFFFF"/>
                </a:solidFill>
              </a:rPr>
              <a:t>401 – “Unauthorized” (Missing authentication parameters)</a:t>
            </a:r>
          </a:p>
          <a:p>
            <a:pPr lvl="1"/>
            <a:r>
              <a:rPr lang="en-US" dirty="0" smtClean="0">
                <a:solidFill>
                  <a:srgbClr val="FFFFFF"/>
                </a:solidFill>
              </a:rPr>
              <a:t>403 – “Forbidden” (You were authenticated but lacking required privileges)</a:t>
            </a:r>
          </a:p>
          <a:p>
            <a:pPr lvl="1"/>
            <a:r>
              <a:rPr lang="en-US" dirty="0" smtClean="0">
                <a:solidFill>
                  <a:srgbClr val="FFFFFF"/>
                </a:solidFill>
              </a:rPr>
              <a:t>404 – “Not Found”</a:t>
            </a:r>
          </a:p>
          <a:p>
            <a:r>
              <a:rPr lang="en-US" sz="2400" dirty="0">
                <a:solidFill>
                  <a:srgbClr val="FFFFFF"/>
                </a:solidFill>
              </a:rPr>
              <a:t>http://www.w3.org/Protocols/rfc2616/rfc2616-sec10.html</a:t>
            </a:r>
            <a:endParaRPr lang="en-US" sz="2400" dirty="0" smtClean="0">
              <a:solidFill>
                <a:srgbClr val="FFFFFF"/>
              </a:solidFill>
            </a:endParaRPr>
          </a:p>
        </p:txBody>
      </p:sp>
      <p:sp>
        <p:nvSpPr>
          <p:cNvPr id="3" name="Title 2"/>
          <p:cNvSpPr>
            <a:spLocks noGrp="1"/>
          </p:cNvSpPr>
          <p:nvPr>
            <p:ph type="title"/>
          </p:nvPr>
        </p:nvSpPr>
        <p:spPr/>
        <p:txBody>
          <a:bodyPr/>
          <a:lstStyle/>
          <a:p>
            <a:r>
              <a:rPr lang="en-US" dirty="0" smtClean="0">
                <a:solidFill>
                  <a:srgbClr val="FFFFFF"/>
                </a:solidFill>
              </a:rPr>
              <a:t>HTTP Result Codes</a:t>
            </a:r>
            <a:endParaRPr lang="en-US" dirty="0">
              <a:solidFill>
                <a:srgbClr val="FFFFFF"/>
              </a:solidFill>
            </a:endParaRPr>
          </a:p>
        </p:txBody>
      </p:sp>
      <p:sp>
        <p:nvSpPr>
          <p:cNvPr id="5" name="Rectangle 4"/>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3860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2400"/>
            <a:ext cx="8229600" cy="5059669"/>
          </a:xfrm>
        </p:spPr>
        <p:txBody>
          <a:bodyPr/>
          <a:lstStyle/>
          <a:p>
            <a:r>
              <a:rPr lang="en-US" dirty="0" smtClean="0">
                <a:solidFill>
                  <a:srgbClr val="FFFFFF"/>
                </a:solidFill>
              </a:rPr>
              <a:t>Things you might want to say to me me at this point:</a:t>
            </a:r>
          </a:p>
          <a:p>
            <a:pPr lvl="1"/>
            <a:r>
              <a:rPr lang="en-US" dirty="0" smtClean="0">
                <a:solidFill>
                  <a:srgbClr val="FFFFFF"/>
                </a:solidFill>
              </a:rPr>
              <a:t>“REST APIs aren’t sexy”</a:t>
            </a:r>
          </a:p>
          <a:p>
            <a:pPr lvl="1"/>
            <a:r>
              <a:rPr lang="en-US" dirty="0" smtClean="0">
                <a:solidFill>
                  <a:srgbClr val="FFFFFF"/>
                </a:solidFill>
              </a:rPr>
              <a:t>“How am I supposed to show this off to my boss?”</a:t>
            </a:r>
          </a:p>
          <a:p>
            <a:pPr lvl="1"/>
            <a:r>
              <a:rPr lang="en-US" dirty="0" smtClean="0">
                <a:solidFill>
                  <a:srgbClr val="FFFFFF"/>
                </a:solidFill>
              </a:rPr>
              <a:t>“My clients wants to see a fancy website or mobile app”</a:t>
            </a:r>
          </a:p>
          <a:p>
            <a:r>
              <a:rPr lang="en-US" dirty="0" smtClean="0">
                <a:solidFill>
                  <a:srgbClr val="FFFFFF"/>
                </a:solidFill>
              </a:rPr>
              <a:t>REST APIs are a way for you to create a data service enabling you to easily create all your other applications</a:t>
            </a:r>
          </a:p>
          <a:p>
            <a:pPr lvl="1"/>
            <a:r>
              <a:rPr lang="en-US" dirty="0" smtClean="0">
                <a:solidFill>
                  <a:srgbClr val="FFFFFF"/>
                </a:solidFill>
              </a:rPr>
              <a:t>HTML5 / </a:t>
            </a:r>
            <a:r>
              <a:rPr lang="en-US" dirty="0" err="1" smtClean="0">
                <a:solidFill>
                  <a:srgbClr val="FFFFFF"/>
                </a:solidFill>
              </a:rPr>
              <a:t>Javascript</a:t>
            </a:r>
            <a:endParaRPr lang="en-US" dirty="0" smtClean="0">
              <a:solidFill>
                <a:srgbClr val="FFFFFF"/>
              </a:solidFill>
            </a:endParaRPr>
          </a:p>
          <a:p>
            <a:pPr lvl="1"/>
            <a:r>
              <a:rPr lang="en-US" dirty="0" smtClean="0">
                <a:solidFill>
                  <a:srgbClr val="FFFFFF"/>
                </a:solidFill>
              </a:rPr>
              <a:t>Android</a:t>
            </a:r>
          </a:p>
          <a:p>
            <a:pPr lvl="1"/>
            <a:r>
              <a:rPr lang="en-US" dirty="0" err="1" smtClean="0">
                <a:solidFill>
                  <a:srgbClr val="FFFFFF"/>
                </a:solidFill>
              </a:rPr>
              <a:t>iOS</a:t>
            </a:r>
            <a:endParaRPr lang="en-US" dirty="0" smtClean="0">
              <a:solidFill>
                <a:srgbClr val="FFFFFF"/>
              </a:solidFill>
            </a:endParaRPr>
          </a:p>
        </p:txBody>
      </p:sp>
      <p:sp>
        <p:nvSpPr>
          <p:cNvPr id="3" name="Title 2"/>
          <p:cNvSpPr>
            <a:spLocks noGrp="1"/>
          </p:cNvSpPr>
          <p:nvPr>
            <p:ph type="title"/>
          </p:nvPr>
        </p:nvSpPr>
        <p:spPr>
          <a:xfrm>
            <a:off x="262769" y="9275"/>
            <a:ext cx="8424031" cy="1143000"/>
          </a:xfrm>
        </p:spPr>
        <p:txBody>
          <a:bodyPr/>
          <a:lstStyle/>
          <a:p>
            <a:r>
              <a:rPr lang="en-US" dirty="0" smtClean="0">
                <a:solidFill>
                  <a:srgbClr val="FFFFFF"/>
                </a:solidFill>
              </a:rPr>
              <a:t>Why are we starting with a REST API?</a:t>
            </a:r>
            <a:endParaRPr lang="en-US" dirty="0">
              <a:solidFill>
                <a:srgbClr val="FFFFFF"/>
              </a:solidFill>
            </a:endParaRPr>
          </a:p>
        </p:txBody>
      </p:sp>
      <p:sp>
        <p:nvSpPr>
          <p:cNvPr id="4" name="Rectangle 3"/>
          <p:cNvSpPr/>
          <p:nvPr/>
        </p:nvSpPr>
        <p:spPr>
          <a:xfrm>
            <a:off x="7535333" y="6180667"/>
            <a:ext cx="1248834" cy="582083"/>
          </a:xfrm>
          <a:prstGeom prst="rect">
            <a:avLst/>
          </a:prstGeom>
          <a:solidFill>
            <a:srgbClr val="2424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7223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UG Download #2 - My MongoDB Journey">
  <a:themeElements>
    <a:clrScheme name="MongoDB 2">
      <a:dk1>
        <a:sysClr val="windowText" lastClr="000000"/>
      </a:dk1>
      <a:lt1>
        <a:sysClr val="window" lastClr="FFFFFF"/>
      </a:lt1>
      <a:dk2>
        <a:srgbClr val="242423"/>
      </a:dk2>
      <a:lt2>
        <a:srgbClr val="FFFFFF"/>
      </a:lt2>
      <a:accent1>
        <a:srgbClr val="BBD49E"/>
      </a:accent1>
      <a:accent2>
        <a:srgbClr val="9ABF75"/>
      </a:accent2>
      <a:accent3>
        <a:srgbClr val="7AAB4E"/>
      </a:accent3>
      <a:accent4>
        <a:srgbClr val="5B972B"/>
      </a:accent4>
      <a:accent5>
        <a:srgbClr val="416A20"/>
      </a:accent5>
      <a:accent6>
        <a:srgbClr val="294216"/>
      </a:accent6>
      <a:hlink>
        <a:srgbClr val="5B972B"/>
      </a:hlink>
      <a:folHlink>
        <a:srgbClr val="416A2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MUG Download #2 - My MongoDB Journey.potx</Template>
  <TotalTime>780</TotalTime>
  <Words>4632</Words>
  <Application>Microsoft Macintosh PowerPoint</Application>
  <PresentationFormat>On-screen Show (4:3)</PresentationFormat>
  <Paragraphs>916</Paragraphs>
  <Slides>73</Slides>
  <Notes>69</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MUG Download #2 - My MongoDB Journey</vt:lpstr>
      <vt:lpstr>Build an application with MongoDB  Part 1: Creating a REST API using the ME(a)N stack</vt:lpstr>
      <vt:lpstr>Agenda</vt:lpstr>
      <vt:lpstr>The MEAN Stack A modern replacement for LAMP</vt:lpstr>
      <vt:lpstr>The MEAN Stack A modern replacement for LAMP</vt:lpstr>
      <vt:lpstr>What is a REST API?</vt:lpstr>
      <vt:lpstr>What is a REST API?</vt:lpstr>
      <vt:lpstr>HTTP Verbs – Mapping to CRUD</vt:lpstr>
      <vt:lpstr>HTTP Result Codes</vt:lpstr>
      <vt:lpstr>Why are we starting with a REST API?</vt:lpstr>
      <vt:lpstr>New companies don’t have an HTML Interface</vt:lpstr>
      <vt:lpstr>Let’s build an application! </vt:lpstr>
      <vt:lpstr>Let’s build an application! Data Models</vt:lpstr>
      <vt:lpstr>Defining our data model</vt:lpstr>
      <vt:lpstr>Data Model Design Feed Collection</vt:lpstr>
      <vt:lpstr>Data Model Design Feed Entry Collection</vt:lpstr>
      <vt:lpstr>Data Model Design User Collection</vt:lpstr>
      <vt:lpstr>Data Model Design User-Feed-Entry Mapping Collection</vt:lpstr>
      <vt:lpstr>Creating our REST API</vt:lpstr>
      <vt:lpstr>Let’s build an application! User Actions</vt:lpstr>
      <vt:lpstr>Creating our REST API</vt:lpstr>
      <vt:lpstr>Creating our REST API</vt:lpstr>
      <vt:lpstr>Creating our REST API</vt:lpstr>
      <vt:lpstr>Real Life Authentication with Stormpath</vt:lpstr>
      <vt:lpstr>Using Stormpath for Authentication</vt:lpstr>
      <vt:lpstr>Using Stormpath for Authentication</vt:lpstr>
      <vt:lpstr>Javascript / Node.js Overview</vt:lpstr>
      <vt:lpstr>Creating a Node.js Application</vt:lpstr>
      <vt:lpstr>Our package.json</vt:lpstr>
      <vt:lpstr>Async Code in Javascript</vt:lpstr>
      <vt:lpstr>Async Library https://github.com/caolan/async</vt:lpstr>
      <vt:lpstr>Write your tests first</vt:lpstr>
      <vt:lpstr>Defining some utility libraries test/config/test_config.js</vt:lpstr>
      <vt:lpstr>Defining some utility libraries test/setup_tests.js</vt:lpstr>
      <vt:lpstr>Defining some utility libraries test/setup_tests.js (continued)</vt:lpstr>
      <vt:lpstr>Defining some utility libraries test/setup_tests.js (continued)</vt:lpstr>
      <vt:lpstr>Defining some utility libraries test/setup_tests.js (continued)</vt:lpstr>
      <vt:lpstr>Defining some utility libraries test/setup_tests.js (continued)</vt:lpstr>
      <vt:lpstr>Using frisby.js to define test cases test/create_accounts_error_spec.js</vt:lpstr>
      <vt:lpstr>Using frisby.js to define test cases test/create_accounts_error_spec.js (continued)</vt:lpstr>
      <vt:lpstr>Using frisby.js to define test cases test/create_accounts_error_spec.js (continued)</vt:lpstr>
      <vt:lpstr>Using frisby.js to define test cases test/create_accounts_spec.js</vt:lpstr>
      <vt:lpstr>Using frisby.js to define test cases test/create_accounts_spec.js (continued)</vt:lpstr>
      <vt:lpstr>Using frisby.js to define test cases test/create_accounts_spec.js (continued)</vt:lpstr>
      <vt:lpstr>Using frisby.js to define test cases Need to create /tmp/readerTestCreds.js</vt:lpstr>
      <vt:lpstr>Using frisby.js to define test cases tests/writeCreds.js</vt:lpstr>
      <vt:lpstr>Using frisby.js to define test cases tests/writeCreds.js (continued)</vt:lpstr>
      <vt:lpstr>Using frisby.js to define test cases tests/writeCreds.js (continued)</vt:lpstr>
      <vt:lpstr>Using frisby.js to define test cases tests/feed_spec.js</vt:lpstr>
      <vt:lpstr>Using frisby.js to define test cases tests/feed_spec.js</vt:lpstr>
      <vt:lpstr>Using frisby.js to define test cases tests/feed_spec.js</vt:lpstr>
      <vt:lpstr>Using frisby.js to define test cases tests/feed_spec.js</vt:lpstr>
      <vt:lpstr>Using frisby.js to define test cases tests/feed_spec.js</vt:lpstr>
      <vt:lpstr>Let’s look at  some application code</vt:lpstr>
      <vt:lpstr>Defining some utility libraries config/db.js</vt:lpstr>
      <vt:lpstr>Defining some utility libraries config/security.js</vt:lpstr>
      <vt:lpstr>Defining some utility libraries config/stormpath_apikey.properties</vt:lpstr>
      <vt:lpstr>Express.js Overview</vt:lpstr>
      <vt:lpstr>Creating our application! server.js</vt:lpstr>
      <vt:lpstr>Creating our application! server.js (continued)</vt:lpstr>
      <vt:lpstr>Defining our Mongoose Data Models app/routes.js</vt:lpstr>
      <vt:lpstr>Defining our Mongoose Data Models app/routes.js (continued)</vt:lpstr>
      <vt:lpstr>Defining our Mongoose Data Models app/routes.js (continued)</vt:lpstr>
      <vt:lpstr>Defining our Mongoose Data Models app/routes.js (continued)</vt:lpstr>
      <vt:lpstr>Defining our Routes app/routes.js (continued)</vt:lpstr>
      <vt:lpstr>Defining our Routes app/routes.js (continued)</vt:lpstr>
      <vt:lpstr>Looking at our router code</vt:lpstr>
      <vt:lpstr>Starting the server and running tests</vt:lpstr>
      <vt:lpstr>For More Information</vt:lpstr>
      <vt:lpstr>Did you like tonight’s MUG?</vt:lpstr>
      <vt:lpstr>Thanks!</vt:lpstr>
      <vt:lpstr>Updated Free Online Courses</vt:lpstr>
      <vt:lpstr>Public Training</vt:lpstr>
      <vt:lpstr>Upcoming Certification Exams</vt:lpstr>
    </vt:vector>
  </TitlesOfParts>
  <Company>MongoDB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Daiji Shikama</dc:creator>
  <cp:lastModifiedBy>Michael Calvert</cp:lastModifiedBy>
  <cp:revision>62</cp:revision>
  <dcterms:created xsi:type="dcterms:W3CDTF">2014-10-03T18:11:52Z</dcterms:created>
  <dcterms:modified xsi:type="dcterms:W3CDTF">2015-05-26T21:05:27Z</dcterms:modified>
</cp:coreProperties>
</file>