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 snapToGrid="0" snapToObjects="1">
      <p:cViewPr varScale="1">
        <p:scale>
          <a:sx n="65" d="100"/>
          <a:sy n="65" d="100"/>
        </p:scale>
        <p:origin x="1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66547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jpeg"/><Relationship Id="rId3" Type="http://schemas.openxmlformats.org/officeDocument/2006/relationships/hyperlink" Target="http://www.mongodb.com/download-center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rueckstiess/mtools" TargetMode="External"/><Relationship Id="rId3" Type="http://schemas.openxmlformats.org/officeDocument/2006/relationships/hyperlink" Target="http://github.com/mongodb/mongo/tree/master/jstest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amonfm/MUG201609" TargetMode="External"/><Relationship Id="rId4" Type="http://schemas.openxmlformats.org/officeDocument/2006/relationships/hyperlink" Target="http://mongodb.com/download-center" TargetMode="External"/><Relationship Id="rId5" Type="http://schemas.openxmlformats.org/officeDocument/2006/relationships/hyperlink" Target="http://docs.mongodb.com/manual/release-notes/3.3-dev-series/" TargetMode="External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jira.mongodb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roups.google.com/group/mongodb-us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ign_bugs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21544" y="2572"/>
            <a:ext cx="18568488" cy="9748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266700" y="119707"/>
            <a:ext cx="12192001" cy="9514186"/>
          </a:xfrm>
          <a:prstGeom prst="rect">
            <a:avLst/>
          </a:prstGeom>
          <a:effectLst>
            <a:outerShdw blurRad="96734" dist="86405" dir="5400000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pPr algn="ctr" defTabSz="578358">
              <a:defRPr sz="7128"/>
            </a:pPr>
            <a:endParaRPr/>
          </a:p>
          <a:p>
            <a:pPr algn="ctr" defTabSz="578358">
              <a:defRPr sz="22176"/>
            </a:pPr>
            <a:r>
              <a:t>MONGODB</a:t>
            </a:r>
          </a:p>
          <a:p>
            <a:pPr algn="ctr" defTabSz="578358">
              <a:defRPr sz="22176"/>
            </a:pPr>
            <a:r>
              <a:t>BuG</a:t>
            </a:r>
          </a:p>
          <a:p>
            <a:pPr algn="ctr" defTabSz="578358">
              <a:defRPr sz="22176"/>
            </a:pPr>
            <a:r>
              <a:t>HUNT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What to include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A session transcript</a:t>
            </a:r>
          </a:p>
          <a:p>
            <a:r>
              <a:t>A shell reproducer in JavaScript is best</a:t>
            </a:r>
          </a:p>
          <a:p>
            <a:r>
              <a:t> A reproducer in other language helps too</a:t>
            </a:r>
          </a:p>
          <a:p>
            <a:r>
              <a:t>Logs for all affected nodes</a:t>
            </a:r>
          </a:p>
          <a:p>
            <a:r>
              <a:t>Contents of the </a:t>
            </a:r>
            <a:r>
              <a:rPr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diagnostic.data</a:t>
            </a:r>
            <a:r>
              <a:t> directory</a:t>
            </a:r>
          </a:p>
          <a:p>
            <a:r>
              <a:t>MongoDB server/driver/platform versions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d_bug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60262"/>
            <a:ext cx="13004800" cy="8010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5364334" y="1873250"/>
            <a:ext cx="3251502" cy="274378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GOOD TICKEt!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elmo1.pn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18338" r="18338"/>
          <a:stretch>
            <a:fillRect/>
          </a:stretch>
        </p:blipFill>
        <p:spPr>
          <a:xfrm>
            <a:off x="381000" y="1466850"/>
            <a:ext cx="5486400" cy="7797800"/>
          </a:xfrm>
          <a:prstGeom prst="rect">
            <a:avLst/>
          </a:prstGeom>
        </p:spPr>
      </p:pic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6299200" y="1466850"/>
            <a:ext cx="6299200" cy="72390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0"/>
              </a:spcBef>
              <a:defRPr sz="6800"/>
            </a:lvl1pPr>
          </a:lstStyle>
          <a:p>
            <a:r>
              <a:t>Is this a bug?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sz="half" idx="1"/>
          </p:nvPr>
        </p:nvSpPr>
        <p:spPr>
          <a:xfrm>
            <a:off x="6299200" y="2651477"/>
            <a:ext cx="6299200" cy="6108701"/>
          </a:xfrm>
          <a:prstGeom prst="rect">
            <a:avLst/>
          </a:prstGeom>
        </p:spPr>
        <p:txBody>
          <a:bodyPr/>
          <a:lstStyle/>
          <a:p>
            <a:pPr marL="0" indent="0" defTabSz="519937">
              <a:lnSpc>
                <a:spcPct val="80000"/>
              </a:lnSpc>
              <a:spcBef>
                <a:spcPts val="2400"/>
              </a:spcBef>
              <a:buClrTx/>
              <a:buSzTx/>
              <a:buFontTx/>
              <a:buNone/>
              <a:defRPr sz="4628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MongoDB is full of surprises!</a:t>
            </a:r>
          </a:p>
          <a:p>
            <a:pPr marL="395604" indent="-395604" defTabSz="519937">
              <a:spcBef>
                <a:spcPts val="2400"/>
              </a:spcBef>
              <a:defRPr sz="2492"/>
            </a:pPr>
            <a:r>
              <a:t>A certain behavior may be expected</a:t>
            </a:r>
          </a:p>
          <a:p>
            <a:pPr marL="395604" indent="-395604" defTabSz="519937">
              <a:spcBef>
                <a:spcPts val="2400"/>
              </a:spcBef>
              <a:defRPr sz="2492"/>
            </a:pPr>
            <a:r>
              <a:t>Ask in the </a:t>
            </a:r>
            <a:r>
              <a:rPr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mongodb-user</a:t>
            </a:r>
            <a:r>
              <a:t> group</a:t>
            </a:r>
          </a:p>
          <a:p>
            <a:pPr marL="395604" indent="-395604" defTabSz="519937">
              <a:spcBef>
                <a:spcPts val="2400"/>
              </a:spcBef>
              <a:defRPr sz="2492"/>
            </a:pPr>
            <a:r>
              <a:t> </a:t>
            </a:r>
            <a:r>
              <a:rPr>
                <a:solidFill>
                  <a:srgbClr val="FFFFFF"/>
                </a:solidFill>
              </a:rPr>
              <a:t>Same guidelines about asking good questions apply</a:t>
            </a:r>
          </a:p>
          <a:p>
            <a:pPr marL="395604" indent="-395604" defTabSz="519937">
              <a:spcBef>
                <a:spcPts val="2400"/>
              </a:spcBef>
              <a:defRPr sz="2492"/>
            </a:pPr>
            <a:r>
              <a:t>A bug in the documentation is still a bug</a:t>
            </a:r>
          </a:p>
          <a:p>
            <a:pPr marL="395604" indent="-395604" defTabSz="519937">
              <a:spcBef>
                <a:spcPts val="2400"/>
              </a:spcBef>
              <a:defRPr sz="2492"/>
            </a:pPr>
            <a:r>
              <a:t>File a detailed report in the DOCS project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elmer.jp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252" t="18159" r="252" b="4566"/>
          <a:stretch>
            <a:fillRect/>
          </a:stretch>
        </p:blipFill>
        <p:spPr>
          <a:xfrm>
            <a:off x="7111999" y="1536700"/>
            <a:ext cx="5486401" cy="7797801"/>
          </a:xfrm>
          <a:prstGeom prst="rect">
            <a:avLst/>
          </a:prstGeom>
        </p:spPr>
      </p:pic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406400" y="1530350"/>
            <a:ext cx="6299200" cy="1922501"/>
          </a:xfrm>
          <a:prstGeom prst="rect">
            <a:avLst/>
          </a:prstGeom>
        </p:spPr>
        <p:txBody>
          <a:bodyPr anchor="ctr"/>
          <a:lstStyle>
            <a:lvl1pPr algn="ctr" defTabSz="239522">
              <a:spcBef>
                <a:spcPts val="0"/>
              </a:spcBef>
              <a:defRPr sz="6969"/>
            </a:lvl1pPr>
          </a:lstStyle>
          <a:p>
            <a:r>
              <a:t>Get Ready for the HUNT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10209" indent="-410209" defTabSz="443991">
              <a:spcBef>
                <a:spcPts val="2100"/>
              </a:spcBef>
              <a:defRPr sz="2584"/>
            </a:pPr>
            <a:endParaRPr/>
          </a:p>
          <a:p>
            <a:pPr marL="410209" indent="-410209" defTabSz="443991">
              <a:spcBef>
                <a:spcPts val="2100"/>
              </a:spcBef>
              <a:defRPr sz="2584"/>
            </a:pPr>
            <a:endParaRPr/>
          </a:p>
          <a:p>
            <a:pPr marL="410209" indent="-410209" defTabSz="443991">
              <a:spcBef>
                <a:spcPts val="2100"/>
              </a:spcBef>
              <a:defRPr sz="2584"/>
            </a:pPr>
            <a:r>
              <a:t>Download the server</a:t>
            </a:r>
          </a:p>
          <a:p>
            <a:pPr marL="410209" indent="-410209" defTabSz="443991">
              <a:spcBef>
                <a:spcPts val="2100"/>
              </a:spcBef>
              <a:defRPr sz="2584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defRPr>
            </a:pPr>
            <a:r>
              <a:rPr u="sng">
                <a:hlinkClick r:id="rId3"/>
              </a:rPr>
              <a:t>www.mongodb.com/download-center</a:t>
            </a:r>
          </a:p>
          <a:p>
            <a:pPr marL="410209" indent="-410209" defTabSz="443991">
              <a:spcBef>
                <a:spcPts val="2100"/>
              </a:spcBef>
              <a:defRPr sz="2584"/>
            </a:pPr>
            <a:r>
              <a:t> Use 3.3.13, or the latest 3.4.0-rcN</a:t>
            </a:r>
          </a:p>
          <a:p>
            <a:pPr marL="410209" indent="-410209" defTabSz="443991">
              <a:spcBef>
                <a:spcPts val="2100"/>
              </a:spcBef>
              <a:defRPr sz="2584"/>
            </a:pPr>
            <a:r>
              <a:t>Write your tests in a file</a:t>
            </a:r>
          </a:p>
          <a:p>
            <a:pPr marL="410209" indent="-410209" defTabSz="443991">
              <a:spcBef>
                <a:spcPts val="2100"/>
              </a:spcBef>
              <a:defRPr sz="2584"/>
            </a:pPr>
            <a:r>
              <a:t>Use the shell</a:t>
            </a:r>
          </a:p>
          <a:p>
            <a:pPr marL="410209" indent="-410209" defTabSz="443991">
              <a:spcBef>
                <a:spcPts val="2100"/>
              </a:spcBef>
              <a:defRPr sz="2584">
                <a:solidFill>
                  <a:srgbClr val="FFFFFF"/>
                </a:solidFill>
              </a:defRPr>
            </a:pPr>
            <a:r>
              <a:t> mongo &lt; mytest.js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More advanced testing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Use an existing dataset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 https://www.citibikenyc.com/system-data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Use </a:t>
            </a:r>
            <a:r>
              <a:rPr>
                <a:solidFill>
                  <a:srgbClr val="FFFFFF"/>
                </a:solidFill>
              </a:rPr>
              <a:t>mtools</a:t>
            </a:r>
            <a:r>
              <a:t> for more advanced setups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 Replica sets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 Sharded clusters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 </a:t>
            </a:r>
            <a:r>
              <a:rPr u="sng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hlinkClick r:id="rId2"/>
              </a:rPr>
              <a:t>https://github.com/rueckstiess/mtools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See the </a:t>
            </a:r>
            <a:r>
              <a:rPr>
                <a:solidFill>
                  <a:srgbClr val="FFFFFF"/>
                </a:solidFill>
              </a:rPr>
              <a:t>jstests</a:t>
            </a:r>
            <a:r>
              <a:t> for black-belt testing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 </a:t>
            </a:r>
            <a:r>
              <a:rPr u="sng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hlinkClick r:id="rId3"/>
              </a:rPr>
              <a:t>github.com/mongodb/mongo/tree/master/jstests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MongoDB 3.4</a:t>
            </a:r>
          </a:p>
        </p:txBody>
      </p:sp>
      <p:pic>
        <p:nvPicPr>
          <p:cNvPr id="218" name="new_and_improve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45814"/>
            <a:ext cx="13004800" cy="63305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Tons of foundational work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Shard zones support</a:t>
            </a:r>
          </a:p>
          <a:p>
            <a:r>
              <a:t>Faster auto-balancing</a:t>
            </a:r>
          </a:p>
          <a:p>
            <a:r>
              <a:t>Intra-cluster compression</a:t>
            </a:r>
          </a:p>
          <a:p>
            <a:r>
              <a:t>Robust initial sync</a:t>
            </a:r>
          </a:p>
          <a:p>
            <a:r>
              <a:t>New architecture support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Lots of user-facing features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Read-only views</a:t>
            </a:r>
          </a:p>
          <a:p>
            <a:r>
              <a:t>Graph lookup</a:t>
            </a:r>
          </a:p>
          <a:p>
            <a:r>
              <a:t>Collation support</a:t>
            </a:r>
          </a:p>
          <a:p>
            <a:r>
              <a:t>Decimal support</a:t>
            </a:r>
          </a:p>
          <a:p>
            <a:r>
              <a:t>Aggregation improvements</a:t>
            </a:r>
          </a:p>
          <a:p>
            <a:r>
              <a:t>Faceted search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The 3.4 schedule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dirty="0"/>
              <a:t>MongoDB 3.4 is scheduled for publication </a:t>
            </a:r>
            <a:r>
              <a:rPr lang="en-US" dirty="0" smtClean="0"/>
              <a:t>before the end of the year</a:t>
            </a:r>
            <a:endParaRPr dirty="0"/>
          </a:p>
          <a:p>
            <a:r>
              <a:rPr dirty="0"/>
              <a:t>We'll be releasing "Release Candidates" until then</a:t>
            </a:r>
          </a:p>
          <a:p>
            <a:pPr lvl="1"/>
            <a:r>
              <a:rPr dirty="0"/>
              <a:t> e.g.: 3.4.0-rc3</a:t>
            </a:r>
          </a:p>
          <a:p>
            <a:r>
              <a:rPr dirty="0"/>
              <a:t>All bugs submitted between now and the 3.4.0 release are eligible to win the Bug Hunt</a:t>
            </a:r>
          </a:p>
          <a:p>
            <a:r>
              <a:rPr dirty="0"/>
              <a:t>Amazing prizes await our fearless Bug Hunters!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Summary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The SERVER project tracks bugs and feature requests</a:t>
            </a:r>
          </a:p>
          <a:p>
            <a:r>
              <a:t> SERVER, TOOLS, DOCS, DRIVERS</a:t>
            </a:r>
          </a:p>
          <a:p>
            <a:r>
              <a:t>Help us help you: ask good questions</a:t>
            </a:r>
          </a:p>
          <a:p>
            <a:r>
              <a:t>Easiest way to test is through the shell</a:t>
            </a:r>
          </a:p>
          <a:p>
            <a:r>
              <a:t>Start with user-facing features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Preparing your tools for the hunt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MongoDB issue tracking (JIRA)</a:t>
            </a:r>
          </a:p>
          <a:p>
            <a:r>
              <a:t>How to file a bug</a:t>
            </a:r>
          </a:p>
          <a:p>
            <a:r>
              <a:t>How to test MongoDB</a:t>
            </a:r>
          </a:p>
          <a:p>
            <a:r>
              <a:t>The hunting grounds - what's new in 3.4</a:t>
            </a:r>
          </a:p>
          <a:p>
            <a:r>
              <a:t>The 3.4 schedule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THE PRIZES</a:t>
            </a:r>
          </a:p>
        </p:txBody>
      </p:sp>
      <p:sp>
        <p:nvSpPr>
          <p:cNvPr id="233" name="Shape 233"/>
          <p:cNvSpPr/>
          <p:nvPr/>
        </p:nvSpPr>
        <p:spPr>
          <a:xfrm>
            <a:off x="663987" y="2627664"/>
            <a:ext cx="11676826" cy="2870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403097">
              <a:lnSpc>
                <a:spcPct val="80000"/>
              </a:lnSpc>
              <a:spcBef>
                <a:spcPts val="1900"/>
              </a:spcBef>
              <a:defRPr sz="3588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FIRST PRIZE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$1,500 Amazon Gift Card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Complimentary admission to MongoDB World or MongoDB Europe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2 Professional Certification exam vouchers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Recognition on our blog and in social media</a:t>
            </a:r>
          </a:p>
        </p:txBody>
      </p:sp>
      <p:sp>
        <p:nvSpPr>
          <p:cNvPr id="234" name="Shape 234"/>
          <p:cNvSpPr/>
          <p:nvPr/>
        </p:nvSpPr>
        <p:spPr>
          <a:xfrm>
            <a:off x="663987" y="5786670"/>
            <a:ext cx="11676826" cy="287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defTabSz="403097">
              <a:lnSpc>
                <a:spcPct val="80000"/>
              </a:lnSpc>
              <a:spcBef>
                <a:spcPts val="1900"/>
              </a:spcBef>
              <a:defRPr sz="3588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Honorable Mentions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$500 Amazon Gift Card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Complimentary admission to MongoDB World or MongoDB Europe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1 Professional Certification exam voucher</a:t>
            </a:r>
          </a:p>
          <a:p>
            <a:pPr marL="306704" indent="-306704" defTabSz="403097">
              <a:spcBef>
                <a:spcPts val="1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932"/>
            </a:pPr>
            <a:r>
              <a:t>Recognition on our blog and in social media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406400" y="2616200"/>
            <a:ext cx="12192000" cy="4521200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QUESTIONS?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keep-calm-and-happy-hunting-1.pn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8957" r="8957"/>
          <a:stretch>
            <a:fillRect/>
          </a:stretch>
        </p:blipFill>
        <p:spPr>
          <a:xfrm>
            <a:off x="381000" y="1466850"/>
            <a:ext cx="5486400" cy="7797800"/>
          </a:xfrm>
          <a:prstGeom prst="rect">
            <a:avLst/>
          </a:prstGeom>
        </p:spPr>
      </p:pic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6299200" y="1466850"/>
            <a:ext cx="6299200" cy="723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233679">
              <a:spcBef>
                <a:spcPts val="0"/>
              </a:spcBef>
              <a:defRPr sz="6800"/>
            </a:lvl1pPr>
          </a:lstStyle>
          <a:p>
            <a:r>
              <a:t>RESOURCES</a:t>
            </a:r>
          </a:p>
        </p:txBody>
      </p:sp>
      <p:sp>
        <p:nvSpPr>
          <p:cNvPr id="240" name="Shape 240"/>
          <p:cNvSpPr>
            <a:spLocks noGrp="1"/>
          </p:cNvSpPr>
          <p:nvPr>
            <p:ph type="body" sz="half" idx="1"/>
          </p:nvPr>
        </p:nvSpPr>
        <p:spPr>
          <a:xfrm>
            <a:off x="6299200" y="2651477"/>
            <a:ext cx="6299200" cy="6108701"/>
          </a:xfrm>
          <a:prstGeom prst="rect">
            <a:avLst/>
          </a:prstGeom>
        </p:spPr>
        <p:txBody>
          <a:bodyPr anchor="ctr"/>
          <a:lstStyle/>
          <a:p>
            <a:pPr marL="830384" indent="-830384">
              <a:defRPr sz="3400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defRPr>
            </a:pPr>
            <a:r>
              <a:rPr u="sng">
                <a:hlinkClick r:id="rId3"/>
              </a:rPr>
              <a:t>github.com/ramonfm/MUG201609</a:t>
            </a:r>
          </a:p>
          <a:p>
            <a:pPr marL="830384" indent="-830384">
              <a:defRPr sz="3400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defRPr>
            </a:pPr>
            <a:r>
              <a:rPr u="sng">
                <a:hlinkClick r:id="rId4"/>
              </a:rPr>
              <a:t>mongodb.com/download-center</a:t>
            </a:r>
          </a:p>
          <a:p>
            <a:pPr marL="830384" indent="-830384">
              <a:defRPr sz="3400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defRPr>
            </a:pPr>
            <a:r>
              <a:rPr u="sng">
                <a:hlinkClick r:id="rId5"/>
              </a:rPr>
              <a:t>docs.mongodb.com/manual/release-notes/3.3-dev-series/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MongoDB issue tracking (JIRA)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All MongoDB work is tracked through JIRA</a:t>
            </a:r>
          </a:p>
          <a:p>
            <a:r>
              <a:t> </a:t>
            </a:r>
            <a:r>
              <a:rPr u="sng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hlinkClick r:id="rId2"/>
              </a:rPr>
              <a:t>https://jira.mongodb.org</a:t>
            </a:r>
          </a:p>
          <a:p>
            <a:r>
              <a:t>SERVER, TOOLS, DOCS and DRIVERS projects are public</a:t>
            </a:r>
          </a:p>
          <a:p>
            <a:r>
              <a:t> Need an account to create tickets and comment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The SERVER project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t>Used to track all server, shell, and mongos development</a:t>
            </a:r>
          </a:p>
          <a:p>
            <a:r>
              <a:t>Open a ticket in this project if you find a bug</a:t>
            </a:r>
          </a:p>
          <a:p>
            <a:r>
              <a:t> This project is </a:t>
            </a:r>
            <a:r>
              <a:rPr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rPr>
              <a:t>not for questions</a:t>
            </a:r>
          </a:p>
          <a:p>
            <a:r>
              <a:t> Use the mongodb-user group instead</a:t>
            </a:r>
          </a:p>
          <a:p>
            <a:r>
              <a:t> </a:t>
            </a:r>
            <a:r>
              <a:rPr u="sng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hlinkClick r:id="rId2"/>
              </a:rPr>
              <a:t>https://groups.google.com/group/mongodb-user</a:t>
            </a:r>
            <a:r>
              <a:t>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Using JQL to navigate JIRA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80000"/>
              </a:lnSpc>
              <a:buClrTx/>
              <a:buSzTx/>
              <a:buFontTx/>
              <a:buNone/>
              <a:defRPr sz="6000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Use JQL to find issues faster:</a:t>
            </a:r>
          </a:p>
          <a:p>
            <a:r>
              <a:t> _project = SERVER and resolution is empty and summary ~ “collation"_</a:t>
            </a:r>
          </a:p>
          <a:p>
            <a:r>
              <a:t> _project = DOCS and fixVersion = "mongodb-3.4" and resolution is empty_</a:t>
            </a:r>
          </a:p>
          <a:p>
            <a:r>
              <a:t> _project = SERVER and affectsVersion &gt;= 3.4.0-rc0 and resolution is empty_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bug-key.jpg"/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/>
          </a:blip>
          <a:srcRect l="22217" r="2221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406400" y="1530350"/>
            <a:ext cx="6299200" cy="723900"/>
          </a:xfrm>
          <a:prstGeom prst="rect">
            <a:avLst/>
          </a:prstGeom>
        </p:spPr>
        <p:txBody>
          <a:bodyPr anchor="ctr"/>
          <a:lstStyle>
            <a:lvl1pPr algn="ctr" defTabSz="233679">
              <a:spcBef>
                <a:spcPts val="0"/>
              </a:spcBef>
              <a:defRPr sz="6800"/>
            </a:lvl1pPr>
          </a:lstStyle>
          <a:p>
            <a:r>
              <a:t>How to file a bug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pPr marL="0" indent="0">
              <a:lnSpc>
                <a:spcPct val="120000"/>
              </a:lnSpc>
              <a:buClrTx/>
              <a:buSzTx/>
              <a:buFontTx/>
              <a:buNone/>
              <a:defRPr sz="60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I've found a bug, what do I do now?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Preparing your tools for the hunt</a:t>
            </a:r>
          </a:p>
        </p:txBody>
      </p:sp>
      <p:pic>
        <p:nvPicPr>
          <p:cNvPr id="186" name="server_1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0" y="3340099"/>
            <a:ext cx="13004800" cy="520395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 rot="10799656" flipH="1">
            <a:off x="2695752" y="4298594"/>
            <a:ext cx="2335181" cy="1359794"/>
          </a:xfrm>
          <a:prstGeom prst="wedgeEllipseCallout">
            <a:avLst>
              <a:gd name="adj1" fmla="val -49455"/>
              <a:gd name="adj2" fmla="val 6497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2798996" y="4722494"/>
            <a:ext cx="2128724" cy="55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36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Don’t do this</a:t>
            </a:r>
          </a:p>
        </p:txBody>
      </p:sp>
      <p:sp>
        <p:nvSpPr>
          <p:cNvPr id="189" name="Shape 189"/>
          <p:cNvSpPr/>
          <p:nvPr/>
        </p:nvSpPr>
        <p:spPr>
          <a:xfrm rot="1696928">
            <a:off x="2374188" y="5842288"/>
            <a:ext cx="1790342" cy="1385681"/>
          </a:xfrm>
          <a:prstGeom prst="wedgeEllipseCallout">
            <a:avLst>
              <a:gd name="adj1" fmla="val -49385"/>
              <a:gd name="adj2" fmla="val 6272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2645441" y="6257026"/>
            <a:ext cx="1214324" cy="55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36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Or this</a:t>
            </a:r>
          </a:p>
        </p:txBody>
      </p:sp>
      <p:pic>
        <p:nvPicPr>
          <p:cNvPr id="191" name="Picture 190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8618" y="5100794"/>
            <a:ext cx="2087564" cy="48605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406400" y="1410416"/>
            <a:ext cx="12192000" cy="928490"/>
          </a:xfrm>
          <a:prstGeom prst="rect">
            <a:avLst/>
          </a:prstGeom>
        </p:spPr>
        <p:txBody>
          <a:bodyPr/>
          <a:lstStyle>
            <a:lvl1pPr algn="ctr" defTabSz="233679">
              <a:spcBef>
                <a:spcPts val="1100"/>
              </a:spcBef>
              <a:defRPr sz="7840"/>
            </a:lvl1pPr>
          </a:lstStyle>
          <a:p>
            <a:r>
              <a:t>Try to answer these questions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368934" indent="-368934" defTabSz="484886">
              <a:spcBef>
                <a:spcPts val="2300"/>
              </a:spcBef>
              <a:defRPr sz="2822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</a:defRPr>
            </a:pPr>
            <a:r>
              <a:t>WHAT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t>Slow queries, unexpected query results, etc.</a:t>
            </a:r>
          </a:p>
          <a:p>
            <a:pPr marL="368934" indent="-368934" defTabSz="484886">
              <a:spcBef>
                <a:spcPts val="2300"/>
              </a:spcBef>
              <a:defRPr sz="2822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WHERE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t>Primary, secondary, client application</a:t>
            </a:r>
          </a:p>
          <a:p>
            <a:pPr marL="368934" indent="-368934" defTabSz="484886">
              <a:spcBef>
                <a:spcPts val="2300"/>
              </a:spcBef>
              <a:defRPr sz="2822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WHEN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t>Specific times of the day, all the time, after an event</a:t>
            </a:r>
          </a:p>
          <a:p>
            <a:pPr marL="368934" indent="-368934" defTabSz="484886">
              <a:spcBef>
                <a:spcPts val="2300"/>
              </a:spcBef>
              <a:defRPr sz="2822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HOW MUCH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t>What's the impact and/or observable behavior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d_bug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77899"/>
            <a:ext cx="13004800" cy="8057435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5364334" y="1873250"/>
            <a:ext cx="3251502" cy="274378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GOOD TICKEt!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Macintosh PowerPoint</Application>
  <PresentationFormat>Custom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Avenir Next</vt:lpstr>
      <vt:lpstr>Avenir Next Demi Bold</vt:lpstr>
      <vt:lpstr>Avenir Next Medium</vt:lpstr>
      <vt:lpstr>Courier</vt:lpstr>
      <vt:lpstr>DIN Alternate</vt:lpstr>
      <vt:lpstr>DIN Condensed</vt:lpstr>
      <vt:lpstr>Helvetica</vt:lpstr>
      <vt:lpstr>Helvetica Neue</vt:lpstr>
      <vt:lpstr>New_Template7</vt:lpstr>
      <vt:lpstr> MONGODB BuG HUNT</vt:lpstr>
      <vt:lpstr>Preparing your tools for the hunt</vt:lpstr>
      <vt:lpstr>MongoDB issue tracking (JIRA)</vt:lpstr>
      <vt:lpstr>The SERVER project</vt:lpstr>
      <vt:lpstr>Using JQL to navigate JIRA</vt:lpstr>
      <vt:lpstr>How to file a bug</vt:lpstr>
      <vt:lpstr>Preparing your tools for the hunt</vt:lpstr>
      <vt:lpstr>Try to answer these questions</vt:lpstr>
      <vt:lpstr>PowerPoint Presentation</vt:lpstr>
      <vt:lpstr>What to include</vt:lpstr>
      <vt:lpstr>PowerPoint Presentation</vt:lpstr>
      <vt:lpstr>Is this a bug?</vt:lpstr>
      <vt:lpstr>Get Ready for the HUNT</vt:lpstr>
      <vt:lpstr>More advanced testing</vt:lpstr>
      <vt:lpstr>MongoDB 3.4</vt:lpstr>
      <vt:lpstr>Tons of foundational work</vt:lpstr>
      <vt:lpstr>Lots of user-facing features</vt:lpstr>
      <vt:lpstr>The 3.4 schedule</vt:lpstr>
      <vt:lpstr>Summary</vt:lpstr>
      <vt:lpstr>THE PRIZES</vt:lpstr>
      <vt:lpstr>QUESTIONS?</vt:lpstr>
      <vt:lpstr>RESOURCES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MONGODB BuG HUNT</dc:title>
  <cp:lastModifiedBy>Microsoft Office User</cp:lastModifiedBy>
  <cp:revision>1</cp:revision>
  <dcterms:modified xsi:type="dcterms:W3CDTF">2016-10-16T21:43:34Z</dcterms:modified>
</cp:coreProperties>
</file>