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7" r:id="rId12"/>
    <p:sldId id="280" r:id="rId13"/>
    <p:sldId id="281" r:id="rId14"/>
    <p:sldId id="282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737"/>
    <a:srgbClr val="9ABF75"/>
    <a:srgbClr val="B3B2B2"/>
    <a:srgbClr val="8F8E8D"/>
    <a:srgbClr val="242423"/>
    <a:srgbClr val="5B972B"/>
    <a:srgbClr val="BCDC96"/>
    <a:srgbClr val="6D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17" autoAdjust="0"/>
  </p:normalViewPr>
  <p:slideViewPr>
    <p:cSldViewPr snapToGrid="0" snapToObjects="1">
      <p:cViewPr>
        <p:scale>
          <a:sx n="120" d="100"/>
          <a:sy n="120" d="100"/>
        </p:scale>
        <p:origin x="-1312" y="376"/>
      </p:cViewPr>
      <p:guideLst>
        <p:guide orient="horz" pos="2160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22B16-11A9-2146-82CB-B03BA9C8F618}" type="datetimeFigureOut">
              <a:rPr lang="en-US" smtClean="0"/>
              <a:t>5/2/15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C742C-5184-A643-8AB8-4F3B9A599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Directions:</a:t>
            </a:r>
          </a:p>
          <a:p>
            <a:endParaRPr lang="en-US" dirty="0" smtClean="0"/>
          </a:p>
          <a:p>
            <a:r>
              <a:rPr lang="en-US" dirty="0" smtClean="0"/>
              <a:t>Add your name.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C742C-5184-A643-8AB8-4F3B9A599E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6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Directions:</a:t>
            </a:r>
          </a:p>
          <a:p>
            <a:endParaRPr lang="en-US" dirty="0" smtClean="0"/>
          </a:p>
          <a:p>
            <a:r>
              <a:rPr lang="en-US" dirty="0" smtClean="0"/>
              <a:t>Talk</a:t>
            </a:r>
            <a:r>
              <a:rPr lang="en-US" baseline="0" dirty="0" smtClean="0"/>
              <a:t> through each point or update the text to your liking.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Directions:</a:t>
            </a:r>
          </a:p>
          <a:p>
            <a:endParaRPr lang="en-US" dirty="0" smtClean="0"/>
          </a:p>
          <a:p>
            <a:r>
              <a:rPr lang="en-US" dirty="0" smtClean="0"/>
              <a:t>Add your social profile</a:t>
            </a:r>
            <a:r>
              <a:rPr lang="en-US" baseline="0" dirty="0" smtClean="0"/>
              <a:t>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C742C-5184-A643-8AB8-4F3B9A599E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8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Directions:</a:t>
            </a:r>
          </a:p>
          <a:p>
            <a:endParaRPr lang="en-US" dirty="0" smtClean="0"/>
          </a:p>
          <a:p>
            <a:r>
              <a:rPr lang="en-US" dirty="0" smtClean="0"/>
              <a:t>We thought this was a good structure but feel free to</a:t>
            </a:r>
            <a:r>
              <a:rPr lang="en-US" baseline="0" dirty="0" smtClean="0"/>
              <a:t> update it and make it your own.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C742C-5184-A643-8AB8-4F3B9A599E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3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Directions:</a:t>
            </a:r>
          </a:p>
          <a:p>
            <a:endParaRPr lang="en-US" dirty="0" smtClean="0"/>
          </a:p>
          <a:p>
            <a:r>
              <a:rPr lang="en-US" dirty="0" smtClean="0"/>
              <a:t> Fill in the blanks or add your own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C742C-5184-A643-8AB8-4F3B9A599E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Directions:</a:t>
            </a:r>
          </a:p>
          <a:p>
            <a:endParaRPr lang="en-US" dirty="0" smtClean="0"/>
          </a:p>
          <a:p>
            <a:r>
              <a:rPr lang="en-US" dirty="0" smtClean="0"/>
              <a:t>Talk</a:t>
            </a:r>
            <a:r>
              <a:rPr lang="en-US" baseline="0" dirty="0" smtClean="0"/>
              <a:t> through each point or update the text to your liking.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C742C-5184-A643-8AB8-4F3B9A599E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Directions:</a:t>
            </a:r>
          </a:p>
          <a:p>
            <a:endParaRPr lang="en-US" dirty="0" smtClean="0"/>
          </a:p>
          <a:p>
            <a:r>
              <a:rPr lang="en-US" dirty="0" smtClean="0"/>
              <a:t>Talk</a:t>
            </a:r>
            <a:r>
              <a:rPr lang="en-US" baseline="0" dirty="0" smtClean="0"/>
              <a:t> through each point or update the text to your liking.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C742C-5184-A643-8AB8-4F3B9A599E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Directions:</a:t>
            </a:r>
          </a:p>
          <a:p>
            <a:endParaRPr lang="en-US" dirty="0" smtClean="0"/>
          </a:p>
          <a:p>
            <a:r>
              <a:rPr lang="en-US" dirty="0" smtClean="0"/>
              <a:t>Add your own bullet points.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C742C-5184-A643-8AB8-4F3B9A599E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64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Directions:</a:t>
            </a:r>
          </a:p>
          <a:p>
            <a:endParaRPr lang="en-US" dirty="0" smtClean="0"/>
          </a:p>
          <a:p>
            <a:r>
              <a:rPr lang="en-US" dirty="0" smtClean="0"/>
              <a:t>Add a screenshot of your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C742C-5184-A643-8AB8-4F3B9A599E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Directions:</a:t>
            </a:r>
          </a:p>
          <a:p>
            <a:endParaRPr lang="en-US" dirty="0" smtClean="0"/>
          </a:p>
          <a:p>
            <a:r>
              <a:rPr lang="en-US" dirty="0" smtClean="0"/>
              <a:t>Fill</a:t>
            </a:r>
            <a:r>
              <a:rPr lang="en-US" baseline="0" dirty="0" smtClean="0"/>
              <a:t> in the blanks or update the text to your liking.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C742C-5184-A643-8AB8-4F3B9A599E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47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Directions:</a:t>
            </a:r>
          </a:p>
          <a:p>
            <a:endParaRPr lang="en-US" dirty="0" smtClean="0"/>
          </a:p>
          <a:p>
            <a:r>
              <a:rPr lang="en-US" dirty="0" smtClean="0"/>
              <a:t>Fill</a:t>
            </a:r>
            <a:r>
              <a:rPr lang="en-US" baseline="0" dirty="0" smtClean="0"/>
              <a:t> in the blanks.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C742C-5184-A643-8AB8-4F3B9A599E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24242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24242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2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178302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BREAKER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242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42423"/>
                </a:solidFill>
              </a:defRPr>
            </a:lvl1pPr>
            <a:lvl2pPr>
              <a:defRPr>
                <a:solidFill>
                  <a:srgbClr val="242423"/>
                </a:solidFill>
              </a:defRPr>
            </a:lvl2pPr>
            <a:lvl3pPr>
              <a:defRPr>
                <a:solidFill>
                  <a:srgbClr val="242423"/>
                </a:solidFill>
              </a:defRPr>
            </a:lvl3pPr>
            <a:lvl4pPr>
              <a:defRPr>
                <a:solidFill>
                  <a:srgbClr val="242423"/>
                </a:solidFill>
              </a:defRPr>
            </a:lvl4pPr>
            <a:lvl5pPr>
              <a:defRPr>
                <a:solidFill>
                  <a:srgbClr val="24242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72400" y="6350715"/>
            <a:ext cx="914400" cy="26038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73508" y="639690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98C846C-6FDD-4A4D-9385-73C79C1AF32F}" type="slidenum">
              <a:rPr lang="en-US" sz="800" smtClean="0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1132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30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0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1084"/>
            <a:ext cx="8229600" cy="497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4" r:id="rId5"/>
    <p:sldLayoutId id="2147483653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600" b="1" kern="1200" spc="-150">
          <a:solidFill>
            <a:srgbClr val="242423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D6C6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6D6C6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D6C6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6D6C6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6D6C6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MongoDB</a:t>
            </a:r>
            <a:r>
              <a:rPr lang="en-US" dirty="0" smtClean="0"/>
              <a:t> Journey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YOURNAME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879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ctrTitle"/>
          </p:nvPr>
        </p:nvSpPr>
        <p:spPr>
          <a:xfrm>
            <a:off x="685800" y="173550"/>
            <a:ext cx="80010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Did you like tonight’s MUG?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389150" y="4700140"/>
            <a:ext cx="6365700" cy="252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rgbClr val="6AA84F"/>
                </a:solidFill>
              </a:rPr>
              <a:t>Scan this QR Code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Fill </a:t>
            </a:r>
            <a:r>
              <a:rPr lang="en-US" sz="3600" b="1" dirty="0">
                <a:solidFill>
                  <a:schemeClr val="bg1"/>
                </a:solidFill>
              </a:rPr>
              <a:t>out a survey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lt1"/>
                </a:solidFill>
              </a:rPr>
              <a:t>and let us know.</a:t>
            </a:r>
          </a:p>
        </p:txBody>
      </p:sp>
      <p:pic>
        <p:nvPicPr>
          <p:cNvPr id="3" name="Picture 2" descr="qrco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1" y="1643550"/>
            <a:ext cx="2804583" cy="280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1006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90034" y="80432"/>
            <a:ext cx="7772400" cy="2293409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Thanks!</a:t>
            </a:r>
            <a:endParaRPr lang="en-US" sz="6600" dirty="0"/>
          </a:p>
        </p:txBody>
      </p:sp>
      <p:pic>
        <p:nvPicPr>
          <p:cNvPr id="4" name="Picture 3" descr="github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04" y="4451671"/>
            <a:ext cx="822400" cy="822400"/>
          </a:xfrm>
          <a:prstGeom prst="rect">
            <a:avLst/>
          </a:prstGeom>
        </p:spPr>
      </p:pic>
      <p:pic>
        <p:nvPicPr>
          <p:cNvPr id="8" name="Picture 7" descr="linkedi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03" y="4451287"/>
            <a:ext cx="814724" cy="814724"/>
          </a:xfrm>
          <a:prstGeom prst="rect">
            <a:avLst/>
          </a:prstGeom>
        </p:spPr>
      </p:pic>
      <p:pic>
        <p:nvPicPr>
          <p:cNvPr id="9" name="Picture 8" descr="twitter1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93" y="4459885"/>
            <a:ext cx="817803" cy="817803"/>
          </a:xfrm>
          <a:prstGeom prst="rect">
            <a:avLst/>
          </a:prstGeom>
        </p:spPr>
      </p:pic>
      <p:sp>
        <p:nvSpPr>
          <p:cNvPr id="10" name="Title 5"/>
          <p:cNvSpPr txBox="1">
            <a:spLocks/>
          </p:cNvSpPr>
          <p:nvPr/>
        </p:nvSpPr>
        <p:spPr>
          <a:xfrm>
            <a:off x="690034" y="2762371"/>
            <a:ext cx="7772400" cy="1336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 spc="-15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Follow me on:</a:t>
            </a:r>
            <a:endParaRPr lang="en-US" dirty="0"/>
          </a:p>
        </p:txBody>
      </p:sp>
      <p:sp>
        <p:nvSpPr>
          <p:cNvPr id="11" name="Subtitle 6"/>
          <p:cNvSpPr>
            <a:spLocks noGrp="1"/>
          </p:cNvSpPr>
          <p:nvPr>
            <p:ph type="subTitle" idx="1"/>
          </p:nvPr>
        </p:nvSpPr>
        <p:spPr>
          <a:xfrm>
            <a:off x="944033" y="5494865"/>
            <a:ext cx="2241550" cy="675339"/>
          </a:xfrm>
        </p:spPr>
        <p:txBody>
          <a:bodyPr>
            <a:noAutofit/>
          </a:bodyPr>
          <a:lstStyle/>
          <a:p>
            <a:r>
              <a:rPr lang="en-US" sz="2000" dirty="0" smtClean="0"/>
              <a:t>@YOURNAME</a:t>
            </a:r>
            <a:endParaRPr lang="en-US" sz="2000" dirty="0"/>
          </a:p>
        </p:txBody>
      </p:sp>
      <p:sp>
        <p:nvSpPr>
          <p:cNvPr id="12" name="Subtitle 6"/>
          <p:cNvSpPr txBox="1">
            <a:spLocks/>
          </p:cNvSpPr>
          <p:nvPr/>
        </p:nvSpPr>
        <p:spPr>
          <a:xfrm>
            <a:off x="3452283" y="5494865"/>
            <a:ext cx="2241550" cy="675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@YOURNAME</a:t>
            </a:r>
            <a:endParaRPr lang="en-US" sz="2000" dirty="0"/>
          </a:p>
        </p:txBody>
      </p:sp>
      <p:sp>
        <p:nvSpPr>
          <p:cNvPr id="13" name="Subtitle 6"/>
          <p:cNvSpPr txBox="1">
            <a:spLocks/>
          </p:cNvSpPr>
          <p:nvPr/>
        </p:nvSpPr>
        <p:spPr>
          <a:xfrm>
            <a:off x="5886449" y="5494865"/>
            <a:ext cx="2241550" cy="675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/IN/</a:t>
            </a:r>
            <a:r>
              <a:rPr lang="en-US" sz="2000" b="1" dirty="0" smtClean="0"/>
              <a:t>YOURNAME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9914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685800" y="13251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Updated Free Online Courses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ctrTitle" idx="4294967295"/>
          </p:nvPr>
        </p:nvSpPr>
        <p:spPr>
          <a:xfrm>
            <a:off x="1216200" y="5740250"/>
            <a:ext cx="6711600" cy="84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</a:rPr>
              <a:t>Register today: </a:t>
            </a:r>
            <a:r>
              <a:rPr lang="en-US" sz="3000" b="1" dirty="0" err="1">
                <a:solidFill>
                  <a:srgbClr val="6AA84F"/>
                </a:solidFill>
              </a:rPr>
              <a:t>university.mongodb.com</a:t>
            </a:r>
            <a:endParaRPr lang="en-US" sz="3000" b="1" dirty="0">
              <a:solidFill>
                <a:srgbClr val="6AA84F"/>
              </a:solidFill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1682400" y="1184100"/>
            <a:ext cx="6928200" cy="403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200" b="1">
                <a:solidFill>
                  <a:srgbClr val="93C47D"/>
                </a:solidFill>
              </a:rPr>
              <a:t>M101N</a:t>
            </a:r>
            <a:r>
              <a:rPr lang="en-US" sz="2200" b="1">
                <a:solidFill>
                  <a:srgbClr val="FFFFFF"/>
                </a:solidFill>
              </a:rPr>
              <a:t>: MongoDB for .NET Developers</a:t>
            </a:r>
          </a:p>
          <a:p>
            <a:pPr lvl="0" rtl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200" b="1">
                <a:solidFill>
                  <a:srgbClr val="93C47D"/>
                </a:solidFill>
              </a:rPr>
              <a:t>M101J</a:t>
            </a:r>
            <a:r>
              <a:rPr lang="en-US" sz="2200" b="1">
                <a:solidFill>
                  <a:srgbClr val="FFFFFF"/>
                </a:solidFill>
              </a:rPr>
              <a:t>: MongoDb For Java Developers</a:t>
            </a:r>
          </a:p>
          <a:p>
            <a:pPr lvl="0" rtl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200" b="1">
                <a:solidFill>
                  <a:srgbClr val="93C47D"/>
                </a:solidFill>
              </a:rPr>
              <a:t>M101JS</a:t>
            </a:r>
            <a:r>
              <a:rPr lang="en-US" sz="2200" b="1">
                <a:solidFill>
                  <a:srgbClr val="FFFFFF"/>
                </a:solidFill>
              </a:rPr>
              <a:t>: MongoDB for Node.js Developers</a:t>
            </a:r>
          </a:p>
          <a:p>
            <a:pPr lvl="0" rtl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200" b="1">
                <a:solidFill>
                  <a:srgbClr val="93C47D"/>
                </a:solidFill>
              </a:rPr>
              <a:t>M101P</a:t>
            </a:r>
            <a:r>
              <a:rPr lang="en-US" sz="2200" b="1">
                <a:solidFill>
                  <a:srgbClr val="FFFFFF"/>
                </a:solidFill>
              </a:rPr>
              <a:t>: MongoDB for Developers</a:t>
            </a:r>
          </a:p>
          <a:p>
            <a:pPr lvl="0" rtl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200" b="1">
                <a:solidFill>
                  <a:srgbClr val="93C47D"/>
                </a:solidFill>
              </a:rPr>
              <a:t>M102</a:t>
            </a:r>
            <a:r>
              <a:rPr lang="en-US" sz="2200" b="1">
                <a:solidFill>
                  <a:srgbClr val="FFFFFF"/>
                </a:solidFill>
              </a:rPr>
              <a:t>: MongoDB for DBAs</a:t>
            </a:r>
          </a:p>
          <a:p>
            <a:pPr lvl="0" rtl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200" b="1">
                <a:solidFill>
                  <a:srgbClr val="93C47D"/>
                </a:solidFill>
              </a:rPr>
              <a:t>M202</a:t>
            </a:r>
            <a:r>
              <a:rPr lang="en-US" sz="2200" b="1">
                <a:solidFill>
                  <a:srgbClr val="FFFFFF"/>
                </a:solidFill>
              </a:rPr>
              <a:t>: MongoDB Advanced Deployments and Operations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832200" y="1184100"/>
            <a:ext cx="996599" cy="48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FF9900"/>
                </a:solidFill>
              </a:rPr>
              <a:t>NEW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832200" y="4771083"/>
            <a:ext cx="996599" cy="48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FF9900"/>
                </a:solidFill>
              </a:rPr>
              <a:t>ADV</a:t>
            </a:r>
          </a:p>
        </p:txBody>
      </p:sp>
    </p:spTree>
    <p:extLst>
      <p:ext uri="{BB962C8B-B14F-4D97-AF65-F5344CB8AC3E}">
        <p14:creationId xmlns:p14="http://schemas.microsoft.com/office/powerpoint/2010/main" val="223988698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/>
          </p:nvPr>
        </p:nvSpPr>
        <p:spPr>
          <a:xfrm>
            <a:off x="685800" y="-430454"/>
            <a:ext cx="7772400" cy="177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1" dirty="0">
                <a:solidFill>
                  <a:srgbClr val="FFFFFF"/>
                </a:solidFill>
              </a:rPr>
              <a:t>Public Training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746750" y="857875"/>
            <a:ext cx="6928200" cy="42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FFFFFF"/>
                </a:solidFill>
              </a:rPr>
              <a:t>We regularly host Public Training is the following cities:</a:t>
            </a:r>
          </a:p>
          <a:p>
            <a:pPr marL="457200" lvl="0" indent="-381000" rtl="0">
              <a:spcBef>
                <a:spcPts val="240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400" b="1" dirty="0">
                <a:solidFill>
                  <a:srgbClr val="FFFFFF"/>
                </a:solidFill>
              </a:rPr>
              <a:t>New York</a:t>
            </a:r>
          </a:p>
          <a:p>
            <a:pPr marL="457200" lvl="0" indent="-381000" rtl="0">
              <a:spcBef>
                <a:spcPts val="240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400" b="1" dirty="0">
                <a:solidFill>
                  <a:srgbClr val="FFFFFF"/>
                </a:solidFill>
              </a:rPr>
              <a:t>Palo Alto</a:t>
            </a:r>
          </a:p>
          <a:p>
            <a:pPr marL="457200" lvl="0" indent="-381000" rtl="0">
              <a:spcBef>
                <a:spcPts val="240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400" b="1" dirty="0">
                <a:solidFill>
                  <a:srgbClr val="FFFFFF"/>
                </a:solidFill>
              </a:rPr>
              <a:t>Madrid</a:t>
            </a:r>
          </a:p>
          <a:p>
            <a:pPr marL="457200" lvl="0" indent="-381000" rtl="0">
              <a:spcBef>
                <a:spcPts val="240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400" b="1" dirty="0">
                <a:solidFill>
                  <a:srgbClr val="FFFFFF"/>
                </a:solidFill>
              </a:rPr>
              <a:t>London</a:t>
            </a:r>
          </a:p>
          <a:p>
            <a:pPr lvl="0" rtl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FFFF"/>
                </a:solidFill>
              </a:rPr>
              <a:t>Any </a:t>
            </a:r>
            <a:r>
              <a:rPr lang="en-US" sz="2400" b="1" dirty="0">
                <a:solidFill>
                  <a:srgbClr val="FFFFFF"/>
                </a:solidFill>
              </a:rPr>
              <a:t>many more cities around the world..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ctrTitle" idx="4294967295"/>
          </p:nvPr>
        </p:nvSpPr>
        <p:spPr>
          <a:xfrm>
            <a:off x="617641" y="5765008"/>
            <a:ext cx="8452500" cy="84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</a:rPr>
              <a:t>Register today: </a:t>
            </a:r>
            <a:r>
              <a:rPr lang="en-US" sz="3000" b="1" dirty="0" smtClean="0">
                <a:solidFill>
                  <a:srgbClr val="FFFFFF"/>
                </a:solidFill>
              </a:rPr>
              <a:t/>
            </a:r>
            <a:br>
              <a:rPr lang="en-US" sz="3000" b="1" dirty="0" smtClean="0">
                <a:solidFill>
                  <a:srgbClr val="FFFFFF"/>
                </a:solidFill>
              </a:rPr>
            </a:br>
            <a:r>
              <a:rPr lang="en-US" sz="3000" b="1" dirty="0" err="1" smtClean="0">
                <a:solidFill>
                  <a:srgbClr val="6AA84F"/>
                </a:solidFill>
              </a:rPr>
              <a:t>university.mongodb.com</a:t>
            </a:r>
            <a:r>
              <a:rPr lang="en-US" sz="3000" b="1" dirty="0">
                <a:solidFill>
                  <a:srgbClr val="6AA84F"/>
                </a:solidFill>
              </a:rPr>
              <a:t>/training</a:t>
            </a:r>
          </a:p>
        </p:txBody>
      </p:sp>
      <p:sp>
        <p:nvSpPr>
          <p:cNvPr id="5" name="Shape 197"/>
          <p:cNvSpPr txBox="1"/>
          <p:nvPr/>
        </p:nvSpPr>
        <p:spPr>
          <a:xfrm>
            <a:off x="4298777" y="1923958"/>
            <a:ext cx="6298364" cy="42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240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400" b="1" dirty="0" smtClean="0">
                <a:solidFill>
                  <a:srgbClr val="FFFFFF"/>
                </a:solidFill>
              </a:rPr>
              <a:t>Austin</a:t>
            </a:r>
            <a:endParaRPr lang="en-US" sz="2400" b="1" dirty="0">
              <a:solidFill>
                <a:srgbClr val="FFFFFF"/>
              </a:solidFill>
            </a:endParaRPr>
          </a:p>
          <a:p>
            <a:pPr marL="457200" lvl="0" indent="-381000">
              <a:spcBef>
                <a:spcPts val="240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400" b="1" dirty="0">
                <a:solidFill>
                  <a:srgbClr val="FFFFFF"/>
                </a:solidFill>
              </a:rPr>
              <a:t>Rome</a:t>
            </a:r>
          </a:p>
          <a:p>
            <a:pPr marL="457200" lvl="0" indent="-381000">
              <a:spcBef>
                <a:spcPts val="240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US" sz="2400" b="1" dirty="0" smtClean="0">
                <a:solidFill>
                  <a:srgbClr val="FFFFFF"/>
                </a:solidFill>
              </a:rPr>
              <a:t>Bangalore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136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ctrTitle"/>
          </p:nvPr>
        </p:nvSpPr>
        <p:spPr>
          <a:xfrm>
            <a:off x="685800" y="5631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</a:rPr>
              <a:t>Upcoming Certification Exams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324650" y="1186125"/>
            <a:ext cx="6928200" cy="45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 b="1">
                <a:solidFill>
                  <a:srgbClr val="F3F3F3"/>
                </a:solidFill>
              </a:rPr>
              <a:t>With professional certification, MongoDB recognizes Developers and DBAs with the proficiency to build, deploy and manage applications on MongoDB.</a:t>
            </a:r>
          </a:p>
          <a:p>
            <a:pPr lvl="0" rtl="0"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 b="1">
                <a:solidFill>
                  <a:srgbClr val="F3F3F3"/>
                </a:solidFill>
              </a:rPr>
              <a:t>Sign up and take the exam during one of our 2015 exam period:</a:t>
            </a:r>
          </a:p>
          <a:p>
            <a:pPr marL="457200" lvl="0" indent="-368300" rtl="0">
              <a:spcBef>
                <a:spcPts val="2400"/>
              </a:spcBef>
              <a:spcAft>
                <a:spcPts val="60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-US" sz="2200" b="1">
                <a:solidFill>
                  <a:srgbClr val="F3F3F3"/>
                </a:solidFill>
              </a:rPr>
              <a:t>MongoDB Certified Developer Associate Exam</a:t>
            </a:r>
          </a:p>
          <a:p>
            <a:pPr marL="457200" lvl="0" indent="-368300" rtl="0">
              <a:spcBef>
                <a:spcPts val="2400"/>
              </a:spcBef>
              <a:spcAft>
                <a:spcPts val="600"/>
              </a:spcAft>
              <a:buClr>
                <a:srgbClr val="F3F3F3"/>
              </a:buClr>
              <a:buSzPct val="100000"/>
              <a:buFont typeface="Arial"/>
              <a:buChar char="●"/>
            </a:pPr>
            <a:r>
              <a:rPr lang="en-US" sz="2200" b="1">
                <a:solidFill>
                  <a:srgbClr val="F3F3F3"/>
                </a:solidFill>
              </a:rPr>
              <a:t>MongoDB Certified DBA Associate Exam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ctrTitle" idx="4294967295"/>
          </p:nvPr>
        </p:nvSpPr>
        <p:spPr>
          <a:xfrm>
            <a:off x="902550" y="5435429"/>
            <a:ext cx="7772400" cy="84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000" b="1">
                <a:solidFill>
                  <a:srgbClr val="FFFFFF"/>
                </a:solidFill>
              </a:rPr>
              <a:t>Visit: </a:t>
            </a:r>
            <a:r>
              <a:rPr lang="en-US" sz="3000" b="1">
                <a:solidFill>
                  <a:srgbClr val="6AA84F"/>
                </a:solidFill>
              </a:rPr>
              <a:t>university.mongodb.com/exams</a:t>
            </a:r>
          </a:p>
        </p:txBody>
      </p:sp>
    </p:spTree>
    <p:extLst>
      <p:ext uri="{BB962C8B-B14F-4D97-AF65-F5344CB8AC3E}">
        <p14:creationId xmlns:p14="http://schemas.microsoft.com/office/powerpoint/2010/main" val="223704663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t="38480"/>
          <a:stretch/>
        </p:blipFill>
        <p:spPr>
          <a:xfrm>
            <a:off x="-257850" y="4052025"/>
            <a:ext cx="9401899" cy="286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-257900" y="0"/>
            <a:ext cx="9402000" cy="405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ctrTitle"/>
          </p:nvPr>
        </p:nvSpPr>
        <p:spPr>
          <a:xfrm>
            <a:off x="685800" y="1895062"/>
            <a:ext cx="7772400" cy="1782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000" b="1">
                <a:solidFill>
                  <a:srgbClr val="FFFFFF"/>
                </a:solidFill>
              </a:rPr>
              <a:t>Use code: </a:t>
            </a:r>
            <a:r>
              <a:rPr lang="en-US" sz="3000" b="1">
                <a:solidFill>
                  <a:srgbClr val="B6D7A8"/>
                </a:solidFill>
              </a:rPr>
              <a:t>MUGMEMBER2015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3000" b="1">
              <a:solidFill>
                <a:srgbClr val="FFFFFF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000" b="1">
                <a:solidFill>
                  <a:srgbClr val="FFFFFF"/>
                </a:solidFill>
              </a:rPr>
              <a:t>Register at </a:t>
            </a:r>
            <a:r>
              <a:rPr lang="en-US" sz="3000" b="1">
                <a:solidFill>
                  <a:srgbClr val="6AA84F"/>
                </a:solidFill>
              </a:rPr>
              <a:t>MongoDBWorld.com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ctrTitle" idx="4294967295"/>
          </p:nvPr>
        </p:nvSpPr>
        <p:spPr>
          <a:xfrm>
            <a:off x="685800" y="33178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3600" b="1" u="sng">
                <a:solidFill>
                  <a:srgbClr val="FFFFFF"/>
                </a:solidFill>
              </a:rPr>
              <a:t>Save 25% on MongoDB World</a:t>
            </a:r>
          </a:p>
        </p:txBody>
      </p:sp>
    </p:spTree>
    <p:extLst>
      <p:ext uri="{BB962C8B-B14F-4D97-AF65-F5344CB8AC3E}">
        <p14:creationId xmlns:p14="http://schemas.microsoft.com/office/powerpoint/2010/main" val="133471420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87841"/>
            <a:ext cx="7772400" cy="14700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557865"/>
            <a:ext cx="6400800" cy="4442885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About me</a:t>
            </a: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Why I started using </a:t>
            </a:r>
            <a:r>
              <a:rPr lang="en-US" sz="2000" dirty="0" err="1"/>
              <a:t>MongoDB</a:t>
            </a:r>
            <a:endParaRPr lang="en-US" sz="2000" dirty="0"/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How I learned </a:t>
            </a:r>
            <a:r>
              <a:rPr lang="en-US" sz="2000" dirty="0" err="1"/>
              <a:t>MongoDB</a:t>
            </a:r>
            <a:endParaRPr lang="en-US" sz="2000" dirty="0"/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What I've built with </a:t>
            </a:r>
            <a:r>
              <a:rPr lang="en-US" sz="2000" dirty="0" err="1"/>
              <a:t>MongoDB</a:t>
            </a:r>
            <a:endParaRPr lang="en-US" sz="2000" dirty="0"/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What I’m looking forward to</a:t>
            </a: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r>
              <a:rPr lang="en-US" sz="2000" dirty="0"/>
              <a:t>Lessons learned &amp; pro tips</a:t>
            </a:r>
          </a:p>
          <a:p>
            <a:pPr marL="285750" indent="-285750" algn="l">
              <a:lnSpc>
                <a:spcPct val="120000"/>
              </a:lnSpc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953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87841"/>
            <a:ext cx="7772400" cy="1470025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557865"/>
            <a:ext cx="6400800" cy="3575051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I'm a ______  (</a:t>
            </a:r>
            <a:r>
              <a:rPr lang="en-US" sz="2000" dirty="0" err="1"/>
              <a:t>eg</a:t>
            </a:r>
            <a:r>
              <a:rPr lang="en-US" sz="2000" dirty="0"/>
              <a:t>: "software developer")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 I regularly work in _______ (languages)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 My favorite/go-to programming language is: </a:t>
            </a:r>
            <a:r>
              <a:rPr lang="en-US" sz="2000" dirty="0" smtClean="0"/>
              <a:t>______</a:t>
            </a:r>
            <a:endParaRPr lang="en-US" sz="2000" dirty="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 I've used relational databases for ____ years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 My RDBMS experience includes: _______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 I joined/started this </a:t>
            </a:r>
            <a:r>
              <a:rPr lang="en-US" sz="2000" dirty="0" smtClean="0"/>
              <a:t>meet up </a:t>
            </a:r>
            <a:r>
              <a:rPr lang="en-US" sz="2000" dirty="0"/>
              <a:t>group in ~</a:t>
            </a:r>
            <a:r>
              <a:rPr lang="en-US" sz="2000" dirty="0" smtClean="0"/>
              <a:t>__________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535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87841"/>
            <a:ext cx="7772400" cy="1470025"/>
          </a:xfrm>
        </p:spPr>
        <p:txBody>
          <a:bodyPr/>
          <a:lstStyle/>
          <a:p>
            <a:r>
              <a:rPr lang="en-US" dirty="0" smtClean="0"/>
              <a:t>Why I started using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557866"/>
            <a:ext cx="6400800" cy="3331634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200000"/>
              </a:lnSpc>
              <a:buFont typeface="Wingdings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A </a:t>
            </a:r>
            <a:r>
              <a:rPr lang="en-US" sz="2000" dirty="0"/>
              <a:t>friend/coworker told me to give it a try</a:t>
            </a:r>
          </a:p>
          <a:p>
            <a:pPr marL="342900" indent="-342900" algn="l">
              <a:lnSpc>
                <a:spcPct val="200000"/>
              </a:lnSpc>
              <a:buFont typeface="Wingdings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I </a:t>
            </a:r>
            <a:r>
              <a:rPr lang="en-US" sz="2000" dirty="0"/>
              <a:t>saw a talk at a </a:t>
            </a:r>
            <a:r>
              <a:rPr lang="en-US" sz="2000" dirty="0" smtClean="0"/>
              <a:t>meet up</a:t>
            </a:r>
            <a:r>
              <a:rPr lang="en-US" sz="2000" dirty="0"/>
              <a:t>/conference</a:t>
            </a:r>
          </a:p>
          <a:p>
            <a:pPr marL="342900" indent="-342900" algn="l">
              <a:lnSpc>
                <a:spcPct val="200000"/>
              </a:lnSpc>
              <a:buFont typeface="Wingdings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I </a:t>
            </a:r>
            <a:r>
              <a:rPr lang="en-US" sz="2000" dirty="0"/>
              <a:t>wanted to learn new tech</a:t>
            </a:r>
          </a:p>
          <a:p>
            <a:pPr marL="342900" indent="-342900" algn="l">
              <a:lnSpc>
                <a:spcPct val="200000"/>
              </a:lnSpc>
              <a:buFont typeface="Wingdings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My </a:t>
            </a:r>
            <a:r>
              <a:rPr lang="en-US" sz="2000" dirty="0"/>
              <a:t>company/team was already using </a:t>
            </a:r>
            <a:r>
              <a:rPr lang="en-US" sz="2000" dirty="0" err="1"/>
              <a:t>MongoDB</a:t>
            </a:r>
            <a:endParaRPr lang="en-US" sz="2000" dirty="0"/>
          </a:p>
          <a:p>
            <a:pPr marL="342900" indent="-342900" algn="l">
              <a:lnSpc>
                <a:spcPct val="200000"/>
              </a:lnSpc>
              <a:buFont typeface="Wingdings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I </a:t>
            </a:r>
            <a:r>
              <a:rPr lang="en-US" sz="2000" dirty="0"/>
              <a:t>was inspired by free pizza &amp; swag</a:t>
            </a:r>
          </a:p>
        </p:txBody>
      </p:sp>
    </p:spTree>
    <p:extLst>
      <p:ext uri="{BB962C8B-B14F-4D97-AF65-F5344CB8AC3E}">
        <p14:creationId xmlns:p14="http://schemas.microsoft.com/office/powerpoint/2010/main" val="355242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87841"/>
            <a:ext cx="7772400" cy="1470025"/>
          </a:xfrm>
        </p:spPr>
        <p:txBody>
          <a:bodyPr/>
          <a:lstStyle/>
          <a:p>
            <a:r>
              <a:rPr lang="en-US" dirty="0" smtClean="0"/>
              <a:t>How I learned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557865"/>
            <a:ext cx="6400800" cy="495088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200000"/>
              </a:lnSpc>
              <a:buFont typeface="Wingdings" charset="2"/>
              <a:buChar char="q"/>
            </a:pPr>
            <a:r>
              <a:rPr lang="en-US" sz="2000" dirty="0" smtClean="0"/>
              <a:t>I </a:t>
            </a:r>
            <a:r>
              <a:rPr lang="en-US" sz="2000" dirty="0"/>
              <a:t>read the documentation (no, really!)</a:t>
            </a:r>
          </a:p>
          <a:p>
            <a:pPr marL="342900" indent="-342900" algn="l">
              <a:lnSpc>
                <a:spcPct val="200000"/>
              </a:lnSpc>
              <a:buFont typeface="Wingdings" charset="2"/>
              <a:buChar char="q"/>
            </a:pPr>
            <a:r>
              <a:rPr lang="en-US" sz="2000" dirty="0" smtClean="0"/>
              <a:t>Took </a:t>
            </a:r>
            <a:r>
              <a:rPr lang="en-US" sz="2000" dirty="0"/>
              <a:t>a free online course at </a:t>
            </a:r>
            <a:r>
              <a:rPr lang="en-US" sz="2000" dirty="0" err="1"/>
              <a:t>MongoDB</a:t>
            </a:r>
            <a:r>
              <a:rPr lang="en-US" sz="2000" dirty="0"/>
              <a:t> </a:t>
            </a:r>
            <a:r>
              <a:rPr lang="en-US" sz="2000" dirty="0" err="1"/>
              <a:t>Uni</a:t>
            </a:r>
            <a:r>
              <a:rPr lang="en-US" sz="2000" dirty="0"/>
              <a:t>: _____</a:t>
            </a:r>
          </a:p>
          <a:p>
            <a:pPr marL="342900" indent="-342900" algn="l">
              <a:lnSpc>
                <a:spcPct val="200000"/>
              </a:lnSpc>
              <a:buFont typeface="Wingdings" charset="2"/>
              <a:buChar char="q"/>
            </a:pPr>
            <a:r>
              <a:rPr lang="en-US" sz="2000" dirty="0" smtClean="0"/>
              <a:t>Inherited </a:t>
            </a:r>
            <a:r>
              <a:rPr lang="en-US" sz="2000" dirty="0"/>
              <a:t>an existing project</a:t>
            </a:r>
          </a:p>
          <a:p>
            <a:pPr marL="342900" indent="-342900" algn="l">
              <a:lnSpc>
                <a:spcPct val="200000"/>
              </a:lnSpc>
              <a:buFont typeface="Wingdings" charset="2"/>
              <a:buChar char="q"/>
            </a:pPr>
            <a:r>
              <a:rPr lang="en-US" sz="2000" dirty="0" smtClean="0"/>
              <a:t>Hacked </a:t>
            </a:r>
            <a:r>
              <a:rPr lang="en-US" sz="2000" dirty="0"/>
              <a:t>on a hobby project</a:t>
            </a:r>
          </a:p>
          <a:p>
            <a:pPr marL="342900" indent="-342900" algn="l">
              <a:lnSpc>
                <a:spcPct val="200000"/>
              </a:lnSpc>
              <a:buFont typeface="Wingdings" charset="2"/>
              <a:buChar char="q"/>
            </a:pPr>
            <a:r>
              <a:rPr lang="en-US" sz="2000" dirty="0" smtClean="0"/>
              <a:t>Asked</a:t>
            </a:r>
            <a:r>
              <a:rPr lang="en-US" sz="2000" dirty="0"/>
              <a:t>/read a lot of questions on </a:t>
            </a:r>
            <a:r>
              <a:rPr lang="en-US" sz="2000" dirty="0" err="1" smtClean="0"/>
              <a:t>StackExchange</a:t>
            </a:r>
            <a:endParaRPr lang="en-US" sz="2000" dirty="0" smtClean="0"/>
          </a:p>
          <a:p>
            <a:pPr marL="342900" indent="-342900" algn="l">
              <a:lnSpc>
                <a:spcPct val="200000"/>
              </a:lnSpc>
              <a:buFont typeface="Wingdings" charset="2"/>
              <a:buChar char="q"/>
            </a:pPr>
            <a:r>
              <a:rPr lang="en-US" sz="2000" dirty="0"/>
              <a:t>Joined/read the </a:t>
            </a:r>
            <a:r>
              <a:rPr lang="en-US" sz="2000" dirty="0" err="1"/>
              <a:t>mongodb</a:t>
            </a:r>
            <a:r>
              <a:rPr lang="en-US" sz="2000" dirty="0"/>
              <a:t>-user discussion forum</a:t>
            </a:r>
          </a:p>
          <a:p>
            <a:pPr marL="342900" indent="-342900" algn="l">
              <a:lnSpc>
                <a:spcPct val="200000"/>
              </a:lnSpc>
              <a:buFont typeface="Wingdings" charset="2"/>
              <a:buChar char="q"/>
            </a:pPr>
            <a:r>
              <a:rPr lang="en-US" sz="2000" dirty="0"/>
              <a:t>Other: 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63285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87841"/>
            <a:ext cx="7772400" cy="1470025"/>
          </a:xfrm>
        </p:spPr>
        <p:txBody>
          <a:bodyPr/>
          <a:lstStyle/>
          <a:p>
            <a:r>
              <a:rPr lang="en-US" dirty="0"/>
              <a:t>What I've built with </a:t>
            </a:r>
            <a:r>
              <a:rPr lang="en-US" dirty="0" err="1"/>
              <a:t>MongoDB</a:t>
            </a:r>
            <a:r>
              <a:rPr lang="en-US" dirty="0"/>
              <a:t> (so far)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557865"/>
            <a:ext cx="6400800" cy="2548467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Homework for </a:t>
            </a:r>
            <a:r>
              <a:rPr lang="en-US" sz="2000" dirty="0" err="1"/>
              <a:t>MongoDB</a:t>
            </a:r>
            <a:r>
              <a:rPr lang="en-US" sz="2000" dirty="0"/>
              <a:t> University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A prototype or side project app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A production app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An open source tool or application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Contributions to existing open source</a:t>
            </a:r>
          </a:p>
        </p:txBody>
      </p:sp>
    </p:spTree>
    <p:extLst>
      <p:ext uri="{BB962C8B-B14F-4D97-AF65-F5344CB8AC3E}">
        <p14:creationId xmlns:p14="http://schemas.microsoft.com/office/powerpoint/2010/main" val="396567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87841"/>
            <a:ext cx="7772400" cy="1470025"/>
          </a:xfrm>
        </p:spPr>
        <p:txBody>
          <a:bodyPr/>
          <a:lstStyle/>
          <a:p>
            <a:r>
              <a:rPr lang="en-US" dirty="0"/>
              <a:t>What I've built with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18167" y="1557866"/>
            <a:ext cx="6318250" cy="37549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96568" y="3244334"/>
            <a:ext cx="1352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5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87841"/>
            <a:ext cx="7772400" cy="1470025"/>
          </a:xfrm>
        </p:spPr>
        <p:txBody>
          <a:bodyPr/>
          <a:lstStyle/>
          <a:p>
            <a:r>
              <a:rPr lang="en-US" dirty="0" smtClean="0"/>
              <a:t>What I’m looking forward to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557865"/>
            <a:ext cx="6400800" cy="3056467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My </a:t>
            </a:r>
            <a:r>
              <a:rPr lang="en-US" sz="2000" dirty="0"/>
              <a:t>favorite new feature in </a:t>
            </a:r>
            <a:r>
              <a:rPr lang="en-US" sz="2000" dirty="0" err="1"/>
              <a:t>MongoDB</a:t>
            </a:r>
            <a:r>
              <a:rPr lang="en-US" sz="2000" dirty="0"/>
              <a:t> 3.0: ______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One </a:t>
            </a:r>
            <a:r>
              <a:rPr lang="en-US" sz="2000" dirty="0" err="1"/>
              <a:t>Jira</a:t>
            </a:r>
            <a:r>
              <a:rPr lang="en-US" sz="2000" dirty="0"/>
              <a:t> I really want to see implemented: ______ (if I could only choose 1!)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L</a:t>
            </a:r>
            <a:r>
              <a:rPr lang="en-US" sz="2000" dirty="0" smtClean="0"/>
              <a:t>earning </a:t>
            </a:r>
            <a:r>
              <a:rPr lang="en-US" sz="2000" dirty="0"/>
              <a:t>more about: _______ (topic)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sing</a:t>
            </a:r>
            <a:r>
              <a:rPr lang="en-US" sz="2000" dirty="0"/>
              <a:t>: ______ (upcoming / latest </a:t>
            </a:r>
            <a:r>
              <a:rPr lang="en-US" sz="2000" dirty="0" smtClean="0"/>
              <a:t>release</a:t>
            </a:r>
            <a:r>
              <a:rPr lang="en-US" sz="2000" dirty="0"/>
              <a:t>?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68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87841"/>
            <a:ext cx="7772400" cy="1470025"/>
          </a:xfrm>
        </p:spPr>
        <p:txBody>
          <a:bodyPr/>
          <a:lstStyle/>
          <a:p>
            <a:r>
              <a:rPr lang="en-US" dirty="0"/>
              <a:t>Lessons Learned and Pro Tips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557866"/>
            <a:ext cx="6400800" cy="1752600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Something </a:t>
            </a:r>
            <a:r>
              <a:rPr lang="en-US" sz="2000" dirty="0"/>
              <a:t>I wish I knew when I started: _______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Most </a:t>
            </a:r>
            <a:r>
              <a:rPr lang="en-US" sz="2000" dirty="0"/>
              <a:t>obvious failed-to-read-the-docs error: _______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Favorite tool</a:t>
            </a:r>
            <a:r>
              <a:rPr lang="en-US" sz="2000" dirty="0"/>
              <a:t>(s) for working with </a:t>
            </a:r>
            <a:r>
              <a:rPr lang="en-US" sz="2000" dirty="0" err="1"/>
              <a:t>MongoDB</a:t>
            </a:r>
            <a:r>
              <a:rPr lang="en-US" sz="2000" dirty="0"/>
              <a:t>: _______</a:t>
            </a:r>
          </a:p>
        </p:txBody>
      </p:sp>
    </p:spTree>
    <p:extLst>
      <p:ext uri="{BB962C8B-B14F-4D97-AF65-F5344CB8AC3E}">
        <p14:creationId xmlns:p14="http://schemas.microsoft.com/office/powerpoint/2010/main" val="1485048309"/>
      </p:ext>
    </p:extLst>
  </p:cSld>
  <p:clrMapOvr>
    <a:masterClrMapping/>
  </p:clrMapOvr>
</p:sld>
</file>

<file path=ppt/theme/theme1.xml><?xml version="1.0" encoding="utf-8"?>
<a:theme xmlns:a="http://schemas.openxmlformats.org/drawingml/2006/main" name="MUG Download #2 - My MongoDB Journey">
  <a:themeElements>
    <a:clrScheme name="MongoDB 2">
      <a:dk1>
        <a:sysClr val="windowText" lastClr="000000"/>
      </a:dk1>
      <a:lt1>
        <a:sysClr val="window" lastClr="FFFFFF"/>
      </a:lt1>
      <a:dk2>
        <a:srgbClr val="242423"/>
      </a:dk2>
      <a:lt2>
        <a:srgbClr val="FFFFFF"/>
      </a:lt2>
      <a:accent1>
        <a:srgbClr val="BBD49E"/>
      </a:accent1>
      <a:accent2>
        <a:srgbClr val="9ABF75"/>
      </a:accent2>
      <a:accent3>
        <a:srgbClr val="7AAB4E"/>
      </a:accent3>
      <a:accent4>
        <a:srgbClr val="5B972B"/>
      </a:accent4>
      <a:accent5>
        <a:srgbClr val="416A20"/>
      </a:accent5>
      <a:accent6>
        <a:srgbClr val="294216"/>
      </a:accent6>
      <a:hlink>
        <a:srgbClr val="5B972B"/>
      </a:hlink>
      <a:folHlink>
        <a:srgbClr val="416A2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MUG Download #2 - My MongoDB Journey.potx</Template>
  <TotalTime>609</TotalTime>
  <Words>651</Words>
  <Application>Microsoft Macintosh PowerPoint</Application>
  <PresentationFormat>On-screen Show (4:3)</PresentationFormat>
  <Paragraphs>134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MUG Download #2 - My MongoDB Journey</vt:lpstr>
      <vt:lpstr>My MongoDB Journey</vt:lpstr>
      <vt:lpstr>Agenda</vt:lpstr>
      <vt:lpstr>About Me</vt:lpstr>
      <vt:lpstr>Why I started using MongoDB</vt:lpstr>
      <vt:lpstr>How I learned MongoDB</vt:lpstr>
      <vt:lpstr>What I've built with MongoDB (so far)</vt:lpstr>
      <vt:lpstr>What I've built with MongoDB</vt:lpstr>
      <vt:lpstr>What I’m looking forward to</vt:lpstr>
      <vt:lpstr>Lessons Learned and Pro Tips</vt:lpstr>
      <vt:lpstr>Did you like tonight’s MUG?</vt:lpstr>
      <vt:lpstr>Thanks!</vt:lpstr>
      <vt:lpstr>Updated Free Online Courses</vt:lpstr>
      <vt:lpstr>Public Training</vt:lpstr>
      <vt:lpstr>Upcoming Certification Exams</vt:lpstr>
      <vt:lpstr>Use code: MUGMEMBER2015  Register at MongoDBWorld.com</vt:lpstr>
    </vt:vector>
  </TitlesOfParts>
  <Company>MongoDB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Daiji Shikama</dc:creator>
  <cp:lastModifiedBy>Michael Calvert</cp:lastModifiedBy>
  <cp:revision>51</cp:revision>
  <dcterms:created xsi:type="dcterms:W3CDTF">2014-10-03T18:11:52Z</dcterms:created>
  <dcterms:modified xsi:type="dcterms:W3CDTF">2015-05-02T23:15:18Z</dcterms:modified>
</cp:coreProperties>
</file>