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o Zhe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6399D53-D226-4AF4-AC88-D0957DBB7028}">
  <a:tblStyle styleId="{F6399D53-D226-4AF4-AC88-D0957DBB7028}"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0" d="100"/>
          <a:sy n="130" d="100"/>
        </p:scale>
        <p:origin x="-10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Update MongoDB Ops Manager to MMS in picture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196600088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5" name="Shape 2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6" name="Shape 2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MMS for cloud deployments of MongoDB, Ops Manager for on-prem deployments. </a:t>
            </a:r>
          </a:p>
          <a:p>
            <a:pPr marL="0" marR="0" lvl="0" indent="0" algn="l" rtl="0">
              <a:spcBef>
                <a:spcPts val="0"/>
              </a:spcBef>
              <a:buNone/>
            </a:pPr>
            <a:endParaRPr sz="1200">
              <a:solidFill>
                <a:schemeClr val="dk1"/>
              </a:solidFill>
              <a:latin typeface="Calibri"/>
              <a:ea typeface="Calibri"/>
              <a:cs typeface="Calibri"/>
              <a:sym typeface="Calibri"/>
            </a:endParaRPr>
          </a:p>
          <a:p>
            <a:pPr marL="0" marR="0" lvl="0" indent="0" algn="l" rtl="0">
              <a:spcBef>
                <a:spcPts val="0"/>
              </a:spcBef>
              <a:buSzPct val="25000"/>
              <a:buNone/>
            </a:pPr>
            <a:r>
              <a:rPr lang="en-US" sz="1200">
                <a:solidFill>
                  <a:schemeClr val="dk1"/>
                </a:solidFill>
                <a:latin typeface="Calibri"/>
                <a:ea typeface="Calibri"/>
                <a:cs typeface="Calibri"/>
                <a:sym typeface="Calibri"/>
              </a:rPr>
              <a:t>High level overview of MMS / Ops Manager Feature set</a:t>
            </a:r>
          </a:p>
          <a:p>
            <a:pPr marL="457200" marR="0" lvl="0" indent="-304800" algn="l" rtl="0">
              <a:spcBef>
                <a:spcPts val="0"/>
              </a:spcBef>
              <a:buClr>
                <a:schemeClr val="dk1"/>
              </a:buClr>
              <a:buSzPct val="100000"/>
              <a:buFont typeface="Arial"/>
              <a:buChar char="●"/>
            </a:pPr>
            <a:r>
              <a:rPr lang="en-US" sz="1200">
                <a:solidFill>
                  <a:schemeClr val="dk1"/>
                </a:solidFill>
                <a:latin typeface="Calibri"/>
                <a:ea typeface="Calibri"/>
                <a:cs typeface="Calibri"/>
                <a:sym typeface="Calibri"/>
              </a:rPr>
              <a:t>Backup - Can be maintained continuously just a few seconds behind your operational system. </a:t>
            </a:r>
          </a:p>
          <a:p>
            <a:pPr marL="457200" marR="0" lvl="0" indent="-304800" algn="l" rtl="0">
              <a:spcBef>
                <a:spcPts val="0"/>
              </a:spcBef>
              <a:buClr>
                <a:schemeClr val="dk1"/>
              </a:buClr>
              <a:buSzPct val="100000"/>
              <a:buFont typeface="Arial"/>
              <a:buChar char="●"/>
            </a:pPr>
            <a:r>
              <a:rPr lang="en-US" sz="1200">
                <a:solidFill>
                  <a:schemeClr val="dk1"/>
                </a:solidFill>
                <a:latin typeface="Calibri"/>
                <a:ea typeface="Calibri"/>
                <a:cs typeface="Calibri"/>
                <a:sym typeface="Calibri"/>
              </a:rPr>
              <a:t>Monitoring </a:t>
            </a:r>
          </a:p>
          <a:p>
            <a:pPr marL="457200" marR="0" lvl="0" indent="-304800" algn="l" rtl="0">
              <a:spcBef>
                <a:spcPts val="0"/>
              </a:spcBef>
              <a:buClr>
                <a:schemeClr val="dk1"/>
              </a:buClr>
              <a:buSzPct val="100000"/>
              <a:buFont typeface="Arial"/>
              <a:buChar char="●"/>
            </a:pPr>
            <a:r>
              <a:rPr lang="en-US" sz="1200">
                <a:solidFill>
                  <a:schemeClr val="dk1"/>
                </a:solidFill>
                <a:latin typeface="Calibri"/>
                <a:ea typeface="Calibri"/>
                <a:cs typeface="Calibri"/>
                <a:sym typeface="Calibri"/>
              </a:rPr>
              <a:t>Automation (new in 3.0 to Ops Manager) - Orchestration of tasks that would otherwise have been performed manually. </a:t>
            </a: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spcBef>
                <a:spcPts val="0"/>
              </a:spcBef>
              <a:buClr>
                <a:schemeClr val="dk1"/>
              </a:buClr>
              <a:buSzPct val="100000"/>
              <a:buFont typeface="Arial"/>
              <a:buChar char="●"/>
            </a:pPr>
            <a:r>
              <a:rPr lang="en-US" sz="1200">
                <a:solidFill>
                  <a:schemeClr val="dk1"/>
                </a:solidFill>
                <a:latin typeface="Calibri"/>
                <a:ea typeface="Calibri"/>
                <a:cs typeface="Calibri"/>
                <a:sym typeface="Calibri"/>
              </a:rPr>
              <a:t>New API’s in 3.0 allow for MMS to plug in with third party operational tools REALLY easily. </a:t>
            </a:r>
          </a:p>
          <a:p>
            <a:pPr marL="914400" marR="0" lvl="1" indent="-304800" algn="l" rtl="0">
              <a:spcBef>
                <a:spcPts val="0"/>
              </a:spcBef>
              <a:buClr>
                <a:schemeClr val="dk1"/>
              </a:buClr>
              <a:buSzPct val="100000"/>
              <a:buFont typeface="Courier New"/>
              <a:buChar char="o"/>
            </a:pPr>
            <a:r>
              <a:rPr lang="en-US" sz="1200">
                <a:solidFill>
                  <a:schemeClr val="dk1"/>
                </a:solidFill>
                <a:latin typeface="Calibri"/>
                <a:ea typeface="Calibri"/>
                <a:cs typeface="Calibri"/>
                <a:sym typeface="Calibri"/>
              </a:rPr>
              <a:t>Can plug in monitoring to graphite, new relic, etc.</a:t>
            </a:r>
          </a:p>
          <a:p>
            <a:pPr marL="914400" marR="0" lvl="1" indent="-304800" algn="l" rtl="0">
              <a:spcBef>
                <a:spcPts val="0"/>
              </a:spcBef>
              <a:buClr>
                <a:schemeClr val="dk1"/>
              </a:buClr>
              <a:buSzPct val="100000"/>
              <a:buFont typeface="Courier New"/>
              <a:buChar char="o"/>
            </a:pPr>
            <a:r>
              <a:rPr lang="en-US" sz="1200">
                <a:solidFill>
                  <a:schemeClr val="dk1"/>
                </a:solidFill>
                <a:latin typeface="Calibri"/>
                <a:ea typeface="Calibri"/>
                <a:cs typeface="Calibri"/>
                <a:sym typeface="Calibri"/>
              </a:rPr>
              <a:t>Plug in automation to openview, puppet, etc</a:t>
            </a:r>
          </a:p>
          <a:p>
            <a:pPr marL="914400" marR="0" lvl="1" indent="-304800" algn="l" rtl="0">
              <a:spcBef>
                <a:spcPts val="0"/>
              </a:spcBef>
              <a:buClr>
                <a:schemeClr val="dk1"/>
              </a:buClr>
              <a:buSzPct val="100000"/>
              <a:buFont typeface="Courier New"/>
              <a:buChar char="o"/>
            </a:pPr>
            <a:r>
              <a:rPr lang="en-US" sz="1200">
                <a:solidFill>
                  <a:schemeClr val="dk1"/>
                </a:solidFill>
                <a:latin typeface="Calibri"/>
                <a:ea typeface="Calibri"/>
                <a:cs typeface="Calibri"/>
                <a:sym typeface="Calibri"/>
              </a:rPr>
              <a:t>Makes utilizing generic tools very easy while still maintaining the power of MMS being very mongo specific </a:t>
            </a:r>
          </a:p>
        </p:txBody>
      </p:sp>
      <p:sp>
        <p:nvSpPr>
          <p:cNvPr id="143" name="Shape 1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49" name="Shape 14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a:t>In 3.0 Replica set limit raised from 12 to 50. </a:t>
            </a:r>
          </a:p>
          <a:p>
            <a:pPr marL="914400" lvl="1" indent="-317500" rtl="0">
              <a:spcBef>
                <a:spcPts val="0"/>
              </a:spcBef>
              <a:buClr>
                <a:srgbClr val="000000"/>
              </a:buClr>
              <a:buSzPct val="100000"/>
              <a:buFont typeface="Courier New"/>
              <a:buChar char="o"/>
            </a:pPr>
            <a:r>
              <a:rPr lang="en-US"/>
              <a:t>This allows for much larger, geographically distributed deployments </a:t>
            </a:r>
          </a:p>
          <a:p>
            <a:pPr marL="914400" lvl="1" indent="-317500" rtl="0">
              <a:spcBef>
                <a:spcPts val="0"/>
              </a:spcBef>
              <a:buClr>
                <a:srgbClr val="000000"/>
              </a:buClr>
              <a:buSzPct val="100000"/>
              <a:buFont typeface="Courier New"/>
              <a:buChar char="o"/>
            </a:pPr>
            <a:r>
              <a:rPr lang="en-US"/>
              <a:t>Increases availability and DR</a:t>
            </a:r>
          </a:p>
          <a:p>
            <a:pPr marL="914400" lvl="1" indent="-317500">
              <a:spcBef>
                <a:spcPts val="0"/>
              </a:spcBef>
              <a:buClr>
                <a:srgbClr val="000000"/>
              </a:buClr>
              <a:buSzPct val="100000"/>
              <a:buFont typeface="Courier New"/>
              <a:buChar char="o"/>
            </a:pPr>
            <a:r>
              <a:rPr lang="en-US"/>
              <a:t>Great for applications that read off secondaries</a:t>
            </a:r>
            <a:br>
              <a:rPr lang="en-US"/>
            </a:br>
            <a:endParaRPr lang="en-US"/>
          </a:p>
        </p:txBody>
      </p:sp>
      <p:sp>
        <p:nvSpPr>
          <p:cNvPr id="156" name="Shape 15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lnSpc>
                <a:spcPct val="100000"/>
              </a:lnSpc>
              <a:spcBef>
                <a:spcPts val="0"/>
              </a:spcBef>
              <a:spcAft>
                <a:spcPts val="0"/>
              </a:spcAft>
              <a:buClr>
                <a:schemeClr val="dk1"/>
              </a:buClr>
              <a:buSzPct val="100000"/>
              <a:buFont typeface="Arial"/>
              <a:buChar char="●"/>
            </a:pPr>
            <a:r>
              <a:rPr lang="en-US" sz="1200" b="1">
                <a:solidFill>
                  <a:schemeClr val="dk1"/>
                </a:solidFill>
                <a:latin typeface="Calibri"/>
                <a:ea typeface="Calibri"/>
                <a:cs typeface="Calibri"/>
                <a:sym typeface="Calibri"/>
              </a:rPr>
              <a:t>Tools Rewritten in GO</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Much smaller so easier download</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Multithreaded tool processes </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Way faster loading and dumping</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Tools updated to work with WiredTiger and be storage engine agnostic</a:t>
            </a:r>
          </a:p>
          <a:p>
            <a:pPr marL="457200" marR="0" lvl="0" indent="-304800" algn="l" rtl="0">
              <a:lnSpc>
                <a:spcPct val="100000"/>
              </a:lnSpc>
              <a:spcBef>
                <a:spcPts val="0"/>
              </a:spcBef>
              <a:spcAft>
                <a:spcPts val="0"/>
              </a:spcAft>
              <a:buClr>
                <a:schemeClr val="dk1"/>
              </a:buClr>
              <a:buSzPct val="100000"/>
              <a:buFont typeface="Arial"/>
              <a:buChar char="●"/>
            </a:pPr>
            <a:r>
              <a:rPr lang="en-US" sz="1200" b="1">
                <a:solidFill>
                  <a:schemeClr val="dk1"/>
                </a:solidFill>
                <a:latin typeface="Calibri"/>
                <a:ea typeface="Calibri"/>
                <a:cs typeface="Calibri"/>
                <a:sym typeface="Calibri"/>
              </a:rPr>
              <a:t>Explain 2.0</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Explain has been updated to pull information from the improved query optimizer</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Pulls information from the query plan cache to show plans without needing to execute query</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Now have option to actually execute and analyse or analyse based off of cached stats</a:t>
            </a:r>
          </a:p>
          <a:p>
            <a:pPr marL="457200" marR="0" lvl="0" indent="-304800" algn="l" rtl="0">
              <a:lnSpc>
                <a:spcPct val="100000"/>
              </a:lnSpc>
              <a:spcBef>
                <a:spcPts val="0"/>
              </a:spcBef>
              <a:spcAft>
                <a:spcPts val="0"/>
              </a:spcAft>
              <a:buClr>
                <a:schemeClr val="dk1"/>
              </a:buClr>
              <a:buSzPct val="100000"/>
              <a:buFont typeface="Arial"/>
              <a:buChar char="●"/>
            </a:pPr>
            <a:r>
              <a:rPr lang="en-US" sz="1200" b="1">
                <a:solidFill>
                  <a:schemeClr val="dk1"/>
                </a:solidFill>
                <a:latin typeface="Calibri"/>
                <a:ea typeface="Calibri"/>
                <a:cs typeface="Calibri"/>
                <a:sym typeface="Calibri"/>
              </a:rPr>
              <a:t>Logging system has been rewritten to use modules</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Now verbosity can be tweaked so that we only log what you care about at different levels</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Not just a firehose switch</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Great for incremental troubleshooting/debugging</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Modules include</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Network</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Storage </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Query </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Replication</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Sharding</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etc.</a:t>
            </a:r>
          </a:p>
          <a:p>
            <a:pPr marL="457200" marR="0" lvl="0" indent="-304800" algn="l" rtl="0">
              <a:lnSpc>
                <a:spcPct val="100000"/>
              </a:lnSpc>
              <a:spcBef>
                <a:spcPts val="0"/>
              </a:spcBef>
              <a:spcAft>
                <a:spcPts val="0"/>
              </a:spcAft>
              <a:buClr>
                <a:schemeClr val="dk1"/>
              </a:buClr>
              <a:buSzPct val="100000"/>
              <a:buFont typeface="Arial"/>
              <a:buChar char="●"/>
            </a:pPr>
            <a:r>
              <a:rPr lang="en-US" sz="1200" b="1">
                <a:solidFill>
                  <a:schemeClr val="dk1"/>
                </a:solidFill>
                <a:latin typeface="Calibri"/>
                <a:ea typeface="Calibri"/>
                <a:cs typeface="Calibri"/>
                <a:sym typeface="Calibri"/>
              </a:rPr>
              <a:t>Aggregation operators added</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Key one is dateToString()</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Great for time series!</a:t>
            </a:r>
          </a:p>
          <a:p>
            <a:pPr marL="457200" marR="0" lvl="0" indent="-304800" algn="l" rtl="0">
              <a:lnSpc>
                <a:spcPct val="100000"/>
              </a:lnSpc>
              <a:spcBef>
                <a:spcPts val="0"/>
              </a:spcBef>
              <a:spcAft>
                <a:spcPts val="0"/>
              </a:spcAft>
              <a:buClr>
                <a:schemeClr val="dk1"/>
              </a:buClr>
              <a:buSzPct val="100000"/>
              <a:buFont typeface="Arial"/>
              <a:buChar char="●"/>
            </a:pPr>
            <a:r>
              <a:rPr lang="en-US" sz="1200" b="1">
                <a:solidFill>
                  <a:schemeClr val="dk1"/>
                </a:solidFill>
                <a:latin typeface="Calibri"/>
                <a:ea typeface="Calibri"/>
                <a:cs typeface="Calibri"/>
                <a:sym typeface="Calibri"/>
              </a:rPr>
              <a:t>Geospatial improvements</a:t>
            </a:r>
          </a:p>
          <a:p>
            <a:pPr marL="914400" marR="0" lvl="1" indent="-304800" algn="l" rtl="0">
              <a:lnSpc>
                <a:spcPct val="100000"/>
              </a:lnSpc>
              <a:spcBef>
                <a:spcPts val="0"/>
              </a:spcBef>
              <a:spcAft>
                <a:spcPts val="0"/>
              </a:spcAft>
              <a:buClr>
                <a:schemeClr val="dk1"/>
              </a:buClr>
              <a:buSzPct val="100000"/>
              <a:buFont typeface="Courier New"/>
              <a:buChar char="o"/>
            </a:pPr>
            <a:r>
              <a:rPr lang="en-US" sz="1200" b="1">
                <a:solidFill>
                  <a:schemeClr val="dk1"/>
                </a:solidFill>
                <a:latin typeface="Calibri"/>
                <a:ea typeface="Calibri"/>
                <a:cs typeface="Calibri"/>
                <a:sym typeface="Calibri"/>
              </a:rPr>
              <a:t>BigPolygon</a:t>
            </a:r>
          </a:p>
          <a:p>
            <a:pPr marL="1371600" marR="0" lvl="2" indent="-304800" algn="l" rtl="0">
              <a:lnSpc>
                <a:spcPct val="100000"/>
              </a:lnSpc>
              <a:spcBef>
                <a:spcPts val="0"/>
              </a:spcBef>
              <a:spcAft>
                <a:spcPts val="0"/>
              </a:spcAft>
              <a:buClr>
                <a:schemeClr val="dk1"/>
              </a:buClr>
              <a:buSzPct val="100000"/>
              <a:buFont typeface="Wingdings"/>
              <a:buChar char="§"/>
            </a:pPr>
            <a:r>
              <a:rPr lang="en-US" sz="1200" b="1">
                <a:solidFill>
                  <a:schemeClr val="dk1"/>
                </a:solidFill>
                <a:latin typeface="Calibri"/>
                <a:ea typeface="Calibri"/>
                <a:cs typeface="Calibri"/>
                <a:sym typeface="Calibri"/>
              </a:rPr>
              <a:t>Allows for creating polygons that span across hemispheres and more fine grained shape creation</a:t>
            </a:r>
          </a:p>
        </p:txBody>
      </p:sp>
      <p:sp>
        <p:nvSpPr>
          <p:cNvPr id="168" name="Shape 16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Read key points aloud. Point out that the “what could be better” column were merely the key features we had the strongest feedback on for this release cycle and not everything that we think could be better</a:t>
            </a:r>
          </a:p>
        </p:txBody>
      </p:sp>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20</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a:t>Agenda slide for talk</a:t>
            </a:r>
          </a:p>
        </p:txBody>
      </p:sp>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In 3.0 we introduced new pluggable storage engine. This will allow for swapping out in memory and on disk representations of data as well as concurrency model. Users can write their own storage engines as well as mix and match engines for different workloads and use cases. Put a different way: with pluggable storage, users will be able to choose optimal hardware architectures based on the data access patterns and price / performance profiles they need for their different apps. </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Make sure to fully point out the full stack above the storage engine</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Application layer</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Query Layer</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Data model layer</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Storage engine</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Talk about how MMAP is the mongodb default and how WiredTiger is the first officially supported alternate storage engine</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Talk about in-memory experimental engine and the work being done on that from a planning perspective</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Can be useful in places where memcache is used today</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Really good for cache purposes</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Throw around ideas for potential future storage engines</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HDFS</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WORM</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Hardware Optimized</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Also gloss over the work that is being done around the stack (the ecosystem) in out tools, MMS, Ops Manager, and security spaces</a:t>
            </a:r>
          </a:p>
        </p:txBody>
      </p:sp>
      <p:sp>
        <p:nvSpPr>
          <p:cNvPr id="75" name="Shape 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a:solidFill>
                  <a:schemeClr val="dk1"/>
                </a:solidFill>
                <a:latin typeface="Calibri"/>
                <a:ea typeface="Calibri"/>
                <a:cs typeface="Calibri"/>
                <a:sym typeface="Calibri"/>
              </a:rPr>
              <a:t>In 3.0 mongodb boasts performance numbers of up to 7-10x throughput increases. Higher utilization of powerful hardware. And adaptability for new types of use cases. How did we do this?</a:t>
            </a:r>
          </a:p>
        </p:txBody>
      </p:sp>
      <p:sp>
        <p:nvSpPr>
          <p:cNvPr id="91" name="Shape 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6</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30200" algn="l" rtl="0">
              <a:lnSpc>
                <a:spcPct val="80000"/>
              </a:lnSpc>
              <a:spcBef>
                <a:spcPts val="0"/>
              </a:spcBef>
              <a:buClr>
                <a:srgbClr val="242423"/>
              </a:buClr>
              <a:buSzPct val="100000"/>
              <a:buFont typeface="Arial"/>
              <a:buChar char="●"/>
            </a:pPr>
            <a:r>
              <a:rPr lang="en-US" sz="1600">
                <a:solidFill>
                  <a:srgbClr val="242423"/>
                </a:solidFill>
                <a:latin typeface="Calibri"/>
                <a:ea typeface="Calibri"/>
                <a:cs typeface="Calibri"/>
                <a:sym typeface="Calibri"/>
              </a:rPr>
              <a:t>WiredTiger supports document level concurrency control.</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Explain how MMAP concurrency worked (DB level) </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Compare how WiredTiger concurrency works and give examples in how it is advantageous </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Explain how gains will vary by workload</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Point out a case where WiredTiger is not a better option</a:t>
            </a:r>
          </a:p>
          <a:p>
            <a:pPr marL="1371600" marR="0" lvl="2" indent="-330200" algn="l" rtl="0">
              <a:lnSpc>
                <a:spcPct val="80000"/>
              </a:lnSpc>
              <a:spcBef>
                <a:spcPts val="0"/>
              </a:spcBef>
              <a:buClr>
                <a:srgbClr val="242423"/>
              </a:buClr>
              <a:buSzPct val="100000"/>
              <a:buFont typeface="Wingdings"/>
              <a:buChar char="§"/>
            </a:pPr>
            <a:r>
              <a:rPr lang="en-US" sz="1600">
                <a:solidFill>
                  <a:srgbClr val="242423"/>
                </a:solidFill>
                <a:latin typeface="Calibri"/>
                <a:ea typeface="Calibri"/>
                <a:cs typeface="Calibri"/>
                <a:sym typeface="Calibri"/>
              </a:rPr>
              <a:t>Single threaded ops, updating one document repeatedly. </a:t>
            </a:r>
          </a:p>
          <a:p>
            <a:pPr marL="457200" marR="0" lvl="0" indent="-330200" algn="l" rtl="0">
              <a:lnSpc>
                <a:spcPct val="80000"/>
              </a:lnSpc>
              <a:spcBef>
                <a:spcPts val="0"/>
              </a:spcBef>
              <a:buClr>
                <a:srgbClr val="242423"/>
              </a:buClr>
              <a:buSzPct val="100000"/>
              <a:buFont typeface="Arial"/>
              <a:buChar char="●"/>
            </a:pPr>
            <a:r>
              <a:rPr lang="en-US" sz="1600">
                <a:solidFill>
                  <a:srgbClr val="242423"/>
                </a:solidFill>
                <a:latin typeface="Calibri"/>
                <a:ea typeface="Calibri"/>
                <a:cs typeface="Calibri"/>
                <a:sym typeface="Calibri"/>
              </a:rPr>
              <a:t>WiredTiger Supports compression</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Allows Efficient use of disks</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Reduced IO costs when going to disk</a:t>
            </a:r>
          </a:p>
          <a:p>
            <a:pPr marL="457200" marR="0" lvl="0" indent="-330200" algn="l" rtl="0">
              <a:lnSpc>
                <a:spcPct val="80000"/>
              </a:lnSpc>
              <a:spcBef>
                <a:spcPts val="0"/>
              </a:spcBef>
              <a:buClr>
                <a:srgbClr val="242423"/>
              </a:buClr>
              <a:buSzPct val="100000"/>
              <a:buFont typeface="Arial"/>
              <a:buChar char="●"/>
            </a:pPr>
            <a:r>
              <a:rPr lang="en-US" sz="1600">
                <a:solidFill>
                  <a:srgbClr val="242423"/>
                </a:solidFill>
                <a:latin typeface="Calibri"/>
                <a:ea typeface="Calibri"/>
                <a:cs typeface="Calibri"/>
                <a:sym typeface="Calibri"/>
              </a:rPr>
              <a:t>Emphasize backwards compatibility and ecosystem flexibility. Revisit slide 5 for visual effect. </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upgrade not disruptive</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Applications work the same way</a:t>
            </a:r>
          </a:p>
          <a:p>
            <a:pPr marL="914400" marR="0" lvl="1" indent="-330200" algn="l" rtl="0">
              <a:lnSpc>
                <a:spcPct val="80000"/>
              </a:lnSpc>
              <a:spcBef>
                <a:spcPts val="0"/>
              </a:spcBef>
              <a:buClr>
                <a:srgbClr val="242423"/>
              </a:buClr>
              <a:buSzPct val="100000"/>
              <a:buFont typeface="Courier New"/>
              <a:buChar char="o"/>
            </a:pPr>
            <a:r>
              <a:rPr lang="en-US" sz="1600">
                <a:solidFill>
                  <a:srgbClr val="242423"/>
                </a:solidFill>
                <a:latin typeface="Calibri"/>
                <a:ea typeface="Calibri"/>
                <a:cs typeface="Calibri"/>
                <a:sym typeface="Calibri"/>
              </a:rPr>
              <a:t>query language the same</a:t>
            </a: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WiredTiger has different compression options</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Reduced IO costs when fetching from disk</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Better storage utilization</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Data and journal compressed only on disk</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Indexes compressed in memory and on disk </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Compression ratio will vary by workload</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It depends how well your data compresses</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PDF’s for example, do not compress very well therefore you may be better off using none</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Snappy</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Fast lightweight, with fairly good compression ratios</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designed to have minimal impact on performance</a:t>
            </a:r>
          </a:p>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ZLib</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Compresses very well</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High CPU overhead</a:t>
            </a:r>
          </a:p>
          <a:p>
            <a:pPr marL="1371600" marR="0" lvl="2" indent="-304800" algn="l" rtl="0">
              <a:lnSpc>
                <a:spcPct val="100000"/>
              </a:lnSpc>
              <a:spcBef>
                <a:spcPts val="0"/>
              </a:spcBef>
              <a:spcAft>
                <a:spcPts val="0"/>
              </a:spcAft>
              <a:buClr>
                <a:schemeClr val="dk1"/>
              </a:buClr>
              <a:buSzPct val="100000"/>
              <a:buFont typeface="Wingdings"/>
              <a:buChar char="§"/>
            </a:pPr>
            <a:r>
              <a:rPr lang="en-US" sz="1200">
                <a:solidFill>
                  <a:schemeClr val="dk1"/>
                </a:solidFill>
                <a:latin typeface="Calibri"/>
                <a:ea typeface="Calibri"/>
                <a:cs typeface="Calibri"/>
                <a:sym typeface="Calibri"/>
              </a:rPr>
              <a:t>Will affect performance</a:t>
            </a:r>
          </a:p>
        </p:txBody>
      </p:sp>
      <p:sp>
        <p:nvSpPr>
          <p:cNvPr id="114" name="Shape 11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457200" marR="0" lvl="0" indent="-304800" algn="l" rtl="0">
              <a:lnSpc>
                <a:spcPct val="100000"/>
              </a:lnSpc>
              <a:spcBef>
                <a:spcPts val="0"/>
              </a:spcBef>
              <a:spcAft>
                <a:spcPts val="0"/>
              </a:spcAft>
              <a:buClr>
                <a:schemeClr val="dk1"/>
              </a:buClr>
              <a:buSzPct val="100000"/>
              <a:buFont typeface="Arial"/>
              <a:buChar char="●"/>
            </a:pPr>
            <a:r>
              <a:rPr lang="en-US" sz="1200">
                <a:solidFill>
                  <a:schemeClr val="dk1"/>
                </a:solidFill>
                <a:latin typeface="Calibri"/>
                <a:ea typeface="Calibri"/>
                <a:cs typeface="Calibri"/>
                <a:sym typeface="Calibri"/>
              </a:rPr>
              <a:t>Highlight differences between MMAP and WiredTiger.</a:t>
            </a:r>
          </a:p>
          <a:p>
            <a:pPr marL="914400" marR="0" lvl="1" indent="-304800" algn="l" rtl="0">
              <a:lnSpc>
                <a:spcPct val="100000"/>
              </a:lnSpc>
              <a:spcBef>
                <a:spcPts val="0"/>
              </a:spcBef>
              <a:spcAft>
                <a:spcPts val="0"/>
              </a:spcAft>
              <a:buClr>
                <a:schemeClr val="dk1"/>
              </a:buClr>
              <a:buSzPct val="100000"/>
              <a:buFont typeface="Courier New"/>
              <a:buChar char="o"/>
            </a:pPr>
            <a:r>
              <a:rPr lang="en-US" sz="1200">
                <a:solidFill>
                  <a:schemeClr val="dk1"/>
                </a:solidFill>
                <a:latin typeface="Calibri"/>
                <a:ea typeface="Calibri"/>
                <a:cs typeface="Calibri"/>
                <a:sym typeface="Calibri"/>
              </a:rPr>
              <a:t>Key differences</a:t>
            </a:r>
          </a:p>
          <a:p>
            <a:pPr marL="1371600" marR="0" lvl="2" indent="-304800" algn="l" rtl="0">
              <a:lnSpc>
                <a:spcPct val="100000"/>
              </a:lnSpc>
              <a:spcBef>
                <a:spcPts val="0"/>
              </a:spcBef>
              <a:spcAft>
                <a:spcPts val="0"/>
              </a:spcAft>
              <a:buClr>
                <a:schemeClr val="dk1"/>
              </a:buClr>
              <a:buSzPct val="100000"/>
              <a:buFont typeface="Wingdings"/>
              <a:buChar char="§"/>
            </a:pPr>
            <a:r>
              <a:rPr lang="en-US" sz="1200">
                <a:solidFill>
                  <a:schemeClr val="dk1"/>
                </a:solidFill>
                <a:latin typeface="Calibri"/>
                <a:ea typeface="Calibri"/>
                <a:cs typeface="Calibri"/>
                <a:sym typeface="Calibri"/>
              </a:rPr>
              <a:t>WiredTiger has document level locking vs. MMAP now has collection level locking </a:t>
            </a:r>
          </a:p>
          <a:p>
            <a:pPr marL="1371600" marR="0" lvl="2" indent="-304800" algn="l" rtl="0">
              <a:lnSpc>
                <a:spcPct val="100000"/>
              </a:lnSpc>
              <a:spcBef>
                <a:spcPts val="0"/>
              </a:spcBef>
              <a:spcAft>
                <a:spcPts val="0"/>
              </a:spcAft>
              <a:buClr>
                <a:schemeClr val="dk1"/>
              </a:buClr>
              <a:buSzPct val="100000"/>
              <a:buFont typeface="Wingdings"/>
              <a:buChar char="§"/>
            </a:pPr>
            <a:r>
              <a:rPr lang="en-US" sz="1200">
                <a:solidFill>
                  <a:schemeClr val="dk1"/>
                </a:solidFill>
                <a:latin typeface="Calibri"/>
                <a:ea typeface="Calibri"/>
                <a:cs typeface="Calibri"/>
                <a:sym typeface="Calibri"/>
              </a:rPr>
              <a:t>WiredTiger has compression MMAP does not. </a:t>
            </a:r>
          </a:p>
          <a:p>
            <a:pPr marL="1371600" marR="0" lvl="2" indent="-304800" algn="l" rtl="0">
              <a:lnSpc>
                <a:spcPct val="100000"/>
              </a:lnSpc>
              <a:spcBef>
                <a:spcPts val="0"/>
              </a:spcBef>
              <a:spcAft>
                <a:spcPts val="0"/>
              </a:spcAft>
              <a:buClr>
                <a:schemeClr val="dk1"/>
              </a:buClr>
              <a:buSzPct val="100000"/>
              <a:buFont typeface="Wingdings"/>
              <a:buChar char="§"/>
            </a:pPr>
            <a:r>
              <a:rPr lang="en-US" sz="1200">
                <a:solidFill>
                  <a:schemeClr val="dk1"/>
                </a:solidFill>
                <a:latin typeface="Calibri"/>
                <a:ea typeface="Calibri"/>
                <a:cs typeface="Calibri"/>
                <a:sym typeface="Calibri"/>
              </a:rPr>
              <a:t>WiredTiger is NOT supported in Solaris yet.</a:t>
            </a:r>
          </a:p>
        </p:txBody>
      </p:sp>
      <p:sp>
        <p:nvSpPr>
          <p:cNvPr id="122" name="Shape 1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242423"/>
        </a:solid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rgbClr val="FFFFFF"/>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 name="Shape 1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320"/>
              </a:spcBef>
              <a:buClr>
                <a:srgbClr val="FFFFFF"/>
              </a:buClr>
              <a:buFont typeface="Arial"/>
              <a:buNone/>
              <a:defRPr/>
            </a:lvl1pPr>
            <a:lvl2pPr marL="457200" marR="0" indent="0" algn="ctr" rtl="0">
              <a:spcBef>
                <a:spcPts val="320"/>
              </a:spcBef>
              <a:buClr>
                <a:srgbClr val="888888"/>
              </a:buClr>
              <a:buFont typeface="Arial"/>
              <a:buNone/>
              <a:defRPr/>
            </a:lvl2pPr>
            <a:lvl3pPr marL="914400" marR="0" indent="0" algn="ctr" rtl="0">
              <a:spcBef>
                <a:spcPts val="320"/>
              </a:spcBef>
              <a:buClr>
                <a:srgbClr val="888888"/>
              </a:buClr>
              <a:buFont typeface="Arial"/>
              <a:buNone/>
              <a:defRPr/>
            </a:lvl3pPr>
            <a:lvl4pPr marL="1371600" marR="0" indent="0" algn="ctr" rtl="0">
              <a:spcBef>
                <a:spcPts val="320"/>
              </a:spcBef>
              <a:buClr>
                <a:srgbClr val="888888"/>
              </a:buClr>
              <a:buFont typeface="Arial"/>
              <a:buNone/>
              <a:defRPr/>
            </a:lvl4pPr>
            <a:lvl5pPr marL="1828800" marR="0" indent="0" algn="ctr" rtl="0">
              <a:spcBef>
                <a:spcPts val="32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17" name="Shape 17"/>
          <p:cNvPicPr preferRelativeResize="0"/>
          <p:nvPr/>
        </p:nvPicPr>
        <p:blipFill rotWithShape="1">
          <a:blip r:embed="rId2">
            <a:alphaModFix/>
          </a:blip>
          <a:srcRect/>
          <a:stretch/>
        </p:blipFill>
        <p:spPr>
          <a:xfrm>
            <a:off x="7772400" y="6350714"/>
            <a:ext cx="914400" cy="2603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rgbClr val="24242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0" name="Shape 2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320"/>
              </a:spcBef>
              <a:buClr>
                <a:srgbClr val="242423"/>
              </a:buClr>
              <a:buFont typeface="Arial"/>
              <a:buNone/>
              <a:defRPr/>
            </a:lvl1pPr>
            <a:lvl2pPr marL="457200" marR="0" indent="0" algn="ctr" rtl="0">
              <a:spcBef>
                <a:spcPts val="320"/>
              </a:spcBef>
              <a:buClr>
                <a:srgbClr val="888888"/>
              </a:buClr>
              <a:buFont typeface="Arial"/>
              <a:buNone/>
              <a:defRPr/>
            </a:lvl2pPr>
            <a:lvl3pPr marL="914400" marR="0" indent="0" algn="ctr" rtl="0">
              <a:spcBef>
                <a:spcPts val="320"/>
              </a:spcBef>
              <a:buClr>
                <a:srgbClr val="888888"/>
              </a:buClr>
              <a:buFont typeface="Arial"/>
              <a:buNone/>
              <a:defRPr/>
            </a:lvl3pPr>
            <a:lvl4pPr marL="1371600" marR="0" indent="0" algn="ctr" rtl="0">
              <a:spcBef>
                <a:spcPts val="320"/>
              </a:spcBef>
              <a:buClr>
                <a:srgbClr val="888888"/>
              </a:buClr>
              <a:buFont typeface="Arial"/>
              <a:buNone/>
              <a:defRPr/>
            </a:lvl4pPr>
            <a:lvl5pPr marL="1828800" marR="0" indent="0" algn="ctr" rtl="0">
              <a:spcBef>
                <a:spcPts val="32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rgbClr val="242423"/>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241300" algn="l" rtl="0">
              <a:spcBef>
                <a:spcPts val="320"/>
              </a:spcBef>
              <a:buClr>
                <a:srgbClr val="6D6C6C"/>
              </a:buClr>
              <a:buFont typeface="Arial"/>
              <a:buChar char="•"/>
              <a:defRPr/>
            </a:lvl1pPr>
            <a:lvl2pPr marL="742950" marR="0" indent="-184150" algn="l" rtl="0">
              <a:spcBef>
                <a:spcPts val="320"/>
              </a:spcBef>
              <a:buClr>
                <a:srgbClr val="6D6C6C"/>
              </a:buClr>
              <a:buFont typeface="Arial"/>
              <a:buChar char="–"/>
              <a:defRPr/>
            </a:lvl2pPr>
            <a:lvl3pPr marL="1143000" marR="0" indent="-127000" algn="l" rtl="0">
              <a:spcBef>
                <a:spcPts val="320"/>
              </a:spcBef>
              <a:buClr>
                <a:srgbClr val="6D6C6C"/>
              </a:buClr>
              <a:buFont typeface="Arial"/>
              <a:buChar char="•"/>
              <a:defRPr/>
            </a:lvl3pPr>
            <a:lvl4pPr marL="1600200" marR="0" indent="-127000" algn="l" rtl="0">
              <a:spcBef>
                <a:spcPts val="320"/>
              </a:spcBef>
              <a:buClr>
                <a:srgbClr val="6D6C6C"/>
              </a:buClr>
              <a:buFont typeface="Arial"/>
              <a:buChar char="–"/>
              <a:defRPr/>
            </a:lvl4pPr>
            <a:lvl5pPr marL="2057400" marR="0" indent="-127000" algn="l" rtl="0">
              <a:spcBef>
                <a:spcPts val="320"/>
              </a:spcBef>
              <a:buClr>
                <a:srgbClr val="6D6C6C"/>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693988"/>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i="0" u="none" strike="noStrike" cap="none" baseline="0">
                <a:solidFill>
                  <a:srgbClr val="FFFFFF"/>
                </a:solidFill>
                <a:latin typeface="Arial"/>
                <a:ea typeface="Arial"/>
                <a:cs typeface="Arial"/>
                <a:sym typeface="Arial"/>
              </a:rPr>
              <a:t>What’s New in MongoDB 3.0</a:t>
            </a:r>
            <a:r>
              <a:rPr lang="en-US" sz="3200" b="0" i="0" u="none" strike="noStrike" cap="none" baseline="0">
                <a:solidFill>
                  <a:srgbClr val="FFFFFF"/>
                </a:solidFill>
                <a:latin typeface="Arial"/>
                <a:ea typeface="Arial"/>
                <a:cs typeface="Arial"/>
                <a:sym typeface="Arial"/>
              </a:rPr>
              <a:t/>
            </a:r>
            <a:br>
              <a:rPr lang="en-US" sz="3200" b="0" i="0" u="none" strike="noStrike" cap="none" baseline="0">
                <a:solidFill>
                  <a:srgbClr val="FFFFFF"/>
                </a:solidFill>
                <a:latin typeface="Arial"/>
                <a:ea typeface="Arial"/>
                <a:cs typeface="Arial"/>
                <a:sym typeface="Arial"/>
              </a:rPr>
            </a:br>
            <a:endParaRPr lang="en-US" sz="3200" b="0" i="0" u="none" strike="noStrike" cap="none" baseline="0">
              <a:solidFill>
                <a:srgbClr val="FFFFFF"/>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685800" y="2693988"/>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a:solidFill>
                  <a:srgbClr val="FFFFFF"/>
                </a:solidFill>
              </a:rPr>
              <a:t>MMS &amp; </a:t>
            </a:r>
            <a:r>
              <a:rPr lang="en-US" sz="3600" b="1" i="0" u="none" strike="noStrike" cap="none" baseline="0">
                <a:solidFill>
                  <a:srgbClr val="FFFFFF"/>
                </a:solidFill>
                <a:latin typeface="Arial"/>
                <a:ea typeface="Arial"/>
                <a:cs typeface="Arial"/>
                <a:sym typeface="Arial"/>
              </a:rPr>
              <a:t>Ops Manager</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4574812" y="3066347"/>
            <a:ext cx="3870206" cy="26241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buClr>
                <a:srgbClr val="6D6C6C"/>
              </a:buClr>
              <a:buSzPct val="25000"/>
              <a:buFont typeface="Arial"/>
              <a:buNone/>
            </a:pPr>
            <a:r>
              <a:rPr lang="en-US" sz="1600" b="0" i="0" u="none" strike="noStrike" cap="none" baseline="0">
                <a:solidFill>
                  <a:srgbClr val="6D6C6C"/>
                </a:solidFill>
                <a:latin typeface="Arial"/>
                <a:ea typeface="Arial"/>
                <a:cs typeface="Arial"/>
                <a:sym typeface="Arial"/>
              </a:rPr>
              <a:t>Single-click provisioning, scaling &amp; upgrades, admin tasks</a:t>
            </a:r>
          </a:p>
          <a:p>
            <a:pPr marL="0" marR="0" lvl="0" indent="0" algn="l" rtl="0">
              <a:lnSpc>
                <a:spcPct val="110000"/>
              </a:lnSpc>
              <a:spcBef>
                <a:spcPts val="320"/>
              </a:spcBef>
              <a:buClr>
                <a:srgbClr val="242423"/>
              </a:buClr>
              <a:buFont typeface="Arial"/>
              <a:buNone/>
            </a:pPr>
            <a:endParaRPr sz="1600" b="0" i="0" u="none" strike="noStrike" cap="none" baseline="0">
              <a:solidFill>
                <a:srgbClr val="6D6C6C"/>
              </a:solidFill>
              <a:latin typeface="Arial"/>
              <a:ea typeface="Arial"/>
              <a:cs typeface="Arial"/>
              <a:sym typeface="Arial"/>
            </a:endParaRPr>
          </a:p>
          <a:p>
            <a:pPr marL="0" marR="0" lvl="0" indent="0" algn="l" rtl="0">
              <a:lnSpc>
                <a:spcPct val="110000"/>
              </a:lnSpc>
              <a:spcBef>
                <a:spcPts val="320"/>
              </a:spcBef>
              <a:buClr>
                <a:srgbClr val="6D6C6C"/>
              </a:buClr>
              <a:buSzPct val="25000"/>
              <a:buFont typeface="Arial"/>
              <a:buNone/>
            </a:pPr>
            <a:r>
              <a:rPr lang="en-US" sz="1600" b="0" i="0" u="none" strike="noStrike" cap="none" baseline="0">
                <a:solidFill>
                  <a:srgbClr val="6D6C6C"/>
                </a:solidFill>
                <a:latin typeface="Arial"/>
                <a:ea typeface="Arial"/>
                <a:cs typeface="Arial"/>
                <a:sym typeface="Arial"/>
              </a:rPr>
              <a:t>Monitoring, with charts, dashboards and alerts on 100+ metrics</a:t>
            </a:r>
          </a:p>
          <a:p>
            <a:pPr marL="0" marR="0" lvl="0" indent="0" algn="l" rtl="0">
              <a:lnSpc>
                <a:spcPct val="110000"/>
              </a:lnSpc>
              <a:spcBef>
                <a:spcPts val="320"/>
              </a:spcBef>
              <a:buClr>
                <a:srgbClr val="242423"/>
              </a:buClr>
              <a:buFont typeface="Arial"/>
              <a:buNone/>
            </a:pPr>
            <a:endParaRPr sz="1600" b="0" i="0" u="none" strike="noStrike" cap="none" baseline="0">
              <a:solidFill>
                <a:srgbClr val="6D6C6C"/>
              </a:solidFill>
              <a:latin typeface="Arial"/>
              <a:ea typeface="Arial"/>
              <a:cs typeface="Arial"/>
              <a:sym typeface="Arial"/>
            </a:endParaRPr>
          </a:p>
          <a:p>
            <a:pPr marL="0" marR="0" lvl="0" indent="0" algn="l" rtl="0">
              <a:lnSpc>
                <a:spcPct val="110000"/>
              </a:lnSpc>
              <a:spcBef>
                <a:spcPts val="320"/>
              </a:spcBef>
              <a:buClr>
                <a:srgbClr val="6D6C6C"/>
              </a:buClr>
              <a:buSzPct val="25000"/>
              <a:buFont typeface="Arial"/>
              <a:buNone/>
            </a:pPr>
            <a:r>
              <a:rPr lang="en-US" sz="1600" b="0" i="0" u="none" strike="noStrike" cap="none" baseline="0">
                <a:solidFill>
                  <a:srgbClr val="6D6C6C"/>
                </a:solidFill>
                <a:latin typeface="Arial"/>
                <a:ea typeface="Arial"/>
                <a:cs typeface="Arial"/>
                <a:sym typeface="Arial"/>
              </a:rPr>
              <a:t>Backup and restore, with point-in-time recovery, support for sharded clusters</a:t>
            </a:r>
          </a:p>
        </p:txBody>
      </p:sp>
      <p:sp>
        <p:nvSpPr>
          <p:cNvPr id="130" name="Shape 130"/>
          <p:cNvSpPr txBox="1">
            <a:spLocks noGrp="1"/>
          </p:cNvSpPr>
          <p:nvPr>
            <p:ph type="title"/>
          </p:nvPr>
        </p:nvSpPr>
        <p:spPr>
          <a:xfrm>
            <a:off x="457200" y="9525"/>
            <a:ext cx="8229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MongoDB MMS &amp; Ops Manager</a:t>
            </a:r>
          </a:p>
        </p:txBody>
      </p:sp>
      <p:sp>
        <p:nvSpPr>
          <p:cNvPr id="131" name="Shape 131"/>
          <p:cNvSpPr txBox="1"/>
          <p:nvPr/>
        </p:nvSpPr>
        <p:spPr>
          <a:xfrm>
            <a:off x="355600" y="1800638"/>
            <a:ext cx="8432699" cy="617699"/>
          </a:xfrm>
          <a:prstGeom prst="rect">
            <a:avLst/>
          </a:prstGeom>
          <a:noFill/>
          <a:ln>
            <a:noFill/>
          </a:ln>
        </p:spPr>
        <p:txBody>
          <a:bodyPr lIns="91425" tIns="0" rIns="91425" bIns="45700" anchor="t" anchorCtr="0">
            <a:noAutofit/>
          </a:bodyPr>
          <a:lstStyle/>
          <a:p>
            <a:pPr marL="0" marR="0" lvl="0" indent="0" algn="ctr" rtl="0">
              <a:lnSpc>
                <a:spcPct val="110000"/>
              </a:lnSpc>
              <a:spcBef>
                <a:spcPts val="0"/>
              </a:spcBef>
              <a:spcAft>
                <a:spcPts val="0"/>
              </a:spcAft>
              <a:buSzPct val="25000"/>
              <a:buNone/>
            </a:pPr>
            <a:r>
              <a:rPr lang="en-US" sz="1800" b="1" i="0" u="none" strike="noStrike" cap="none" baseline="0">
                <a:solidFill>
                  <a:srgbClr val="6D6C6C"/>
                </a:solidFill>
                <a:latin typeface="Arial"/>
                <a:ea typeface="Arial"/>
                <a:cs typeface="Arial"/>
                <a:sym typeface="Arial"/>
              </a:rPr>
              <a:t>The Best Way to Manage MongoDB </a:t>
            </a:r>
            <a:r>
              <a:rPr lang="en-US" sz="1800" b="1">
                <a:solidFill>
                  <a:srgbClr val="6D6C6C"/>
                </a:solidFill>
              </a:rPr>
              <a:t/>
            </a:r>
            <a:br>
              <a:rPr lang="en-US" sz="1800" b="1">
                <a:solidFill>
                  <a:srgbClr val="6D6C6C"/>
                </a:solidFill>
              </a:rPr>
            </a:br>
            <a:r>
              <a:rPr lang="en-US" sz="1600" b="0" i="0" u="none" strike="noStrike" cap="none" baseline="0">
                <a:solidFill>
                  <a:srgbClr val="6D6C6C"/>
                </a:solidFill>
                <a:latin typeface="Arial"/>
                <a:ea typeface="Arial"/>
                <a:cs typeface="Arial"/>
                <a:sym typeface="Arial"/>
              </a:rPr>
              <a:t>Up to 95% Reduction in Operational Overhead</a:t>
            </a:r>
          </a:p>
        </p:txBody>
      </p:sp>
      <p:pic>
        <p:nvPicPr>
          <p:cNvPr id="132" name="Shape 132"/>
          <p:cNvPicPr preferRelativeResize="0"/>
          <p:nvPr/>
        </p:nvPicPr>
        <p:blipFill rotWithShape="1">
          <a:blip r:embed="rId3">
            <a:alphaModFix/>
          </a:blip>
          <a:srcRect/>
          <a:stretch/>
        </p:blipFill>
        <p:spPr>
          <a:xfrm>
            <a:off x="486666" y="2905891"/>
            <a:ext cx="3712792" cy="2784593"/>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Integrates with Existing Infrastructure</a:t>
            </a:r>
          </a:p>
        </p:txBody>
      </p:sp>
      <p:pic>
        <p:nvPicPr>
          <p:cNvPr id="139" name="Shape 139"/>
          <p:cNvPicPr preferRelativeResize="0"/>
          <p:nvPr/>
        </p:nvPicPr>
        <p:blipFill rotWithShape="1">
          <a:blip r:embed="rId3">
            <a:alphaModFix/>
          </a:blip>
          <a:srcRect/>
          <a:stretch/>
        </p:blipFill>
        <p:spPr>
          <a:xfrm>
            <a:off x="313311" y="2379661"/>
            <a:ext cx="8551289" cy="2535238"/>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685800" y="2693988"/>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3600" b="1">
                <a:solidFill>
                  <a:srgbClr val="FFFFFF"/>
                </a:solidFill>
              </a:rPr>
              <a:t>Large Replica Sets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a:spcBef>
                <a:spcPts val="0"/>
              </a:spcBef>
              <a:buNone/>
            </a:pPr>
            <a:r>
              <a:rPr lang="en-US" sz="3600" b="1"/>
              <a:t>Large Replica Sets</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spcBef>
                <a:spcPts val="0"/>
              </a:spcBef>
              <a:buClr>
                <a:srgbClr val="6D6C6C"/>
              </a:buClr>
              <a:buSzPct val="100000"/>
              <a:buFont typeface="Arial"/>
              <a:buChar char="•"/>
            </a:pPr>
            <a:r>
              <a:rPr lang="en-US" sz="2400"/>
              <a:t>Replica Set limit increased to 50</a:t>
            </a:r>
          </a:p>
          <a:p>
            <a:pPr marL="914400" lvl="1" indent="-381000" rtl="0">
              <a:spcBef>
                <a:spcPts val="0"/>
              </a:spcBef>
              <a:buClr>
                <a:srgbClr val="6D6C6C"/>
              </a:buClr>
              <a:buSzPct val="100000"/>
              <a:buFont typeface="Arial"/>
              <a:buChar char="–"/>
            </a:pPr>
            <a:r>
              <a:rPr lang="en-US" sz="2400"/>
              <a:t>Allows for MUCH larger deployments</a:t>
            </a:r>
          </a:p>
          <a:p>
            <a:pPr marL="914400" lvl="1" indent="-381000" rtl="0">
              <a:spcBef>
                <a:spcPts val="0"/>
              </a:spcBef>
              <a:buClr>
                <a:srgbClr val="6D6C6C"/>
              </a:buClr>
              <a:buSzPct val="100000"/>
              <a:buFont typeface="Arial"/>
              <a:buChar char="–"/>
            </a:pPr>
            <a:r>
              <a:rPr lang="en-US" sz="2400"/>
              <a:t>Great for geographically distributed applications</a:t>
            </a:r>
          </a:p>
          <a:p>
            <a:pPr marL="1371600" lvl="2" indent="-381000" rtl="0">
              <a:spcBef>
                <a:spcPts val="0"/>
              </a:spcBef>
              <a:buClr>
                <a:srgbClr val="6D6C6C"/>
              </a:buClr>
              <a:buSzPct val="100000"/>
              <a:buFont typeface="Arial"/>
              <a:buChar char="•"/>
            </a:pPr>
            <a:r>
              <a:rPr lang="en-US" sz="2400"/>
              <a:t>Many DC DR locations</a:t>
            </a:r>
          </a:p>
          <a:p>
            <a:pPr marL="1371600" lvl="2" indent="-381000" rtl="0">
              <a:spcBef>
                <a:spcPts val="0"/>
              </a:spcBef>
              <a:buClr>
                <a:srgbClr val="6D6C6C"/>
              </a:buClr>
              <a:buSzPct val="100000"/>
              <a:buFont typeface="Arial"/>
              <a:buChar char="•"/>
            </a:pPr>
            <a:r>
              <a:rPr lang="en-US" sz="2400"/>
              <a:t>Lower latency/local reads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685800" y="2693988"/>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3600" b="1">
                <a:solidFill>
                  <a:srgbClr val="FFFFFF"/>
                </a:solidFill>
              </a:rPr>
              <a:t>Core</a:t>
            </a:r>
            <a:r>
              <a:rPr lang="en-US" sz="3600" b="1" i="0" u="none" strike="noStrike" cap="none" baseline="0">
                <a:solidFill>
                  <a:srgbClr val="FFFFFF"/>
                </a:solidFill>
                <a:latin typeface="Arial"/>
                <a:ea typeface="Arial"/>
                <a:cs typeface="Arial"/>
                <a:sym typeface="Arial"/>
              </a:rPr>
              <a:t> Enhancements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Enhanced Query Language and Tools </a:t>
            </a:r>
          </a:p>
        </p:txBody>
      </p:sp>
      <p:sp>
        <p:nvSpPr>
          <p:cNvPr id="164" name="Shape 16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rgbClr val="242423"/>
              </a:buClr>
              <a:buSzPct val="100000"/>
              <a:buFont typeface="Arial"/>
              <a:buChar char="•"/>
            </a:pPr>
            <a:r>
              <a:rPr lang="en-US" sz="2400" b="1">
                <a:solidFill>
                  <a:srgbClr val="242423"/>
                </a:solidFill>
              </a:rPr>
              <a:t>All Tools rewritten in GO</a:t>
            </a:r>
          </a:p>
          <a:p>
            <a:pPr marR="0" lvl="1" algn="l" rtl="0">
              <a:spcBef>
                <a:spcPts val="0"/>
              </a:spcBef>
              <a:buClr>
                <a:srgbClr val="242423"/>
              </a:buClr>
              <a:buSzPct val="100000"/>
              <a:buFont typeface="Arial"/>
              <a:buChar char="–"/>
            </a:pPr>
            <a:r>
              <a:rPr lang="en-US" sz="2400">
                <a:solidFill>
                  <a:srgbClr val="242423"/>
                </a:solidFill>
              </a:rPr>
              <a:t>Smaller Package Size</a:t>
            </a:r>
          </a:p>
          <a:p>
            <a:pPr marR="0" lvl="1" algn="l" rtl="0">
              <a:spcBef>
                <a:spcPts val="0"/>
              </a:spcBef>
              <a:buClr>
                <a:srgbClr val="242423"/>
              </a:buClr>
              <a:buSzPct val="100000"/>
              <a:buFont typeface="Arial"/>
              <a:buChar char="–"/>
            </a:pPr>
            <a:r>
              <a:rPr lang="en-US" sz="2400">
                <a:solidFill>
                  <a:srgbClr val="242423"/>
                </a:solidFill>
              </a:rPr>
              <a:t>More rapid iteration</a:t>
            </a:r>
          </a:p>
          <a:p>
            <a:pPr marR="0" lvl="1" algn="l" rtl="0">
              <a:spcBef>
                <a:spcPts val="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Faster Loading and Export</a:t>
            </a:r>
          </a:p>
          <a:p>
            <a:pPr marL="342900" marR="0" lvl="0" indent="-342900" algn="l" rtl="0">
              <a:spcBef>
                <a:spcPts val="480"/>
              </a:spcBef>
              <a:buClr>
                <a:srgbClr val="242423"/>
              </a:buClr>
              <a:buSzPct val="100000"/>
              <a:buFont typeface="Arial"/>
              <a:buChar char="•"/>
            </a:pPr>
            <a:r>
              <a:rPr lang="en-US" sz="2400" b="1" i="0" u="none" strike="noStrike" cap="none" baseline="0">
                <a:solidFill>
                  <a:srgbClr val="242423"/>
                </a:solidFill>
                <a:latin typeface="Arial"/>
                <a:ea typeface="Arial"/>
                <a:cs typeface="Arial"/>
                <a:sym typeface="Arial"/>
              </a:rPr>
              <a:t>Easier Query Optimization</a:t>
            </a:r>
          </a:p>
          <a:p>
            <a:pPr marR="0" lvl="1" algn="l" rtl="0">
              <a:spcBef>
                <a:spcPts val="480"/>
              </a:spcBef>
              <a:buClr>
                <a:srgbClr val="242423"/>
              </a:buClr>
              <a:buSzPct val="100000"/>
              <a:buFont typeface="Arial"/>
              <a:buChar char="–"/>
            </a:pPr>
            <a:r>
              <a:rPr lang="en-US" sz="2400">
                <a:solidFill>
                  <a:srgbClr val="242423"/>
                </a:solidFill>
              </a:rPr>
              <a:t>Explain 2.0</a:t>
            </a:r>
          </a:p>
          <a:p>
            <a:pPr marL="342900" marR="0" lvl="0" indent="-342900" algn="l" rtl="0">
              <a:spcBef>
                <a:spcPts val="480"/>
              </a:spcBef>
              <a:buClr>
                <a:srgbClr val="242423"/>
              </a:buClr>
              <a:buSzPct val="100000"/>
              <a:buFont typeface="Arial"/>
              <a:buChar char="•"/>
            </a:pPr>
            <a:r>
              <a:rPr lang="en-US" sz="2400" b="1">
                <a:solidFill>
                  <a:srgbClr val="242423"/>
                </a:solidFill>
              </a:rPr>
              <a:t>Improved Logging System</a:t>
            </a:r>
          </a:p>
          <a:p>
            <a:pPr marR="0" lvl="1"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Faster Debugging</a:t>
            </a:r>
          </a:p>
          <a:p>
            <a:pPr marL="342900" marR="0" lvl="0" indent="-342900" algn="l" rtl="0">
              <a:spcBef>
                <a:spcPts val="480"/>
              </a:spcBef>
              <a:buClr>
                <a:srgbClr val="242423"/>
              </a:buClr>
              <a:buSzPct val="100000"/>
              <a:buFont typeface="Arial"/>
              <a:buChar char="•"/>
            </a:pPr>
            <a:r>
              <a:rPr lang="en-US" sz="2400" b="1">
                <a:solidFill>
                  <a:srgbClr val="242423"/>
                </a:solidFill>
              </a:rPr>
              <a:t>Aggregation Framework Improvements</a:t>
            </a:r>
          </a:p>
          <a:p>
            <a:pPr marL="342900" marR="0" lvl="0" indent="-342900" algn="l" rtl="0">
              <a:spcBef>
                <a:spcPts val="480"/>
              </a:spcBef>
              <a:buClr>
                <a:srgbClr val="242423"/>
              </a:buClr>
              <a:buSzPct val="100000"/>
              <a:buFont typeface="Arial"/>
              <a:buChar char="•"/>
            </a:pPr>
            <a:r>
              <a:rPr lang="en-US" sz="2400" b="1">
                <a:solidFill>
                  <a:srgbClr val="242423"/>
                </a:solidFill>
              </a:rPr>
              <a:t>Geospatial Index Improvements</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ctrTitle"/>
          </p:nvPr>
        </p:nvSpPr>
        <p:spPr>
          <a:xfrm>
            <a:off x="685800" y="173550"/>
            <a:ext cx="8001000" cy="1470000"/>
          </a:xfrm>
          <a:prstGeom prst="rect">
            <a:avLst/>
          </a:prstGeom>
          <a:noFill/>
          <a:ln>
            <a:noFill/>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3600" b="1">
                <a:solidFill>
                  <a:srgbClr val="FFFFFF"/>
                </a:solidFill>
              </a:rPr>
              <a:t>Did you like tonight’s MUG?</a:t>
            </a:r>
          </a:p>
        </p:txBody>
      </p:sp>
      <p:sp>
        <p:nvSpPr>
          <p:cNvPr id="171" name="Shape 171"/>
          <p:cNvSpPr txBox="1"/>
          <p:nvPr/>
        </p:nvSpPr>
        <p:spPr>
          <a:xfrm>
            <a:off x="1389150" y="4583723"/>
            <a:ext cx="6365700" cy="2520600"/>
          </a:xfrm>
          <a:prstGeom prst="rect">
            <a:avLst/>
          </a:prstGeom>
          <a:noFill/>
          <a:ln>
            <a:noFill/>
          </a:ln>
        </p:spPr>
        <p:txBody>
          <a:bodyPr lIns="91425" tIns="91425" rIns="91425" bIns="91425" anchor="t" anchorCtr="0">
            <a:noAutofit/>
          </a:bodyPr>
          <a:lstStyle/>
          <a:p>
            <a:pPr algn="ctr" rtl="0">
              <a:spcBef>
                <a:spcPts val="0"/>
              </a:spcBef>
              <a:buNone/>
            </a:pPr>
            <a:r>
              <a:rPr lang="en-US" sz="3600" b="1">
                <a:solidFill>
                  <a:srgbClr val="6AA84F"/>
                </a:solidFill>
              </a:rPr>
              <a:t>Fill out a survey</a:t>
            </a:r>
          </a:p>
          <a:p>
            <a:pPr algn="ctr">
              <a:spcBef>
                <a:spcPts val="0"/>
              </a:spcBef>
              <a:buNone/>
            </a:pPr>
            <a:r>
              <a:rPr lang="en-US" sz="3600" b="1">
                <a:solidFill>
                  <a:schemeClr val="lt1"/>
                </a:solidFill>
              </a:rPr>
              <a:t>and let us know.</a:t>
            </a:r>
          </a:p>
        </p:txBody>
      </p:sp>
      <p:pic>
        <p:nvPicPr>
          <p:cNvPr id="172" name="Shape 172"/>
          <p:cNvPicPr preferRelativeResize="0"/>
          <p:nvPr/>
        </p:nvPicPr>
        <p:blipFill>
          <a:blip r:embed="rId3">
            <a:alphaModFix/>
          </a:blip>
          <a:stretch>
            <a:fillRect/>
          </a:stretch>
        </p:blipFill>
        <p:spPr>
          <a:xfrm>
            <a:off x="3311699" y="2039748"/>
            <a:ext cx="2520599" cy="2520599"/>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t="38480"/>
          <a:stretch/>
        </p:blipFill>
        <p:spPr>
          <a:xfrm>
            <a:off x="-257850" y="4052025"/>
            <a:ext cx="9401899" cy="2864599"/>
          </a:xfrm>
          <a:prstGeom prst="rect">
            <a:avLst/>
          </a:prstGeom>
          <a:noFill/>
          <a:ln>
            <a:noFill/>
          </a:ln>
        </p:spPr>
      </p:pic>
      <p:sp>
        <p:nvSpPr>
          <p:cNvPr id="178" name="Shape 178"/>
          <p:cNvSpPr/>
          <p:nvPr/>
        </p:nvSpPr>
        <p:spPr>
          <a:xfrm>
            <a:off x="-257900" y="0"/>
            <a:ext cx="9402000" cy="4052100"/>
          </a:xfrm>
          <a:prstGeom prst="rect">
            <a:avLst/>
          </a:prstGeom>
          <a:solidFill>
            <a:srgbClr val="000000"/>
          </a:solidFill>
          <a:ln>
            <a:noFill/>
          </a:ln>
        </p:spPr>
        <p:txBody>
          <a:bodyPr lIns="91425" tIns="91425" rIns="91425" bIns="91425" anchor="ctr" anchorCtr="0">
            <a:noAutofit/>
          </a:bodyPr>
          <a:lstStyle/>
          <a:p>
            <a:pPr>
              <a:spcBef>
                <a:spcPts val="0"/>
              </a:spcBef>
              <a:buNone/>
            </a:pPr>
            <a:endParaRPr/>
          </a:p>
        </p:txBody>
      </p:sp>
      <p:sp>
        <p:nvSpPr>
          <p:cNvPr id="179" name="Shape 179"/>
          <p:cNvSpPr txBox="1">
            <a:spLocks noGrp="1"/>
          </p:cNvSpPr>
          <p:nvPr>
            <p:ph type="ctrTitle"/>
          </p:nvPr>
        </p:nvSpPr>
        <p:spPr>
          <a:xfrm>
            <a:off x="685800" y="1895062"/>
            <a:ext cx="7772400" cy="1782299"/>
          </a:xfrm>
          <a:prstGeom prst="rect">
            <a:avLst/>
          </a:prstGeom>
          <a:noFill/>
          <a:ln>
            <a:noFill/>
          </a:ln>
        </p:spPr>
        <p:txBody>
          <a:bodyPr lIns="91425" tIns="45700" rIns="91425" bIns="45700" anchor="ctr" anchorCtr="0">
            <a:noAutofit/>
          </a:bodyPr>
          <a:lstStyle/>
          <a:p>
            <a:pPr marL="0" marR="0" lvl="0" indent="0" rtl="0">
              <a:spcBef>
                <a:spcPts val="0"/>
              </a:spcBef>
              <a:spcAft>
                <a:spcPts val="0"/>
              </a:spcAft>
              <a:buClr>
                <a:srgbClr val="FFFFFF"/>
              </a:buClr>
              <a:buSzPct val="25000"/>
              <a:buFont typeface="Arial"/>
              <a:buNone/>
            </a:pPr>
            <a:r>
              <a:rPr lang="en-US" sz="3000" b="1">
                <a:solidFill>
                  <a:srgbClr val="FFFFFF"/>
                </a:solidFill>
              </a:rPr>
              <a:t>Use code: </a:t>
            </a:r>
            <a:r>
              <a:rPr lang="en-US" sz="3000" b="1">
                <a:solidFill>
                  <a:srgbClr val="B6D7A8"/>
                </a:solidFill>
              </a:rPr>
              <a:t>MUGMEMBER2015</a:t>
            </a:r>
          </a:p>
          <a:p>
            <a:pPr marL="0" marR="0" lvl="0" indent="0" rtl="0">
              <a:spcBef>
                <a:spcPts val="0"/>
              </a:spcBef>
              <a:spcAft>
                <a:spcPts val="0"/>
              </a:spcAft>
              <a:buClr>
                <a:srgbClr val="FFFFFF"/>
              </a:buClr>
              <a:buFont typeface="Arial"/>
              <a:buNone/>
            </a:pPr>
            <a:endParaRPr sz="3000" b="1">
              <a:solidFill>
                <a:srgbClr val="FFFFFF"/>
              </a:solidFill>
            </a:endParaRPr>
          </a:p>
          <a:p>
            <a:pPr marL="0" marR="0" lvl="0" indent="0" rtl="0">
              <a:spcBef>
                <a:spcPts val="0"/>
              </a:spcBef>
              <a:spcAft>
                <a:spcPts val="0"/>
              </a:spcAft>
              <a:buClr>
                <a:srgbClr val="FFFFFF"/>
              </a:buClr>
              <a:buSzPct val="25000"/>
              <a:buFont typeface="Arial"/>
              <a:buNone/>
            </a:pPr>
            <a:r>
              <a:rPr lang="en-US" sz="3000" b="1">
                <a:solidFill>
                  <a:srgbClr val="FFFFFF"/>
                </a:solidFill>
              </a:rPr>
              <a:t>Register at </a:t>
            </a:r>
            <a:r>
              <a:rPr lang="en-US" sz="3000" b="1">
                <a:solidFill>
                  <a:srgbClr val="6AA84F"/>
                </a:solidFill>
              </a:rPr>
              <a:t>MongoDBWorld.com</a:t>
            </a:r>
          </a:p>
        </p:txBody>
      </p:sp>
      <p:sp>
        <p:nvSpPr>
          <p:cNvPr id="180" name="Shape 180"/>
          <p:cNvSpPr txBox="1">
            <a:spLocks noGrp="1"/>
          </p:cNvSpPr>
          <p:nvPr>
            <p:ph type="ctrTitle" idx="2"/>
          </p:nvPr>
        </p:nvSpPr>
        <p:spPr>
          <a:xfrm>
            <a:off x="685800" y="331788"/>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u="sng">
                <a:solidFill>
                  <a:srgbClr val="FFFFFF"/>
                </a:solidFill>
              </a:rPr>
              <a:t>Save 25% on MongoDB World</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685800" y="132513"/>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a:solidFill>
                  <a:srgbClr val="FFFFFF"/>
                </a:solidFill>
              </a:rPr>
              <a:t>Updated Free Online Courses</a:t>
            </a:r>
          </a:p>
        </p:txBody>
      </p:sp>
      <p:sp>
        <p:nvSpPr>
          <p:cNvPr id="187" name="Shape 187"/>
          <p:cNvSpPr txBox="1">
            <a:spLocks noGrp="1"/>
          </p:cNvSpPr>
          <p:nvPr>
            <p:ph type="ctrTitle" idx="2"/>
          </p:nvPr>
        </p:nvSpPr>
        <p:spPr>
          <a:xfrm>
            <a:off x="1216200" y="5740250"/>
            <a:ext cx="6711600" cy="848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000" b="1" dirty="0">
                <a:solidFill>
                  <a:srgbClr val="FFFFFF"/>
                </a:solidFill>
              </a:rPr>
              <a:t>Register today: </a:t>
            </a:r>
            <a:r>
              <a:rPr lang="en-US" sz="3000" b="1" dirty="0" err="1">
                <a:solidFill>
                  <a:srgbClr val="6AA84F"/>
                </a:solidFill>
              </a:rPr>
              <a:t>university.mongodb.com</a:t>
            </a:r>
            <a:endParaRPr lang="en-US" sz="3000" b="1" dirty="0">
              <a:solidFill>
                <a:srgbClr val="6AA84F"/>
              </a:solidFill>
            </a:endParaRPr>
          </a:p>
        </p:txBody>
      </p:sp>
      <p:sp>
        <p:nvSpPr>
          <p:cNvPr id="188" name="Shape 188"/>
          <p:cNvSpPr txBox="1"/>
          <p:nvPr/>
        </p:nvSpPr>
        <p:spPr>
          <a:xfrm>
            <a:off x="1682400" y="1184100"/>
            <a:ext cx="6928200" cy="4032600"/>
          </a:xfrm>
          <a:prstGeom prst="rect">
            <a:avLst/>
          </a:prstGeom>
          <a:noFill/>
          <a:ln>
            <a:noFill/>
          </a:ln>
        </p:spPr>
        <p:txBody>
          <a:bodyPr lIns="91425" tIns="91425" rIns="91425" bIns="91425" anchor="t" anchorCtr="0">
            <a:noAutofit/>
          </a:bodyPr>
          <a:lstStyle/>
          <a:p>
            <a:pPr lvl="0" rtl="0">
              <a:spcBef>
                <a:spcPts val="2400"/>
              </a:spcBef>
              <a:spcAft>
                <a:spcPts val="600"/>
              </a:spcAft>
              <a:buNone/>
            </a:pPr>
            <a:r>
              <a:rPr lang="en-US" sz="2200" b="1">
                <a:solidFill>
                  <a:srgbClr val="93C47D"/>
                </a:solidFill>
              </a:rPr>
              <a:t>M101N</a:t>
            </a:r>
            <a:r>
              <a:rPr lang="en-US" sz="2200" b="1">
                <a:solidFill>
                  <a:srgbClr val="FFFFFF"/>
                </a:solidFill>
              </a:rPr>
              <a:t>: MongoDB for .NET Developers</a:t>
            </a:r>
          </a:p>
          <a:p>
            <a:pPr lvl="0" rtl="0">
              <a:spcBef>
                <a:spcPts val="2400"/>
              </a:spcBef>
              <a:spcAft>
                <a:spcPts val="600"/>
              </a:spcAft>
              <a:buNone/>
            </a:pPr>
            <a:r>
              <a:rPr lang="en-US" sz="2200" b="1">
                <a:solidFill>
                  <a:srgbClr val="93C47D"/>
                </a:solidFill>
              </a:rPr>
              <a:t>M101J</a:t>
            </a:r>
            <a:r>
              <a:rPr lang="en-US" sz="2200" b="1">
                <a:solidFill>
                  <a:srgbClr val="FFFFFF"/>
                </a:solidFill>
              </a:rPr>
              <a:t>: MongoDb For Java Developers</a:t>
            </a:r>
          </a:p>
          <a:p>
            <a:pPr lvl="0" rtl="0">
              <a:spcBef>
                <a:spcPts val="2400"/>
              </a:spcBef>
              <a:spcAft>
                <a:spcPts val="600"/>
              </a:spcAft>
              <a:buNone/>
            </a:pPr>
            <a:r>
              <a:rPr lang="en-US" sz="2200" b="1">
                <a:solidFill>
                  <a:srgbClr val="93C47D"/>
                </a:solidFill>
              </a:rPr>
              <a:t>M101JS</a:t>
            </a:r>
            <a:r>
              <a:rPr lang="en-US" sz="2200" b="1">
                <a:solidFill>
                  <a:srgbClr val="FFFFFF"/>
                </a:solidFill>
              </a:rPr>
              <a:t>: MongoDB for Node.js Developers</a:t>
            </a:r>
          </a:p>
          <a:p>
            <a:pPr lvl="0" rtl="0">
              <a:spcBef>
                <a:spcPts val="2400"/>
              </a:spcBef>
              <a:spcAft>
                <a:spcPts val="600"/>
              </a:spcAft>
              <a:buNone/>
            </a:pPr>
            <a:r>
              <a:rPr lang="en-US" sz="2200" b="1">
                <a:solidFill>
                  <a:srgbClr val="93C47D"/>
                </a:solidFill>
              </a:rPr>
              <a:t>M101P</a:t>
            </a:r>
            <a:r>
              <a:rPr lang="en-US" sz="2200" b="1">
                <a:solidFill>
                  <a:srgbClr val="FFFFFF"/>
                </a:solidFill>
              </a:rPr>
              <a:t>: MongoDB for Developers</a:t>
            </a:r>
          </a:p>
          <a:p>
            <a:pPr lvl="0" rtl="0">
              <a:spcBef>
                <a:spcPts val="2400"/>
              </a:spcBef>
              <a:spcAft>
                <a:spcPts val="600"/>
              </a:spcAft>
              <a:buNone/>
            </a:pPr>
            <a:r>
              <a:rPr lang="en-US" sz="2200" b="1">
                <a:solidFill>
                  <a:srgbClr val="93C47D"/>
                </a:solidFill>
              </a:rPr>
              <a:t>M102</a:t>
            </a:r>
            <a:r>
              <a:rPr lang="en-US" sz="2200" b="1">
                <a:solidFill>
                  <a:srgbClr val="FFFFFF"/>
                </a:solidFill>
              </a:rPr>
              <a:t>: MongoDB for DBAs</a:t>
            </a:r>
          </a:p>
          <a:p>
            <a:pPr lvl="0" rtl="0">
              <a:spcBef>
                <a:spcPts val="2400"/>
              </a:spcBef>
              <a:spcAft>
                <a:spcPts val="600"/>
              </a:spcAft>
              <a:buNone/>
            </a:pPr>
            <a:r>
              <a:rPr lang="en-US" sz="2200" b="1">
                <a:solidFill>
                  <a:srgbClr val="93C47D"/>
                </a:solidFill>
              </a:rPr>
              <a:t>M202</a:t>
            </a:r>
            <a:r>
              <a:rPr lang="en-US" sz="2200" b="1">
                <a:solidFill>
                  <a:srgbClr val="FFFFFF"/>
                </a:solidFill>
              </a:rPr>
              <a:t>: MongoDB Advanced Deployments and Operations</a:t>
            </a:r>
          </a:p>
        </p:txBody>
      </p:sp>
      <p:sp>
        <p:nvSpPr>
          <p:cNvPr id="189" name="Shape 189"/>
          <p:cNvSpPr txBox="1"/>
          <p:nvPr/>
        </p:nvSpPr>
        <p:spPr>
          <a:xfrm>
            <a:off x="832200" y="1500600"/>
            <a:ext cx="996599" cy="480599"/>
          </a:xfrm>
          <a:prstGeom prst="rect">
            <a:avLst/>
          </a:prstGeom>
          <a:noFill/>
          <a:ln>
            <a:noFill/>
          </a:ln>
        </p:spPr>
        <p:txBody>
          <a:bodyPr lIns="91425" tIns="91425" rIns="91425" bIns="91425" anchor="t" anchorCtr="0">
            <a:noAutofit/>
          </a:bodyPr>
          <a:lstStyle/>
          <a:p>
            <a:pPr lvl="0" rtl="0">
              <a:spcBef>
                <a:spcPts val="0"/>
              </a:spcBef>
              <a:buNone/>
            </a:pPr>
            <a:r>
              <a:rPr lang="en-US" sz="2200" b="1">
                <a:solidFill>
                  <a:srgbClr val="FF9900"/>
                </a:solidFill>
              </a:rPr>
              <a:t>NEW</a:t>
            </a:r>
          </a:p>
        </p:txBody>
      </p:sp>
      <p:sp>
        <p:nvSpPr>
          <p:cNvPr id="190" name="Shape 190"/>
          <p:cNvSpPr txBox="1"/>
          <p:nvPr/>
        </p:nvSpPr>
        <p:spPr>
          <a:xfrm>
            <a:off x="832200" y="4659900"/>
            <a:ext cx="996599" cy="480599"/>
          </a:xfrm>
          <a:prstGeom prst="rect">
            <a:avLst/>
          </a:prstGeom>
          <a:noFill/>
          <a:ln>
            <a:noFill/>
          </a:ln>
        </p:spPr>
        <p:txBody>
          <a:bodyPr lIns="91425" tIns="91425" rIns="91425" bIns="91425" anchor="t" anchorCtr="0">
            <a:noAutofit/>
          </a:bodyPr>
          <a:lstStyle/>
          <a:p>
            <a:pPr lvl="0" rtl="0">
              <a:spcBef>
                <a:spcPts val="0"/>
              </a:spcBef>
              <a:buNone/>
            </a:pPr>
            <a:r>
              <a:rPr lang="en-US" sz="2200" b="1">
                <a:solidFill>
                  <a:srgbClr val="FF9900"/>
                </a:solidFill>
              </a:rPr>
              <a:t>ADV</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What We’ve Heard From You</a:t>
            </a:r>
          </a:p>
        </p:txBody>
      </p:sp>
      <p:sp>
        <p:nvSpPr>
          <p:cNvPr id="29" name="Shape 29"/>
          <p:cNvSpPr txBox="1"/>
          <p:nvPr/>
        </p:nvSpPr>
        <p:spPr>
          <a:xfrm>
            <a:off x="457200" y="1535112"/>
            <a:ext cx="4040187" cy="6397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242423"/>
              </a:buClr>
              <a:buSzPct val="25000"/>
              <a:buFont typeface="Arial"/>
              <a:buNone/>
            </a:pPr>
            <a:r>
              <a:rPr lang="en-US" sz="1800" b="1" i="0" u="none" strike="noStrike" cap="none" baseline="0">
                <a:solidFill>
                  <a:srgbClr val="242423"/>
                </a:solidFill>
                <a:latin typeface="Arial"/>
                <a:ea typeface="Arial"/>
                <a:cs typeface="Arial"/>
                <a:sym typeface="Arial"/>
              </a:rPr>
              <a:t>What You Like About MongoDB</a:t>
            </a:r>
          </a:p>
        </p:txBody>
      </p:sp>
      <p:sp>
        <p:nvSpPr>
          <p:cNvPr id="30" name="Shape 30"/>
          <p:cNvSpPr txBox="1">
            <a:spLocks noGrp="1"/>
          </p:cNvSpPr>
          <p:nvPr>
            <p:ph type="body" idx="1"/>
          </p:nvPr>
        </p:nvSpPr>
        <p:spPr>
          <a:xfrm>
            <a:off x="457200" y="2174875"/>
            <a:ext cx="4040187" cy="39512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None/>
            </a:pPr>
            <a:endParaRPr sz="1600" b="0" i="0" u="none" strike="noStrike" cap="none" baseline="0">
              <a:solidFill>
                <a:schemeClr val="dk1"/>
              </a:solidFill>
              <a:latin typeface="Arial"/>
              <a:ea typeface="Arial"/>
              <a:cs typeface="Arial"/>
              <a:sym typeface="Arial"/>
            </a:endParaRP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Fast development</a:t>
            </a: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Intuitive data model</a:t>
            </a: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Support for unstructured data</a:t>
            </a: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Expressive query language</a:t>
            </a: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Replication and HA</a:t>
            </a:r>
          </a:p>
          <a:p>
            <a:pPr marL="742950" marR="0" lvl="1" indent="-285750" algn="l" rtl="0">
              <a:lnSpc>
                <a:spcPct val="90000"/>
              </a:lnSpc>
              <a:spcBef>
                <a:spcPts val="320"/>
              </a:spcBef>
              <a:buClr>
                <a:schemeClr val="dk1"/>
              </a:buClr>
              <a:buSzPct val="100000"/>
              <a:buFont typeface="Arial"/>
              <a:buChar char="–"/>
            </a:pPr>
            <a:r>
              <a:rPr lang="en-US" sz="1600" b="0" i="0" u="none" strike="noStrike" cap="none" baseline="0">
                <a:solidFill>
                  <a:schemeClr val="dk1"/>
                </a:solidFill>
                <a:latin typeface="Arial"/>
                <a:ea typeface="Arial"/>
                <a:cs typeface="Arial"/>
                <a:sym typeface="Arial"/>
              </a:rPr>
              <a:t>Low cost</a:t>
            </a:r>
          </a:p>
          <a:p>
            <a:pPr marL="742950" marR="0" lvl="1" indent="-285750" algn="l" rtl="0">
              <a:lnSpc>
                <a:spcPct val="90000"/>
              </a:lnSpc>
              <a:spcBef>
                <a:spcPts val="320"/>
              </a:spcBef>
              <a:buClr>
                <a:schemeClr val="dk1"/>
              </a:buClr>
              <a:buSzPct val="100000"/>
              <a:buFont typeface="Arial"/>
              <a:buChar char="–"/>
            </a:pPr>
            <a:r>
              <a:rPr lang="en-US" sz="1600">
                <a:solidFill>
                  <a:schemeClr val="dk1"/>
                </a:solidFill>
              </a:rPr>
              <a:t>Flexibility</a:t>
            </a:r>
          </a:p>
          <a:p>
            <a:pPr marL="742950" marR="0" lvl="1" indent="-285750" algn="l" rtl="0">
              <a:lnSpc>
                <a:spcPct val="90000"/>
              </a:lnSpc>
              <a:spcBef>
                <a:spcPts val="320"/>
              </a:spcBef>
              <a:buClr>
                <a:schemeClr val="dk1"/>
              </a:buClr>
              <a:buSzPct val="100000"/>
              <a:buFont typeface="Arial"/>
              <a:buChar char="–"/>
            </a:pPr>
            <a:r>
              <a:rPr lang="en-US" sz="1600">
                <a:solidFill>
                  <a:schemeClr val="dk1"/>
                </a:solidFill>
              </a:rPr>
              <a:t>Big Data Capable</a:t>
            </a:r>
          </a:p>
          <a:p>
            <a:pPr marL="742950" marR="0" lvl="1" indent="-285750" algn="l" rtl="0">
              <a:lnSpc>
                <a:spcPct val="90000"/>
              </a:lnSpc>
              <a:spcBef>
                <a:spcPts val="320"/>
              </a:spcBef>
              <a:buClr>
                <a:schemeClr val="dk1"/>
              </a:buClr>
              <a:buSzPct val="100000"/>
              <a:buFont typeface="Arial"/>
              <a:buChar char="–"/>
            </a:pPr>
            <a:r>
              <a:rPr lang="en-US" sz="1600">
                <a:solidFill>
                  <a:schemeClr val="dk1"/>
                </a:solidFill>
              </a:rPr>
              <a:t>Horizontal Scalability</a:t>
            </a:r>
          </a:p>
        </p:txBody>
      </p:sp>
      <p:sp>
        <p:nvSpPr>
          <p:cNvPr id="31" name="Shape 31"/>
          <p:cNvSpPr txBox="1">
            <a:spLocks noGrp="1"/>
          </p:cNvSpPr>
          <p:nvPr>
            <p:ph type="body" idx="2"/>
          </p:nvPr>
        </p:nvSpPr>
        <p:spPr>
          <a:xfrm>
            <a:off x="4645025" y="2174875"/>
            <a:ext cx="4041774" cy="3951287"/>
          </a:xfrm>
          <a:prstGeom prst="rect">
            <a:avLst/>
          </a:prstGeom>
          <a:noFill/>
          <a:ln>
            <a:noFill/>
          </a:ln>
        </p:spPr>
        <p:txBody>
          <a:bodyPr lIns="91425" tIns="45700" rIns="91425" bIns="45700" anchor="t" anchorCtr="0">
            <a:noAutofit/>
          </a:bodyPr>
          <a:lstStyle/>
          <a:p>
            <a:pPr marL="0" marR="0" lvl="0" indent="0" algn="l" rtl="0">
              <a:lnSpc>
                <a:spcPct val="90000"/>
              </a:lnSpc>
              <a:spcBef>
                <a:spcPts val="300"/>
              </a:spcBef>
              <a:buNone/>
            </a:pPr>
            <a:endParaRPr sz="1500" b="0" i="0" u="none" strike="noStrike" cap="none" baseline="0">
              <a:solidFill>
                <a:schemeClr val="dk1"/>
              </a:solidFill>
              <a:latin typeface="Arial"/>
              <a:ea typeface="Arial"/>
              <a:cs typeface="Arial"/>
              <a:sym typeface="Arial"/>
            </a:endParaRPr>
          </a:p>
          <a:p>
            <a:pPr marL="742950" marR="0" lvl="1" indent="-285750" algn="l" rtl="0">
              <a:lnSpc>
                <a:spcPct val="90000"/>
              </a:lnSpc>
              <a:spcBef>
                <a:spcPts val="300"/>
              </a:spcBef>
              <a:buClr>
                <a:schemeClr val="dk1"/>
              </a:buClr>
              <a:buSzPct val="100000"/>
              <a:buFont typeface="Arial"/>
              <a:buChar char="–"/>
            </a:pPr>
            <a:r>
              <a:rPr lang="en-US" sz="1500" b="0" i="0" u="none" strike="noStrike" cap="none" baseline="0">
                <a:solidFill>
                  <a:schemeClr val="dk1"/>
                </a:solidFill>
                <a:latin typeface="Arial"/>
                <a:ea typeface="Arial"/>
                <a:cs typeface="Arial"/>
                <a:sym typeface="Arial"/>
              </a:rPr>
              <a:t>Management (e.g., upgrades, config</a:t>
            </a:r>
            <a:r>
              <a:rPr lang="en-US" sz="1500">
                <a:solidFill>
                  <a:schemeClr val="dk1"/>
                </a:solidFill>
              </a:rPr>
              <a:t>urations, etc.</a:t>
            </a:r>
            <a:r>
              <a:rPr lang="en-US" sz="1500" b="0" i="0" u="none" strike="noStrike" cap="none" baseline="0">
                <a:solidFill>
                  <a:schemeClr val="dk1"/>
                </a:solidFill>
                <a:latin typeface="Arial"/>
                <a:ea typeface="Arial"/>
                <a:cs typeface="Arial"/>
                <a:sym typeface="Arial"/>
              </a:rPr>
              <a:t>)</a:t>
            </a:r>
          </a:p>
          <a:p>
            <a:pPr marL="742950" marR="0" lvl="1" indent="-285750" algn="l" rtl="0">
              <a:lnSpc>
                <a:spcPct val="90000"/>
              </a:lnSpc>
              <a:spcBef>
                <a:spcPts val="300"/>
              </a:spcBef>
              <a:buClr>
                <a:schemeClr val="dk1"/>
              </a:buClr>
              <a:buSzPct val="100000"/>
              <a:buFont typeface="Arial"/>
              <a:buChar char="–"/>
            </a:pPr>
            <a:r>
              <a:rPr lang="en-US" sz="1500" b="0" i="0" u="none" strike="noStrike" cap="none" baseline="0">
                <a:solidFill>
                  <a:schemeClr val="dk1"/>
                </a:solidFill>
                <a:latin typeface="Arial"/>
                <a:ea typeface="Arial"/>
                <a:cs typeface="Arial"/>
                <a:sym typeface="Arial"/>
              </a:rPr>
              <a:t>Integrate into infrastructure, incl. security/auditing</a:t>
            </a:r>
          </a:p>
          <a:p>
            <a:pPr marL="742950" marR="0" lvl="1" indent="-285750" algn="l" rtl="0">
              <a:lnSpc>
                <a:spcPct val="90000"/>
              </a:lnSpc>
              <a:spcBef>
                <a:spcPts val="300"/>
              </a:spcBef>
              <a:buClr>
                <a:schemeClr val="dk1"/>
              </a:buClr>
              <a:buSzPct val="100000"/>
              <a:buFont typeface="Arial"/>
              <a:buChar char="–"/>
            </a:pPr>
            <a:r>
              <a:rPr lang="en-US" sz="1500">
                <a:solidFill>
                  <a:schemeClr val="dk1"/>
                </a:solidFill>
              </a:rPr>
              <a:t>Improved Tooling</a:t>
            </a:r>
          </a:p>
          <a:p>
            <a:pPr marL="742950" marR="0" lvl="1" indent="-285750" algn="l" rtl="0">
              <a:lnSpc>
                <a:spcPct val="90000"/>
              </a:lnSpc>
              <a:spcBef>
                <a:spcPts val="300"/>
              </a:spcBef>
              <a:buClr>
                <a:schemeClr val="dk1"/>
              </a:buClr>
              <a:buSzPct val="93750"/>
              <a:buFont typeface="Arial"/>
              <a:buChar char="–"/>
            </a:pPr>
            <a:r>
              <a:rPr lang="en-US" sz="1600">
                <a:solidFill>
                  <a:schemeClr val="dk1"/>
                </a:solidFill>
              </a:rPr>
              <a:t>Performance/Throughput</a:t>
            </a:r>
          </a:p>
          <a:p>
            <a:pPr marL="742950" marR="0" lvl="1" indent="-285750" algn="l" rtl="0">
              <a:lnSpc>
                <a:spcPct val="90000"/>
              </a:lnSpc>
              <a:spcBef>
                <a:spcPts val="300"/>
              </a:spcBef>
              <a:buClr>
                <a:schemeClr val="dk1"/>
              </a:buClr>
              <a:buSzPct val="100000"/>
              <a:buFont typeface="Arial"/>
              <a:buChar char="–"/>
            </a:pPr>
            <a:r>
              <a:rPr lang="en-US" sz="1500" b="0" i="0" u="none" strike="noStrike" cap="none" baseline="0">
                <a:solidFill>
                  <a:schemeClr val="dk1"/>
                </a:solidFill>
                <a:latin typeface="Arial"/>
                <a:ea typeface="Arial"/>
                <a:cs typeface="Arial"/>
                <a:sym typeface="Arial"/>
              </a:rPr>
              <a:t>Vertical scalability</a:t>
            </a:r>
          </a:p>
          <a:p>
            <a:pPr marL="742950" marR="0" lvl="1" indent="-285750" algn="l" rtl="0">
              <a:lnSpc>
                <a:spcPct val="90000"/>
              </a:lnSpc>
              <a:spcBef>
                <a:spcPts val="300"/>
              </a:spcBef>
              <a:buClr>
                <a:schemeClr val="dk1"/>
              </a:buClr>
              <a:buSzPct val="100000"/>
              <a:buFont typeface="Arial"/>
              <a:buChar char="–"/>
            </a:pPr>
            <a:r>
              <a:rPr lang="en-US" sz="1500" b="0" i="0" u="none" strike="noStrike" cap="none" baseline="0">
                <a:solidFill>
                  <a:schemeClr val="dk1"/>
                </a:solidFill>
                <a:latin typeface="Arial"/>
                <a:ea typeface="Arial"/>
                <a:cs typeface="Arial"/>
                <a:sym typeface="Arial"/>
              </a:rPr>
              <a:t>Storage utilization</a:t>
            </a:r>
          </a:p>
        </p:txBody>
      </p:sp>
      <p:sp>
        <p:nvSpPr>
          <p:cNvPr id="32" name="Shape 32"/>
          <p:cNvSpPr txBox="1"/>
          <p:nvPr/>
        </p:nvSpPr>
        <p:spPr>
          <a:xfrm>
            <a:off x="4645025" y="1529292"/>
            <a:ext cx="4040187" cy="639762"/>
          </a:xfrm>
          <a:prstGeom prst="rect">
            <a:avLst/>
          </a:prstGeom>
          <a:noFill/>
          <a:ln>
            <a:noFill/>
          </a:ln>
        </p:spPr>
        <p:txBody>
          <a:bodyPr lIns="91425" tIns="45700" rIns="91425" bIns="45700" anchor="t" anchorCtr="0">
            <a:noAutofit/>
          </a:bodyPr>
          <a:lstStyle/>
          <a:p>
            <a:pPr marL="0" marR="0" lvl="0" indent="0" algn="l" rtl="0">
              <a:spcBef>
                <a:spcPts val="0"/>
              </a:spcBef>
              <a:buClr>
                <a:srgbClr val="242423"/>
              </a:buClr>
              <a:buSzPct val="25000"/>
              <a:buFont typeface="Arial"/>
              <a:buNone/>
            </a:pPr>
            <a:r>
              <a:rPr lang="en-US" sz="1800" b="1" i="0" u="none" strike="noStrike" cap="none" baseline="0">
                <a:solidFill>
                  <a:srgbClr val="242423"/>
                </a:solidFill>
                <a:latin typeface="Arial"/>
                <a:ea typeface="Arial"/>
                <a:cs typeface="Arial"/>
                <a:sym typeface="Arial"/>
              </a:rPr>
              <a:t>What Could Be Better</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685800" y="-430454"/>
            <a:ext cx="7772400" cy="17787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dirty="0">
                <a:solidFill>
                  <a:srgbClr val="FFFFFF"/>
                </a:solidFill>
              </a:rPr>
              <a:t>Public Training</a:t>
            </a:r>
          </a:p>
        </p:txBody>
      </p:sp>
      <p:sp>
        <p:nvSpPr>
          <p:cNvPr id="197" name="Shape 197"/>
          <p:cNvSpPr txBox="1"/>
          <p:nvPr/>
        </p:nvSpPr>
        <p:spPr>
          <a:xfrm>
            <a:off x="1746750" y="857875"/>
            <a:ext cx="6928200" cy="4265100"/>
          </a:xfrm>
          <a:prstGeom prst="rect">
            <a:avLst/>
          </a:prstGeom>
          <a:noFill/>
          <a:ln>
            <a:noFill/>
          </a:ln>
        </p:spPr>
        <p:txBody>
          <a:bodyPr lIns="91425" tIns="91425" rIns="91425" bIns="91425" anchor="t" anchorCtr="0">
            <a:noAutofit/>
          </a:bodyPr>
          <a:lstStyle/>
          <a:p>
            <a:pPr lvl="0" rtl="0">
              <a:spcBef>
                <a:spcPts val="2400"/>
              </a:spcBef>
              <a:spcAft>
                <a:spcPts val="600"/>
              </a:spcAft>
              <a:buNone/>
            </a:pPr>
            <a:r>
              <a:rPr lang="en-US" sz="2400" b="1" dirty="0">
                <a:solidFill>
                  <a:srgbClr val="FFFFFF"/>
                </a:solidFill>
              </a:rPr>
              <a:t>We regularly host Public Training is the following cities:</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New York</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Palo Alto</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Madrid</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London</a:t>
            </a:r>
          </a:p>
          <a:p>
            <a:pPr lvl="0" rtl="0">
              <a:spcBef>
                <a:spcPts val="2400"/>
              </a:spcBef>
              <a:spcAft>
                <a:spcPts val="600"/>
              </a:spcAft>
              <a:buNone/>
            </a:pPr>
            <a:r>
              <a:rPr lang="en-US" sz="2400" b="1" dirty="0" smtClean="0">
                <a:solidFill>
                  <a:srgbClr val="FFFFFF"/>
                </a:solidFill>
              </a:rPr>
              <a:t>Any </a:t>
            </a:r>
            <a:r>
              <a:rPr lang="en-US" sz="2400" b="1" dirty="0">
                <a:solidFill>
                  <a:srgbClr val="FFFFFF"/>
                </a:solidFill>
              </a:rPr>
              <a:t>many more cities around the world..</a:t>
            </a:r>
          </a:p>
        </p:txBody>
      </p:sp>
      <p:sp>
        <p:nvSpPr>
          <p:cNvPr id="198" name="Shape 198"/>
          <p:cNvSpPr txBox="1">
            <a:spLocks noGrp="1"/>
          </p:cNvSpPr>
          <p:nvPr>
            <p:ph type="ctrTitle" idx="2"/>
          </p:nvPr>
        </p:nvSpPr>
        <p:spPr>
          <a:xfrm>
            <a:off x="617641" y="5765008"/>
            <a:ext cx="8452500" cy="848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000" b="1" dirty="0">
                <a:solidFill>
                  <a:srgbClr val="FFFFFF"/>
                </a:solidFill>
              </a:rPr>
              <a:t>Register today: </a:t>
            </a:r>
            <a:r>
              <a:rPr lang="en-US" sz="3000" b="1" dirty="0" smtClean="0">
                <a:solidFill>
                  <a:srgbClr val="FFFFFF"/>
                </a:solidFill>
              </a:rPr>
              <a:t/>
            </a:r>
            <a:br>
              <a:rPr lang="en-US" sz="3000" b="1" dirty="0" smtClean="0">
                <a:solidFill>
                  <a:srgbClr val="FFFFFF"/>
                </a:solidFill>
              </a:rPr>
            </a:br>
            <a:r>
              <a:rPr lang="en-US" sz="3000" b="1" dirty="0" err="1" smtClean="0">
                <a:solidFill>
                  <a:srgbClr val="6AA84F"/>
                </a:solidFill>
              </a:rPr>
              <a:t>university.mongodb.com</a:t>
            </a:r>
            <a:r>
              <a:rPr lang="en-US" sz="3000" b="1" dirty="0">
                <a:solidFill>
                  <a:srgbClr val="6AA84F"/>
                </a:solidFill>
              </a:rPr>
              <a:t>/training</a:t>
            </a:r>
          </a:p>
        </p:txBody>
      </p:sp>
      <p:sp>
        <p:nvSpPr>
          <p:cNvPr id="5" name="Shape 197"/>
          <p:cNvSpPr txBox="1"/>
          <p:nvPr/>
        </p:nvSpPr>
        <p:spPr>
          <a:xfrm>
            <a:off x="4298777" y="1923958"/>
            <a:ext cx="6298364" cy="4265100"/>
          </a:xfrm>
          <a:prstGeom prst="rect">
            <a:avLst/>
          </a:prstGeom>
          <a:noFill/>
          <a:ln>
            <a:noFill/>
          </a:ln>
        </p:spPr>
        <p:txBody>
          <a:bodyPr lIns="91425" tIns="91425" rIns="91425" bIns="91425" anchor="t" anchorCtr="0">
            <a:noAutofit/>
          </a:bodyPr>
          <a:lstStyle/>
          <a:p>
            <a:pPr marL="457200" lvl="0" indent="-381000">
              <a:spcBef>
                <a:spcPts val="2400"/>
              </a:spcBef>
              <a:spcAft>
                <a:spcPts val="600"/>
              </a:spcAft>
              <a:buClr>
                <a:srgbClr val="FFFFFF"/>
              </a:buClr>
              <a:buSzPct val="100000"/>
              <a:buFont typeface="Arial"/>
              <a:buChar char="●"/>
            </a:pPr>
            <a:r>
              <a:rPr lang="en-US" sz="2400" b="1" dirty="0" smtClean="0">
                <a:solidFill>
                  <a:srgbClr val="FFFFFF"/>
                </a:solidFill>
              </a:rPr>
              <a:t>Austin</a:t>
            </a:r>
            <a:endParaRPr lang="en-US" sz="2400" b="1" dirty="0">
              <a:solidFill>
                <a:srgbClr val="FFFFFF"/>
              </a:solidFill>
            </a:endParaRPr>
          </a:p>
          <a:p>
            <a:pPr marL="457200" lvl="0" indent="-381000">
              <a:spcBef>
                <a:spcPts val="2400"/>
              </a:spcBef>
              <a:spcAft>
                <a:spcPts val="600"/>
              </a:spcAft>
              <a:buClr>
                <a:srgbClr val="FFFFFF"/>
              </a:buClr>
              <a:buSzPct val="100000"/>
              <a:buFont typeface="Arial"/>
              <a:buChar char="●"/>
            </a:pPr>
            <a:r>
              <a:rPr lang="en-US" sz="2400" b="1" dirty="0">
                <a:solidFill>
                  <a:srgbClr val="FFFFFF"/>
                </a:solidFill>
              </a:rPr>
              <a:t>Rome</a:t>
            </a:r>
          </a:p>
          <a:p>
            <a:pPr marL="457200" lvl="0" indent="-381000">
              <a:spcBef>
                <a:spcPts val="2400"/>
              </a:spcBef>
              <a:spcAft>
                <a:spcPts val="600"/>
              </a:spcAft>
              <a:buClr>
                <a:srgbClr val="FFFFFF"/>
              </a:buClr>
              <a:buSzPct val="100000"/>
              <a:buFont typeface="Arial"/>
              <a:buChar char="●"/>
            </a:pPr>
            <a:r>
              <a:rPr lang="en-US" sz="2400" b="1" dirty="0" smtClean="0">
                <a:solidFill>
                  <a:srgbClr val="FFFFFF"/>
                </a:solidFill>
              </a:rPr>
              <a:t>Bangalore</a:t>
            </a:r>
            <a:endParaRPr lang="en-US" sz="2400" b="1" dirty="0">
              <a:solidFill>
                <a:srgbClr val="FFFFFF"/>
              </a:solidFill>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685800" y="56313"/>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a:solidFill>
                  <a:srgbClr val="FFFFFF"/>
                </a:solidFill>
              </a:rPr>
              <a:t>Upcoming Certification Exams</a:t>
            </a:r>
          </a:p>
        </p:txBody>
      </p:sp>
      <p:sp>
        <p:nvSpPr>
          <p:cNvPr id="205" name="Shape 205"/>
          <p:cNvSpPr txBox="1"/>
          <p:nvPr/>
        </p:nvSpPr>
        <p:spPr>
          <a:xfrm>
            <a:off x="1324650" y="1186125"/>
            <a:ext cx="6928200" cy="4511400"/>
          </a:xfrm>
          <a:prstGeom prst="rect">
            <a:avLst/>
          </a:prstGeom>
          <a:noFill/>
          <a:ln>
            <a:noFill/>
          </a:ln>
        </p:spPr>
        <p:txBody>
          <a:bodyPr lIns="91425" tIns="91425" rIns="91425" bIns="91425" anchor="t" anchorCtr="0">
            <a:noAutofit/>
          </a:bodyPr>
          <a:lstStyle/>
          <a:p>
            <a:pPr lvl="0" rtl="0">
              <a:spcBef>
                <a:spcPts val="2400"/>
              </a:spcBef>
              <a:spcAft>
                <a:spcPts val="600"/>
              </a:spcAft>
              <a:buClr>
                <a:schemeClr val="dk1"/>
              </a:buClr>
              <a:buSzPct val="45833"/>
              <a:buFont typeface="Arial"/>
              <a:buNone/>
            </a:pPr>
            <a:r>
              <a:rPr lang="en-US" sz="2400" b="1">
                <a:solidFill>
                  <a:srgbClr val="F3F3F3"/>
                </a:solidFill>
              </a:rPr>
              <a:t>With professional certification, MongoDB recognizes Developers and DBAs with the proficiency to build, deploy and manage applications on MongoDB.</a:t>
            </a:r>
          </a:p>
          <a:p>
            <a:pPr lvl="0" rtl="0">
              <a:spcBef>
                <a:spcPts val="2400"/>
              </a:spcBef>
              <a:spcAft>
                <a:spcPts val="600"/>
              </a:spcAft>
              <a:buClr>
                <a:schemeClr val="dk1"/>
              </a:buClr>
              <a:buSzPct val="50000"/>
              <a:buFont typeface="Arial"/>
              <a:buNone/>
            </a:pPr>
            <a:r>
              <a:rPr lang="en-US" sz="2200" b="1">
                <a:solidFill>
                  <a:srgbClr val="F3F3F3"/>
                </a:solidFill>
              </a:rPr>
              <a:t>Sign up and take the exam during one of our 2015 exam period:</a:t>
            </a:r>
          </a:p>
          <a:p>
            <a:pPr marL="457200" lvl="0" indent="-368300" rtl="0">
              <a:spcBef>
                <a:spcPts val="2400"/>
              </a:spcBef>
              <a:spcAft>
                <a:spcPts val="600"/>
              </a:spcAft>
              <a:buClr>
                <a:srgbClr val="F3F3F3"/>
              </a:buClr>
              <a:buSzPct val="100000"/>
              <a:buFont typeface="Arial"/>
              <a:buChar char="●"/>
            </a:pPr>
            <a:r>
              <a:rPr lang="en-US" sz="2200" b="1">
                <a:solidFill>
                  <a:srgbClr val="F3F3F3"/>
                </a:solidFill>
              </a:rPr>
              <a:t>MongoDB Certified Developer Associate Exam</a:t>
            </a:r>
          </a:p>
          <a:p>
            <a:pPr marL="457200" lvl="0" indent="-368300" rtl="0">
              <a:spcBef>
                <a:spcPts val="2400"/>
              </a:spcBef>
              <a:spcAft>
                <a:spcPts val="600"/>
              </a:spcAft>
              <a:buClr>
                <a:srgbClr val="F3F3F3"/>
              </a:buClr>
              <a:buSzPct val="100000"/>
              <a:buFont typeface="Arial"/>
              <a:buChar char="●"/>
            </a:pPr>
            <a:r>
              <a:rPr lang="en-US" sz="2200" b="1">
                <a:solidFill>
                  <a:srgbClr val="F3F3F3"/>
                </a:solidFill>
              </a:rPr>
              <a:t>MongoDB Certified DBA Associate Exam</a:t>
            </a:r>
          </a:p>
        </p:txBody>
      </p:sp>
      <p:sp>
        <p:nvSpPr>
          <p:cNvPr id="206" name="Shape 206"/>
          <p:cNvSpPr txBox="1">
            <a:spLocks noGrp="1"/>
          </p:cNvSpPr>
          <p:nvPr>
            <p:ph type="ctrTitle" idx="2"/>
          </p:nvPr>
        </p:nvSpPr>
        <p:spPr>
          <a:xfrm>
            <a:off x="902550" y="5435429"/>
            <a:ext cx="7772400" cy="8481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Clr>
                <a:srgbClr val="FFFFFF"/>
              </a:buClr>
              <a:buSzPct val="25000"/>
              <a:buFont typeface="Arial"/>
              <a:buNone/>
            </a:pPr>
            <a:r>
              <a:rPr lang="en-US" sz="3000" b="1">
                <a:solidFill>
                  <a:srgbClr val="FFFFFF"/>
                </a:solidFill>
              </a:rPr>
              <a:t>Visit: </a:t>
            </a:r>
            <a:r>
              <a:rPr lang="en-US" sz="3000" b="1">
                <a:solidFill>
                  <a:srgbClr val="6AA84F"/>
                </a:solidFill>
              </a:rPr>
              <a:t>university.mongodb.com/exams</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MongoDB 3.0 Headlines</a:t>
            </a:r>
          </a:p>
        </p:txBody>
      </p:sp>
      <p:sp>
        <p:nvSpPr>
          <p:cNvPr id="38" name="Shape 3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457200" marR="0" lvl="0" indent="-381000" algn="l" rtl="0">
              <a:spcBef>
                <a:spcPts val="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WiredTiger Storage Engine and Flexible Storage Architecture</a:t>
            </a:r>
          </a:p>
          <a:p>
            <a:pPr marL="914400" marR="0" lvl="1" indent="-342900" algn="l" rtl="0">
              <a:spcBef>
                <a:spcPts val="0"/>
              </a:spcBef>
              <a:buClr>
                <a:srgbClr val="242423"/>
              </a:buClr>
              <a:buSzPct val="100000"/>
              <a:buFont typeface="Arial"/>
              <a:buChar char="–"/>
            </a:pPr>
            <a:r>
              <a:rPr lang="en-US" sz="1800">
                <a:solidFill>
                  <a:srgbClr val="242423"/>
                </a:solidFill>
              </a:rPr>
              <a:t>Supports Doc Level Concurrency Control</a:t>
            </a:r>
          </a:p>
          <a:p>
            <a:pPr marL="914400" marR="0" lvl="1" indent="-342900" algn="l" rtl="0">
              <a:spcBef>
                <a:spcPts val="0"/>
              </a:spcBef>
              <a:buClr>
                <a:srgbClr val="242423"/>
              </a:buClr>
              <a:buSzPct val="100000"/>
              <a:buFont typeface="Arial"/>
              <a:buChar char="–"/>
            </a:pPr>
            <a:r>
              <a:rPr lang="en-US" sz="1800">
                <a:solidFill>
                  <a:srgbClr val="242423"/>
                </a:solidFill>
              </a:rPr>
              <a:t>Compression</a:t>
            </a:r>
          </a:p>
          <a:p>
            <a:pPr marL="914400" marR="0" lvl="1" indent="-342900" algn="l" rtl="0">
              <a:spcBef>
                <a:spcPts val="0"/>
              </a:spcBef>
              <a:buClr>
                <a:srgbClr val="242423"/>
              </a:buClr>
              <a:buSzPct val="100000"/>
              <a:buFont typeface="Arial"/>
              <a:buChar char="–"/>
            </a:pPr>
            <a:r>
              <a:rPr lang="en-US" sz="1800">
                <a:solidFill>
                  <a:srgbClr val="242423"/>
                </a:solidFill>
              </a:rPr>
              <a:t>Flexibility</a:t>
            </a:r>
          </a:p>
          <a:p>
            <a:pPr marL="457200" marR="0" lvl="0" indent="-381000" algn="l" rtl="0">
              <a:spcBef>
                <a:spcPts val="480"/>
              </a:spcBef>
              <a:buClr>
                <a:srgbClr val="242423"/>
              </a:buClr>
              <a:buSzPct val="100000"/>
              <a:buFont typeface="Arial"/>
              <a:buChar char="•"/>
            </a:pPr>
            <a:r>
              <a:rPr lang="en-US" sz="2400">
                <a:solidFill>
                  <a:srgbClr val="242423"/>
                </a:solidFill>
              </a:rPr>
              <a:t>MMS &amp; Ops Manager</a:t>
            </a:r>
          </a:p>
          <a:p>
            <a:pPr marL="914400" marR="0" lvl="1" indent="-342900" algn="l" rtl="0">
              <a:spcBef>
                <a:spcPts val="480"/>
              </a:spcBef>
              <a:buClr>
                <a:srgbClr val="242423"/>
              </a:buClr>
              <a:buSzPct val="100000"/>
              <a:buFont typeface="Arial"/>
              <a:buChar char="–"/>
            </a:pPr>
            <a:r>
              <a:rPr lang="en-US" sz="1800">
                <a:solidFill>
                  <a:srgbClr val="242423"/>
                </a:solidFill>
              </a:rPr>
              <a:t>Automated Management</a:t>
            </a:r>
          </a:p>
          <a:p>
            <a:pPr marL="457200" marR="0" lvl="0" indent="-381000" algn="l" rtl="0">
              <a:spcBef>
                <a:spcPts val="480"/>
              </a:spcBef>
              <a:buClr>
                <a:srgbClr val="242423"/>
              </a:buClr>
              <a:buSzPct val="100000"/>
              <a:buFont typeface="Arial"/>
              <a:buChar char="•"/>
            </a:pPr>
            <a:r>
              <a:rPr lang="en-US" sz="2400">
                <a:solidFill>
                  <a:srgbClr val="242423"/>
                </a:solidFill>
              </a:rPr>
              <a:t>Core Enhancements</a:t>
            </a:r>
          </a:p>
          <a:p>
            <a:pPr marL="457200" marR="0" lvl="0" indent="-381000" algn="l" rtl="0">
              <a:spcBef>
                <a:spcPts val="480"/>
              </a:spcBef>
              <a:buClr>
                <a:srgbClr val="242423"/>
              </a:buClr>
              <a:buSzPct val="100000"/>
              <a:buFont typeface="Arial"/>
              <a:buChar char="•"/>
            </a:pPr>
            <a:r>
              <a:rPr lang="en-US" sz="2400">
                <a:solidFill>
                  <a:srgbClr val="242423"/>
                </a:solidFill>
              </a:rPr>
              <a:t>Large Replica Sets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685800" y="2693988"/>
            <a:ext cx="7772400" cy="14700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i="0" u="none" strike="noStrike" cap="none" baseline="0">
                <a:solidFill>
                  <a:srgbClr val="FFFFFF"/>
                </a:solidFill>
                <a:latin typeface="Arial"/>
                <a:ea typeface="Arial"/>
                <a:cs typeface="Arial"/>
                <a:sym typeface="Arial"/>
              </a:rPr>
              <a:t>New Storage Engine:</a:t>
            </a:r>
            <a:br>
              <a:rPr lang="en-US" sz="3600" b="1" i="0" u="none" strike="noStrike" cap="none" baseline="0">
                <a:solidFill>
                  <a:srgbClr val="FFFFFF"/>
                </a:solidFill>
                <a:latin typeface="Arial"/>
                <a:ea typeface="Arial"/>
                <a:cs typeface="Arial"/>
                <a:sym typeface="Arial"/>
              </a:rPr>
            </a:br>
            <a:r>
              <a:rPr lang="en-US" sz="3600" b="1" i="0" u="none" strike="noStrike" cap="none" baseline="0">
                <a:solidFill>
                  <a:srgbClr val="FFFFFF"/>
                </a:solidFill>
                <a:latin typeface="Arial"/>
                <a:ea typeface="Arial"/>
                <a:cs typeface="Arial"/>
                <a:sym typeface="Arial"/>
              </a:rPr>
              <a:t>WiredTiger</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Flexible Storage Architecture</a:t>
            </a:r>
          </a:p>
        </p:txBody>
      </p:sp>
      <p:sp>
        <p:nvSpPr>
          <p:cNvPr id="49" name="Shape 49"/>
          <p:cNvSpPr txBox="1"/>
          <p:nvPr/>
        </p:nvSpPr>
        <p:spPr>
          <a:xfrm>
            <a:off x="457200" y="1395942"/>
            <a:ext cx="8003700" cy="1006136"/>
          </a:xfrm>
          <a:prstGeom prst="rect">
            <a:avLst/>
          </a:prstGeom>
          <a:noFill/>
          <a:ln>
            <a:noFill/>
          </a:ln>
        </p:spPr>
        <p:txBody>
          <a:bodyPr lIns="91425" tIns="91425" rIns="91425" bIns="91425" anchor="t" anchorCtr="0">
            <a:noAutofit/>
          </a:bodyPr>
          <a:lstStyle/>
          <a:p>
            <a:pPr marL="457200" marR="0" lvl="0" indent="-317500" algn="l" rtl="0">
              <a:spcBef>
                <a:spcPts val="0"/>
              </a:spcBef>
              <a:buClr>
                <a:schemeClr val="dk1"/>
              </a:buClr>
              <a:buSzPct val="100000"/>
              <a:buFont typeface="Arial"/>
              <a:buChar char="●"/>
            </a:pPr>
            <a:r>
              <a:rPr lang="en-US" sz="1800" b="0" i="0" u="none" strike="noStrike" cap="none" baseline="0">
                <a:solidFill>
                  <a:srgbClr val="242423"/>
                </a:solidFill>
                <a:latin typeface="Arial"/>
                <a:ea typeface="Arial"/>
                <a:cs typeface="Arial"/>
                <a:sym typeface="Arial"/>
              </a:rPr>
              <a:t>Vision: Many storage engines optimized for many different use cases</a:t>
            </a:r>
          </a:p>
          <a:p>
            <a:pPr marL="457200" marR="0" lvl="0" indent="-317500" algn="l" rtl="0">
              <a:spcBef>
                <a:spcPts val="0"/>
              </a:spcBef>
              <a:buClr>
                <a:schemeClr val="dk1"/>
              </a:buClr>
              <a:buSzPct val="100000"/>
              <a:buFont typeface="Arial"/>
              <a:buChar char="●"/>
            </a:pPr>
            <a:r>
              <a:rPr lang="en-US" sz="1800" b="0" i="0" u="none" strike="noStrike" cap="none" baseline="0">
                <a:solidFill>
                  <a:srgbClr val="242423"/>
                </a:solidFill>
                <a:latin typeface="Arial"/>
                <a:ea typeface="Arial"/>
                <a:cs typeface="Arial"/>
                <a:sym typeface="Arial"/>
              </a:rPr>
              <a:t>One data model, one API, one set of operational concerns – but under the hood, many options for every use case under the sun</a:t>
            </a:r>
          </a:p>
        </p:txBody>
      </p:sp>
      <p:sp>
        <p:nvSpPr>
          <p:cNvPr id="50" name="Shape 50"/>
          <p:cNvSpPr/>
          <p:nvPr/>
        </p:nvSpPr>
        <p:spPr>
          <a:xfrm>
            <a:off x="1420275" y="3208778"/>
            <a:ext cx="1029900" cy="634800"/>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Content Repo</a:t>
            </a:r>
          </a:p>
        </p:txBody>
      </p:sp>
      <p:sp>
        <p:nvSpPr>
          <p:cNvPr id="51" name="Shape 51"/>
          <p:cNvSpPr/>
          <p:nvPr/>
        </p:nvSpPr>
        <p:spPr>
          <a:xfrm>
            <a:off x="2613536" y="3208778"/>
            <a:ext cx="1029900" cy="634800"/>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IoT Sensor Backend</a:t>
            </a:r>
          </a:p>
        </p:txBody>
      </p:sp>
      <p:sp>
        <p:nvSpPr>
          <p:cNvPr id="52" name="Shape 52"/>
          <p:cNvSpPr/>
          <p:nvPr/>
        </p:nvSpPr>
        <p:spPr>
          <a:xfrm>
            <a:off x="3806800" y="3208778"/>
            <a:ext cx="1029900" cy="634800"/>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Ad Service</a:t>
            </a:r>
          </a:p>
        </p:txBody>
      </p:sp>
      <p:sp>
        <p:nvSpPr>
          <p:cNvPr id="53" name="Shape 53"/>
          <p:cNvSpPr/>
          <p:nvPr/>
        </p:nvSpPr>
        <p:spPr>
          <a:xfrm>
            <a:off x="5000062" y="3208778"/>
            <a:ext cx="1029900" cy="634800"/>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Customer Analytics</a:t>
            </a:r>
          </a:p>
        </p:txBody>
      </p:sp>
      <p:sp>
        <p:nvSpPr>
          <p:cNvPr id="54" name="Shape 54"/>
          <p:cNvSpPr/>
          <p:nvPr/>
        </p:nvSpPr>
        <p:spPr>
          <a:xfrm>
            <a:off x="6193323" y="3208778"/>
            <a:ext cx="1029900" cy="634800"/>
          </a:xfrm>
          <a:prstGeom prst="roundRect">
            <a:avLst>
              <a:gd name="adj" fmla="val 16667"/>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Archive</a:t>
            </a:r>
          </a:p>
        </p:txBody>
      </p:sp>
      <p:sp>
        <p:nvSpPr>
          <p:cNvPr id="55" name="Shape 55"/>
          <p:cNvSpPr/>
          <p:nvPr/>
        </p:nvSpPr>
        <p:spPr>
          <a:xfrm>
            <a:off x="1420300" y="3957253"/>
            <a:ext cx="5802899" cy="309300"/>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SzPct val="25000"/>
              <a:buNone/>
            </a:pPr>
            <a:r>
              <a:rPr lang="en-US" sz="1100" b="0" i="0" u="none" strike="noStrike" cap="none" baseline="0">
                <a:solidFill>
                  <a:schemeClr val="dk1"/>
                </a:solidFill>
                <a:latin typeface="Arial"/>
                <a:ea typeface="Arial"/>
                <a:cs typeface="Arial"/>
                <a:sym typeface="Arial"/>
              </a:rPr>
              <a:t>MongoDB Query Language (MQL) + Native Drivers</a:t>
            </a:r>
          </a:p>
        </p:txBody>
      </p:sp>
      <p:sp>
        <p:nvSpPr>
          <p:cNvPr id="56" name="Shape 56"/>
          <p:cNvSpPr/>
          <p:nvPr/>
        </p:nvSpPr>
        <p:spPr>
          <a:xfrm>
            <a:off x="1420300" y="4373248"/>
            <a:ext cx="5802899" cy="309300"/>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MongoDB Document Data Model</a:t>
            </a:r>
          </a:p>
        </p:txBody>
      </p:sp>
      <p:sp>
        <p:nvSpPr>
          <p:cNvPr id="57" name="Shape 57"/>
          <p:cNvSpPr/>
          <p:nvPr/>
        </p:nvSpPr>
        <p:spPr>
          <a:xfrm>
            <a:off x="1420300" y="4789253"/>
            <a:ext cx="1029900" cy="443399"/>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MMAP V1</a:t>
            </a:r>
          </a:p>
        </p:txBody>
      </p:sp>
      <p:sp>
        <p:nvSpPr>
          <p:cNvPr id="58" name="Shape 58"/>
          <p:cNvSpPr/>
          <p:nvPr/>
        </p:nvSpPr>
        <p:spPr>
          <a:xfrm>
            <a:off x="2613550" y="4789253"/>
            <a:ext cx="1029900" cy="443399"/>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WT</a:t>
            </a:r>
          </a:p>
        </p:txBody>
      </p:sp>
      <p:sp>
        <p:nvSpPr>
          <p:cNvPr id="59" name="Shape 59"/>
          <p:cNvSpPr/>
          <p:nvPr/>
        </p:nvSpPr>
        <p:spPr>
          <a:xfrm>
            <a:off x="3806800" y="4808528"/>
            <a:ext cx="1029900" cy="443399"/>
          </a:xfrm>
          <a:prstGeom prst="rect">
            <a:avLst/>
          </a:prstGeom>
          <a:solidFill>
            <a:srgbClr val="FFFFFF"/>
          </a:solidFill>
          <a:ln w="19050" cap="flat">
            <a:solidFill>
              <a:srgbClr val="38761D"/>
            </a:solidFill>
            <a:prstDash val="dot"/>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In-Memory</a:t>
            </a:r>
          </a:p>
        </p:txBody>
      </p:sp>
      <p:sp>
        <p:nvSpPr>
          <p:cNvPr id="60" name="Shape 60"/>
          <p:cNvSpPr/>
          <p:nvPr/>
        </p:nvSpPr>
        <p:spPr>
          <a:xfrm>
            <a:off x="5000050" y="4789253"/>
            <a:ext cx="1029900" cy="443399"/>
          </a:xfrm>
          <a:prstGeom prst="rect">
            <a:avLst/>
          </a:prstGeom>
          <a:solidFill>
            <a:srgbClr val="FFFFFF"/>
          </a:solidFill>
          <a:ln w="19050" cap="flat">
            <a:solidFill>
              <a:srgbClr val="38761D"/>
            </a:solidFill>
            <a:prstDash val="dot"/>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a:solidFill>
                  <a:schemeClr val="dk1"/>
                </a:solidFill>
              </a:rPr>
              <a:t>?</a:t>
            </a:r>
          </a:p>
        </p:txBody>
      </p:sp>
      <p:sp>
        <p:nvSpPr>
          <p:cNvPr id="61" name="Shape 61"/>
          <p:cNvSpPr/>
          <p:nvPr/>
        </p:nvSpPr>
        <p:spPr>
          <a:xfrm>
            <a:off x="6193300" y="4789253"/>
            <a:ext cx="1029900" cy="443399"/>
          </a:xfrm>
          <a:prstGeom prst="rect">
            <a:avLst/>
          </a:prstGeom>
          <a:solidFill>
            <a:srgbClr val="FFFFFF"/>
          </a:solidFill>
          <a:ln w="19050" cap="flat">
            <a:solidFill>
              <a:srgbClr val="38761D"/>
            </a:solidFill>
            <a:prstDash val="dot"/>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a:solidFill>
                  <a:schemeClr val="dk1"/>
                </a:solidFill>
              </a:rPr>
              <a:t>?</a:t>
            </a:r>
          </a:p>
        </p:txBody>
      </p:sp>
      <p:sp>
        <p:nvSpPr>
          <p:cNvPr id="62" name="Shape 62"/>
          <p:cNvSpPr/>
          <p:nvPr/>
        </p:nvSpPr>
        <p:spPr>
          <a:xfrm rot="5400000">
            <a:off x="2497400" y="4300753"/>
            <a:ext cx="67500" cy="2221799"/>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baseline="0">
              <a:solidFill>
                <a:schemeClr val="dk1"/>
              </a:solidFill>
              <a:latin typeface="Arial"/>
              <a:ea typeface="Arial"/>
              <a:cs typeface="Arial"/>
              <a:sym typeface="Arial"/>
            </a:endParaRPr>
          </a:p>
        </p:txBody>
      </p:sp>
      <p:sp>
        <p:nvSpPr>
          <p:cNvPr id="63" name="Shape 63"/>
          <p:cNvSpPr txBox="1"/>
          <p:nvPr/>
        </p:nvSpPr>
        <p:spPr>
          <a:xfrm>
            <a:off x="1420250" y="5590653"/>
            <a:ext cx="2221799" cy="243600"/>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Arial"/>
              <a:buNone/>
            </a:pPr>
            <a:r>
              <a:rPr lang="en-US" sz="1000" b="0" i="0" u="none" strike="noStrike" cap="none" baseline="0">
                <a:solidFill>
                  <a:schemeClr val="dk1"/>
                </a:solidFill>
                <a:latin typeface="Arial"/>
                <a:ea typeface="Arial"/>
                <a:cs typeface="Arial"/>
                <a:sym typeface="Arial"/>
              </a:rPr>
              <a:t>Supported in MongoDB 3.0</a:t>
            </a:r>
          </a:p>
        </p:txBody>
      </p:sp>
      <p:sp>
        <p:nvSpPr>
          <p:cNvPr id="64" name="Shape 64"/>
          <p:cNvSpPr txBox="1"/>
          <p:nvPr/>
        </p:nvSpPr>
        <p:spPr>
          <a:xfrm>
            <a:off x="5000050" y="5590653"/>
            <a:ext cx="2223150" cy="243600"/>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Arial"/>
              <a:buNone/>
            </a:pPr>
            <a:r>
              <a:rPr lang="en-US" sz="1000" b="0" i="0" u="none" strike="noStrike" cap="none" baseline="0">
                <a:solidFill>
                  <a:schemeClr val="dk1"/>
                </a:solidFill>
                <a:latin typeface="Arial"/>
                <a:ea typeface="Arial"/>
                <a:cs typeface="Arial"/>
                <a:sym typeface="Arial"/>
              </a:rPr>
              <a:t>Future Possible Storage Engines</a:t>
            </a:r>
          </a:p>
        </p:txBody>
      </p:sp>
      <p:sp>
        <p:nvSpPr>
          <p:cNvPr id="65" name="Shape 65"/>
          <p:cNvSpPr/>
          <p:nvPr/>
        </p:nvSpPr>
        <p:spPr>
          <a:xfrm rot="5400000">
            <a:off x="6077899" y="4300078"/>
            <a:ext cx="67500" cy="2223150"/>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baseline="0">
              <a:solidFill>
                <a:schemeClr val="dk1"/>
              </a:solidFill>
              <a:latin typeface="Arial"/>
              <a:ea typeface="Arial"/>
              <a:cs typeface="Arial"/>
              <a:sym typeface="Arial"/>
            </a:endParaRPr>
          </a:p>
        </p:txBody>
      </p:sp>
      <p:sp>
        <p:nvSpPr>
          <p:cNvPr id="66" name="Shape 66"/>
          <p:cNvSpPr/>
          <p:nvPr/>
        </p:nvSpPr>
        <p:spPr>
          <a:xfrm rot="-5400000" flipH="1">
            <a:off x="6961248" y="4371854"/>
            <a:ext cx="1285200" cy="455999"/>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Management</a:t>
            </a:r>
          </a:p>
        </p:txBody>
      </p:sp>
      <p:sp>
        <p:nvSpPr>
          <p:cNvPr id="67" name="Shape 67"/>
          <p:cNvSpPr/>
          <p:nvPr/>
        </p:nvSpPr>
        <p:spPr>
          <a:xfrm rot="-5400000" flipH="1">
            <a:off x="448148" y="4371854"/>
            <a:ext cx="1285200" cy="455999"/>
          </a:xfrm>
          <a:prstGeom prst="rect">
            <a:avLst/>
          </a:prstGeom>
          <a:solidFill>
            <a:srgbClr val="FFFFFF"/>
          </a:solidFill>
          <a:ln w="19050" cap="flat">
            <a:solidFill>
              <a:srgbClr val="38761D"/>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100" b="0" i="0" u="none" strike="noStrike" cap="none" baseline="0">
                <a:solidFill>
                  <a:schemeClr val="dk1"/>
                </a:solidFill>
                <a:latin typeface="Arial"/>
                <a:ea typeface="Arial"/>
                <a:cs typeface="Arial"/>
                <a:sym typeface="Arial"/>
              </a:rPr>
              <a:t>Security</a:t>
            </a:r>
          </a:p>
        </p:txBody>
      </p:sp>
      <p:sp>
        <p:nvSpPr>
          <p:cNvPr id="68" name="Shape 68"/>
          <p:cNvSpPr txBox="1"/>
          <p:nvPr/>
        </p:nvSpPr>
        <p:spPr>
          <a:xfrm>
            <a:off x="1420300" y="2684059"/>
            <a:ext cx="5802899" cy="243600"/>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Arial"/>
              <a:buNone/>
            </a:pPr>
            <a:r>
              <a:rPr lang="en-US" sz="1800" b="1" i="0" u="none" strike="noStrike" cap="none" baseline="0">
                <a:solidFill>
                  <a:schemeClr val="dk1"/>
                </a:solidFill>
                <a:latin typeface="Arial"/>
                <a:ea typeface="Arial"/>
                <a:cs typeface="Arial"/>
                <a:sym typeface="Arial"/>
              </a:rPr>
              <a:t>Example Future State</a:t>
            </a:r>
          </a:p>
        </p:txBody>
      </p:sp>
      <p:sp>
        <p:nvSpPr>
          <p:cNvPr id="69" name="Shape 69"/>
          <p:cNvSpPr txBox="1"/>
          <p:nvPr/>
        </p:nvSpPr>
        <p:spPr>
          <a:xfrm>
            <a:off x="3719650" y="5590653"/>
            <a:ext cx="1193249" cy="243600"/>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Arial"/>
              <a:buNone/>
            </a:pPr>
            <a:r>
              <a:rPr lang="en-US" sz="1000" b="0" i="0" u="none" strike="noStrike" cap="none" baseline="0">
                <a:solidFill>
                  <a:schemeClr val="dk1"/>
                </a:solidFill>
                <a:latin typeface="Arial"/>
                <a:ea typeface="Arial"/>
                <a:cs typeface="Arial"/>
                <a:sym typeface="Arial"/>
              </a:rPr>
              <a:t>Experimental in MongoDB 3.0</a:t>
            </a:r>
          </a:p>
        </p:txBody>
      </p:sp>
      <p:sp>
        <p:nvSpPr>
          <p:cNvPr id="70" name="Shape 70"/>
          <p:cNvSpPr/>
          <p:nvPr/>
        </p:nvSpPr>
        <p:spPr>
          <a:xfrm rot="5400000">
            <a:off x="4288023" y="4896703"/>
            <a:ext cx="67500" cy="1029900"/>
          </a:xfrm>
          <a:prstGeom prst="rightBrace">
            <a:avLst>
              <a:gd name="adj1" fmla="val 8333"/>
              <a:gd name="adj2" fmla="val 50000"/>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baseline="0">
              <a:solidFill>
                <a:schemeClr val="dk1"/>
              </a:solidFill>
              <a:latin typeface="Arial"/>
              <a:ea typeface="Arial"/>
              <a:cs typeface="Arial"/>
              <a:sym typeface="Arial"/>
            </a:endParaRPr>
          </a:p>
        </p:txBody>
      </p:sp>
      <p:pic>
        <p:nvPicPr>
          <p:cNvPr id="71" name="Shape 71"/>
          <p:cNvPicPr preferRelativeResize="0"/>
          <p:nvPr/>
        </p:nvPicPr>
        <p:blipFill rotWithShape="1">
          <a:blip r:embed="rId3">
            <a:alphaModFix/>
          </a:blip>
          <a:srcRect/>
          <a:stretch/>
        </p:blipFill>
        <p:spPr>
          <a:xfrm>
            <a:off x="7715370" y="274637"/>
            <a:ext cx="1010277" cy="1010277"/>
          </a:xfrm>
          <a:prstGeom prst="rect">
            <a:avLst/>
          </a:prstGeom>
          <a:noFill/>
          <a:ln>
            <a:noFill/>
          </a:ln>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3130675" y="1778550"/>
            <a:ext cx="4762500" cy="4762500"/>
          </a:xfrm>
          <a:prstGeom prst="rect">
            <a:avLst/>
          </a:prstGeom>
          <a:noFill/>
          <a:ln>
            <a:noFill/>
          </a:ln>
        </p:spPr>
      </p:pic>
      <p:pic>
        <p:nvPicPr>
          <p:cNvPr id="78" name="Shape 78"/>
          <p:cNvPicPr preferRelativeResize="0"/>
          <p:nvPr/>
        </p:nvPicPr>
        <p:blipFill>
          <a:blip r:embed="rId4">
            <a:alphaModFix/>
          </a:blip>
          <a:stretch>
            <a:fillRect/>
          </a:stretch>
        </p:blipFill>
        <p:spPr>
          <a:xfrm>
            <a:off x="1244375" y="1825025"/>
            <a:ext cx="4762500" cy="4762500"/>
          </a:xfrm>
          <a:prstGeom prst="rect">
            <a:avLst/>
          </a:prstGeom>
          <a:noFill/>
          <a:ln>
            <a:noFill/>
          </a:ln>
        </p:spPr>
      </p:pic>
      <p:pic>
        <p:nvPicPr>
          <p:cNvPr id="79" name="Shape 79"/>
          <p:cNvPicPr preferRelativeResize="0"/>
          <p:nvPr/>
        </p:nvPicPr>
        <p:blipFill>
          <a:blip r:embed="rId5">
            <a:alphaModFix/>
          </a:blip>
          <a:stretch>
            <a:fillRect/>
          </a:stretch>
        </p:blipFill>
        <p:spPr>
          <a:xfrm>
            <a:off x="-393850" y="1977425"/>
            <a:ext cx="4364749" cy="4364749"/>
          </a:xfrm>
          <a:prstGeom prst="rect">
            <a:avLst/>
          </a:prstGeom>
          <a:noFill/>
          <a:ln>
            <a:noFill/>
          </a:ln>
        </p:spPr>
      </p:pic>
      <p:sp>
        <p:nvSpPr>
          <p:cNvPr id="80" name="Shape 8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7x-10x Higher Performance</a:t>
            </a:r>
          </a:p>
        </p:txBody>
      </p:sp>
      <p:sp>
        <p:nvSpPr>
          <p:cNvPr id="81" name="Shape 8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Document-level concurrency control</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Improved vertical scalability and performance predictability</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Especially good for write-intensive apps, e.g., </a:t>
            </a:r>
          </a:p>
        </p:txBody>
      </p:sp>
      <p:sp>
        <p:nvSpPr>
          <p:cNvPr id="82" name="Shape 82"/>
          <p:cNvSpPr txBox="1"/>
          <p:nvPr/>
        </p:nvSpPr>
        <p:spPr>
          <a:xfrm>
            <a:off x="975466" y="4760612"/>
            <a:ext cx="1671600" cy="624898"/>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Internet of Things (IoT)</a:t>
            </a:r>
          </a:p>
        </p:txBody>
      </p:sp>
      <p:sp>
        <p:nvSpPr>
          <p:cNvPr id="83" name="Shape 83"/>
          <p:cNvSpPr txBox="1"/>
          <p:nvPr/>
        </p:nvSpPr>
        <p:spPr>
          <a:xfrm>
            <a:off x="2883827" y="4760612"/>
            <a:ext cx="1671600" cy="624898"/>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Messaging Apps</a:t>
            </a:r>
          </a:p>
        </p:txBody>
      </p:sp>
      <p:sp>
        <p:nvSpPr>
          <p:cNvPr id="84" name="Shape 84"/>
          <p:cNvSpPr txBox="1"/>
          <p:nvPr/>
        </p:nvSpPr>
        <p:spPr>
          <a:xfrm>
            <a:off x="4734666" y="4760612"/>
            <a:ext cx="1671600" cy="624898"/>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Log Data</a:t>
            </a:r>
          </a:p>
        </p:txBody>
      </p:sp>
      <p:sp>
        <p:nvSpPr>
          <p:cNvPr id="85" name="Shape 85"/>
          <p:cNvSpPr txBox="1"/>
          <p:nvPr/>
        </p:nvSpPr>
        <p:spPr>
          <a:xfrm>
            <a:off x="6563465" y="4760612"/>
            <a:ext cx="1671600" cy="624898"/>
          </a:xfrm>
          <a:prstGeom prst="rect">
            <a:avLst/>
          </a:prstGeom>
          <a:noFill/>
          <a:ln>
            <a:noFill/>
          </a:ln>
        </p:spPr>
        <p:txBody>
          <a:bodyPr lIns="91425" tIns="91425" rIns="91425" bIns="91425" anchor="t" anchorCtr="0">
            <a:noAutofit/>
          </a:bodyPr>
          <a:lstStyle/>
          <a:p>
            <a:pPr marL="0" marR="0" lvl="0" indent="0" algn="ctr" rtl="0">
              <a:spcBef>
                <a:spcPts val="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Tick Data</a:t>
            </a:r>
          </a:p>
        </p:txBody>
      </p:sp>
      <p:pic>
        <p:nvPicPr>
          <p:cNvPr id="86" name="Shape 86"/>
          <p:cNvPicPr preferRelativeResize="0"/>
          <p:nvPr/>
        </p:nvPicPr>
        <p:blipFill rotWithShape="1">
          <a:blip r:embed="rId6">
            <a:alphaModFix/>
          </a:blip>
          <a:srcRect/>
          <a:stretch/>
        </p:blipFill>
        <p:spPr>
          <a:xfrm>
            <a:off x="7452131" y="274637"/>
            <a:ext cx="1325562" cy="1325562"/>
          </a:xfrm>
          <a:prstGeom prst="rect">
            <a:avLst/>
          </a:prstGeom>
          <a:noFill/>
          <a:ln>
            <a:noFill/>
          </a:ln>
        </p:spPr>
      </p:pic>
      <p:pic>
        <p:nvPicPr>
          <p:cNvPr id="87" name="Shape 87"/>
          <p:cNvPicPr preferRelativeResize="0"/>
          <p:nvPr/>
        </p:nvPicPr>
        <p:blipFill>
          <a:blip r:embed="rId7">
            <a:alphaModFix/>
          </a:blip>
          <a:stretch>
            <a:fillRect/>
          </a:stretch>
        </p:blipFill>
        <p:spPr>
          <a:xfrm>
            <a:off x="5387587" y="2148112"/>
            <a:ext cx="4023374" cy="4023374"/>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250" b="1" i="0" u="none" strike="noStrike" cap="none" baseline="0">
                <a:solidFill>
                  <a:srgbClr val="242423"/>
                </a:solidFill>
                <a:latin typeface="Arial"/>
                <a:ea typeface="Arial"/>
                <a:cs typeface="Arial"/>
                <a:sym typeface="Arial"/>
              </a:rPr>
              <a:t>7x-10x Performance, 50%-80% Less Storage</a:t>
            </a:r>
          </a:p>
        </p:txBody>
      </p:sp>
      <p:sp>
        <p:nvSpPr>
          <p:cNvPr id="94" name="Shape 94"/>
          <p:cNvSpPr txBox="1">
            <a:spLocks noGrp="1"/>
          </p:cNvSpPr>
          <p:nvPr>
            <p:ph type="body" idx="1"/>
          </p:nvPr>
        </p:nvSpPr>
        <p:spPr>
          <a:xfrm>
            <a:off x="457200" y="1600200"/>
            <a:ext cx="4991099" cy="4525963"/>
          </a:xfrm>
          <a:prstGeom prst="rect">
            <a:avLst/>
          </a:prstGeom>
          <a:noFill/>
          <a:ln>
            <a:noFill/>
          </a:ln>
        </p:spPr>
        <p:txBody>
          <a:bodyPr lIns="91425" tIns="45700" rIns="91425" bIns="45700" anchor="t" anchorCtr="0">
            <a:noAutofit/>
          </a:bodyPr>
          <a:lstStyle/>
          <a:p>
            <a:pPr marL="0" marR="0" lvl="0" indent="0" algn="l" rtl="0">
              <a:spcBef>
                <a:spcPts val="0"/>
              </a:spcBef>
              <a:buClr>
                <a:srgbClr val="242423"/>
              </a:buClr>
              <a:buSzPct val="25000"/>
              <a:buFont typeface="Arial"/>
              <a:buNone/>
            </a:pPr>
            <a:r>
              <a:rPr lang="en-US" sz="2400" b="1" i="0" u="none" strike="noStrike" cap="none" baseline="0">
                <a:solidFill>
                  <a:srgbClr val="242423"/>
                </a:solidFill>
                <a:latin typeface="Arial"/>
                <a:ea typeface="Arial"/>
                <a:cs typeface="Arial"/>
                <a:sym typeface="Arial"/>
              </a:rPr>
              <a:t>How: WiredTiger Storage Engine</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Same data model, same query language, same ops</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Write performance gains driven by document-level concurrency control</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Storage savings driven by native compression</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100% backwards compatible</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Non-disruptive upgrade</a:t>
            </a:r>
          </a:p>
        </p:txBody>
      </p:sp>
      <p:pic>
        <p:nvPicPr>
          <p:cNvPr id="95" name="Shape 95"/>
          <p:cNvPicPr preferRelativeResize="0"/>
          <p:nvPr/>
        </p:nvPicPr>
        <p:blipFill rotWithShape="1">
          <a:blip r:embed="rId3">
            <a:alphaModFix/>
          </a:blip>
          <a:srcRect/>
          <a:stretch/>
        </p:blipFill>
        <p:spPr>
          <a:xfrm>
            <a:off x="5923896" y="1600200"/>
            <a:ext cx="1010303" cy="1010303"/>
          </a:xfrm>
          <a:prstGeom prst="rect">
            <a:avLst/>
          </a:prstGeom>
          <a:noFill/>
          <a:ln>
            <a:noFill/>
          </a:ln>
        </p:spPr>
      </p:pic>
      <p:grpSp>
        <p:nvGrpSpPr>
          <p:cNvPr id="96" name="Shape 96"/>
          <p:cNvGrpSpPr/>
          <p:nvPr/>
        </p:nvGrpSpPr>
        <p:grpSpPr>
          <a:xfrm>
            <a:off x="5588000" y="3256223"/>
            <a:ext cx="3098800" cy="2833791"/>
            <a:chOff x="5588000" y="3256223"/>
            <a:chExt cx="3098800" cy="2833791"/>
          </a:xfrm>
        </p:grpSpPr>
        <p:sp>
          <p:nvSpPr>
            <p:cNvPr id="97" name="Shape 97"/>
            <p:cNvSpPr/>
            <p:nvPr/>
          </p:nvSpPr>
          <p:spPr>
            <a:xfrm>
              <a:off x="5980812" y="5394544"/>
              <a:ext cx="900954" cy="267986"/>
            </a:xfrm>
            <a:prstGeom prst="rect">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98" name="Shape 98"/>
            <p:cNvSpPr/>
            <p:nvPr/>
          </p:nvSpPr>
          <p:spPr>
            <a:xfrm>
              <a:off x="7393034" y="3256223"/>
              <a:ext cx="900954" cy="2409117"/>
            </a:xfrm>
            <a:prstGeom prst="rect">
              <a:avLst/>
            </a:prstGeom>
            <a:solidFill>
              <a:srgbClr val="008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cxnSp>
          <p:nvCxnSpPr>
            <p:cNvPr id="99" name="Shape 99"/>
            <p:cNvCxnSpPr/>
            <p:nvPr/>
          </p:nvCxnSpPr>
          <p:spPr>
            <a:xfrm>
              <a:off x="5588000" y="5665339"/>
              <a:ext cx="3098800" cy="0"/>
            </a:xfrm>
            <a:prstGeom prst="straightConnector1">
              <a:avLst/>
            </a:prstGeom>
            <a:noFill/>
            <a:ln w="25400" cap="flat">
              <a:solidFill>
                <a:srgbClr val="7F7F7F"/>
              </a:solidFill>
              <a:prstDash val="solid"/>
              <a:round/>
              <a:headEnd type="none" w="med" len="med"/>
              <a:tailEnd type="none" w="med" len="med"/>
            </a:ln>
          </p:spPr>
        </p:cxnSp>
        <p:sp>
          <p:nvSpPr>
            <p:cNvPr id="100" name="Shape 100"/>
            <p:cNvSpPr txBox="1"/>
            <p:nvPr/>
          </p:nvSpPr>
          <p:spPr>
            <a:xfrm>
              <a:off x="7230314" y="5782237"/>
              <a:ext cx="1316037"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chemeClr val="dk1"/>
                  </a:solidFill>
                  <a:latin typeface="Arial"/>
                  <a:ea typeface="Arial"/>
                  <a:cs typeface="Arial"/>
                  <a:sym typeface="Arial"/>
                </a:rPr>
                <a:t>MongoDB 3.0</a:t>
              </a:r>
            </a:p>
          </p:txBody>
        </p:sp>
        <p:sp>
          <p:nvSpPr>
            <p:cNvPr id="101" name="Shape 101"/>
            <p:cNvSpPr txBox="1"/>
            <p:nvPr/>
          </p:nvSpPr>
          <p:spPr>
            <a:xfrm>
              <a:off x="5784008" y="5782237"/>
              <a:ext cx="1316037"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0" i="0" u="none" strike="noStrike" cap="none" baseline="0">
                  <a:solidFill>
                    <a:schemeClr val="dk1"/>
                  </a:solidFill>
                  <a:latin typeface="Arial"/>
                  <a:ea typeface="Arial"/>
                  <a:cs typeface="Arial"/>
                  <a:sym typeface="Arial"/>
                </a:rPr>
                <a:t>MongoDB 2.6</a:t>
              </a:r>
            </a:p>
          </p:txBody>
        </p:sp>
        <p:cxnSp>
          <p:nvCxnSpPr>
            <p:cNvPr id="102" name="Shape 102"/>
            <p:cNvCxnSpPr/>
            <p:nvPr/>
          </p:nvCxnSpPr>
          <p:spPr>
            <a:xfrm rot="10800000" flipH="1">
              <a:off x="6454587" y="3660588"/>
              <a:ext cx="645457" cy="1374588"/>
            </a:xfrm>
            <a:prstGeom prst="straightConnector1">
              <a:avLst/>
            </a:prstGeom>
            <a:noFill/>
            <a:ln w="25400" cap="flat">
              <a:solidFill>
                <a:srgbClr val="7F7F7F"/>
              </a:solidFill>
              <a:prstDash val="solid"/>
              <a:round/>
              <a:headEnd type="none" w="med" len="med"/>
              <a:tailEnd type="triangle" w="lg" len="lg"/>
            </a:ln>
          </p:spPr>
        </p:cxnSp>
      </p:gr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250" b="1" i="0" u="none" strike="noStrike" cap="none" baseline="0">
                <a:solidFill>
                  <a:srgbClr val="242423"/>
                </a:solidFill>
                <a:latin typeface="Arial"/>
                <a:ea typeface="Arial"/>
                <a:cs typeface="Arial"/>
                <a:sym typeface="Arial"/>
              </a:rPr>
              <a:t>50%-80% Less Storage via Compression</a:t>
            </a:r>
          </a:p>
        </p:txBody>
      </p:sp>
      <p:sp>
        <p:nvSpPr>
          <p:cNvPr id="109" name="Shape 1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Better storage utilization</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Higher I/O scalability</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Multiple compression options</a:t>
            </a:r>
          </a:p>
          <a:p>
            <a:pPr marL="742950" marR="0" lvl="1" indent="-28575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Snappy</a:t>
            </a:r>
          </a:p>
          <a:p>
            <a:pPr marL="742950" marR="0" lvl="1" indent="-28575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zlib</a:t>
            </a:r>
          </a:p>
          <a:p>
            <a:pPr marL="742950" marR="0" lvl="1" indent="-28575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None</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Data and journal compressed on disk</a:t>
            </a:r>
          </a:p>
          <a:p>
            <a:pPr marL="342900" marR="0" lvl="0" indent="-342900" algn="l" rtl="0">
              <a:spcBef>
                <a:spcPts val="480"/>
              </a:spcBef>
              <a:buClr>
                <a:srgbClr val="242423"/>
              </a:buClr>
              <a:buSzPct val="100000"/>
              <a:buFont typeface="Arial"/>
              <a:buChar char="•"/>
            </a:pPr>
            <a:r>
              <a:rPr lang="en-US" sz="2400" b="0" i="0" u="none" strike="noStrike" cap="none" baseline="0">
                <a:solidFill>
                  <a:srgbClr val="242423"/>
                </a:solidFill>
                <a:latin typeface="Arial"/>
                <a:ea typeface="Arial"/>
                <a:cs typeface="Arial"/>
                <a:sym typeface="Arial"/>
              </a:rPr>
              <a:t>Indexes compressed on disk and in memory</a:t>
            </a:r>
          </a:p>
        </p:txBody>
      </p:sp>
      <p:pic>
        <p:nvPicPr>
          <p:cNvPr id="110" name="Shape 110"/>
          <p:cNvPicPr preferRelativeResize="0"/>
          <p:nvPr/>
        </p:nvPicPr>
        <p:blipFill rotWithShape="1">
          <a:blip r:embed="rId3">
            <a:alphaModFix/>
          </a:blip>
          <a:srcRect/>
          <a:stretch/>
        </p:blipFill>
        <p:spPr>
          <a:xfrm>
            <a:off x="7061200" y="1600200"/>
            <a:ext cx="1625599" cy="1625599"/>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rgbClr val="242423"/>
              </a:buClr>
              <a:buSzPct val="25000"/>
              <a:buFont typeface="Arial"/>
              <a:buNone/>
            </a:pPr>
            <a:r>
              <a:rPr lang="en-US" sz="3600" b="1" i="0" u="none" strike="noStrike" cap="none" baseline="0">
                <a:solidFill>
                  <a:srgbClr val="242423"/>
                </a:solidFill>
                <a:latin typeface="Arial"/>
                <a:ea typeface="Arial"/>
                <a:cs typeface="Arial"/>
                <a:sym typeface="Arial"/>
              </a:rPr>
              <a:t>Same great database…</a:t>
            </a:r>
          </a:p>
        </p:txBody>
      </p:sp>
      <p:graphicFrame>
        <p:nvGraphicFramePr>
          <p:cNvPr id="117" name="Shape 117"/>
          <p:cNvGraphicFramePr/>
          <p:nvPr/>
        </p:nvGraphicFramePr>
        <p:xfrm>
          <a:off x="522875" y="1362203"/>
          <a:ext cx="8268350" cy="4805659"/>
        </p:xfrm>
        <a:graphic>
          <a:graphicData uri="http://schemas.openxmlformats.org/drawingml/2006/table">
            <a:tbl>
              <a:tblPr>
                <a:noFill/>
                <a:tableStyleId>{F6399D53-D226-4AF4-AC88-D0957DBB7028}</a:tableStyleId>
              </a:tblPr>
              <a:tblGrid>
                <a:gridCol w="3512950"/>
                <a:gridCol w="2377700"/>
                <a:gridCol w="2377700"/>
              </a:tblGrid>
              <a:tr h="204875">
                <a:tc>
                  <a:txBody>
                    <a:bodyPr/>
                    <a:lstStyle/>
                    <a:p>
                      <a:pPr marL="0" marR="0" lvl="0" indent="0" algn="l" rtl="0">
                        <a:spcBef>
                          <a:spcPts val="0"/>
                        </a:spcBef>
                        <a:buNone/>
                      </a:pPr>
                      <a:endParaRPr sz="1400" u="none" strike="noStrike" cap="none" baseline="0">
                        <a:latin typeface="Arial"/>
                        <a:ea typeface="Arial"/>
                        <a:cs typeface="Arial"/>
                        <a:sym typeface="Arial"/>
                      </a:endParaRPr>
                    </a:p>
                  </a:txBody>
                  <a:tcPr marL="63500" marR="63500" marT="63500" marB="63500"/>
                </a:tc>
                <a:tc>
                  <a:txBody>
                    <a:bodyPr/>
                    <a:lstStyle/>
                    <a:p>
                      <a:pPr marL="0" marR="0" lvl="0" indent="0" algn="ctr" rtl="0">
                        <a:spcBef>
                          <a:spcPts val="0"/>
                        </a:spcBef>
                        <a:buSzPct val="25000"/>
                        <a:buNone/>
                      </a:pPr>
                      <a:r>
                        <a:rPr lang="en-US" sz="1400" b="1" u="none" strike="noStrike" cap="none" baseline="0">
                          <a:latin typeface="Arial"/>
                          <a:ea typeface="Arial"/>
                          <a:cs typeface="Arial"/>
                          <a:sym typeface="Arial"/>
                        </a:rPr>
                        <a:t>MongoDB WiredTiger</a:t>
                      </a:r>
                    </a:p>
                  </a:txBody>
                  <a:tcPr marL="63500" marR="63500" marT="63500" marB="63500"/>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1" u="none" strike="noStrike" cap="none" baseline="0">
                          <a:latin typeface="Arial"/>
                          <a:ea typeface="Arial"/>
                          <a:cs typeface="Arial"/>
                          <a:sym typeface="Arial"/>
                        </a:rPr>
                        <a:t>MongoDB MMAPv1</a:t>
                      </a:r>
                    </a:p>
                  </a:txBody>
                  <a:tcPr marL="63500" marR="63500" marT="63500" marB="63500"/>
                </a:tc>
              </a:tr>
              <a:tr h="204875">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Write Performance</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Excellent</a:t>
                      </a:r>
                    </a:p>
                    <a:p>
                      <a:pPr marL="0" marR="0" lvl="0" indent="0" algn="ctr" rtl="0">
                        <a:spcBef>
                          <a:spcPts val="0"/>
                        </a:spcBef>
                        <a:buSzPct val="25000"/>
                        <a:buNone/>
                      </a:pPr>
                      <a:r>
                        <a:rPr lang="en-US" sz="1100" u="none" strike="noStrike" cap="none" baseline="0">
                          <a:latin typeface="Arial"/>
                          <a:ea typeface="Arial"/>
                          <a:cs typeface="Arial"/>
                          <a:sym typeface="Arial"/>
                        </a:rPr>
                        <a:t>Document-Level Concurrency Control</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Good</a:t>
                      </a:r>
                    </a:p>
                    <a:p>
                      <a:pPr marL="0" marR="0" lvl="0" indent="0" algn="ctr" rtl="0">
                        <a:lnSpc>
                          <a:spcPct val="100000"/>
                        </a:lnSpc>
                        <a:spcBef>
                          <a:spcPts val="0"/>
                        </a:spcBef>
                        <a:spcAft>
                          <a:spcPts val="0"/>
                        </a:spcAft>
                        <a:buClr>
                          <a:schemeClr val="dk1"/>
                        </a:buClr>
                        <a:buSzPct val="25000"/>
                        <a:buFont typeface="Arial"/>
                        <a:buNone/>
                      </a:pPr>
                      <a:r>
                        <a:rPr lang="en-US" sz="1100" u="none" strike="noStrike" cap="none" baseline="0">
                          <a:latin typeface="Arial"/>
                          <a:ea typeface="Arial"/>
                          <a:cs typeface="Arial"/>
                          <a:sym typeface="Arial"/>
                        </a:rPr>
                        <a:t>Collection-Level Concurrency Control</a:t>
                      </a:r>
                    </a:p>
                  </a:txBody>
                  <a:tcPr marL="63500" marR="63500" marT="63500" marB="63500"/>
                </a:tc>
              </a:tr>
              <a:tr h="289900">
                <a:tc>
                  <a:txBody>
                    <a:bodyPr/>
                    <a:lstStyle/>
                    <a:p>
                      <a:pPr marL="0" marR="0" lvl="0" indent="0" algn="l" rtl="0">
                        <a:spcBef>
                          <a:spcPts val="0"/>
                        </a:spcBef>
                        <a:buSzPct val="25000"/>
                        <a:buNone/>
                      </a:pPr>
                      <a:r>
                        <a:rPr lang="en-US" sz="1400" u="none" strike="noStrike" cap="none" baseline="0">
                          <a:latin typeface="Arial"/>
                          <a:ea typeface="Arial"/>
                          <a:cs typeface="Arial"/>
                          <a:sym typeface="Arial"/>
                        </a:rPr>
                        <a:t>Read Performance</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Excellent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Excellent</a:t>
                      </a:r>
                    </a:p>
                  </a:txBody>
                  <a:tcPr marL="63500" marR="63500" marT="63500" marB="63500"/>
                </a:tc>
              </a:tr>
              <a:tr h="204875">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Compression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No</a:t>
                      </a:r>
                    </a:p>
                  </a:txBody>
                  <a:tcPr marL="63500" marR="63500" marT="63500" marB="63500"/>
                </a:tc>
              </a:tr>
              <a:tr h="289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Maximum Document Size</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16 MB*</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16 MB*</a:t>
                      </a:r>
                    </a:p>
                  </a:txBody>
                  <a:tcPr marL="63500" marR="63500" marT="63500" marB="63500"/>
                </a:tc>
              </a:tr>
              <a:tr h="322575">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MongoDB Query Language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Secondary Index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Replication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Sharding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Ops Manager &amp; MMS Support</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Security Controls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Yes</a:t>
                      </a:r>
                    </a:p>
                  </a:txBody>
                  <a:tcPr marL="63500" marR="63500" marT="63500" marB="63500"/>
                </a:tc>
              </a:tr>
              <a:tr h="374900">
                <a:tc>
                  <a:txBody>
                    <a:bodyPr/>
                    <a:lstStyle/>
                    <a:p>
                      <a:pPr marL="0" marR="0" lvl="0" indent="0" algn="l"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Platform Availability</a:t>
                      </a:r>
                    </a:p>
                  </a:txBody>
                  <a:tcPr marL="63500" marR="63500" marT="63500" marB="63500"/>
                </a:tc>
                <a:tc>
                  <a:txBody>
                    <a:bodyPr/>
                    <a:lstStyle/>
                    <a:p>
                      <a:pPr marL="0" marR="0" lvl="0" indent="0" algn="ctr" rtl="0">
                        <a:spcBef>
                          <a:spcPts val="0"/>
                        </a:spcBef>
                        <a:buSzPct val="25000"/>
                        <a:buNone/>
                      </a:pPr>
                      <a:r>
                        <a:rPr lang="en-US" sz="1400" u="none" strike="noStrike" cap="none" baseline="0">
                          <a:latin typeface="Arial"/>
                          <a:ea typeface="Arial"/>
                          <a:cs typeface="Arial"/>
                          <a:sym typeface="Arial"/>
                        </a:rPr>
                        <a:t>Linux, Windows, Mac OS X</a:t>
                      </a:r>
                    </a:p>
                  </a:txBody>
                  <a:tcPr marL="63500" marR="63500" marT="63500" marB="63500"/>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u="none" strike="noStrike" cap="none" baseline="0">
                          <a:latin typeface="Arial"/>
                          <a:ea typeface="Arial"/>
                          <a:cs typeface="Arial"/>
                          <a:sym typeface="Arial"/>
                        </a:rPr>
                        <a:t>Linux, Windows, Mac OS X, Solaris (x86)</a:t>
                      </a:r>
                    </a:p>
                  </a:txBody>
                  <a:tcPr marL="63500" marR="63500" marT="63500" marB="63500"/>
                </a:tc>
              </a:tr>
            </a:tbl>
          </a:graphicData>
        </a:graphic>
      </p:graphicFrame>
      <p:sp>
        <p:nvSpPr>
          <p:cNvPr id="118" name="Shape 118"/>
          <p:cNvSpPr/>
          <p:nvPr/>
        </p:nvSpPr>
        <p:spPr>
          <a:xfrm>
            <a:off x="522875" y="6401871"/>
            <a:ext cx="243392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*GridFS supports larger file sizes</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Template">
  <a:themeElements>
    <a:clrScheme name="MongoDB 2">
      <a:dk1>
        <a:srgbClr val="000000"/>
      </a:dk1>
      <a:lt1>
        <a:srgbClr val="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1518</Words>
  <Application>Microsoft Macintosh PowerPoint</Application>
  <PresentationFormat>On-screen Show (4:3)</PresentationFormat>
  <Paragraphs>285</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vt:lpstr>
      <vt:lpstr>What’s New in MongoDB 3.0 </vt:lpstr>
      <vt:lpstr>What We’ve Heard From You</vt:lpstr>
      <vt:lpstr>MongoDB 3.0 Headlines</vt:lpstr>
      <vt:lpstr>New Storage Engine: WiredTiger</vt:lpstr>
      <vt:lpstr>Flexible Storage Architecture</vt:lpstr>
      <vt:lpstr>7x-10x Higher Performance</vt:lpstr>
      <vt:lpstr>7x-10x Performance, 50%-80% Less Storage</vt:lpstr>
      <vt:lpstr>50%-80% Less Storage via Compression</vt:lpstr>
      <vt:lpstr>Same great database…</vt:lpstr>
      <vt:lpstr>MMS &amp; Ops Manager</vt:lpstr>
      <vt:lpstr>MongoDB MMS &amp; Ops Manager</vt:lpstr>
      <vt:lpstr>Integrates with Existing Infrastructure</vt:lpstr>
      <vt:lpstr>Large Replica Sets</vt:lpstr>
      <vt:lpstr>Large Replica Sets</vt:lpstr>
      <vt:lpstr>Core Enhancements</vt:lpstr>
      <vt:lpstr>Enhanced Query Language and Tools </vt:lpstr>
      <vt:lpstr>Did you like tonight’s MUG?</vt:lpstr>
      <vt:lpstr>Use code: MUGMEMBER2015  Register at MongoDBWorld.com</vt:lpstr>
      <vt:lpstr>Updated Free Online Courses</vt:lpstr>
      <vt:lpstr>Public Training</vt:lpstr>
      <vt:lpstr>Upcoming Certification Exams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MongoDB 3.0 </dc:title>
  <cp:lastModifiedBy>Michael Calvert</cp:lastModifiedBy>
  <cp:revision>1</cp:revision>
  <dcterms:modified xsi:type="dcterms:W3CDTF">2015-03-19T20:53:56Z</dcterms:modified>
</cp:coreProperties>
</file>