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85" r:id="rId9"/>
    <p:sldId id="275" r:id="rId10"/>
    <p:sldId id="276" r:id="rId11"/>
    <p:sldId id="287" r:id="rId12"/>
    <p:sldId id="298" r:id="rId13"/>
    <p:sldId id="277" r:id="rId14"/>
    <p:sldId id="279" r:id="rId15"/>
    <p:sldId id="278" r:id="rId16"/>
    <p:sldId id="286" r:id="rId17"/>
    <p:sldId id="297" r:id="rId18"/>
    <p:sldId id="280" r:id="rId19"/>
    <p:sldId id="281" r:id="rId20"/>
    <p:sldId id="289" r:id="rId21"/>
    <p:sldId id="290" r:id="rId22"/>
    <p:sldId id="282" r:id="rId23"/>
    <p:sldId id="291" r:id="rId24"/>
    <p:sldId id="293" r:id="rId25"/>
    <p:sldId id="294" r:id="rId26"/>
    <p:sldId id="295" r:id="rId27"/>
    <p:sldId id="284" r:id="rId28"/>
    <p:sldId id="288" r:id="rId29"/>
    <p:sldId id="296" r:id="rId30"/>
    <p:sldId id="257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737"/>
    <a:srgbClr val="9ABF75"/>
    <a:srgbClr val="B3B2B2"/>
    <a:srgbClr val="8F8E8D"/>
    <a:srgbClr val="242423"/>
    <a:srgbClr val="5B972B"/>
    <a:srgbClr val="BCDC96"/>
    <a:srgbClr val="6D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43" autoAdjust="0"/>
  </p:normalViewPr>
  <p:slideViewPr>
    <p:cSldViewPr snapToGrid="0" snapToObjects="1">
      <p:cViewPr>
        <p:scale>
          <a:sx n="121" d="100"/>
          <a:sy n="121" d="100"/>
        </p:scale>
        <p:origin x="-544" y="-80"/>
      </p:cViewPr>
      <p:guideLst>
        <p:guide orient="horz" pos="1620"/>
        <p:guide pos="28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36E3E-703D-5242-B705-615127D38B76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533CC-6854-D74F-B05B-EF0E37F1A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368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B0B7E-5921-DC47-97FE-A45D25D041D4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6C442-4867-1C46-B810-B5166869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49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this section</a:t>
            </a:r>
            <a:r>
              <a:rPr lang="en-US" baseline="0" dirty="0" smtClean="0"/>
              <a:t> we will be discussing the main features of Java8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Lambda functions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New Date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6C442-4867-1C46-B810-B516686963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19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's also the constant thrive between embedding or referencing | </a:t>
            </a:r>
            <a:r>
              <a:rPr lang="en-US" baseline="0" dirty="0" err="1" smtClean="0"/>
              <a:t>denormalizing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normalizing data structures</a:t>
            </a:r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the advantage is that to move from one particular data format to another is quite simple and requires very low impedance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Make sure you understand the tradeoffs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Faster access to data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round trips to the database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Single point of data updates with referencing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cascade updates for all documents that contain duplicated data</a:t>
            </a:r>
          </a:p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6C442-4867-1C46-B810-B516686963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48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 with</a:t>
            </a:r>
            <a:r>
              <a:rPr lang="en-US" baseline="0" dirty="0" smtClean="0"/>
              <a:t> a small set of data for each array.</a:t>
            </a:r>
          </a:p>
          <a:p>
            <a:r>
              <a:rPr lang="en-US" baseline="0" dirty="0" smtClean="0"/>
              <a:t>Then we decide push more info into those arrays, no problem we use the $push operator.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6C442-4867-1C46-B810-B516686963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63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Moving occasionally</a:t>
            </a:r>
            <a:r>
              <a:rPr lang="en-US" baseline="0" dirty="0" smtClean="0"/>
              <a:t> documents is not a problem. </a:t>
            </a:r>
          </a:p>
          <a:p>
            <a:r>
              <a:rPr lang="en-US" baseline="0" dirty="0" smtClean="0"/>
              <a:t>Moving all documents all the time has considerable </a:t>
            </a:r>
            <a:r>
              <a:rPr lang="en-US" baseline="0" dirty="0" err="1" smtClean="0"/>
              <a:t>perfromance</a:t>
            </a:r>
            <a:r>
              <a:rPr lang="en-US" baseline="0" dirty="0" smtClean="0"/>
              <a:t> implications since all documents will moving all the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6C442-4867-1C46-B810-B516686963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43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Although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will try to efficiently occupy the $</a:t>
            </a:r>
            <a:r>
              <a:rPr lang="en-US" baseline="0" dirty="0" err="1" smtClean="0"/>
              <a:t>freelist</a:t>
            </a:r>
            <a:r>
              <a:rPr lang="en-US" baseline="0" dirty="0" smtClean="0"/>
              <a:t> space, </a:t>
            </a:r>
          </a:p>
          <a:p>
            <a:r>
              <a:rPr lang="en-US" baseline="0" dirty="0" smtClean="0"/>
              <a:t>if we keep recurring the iteration around moving documents this will cause all documents to be constantly moving all the time.</a:t>
            </a:r>
          </a:p>
          <a:p>
            <a:r>
              <a:rPr lang="en-US" baseline="0" dirty="0" smtClean="0"/>
              <a:t>Apart from slower operations this will also cause a large amount of fragmentation both on your indexes and in your collections structures.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6C442-4867-1C46-B810-B516686963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43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Let's take for example this</a:t>
            </a:r>
            <a:r>
              <a:rPr lang="en-US" baseline="0" dirty="0" smtClean="0"/>
              <a:t> page that describes the a conference speakers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6C442-4867-1C46-B810-B516686963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9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want a complete profile of</a:t>
            </a:r>
            <a:r>
              <a:rPr lang="en-US" baseline="0" dirty="0" smtClean="0"/>
              <a:t> the user in one single document we can achieve that easily: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it's information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Name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Profile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Bio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Description of the talk</a:t>
            </a:r>
          </a:p>
          <a:p>
            <a:pPr marL="457200" lvl="1" indent="0">
              <a:buFontTx/>
              <a:buNone/>
            </a:pPr>
            <a:r>
              <a:rPr lang="en-US" baseline="0" dirty="0" smtClean="0"/>
              <a:t>-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6C442-4867-1C46-B810-B516686963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05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in reality</a:t>
            </a:r>
            <a:r>
              <a:rPr lang="en-US" baseline="0" dirty="0" smtClean="0"/>
              <a:t> what one actually uses are just a few fields of that profile.</a:t>
            </a:r>
          </a:p>
          <a:p>
            <a:r>
              <a:rPr lang="en-US" baseline="0" dirty="0" smtClean="0"/>
              <a:t>These ones would correspond, for that given page 100% of all data needs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6C442-4867-1C46-B810-B516686963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89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will</a:t>
            </a:r>
            <a:r>
              <a:rPr lang="en-US" baseline="0" dirty="0" smtClean="0"/>
              <a:t> probably be accessed 0.1% of the time. </a:t>
            </a:r>
          </a:p>
          <a:p>
            <a:r>
              <a:rPr lang="en-US" baseline="0" dirty="0" smtClean="0"/>
              <a:t>Should we have all of it and access it all in one go?</a:t>
            </a:r>
          </a:p>
          <a:p>
            <a:r>
              <a:rPr lang="en-US" baseline="0" dirty="0" smtClean="0"/>
              <a:t>With all the required indexes? All the burden of fetching all those extra pages that are not going to be consumed in the same requests?</a:t>
            </a:r>
          </a:p>
          <a:p>
            <a:r>
              <a:rPr lang="en-US" baseline="0" dirty="0" smtClean="0"/>
              <a:t>Probably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6C442-4867-1C46-B810-B516686963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48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nesting</a:t>
            </a:r>
            <a:r>
              <a:rPr lang="en-US" baseline="0" dirty="0" smtClean="0"/>
              <a:t> document levels is not that bad but I would not go further than that: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Hard to maintain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Gigantic queries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Potential hitting limits on index entries and shard key sizes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6C442-4867-1C46-B810-B516686963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19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6C442-4867-1C46-B810-B516686963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91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6C442-4867-1C46-B810-B516686963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1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</a:t>
            </a:r>
            <a:r>
              <a:rPr lang="en-US" baseline="0" dirty="0" smtClean="0"/>
              <a:t> are an experienced software developer you've seen this picture over and over again. </a:t>
            </a:r>
          </a:p>
          <a:p>
            <a:r>
              <a:rPr lang="en-US" baseline="0" dirty="0" smtClean="0"/>
              <a:t>This is the typical ERD that we produce so we can visualize our table spec.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6C442-4867-1C46-B810-B516686963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76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we say documenter we are not</a:t>
            </a:r>
            <a:r>
              <a:rPr lang="en-US" dirty="0" smtClean="0"/>
              <a:t> referring to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Pdf</a:t>
            </a:r>
            <a:r>
              <a:rPr lang="en-US" baseline="0" dirty="0" smtClean="0"/>
              <a:t> files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Microsoft word documents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document in </a:t>
            </a:r>
            <a:r>
              <a:rPr lang="en-US" dirty="0" err="1" smtClean="0"/>
              <a:t>MongoDB</a:t>
            </a:r>
            <a:r>
              <a:rPr lang="en-US" baseline="0" dirty="0" smtClean="0"/>
              <a:t> is a data structure composed by hierarchical key value pairs that form a piece of information.</a:t>
            </a:r>
          </a:p>
          <a:p>
            <a:r>
              <a:rPr lang="en-US" baseline="0" dirty="0" smtClean="0"/>
              <a:t>These can be: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Python Dictionaries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PHP Array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Ruby </a:t>
            </a:r>
            <a:r>
              <a:rPr lang="en-US" baseline="0" dirty="0" err="1" smtClean="0"/>
              <a:t>HashMaps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JSON Objects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Etc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If one wants to, say define Holland's constitution we could use this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example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6C442-4867-1C46-B810-B516686963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29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MongoDB</a:t>
            </a:r>
            <a:r>
              <a:rPr lang="en-US" dirty="0" smtClean="0"/>
              <a:t> we focus</a:t>
            </a:r>
            <a:r>
              <a:rPr lang="en-US" baseline="0" dirty="0" smtClean="0"/>
              <a:t> on the application purpose. </a:t>
            </a:r>
          </a:p>
          <a:p>
            <a:r>
              <a:rPr lang="en-US" baseline="0" dirty="0" smtClean="0"/>
              <a:t>We are not restricted by the need of defining ahead how our data is going to be persisted on disk.</a:t>
            </a:r>
          </a:p>
          <a:p>
            <a:r>
              <a:rPr lang="en-US" baseline="0" dirty="0" smtClean="0"/>
              <a:t>We change the line of though on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we want to build?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How our app is going to be using information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kind of operations are our users demand from our system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6C442-4867-1C46-B810-B516686963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92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a pure relational</a:t>
            </a:r>
            <a:r>
              <a:rPr lang="en-US" baseline="0" dirty="0" smtClean="0"/>
              <a:t> system the application is build from the database schema upwards</a:t>
            </a:r>
          </a:p>
          <a:p>
            <a:r>
              <a:rPr lang="en-US" baseline="0" dirty="0" smtClean="0"/>
              <a:t>While in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we focus on how the data is going to be used and then we persist. </a:t>
            </a:r>
          </a:p>
          <a:p>
            <a:r>
              <a:rPr lang="en-US" baseline="0" dirty="0" smtClean="0"/>
              <a:t>The application models our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6C442-4867-1C46-B810-B516686963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3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6C442-4867-1C46-B810-B516686963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39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 different modeling patterns:</a:t>
            </a:r>
          </a:p>
          <a:p>
            <a:r>
              <a:rPr lang="en-US" baseline="0" dirty="0" smtClean="0"/>
              <a:t>We can have discrete document usage.</a:t>
            </a:r>
          </a:p>
          <a:p>
            <a:r>
              <a:rPr lang="en-US" baseline="0" dirty="0" smtClean="0"/>
              <a:t>Every single different object and element treated by the application will have it's discrete representation on the database</a:t>
            </a:r>
          </a:p>
          <a:p>
            <a:r>
              <a:rPr lang="en-US" baseline="0" dirty="0" smtClean="0"/>
              <a:t>Being a flexible schema we can adjust not only in terms of data variability but also in terms of change management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Applications change faster and require new data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When we grow to certain size we might have problems iterating due to migrations and data management processes that are trimmed down by using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6C442-4867-1C46-B810-B516686963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15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some other scenarios we need data to stored in a particular fashion to attend the type of data usage that application requires: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</a:t>
            </a:r>
            <a:r>
              <a:rPr lang="en-US" baseline="0" dirty="0" err="1" smtClean="0"/>
              <a:t>timeseries</a:t>
            </a:r>
            <a:r>
              <a:rPr lang="en-US" baseline="0" dirty="0" smtClean="0"/>
              <a:t> use cases using discrete documents is not very efficient because it requires a constant growth of the database for each single input and constant aggregations to elaborate the plotting and graphs associated with the type of visualization required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For these use cases we tend to use a data format that reflects the application operations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Per unit of time we keep track of the metrics that occur in the system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We bucket that information in a pre-aggregated format so it's easier and faster to retrieve and update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We use in-place updates to make all writes extremely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6C442-4867-1C46-B810-B516686963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1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>
              <a:defRPr>
                <a:solidFill>
                  <a:srgbClr val="24242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24242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2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4633727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BREAKER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242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42423"/>
                </a:solidFill>
              </a:defRPr>
            </a:lvl1pPr>
            <a:lvl2pPr>
              <a:defRPr>
                <a:solidFill>
                  <a:srgbClr val="242423"/>
                </a:solidFill>
              </a:defRPr>
            </a:lvl2pPr>
            <a:lvl3pPr>
              <a:defRPr>
                <a:solidFill>
                  <a:srgbClr val="242423"/>
                </a:solidFill>
              </a:defRPr>
            </a:lvl3pPr>
            <a:lvl4pPr>
              <a:defRPr>
                <a:solidFill>
                  <a:srgbClr val="242423"/>
                </a:solidFill>
              </a:defRPr>
            </a:lvl4pPr>
            <a:lvl5pPr>
              <a:defRPr>
                <a:solidFill>
                  <a:srgbClr val="24242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4763037"/>
            <a:ext cx="914400" cy="19528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73508" y="479768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98C846C-6FDD-4A4D-9385-73C79C1AF32F}" type="slidenum">
              <a:rPr lang="en-US" sz="800" smtClean="0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1132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0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30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54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3314"/>
            <a:ext cx="8229600" cy="37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5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4" r:id="rId5"/>
    <p:sldLayoutId id="2147483653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 spc="-150">
          <a:solidFill>
            <a:srgbClr val="242423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6D6C6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6D6C6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6D6C6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6D6C6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6D6C6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5" y="2083533"/>
            <a:ext cx="3587750" cy="97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53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focus is "What I want to Build"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3314"/>
            <a:ext cx="4118736" cy="373062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focus on how to use Data </a:t>
            </a:r>
          </a:p>
          <a:p>
            <a:pPr lvl="1"/>
            <a:r>
              <a:rPr lang="en-US" dirty="0" smtClean="0"/>
              <a:t>Not on how to store it </a:t>
            </a:r>
          </a:p>
          <a:p>
            <a:r>
              <a:rPr lang="en-US" dirty="0" smtClean="0"/>
              <a:t>Use flexibility of schema to adjust to new features and iterations deliver more features </a:t>
            </a:r>
          </a:p>
          <a:p>
            <a:pPr lvl="1"/>
            <a:r>
              <a:rPr lang="en-US" dirty="0" smtClean="0"/>
              <a:t>Do not be restricted by the need to add functionality</a:t>
            </a:r>
          </a:p>
          <a:p>
            <a:r>
              <a:rPr lang="en-US" dirty="0" smtClean="0"/>
              <a:t>Scale to accommodate your application data needs</a:t>
            </a:r>
          </a:p>
          <a:p>
            <a:pPr lvl="1"/>
            <a:r>
              <a:rPr lang="en-US" dirty="0" smtClean="0"/>
              <a:t>Don't be afraid of being successful</a:t>
            </a:r>
          </a:p>
          <a:p>
            <a:r>
              <a:rPr lang="en-US" dirty="0" smtClean="0"/>
              <a:t>Out of the Box Full features </a:t>
            </a:r>
          </a:p>
          <a:p>
            <a:pPr lvl="1"/>
            <a:r>
              <a:rPr lang="en-US" dirty="0" smtClean="0"/>
              <a:t>Text Search</a:t>
            </a:r>
          </a:p>
          <a:p>
            <a:pPr lvl="1"/>
            <a:r>
              <a:rPr lang="en-US" dirty="0" smtClean="0"/>
              <a:t>Geospatial, Rich queries </a:t>
            </a:r>
          </a:p>
          <a:p>
            <a:pPr lvl="1"/>
            <a:r>
              <a:rPr lang="en-US" dirty="0" smtClean="0"/>
              <a:t>Map Reduce and Aggregation Framework </a:t>
            </a:r>
          </a:p>
          <a:p>
            <a:endParaRPr lang="en-US" dirty="0"/>
          </a:p>
        </p:txBody>
      </p:sp>
      <p:pic>
        <p:nvPicPr>
          <p:cNvPr id="4" name="Picture 3" descr="new-app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506" y="3076738"/>
            <a:ext cx="914400" cy="685800"/>
          </a:xfrm>
          <a:prstGeom prst="rect">
            <a:avLst/>
          </a:prstGeom>
        </p:spPr>
      </p:pic>
      <p:pic>
        <p:nvPicPr>
          <p:cNvPr id="5" name="Picture 4" descr="p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673" y="3178706"/>
            <a:ext cx="786384" cy="685800"/>
          </a:xfrm>
          <a:prstGeom prst="rect">
            <a:avLst/>
          </a:prstGeom>
        </p:spPr>
      </p:pic>
      <p:pic>
        <p:nvPicPr>
          <p:cNvPr id="6" name="Picture 5" descr="data-volum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506" y="1267906"/>
            <a:ext cx="914400" cy="329184"/>
          </a:xfrm>
          <a:prstGeom prst="rect">
            <a:avLst/>
          </a:prstGeom>
        </p:spPr>
      </p:pic>
      <p:pic>
        <p:nvPicPr>
          <p:cNvPr id="7" name="Picture 6" descr="dynamic-schema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673" y="2089094"/>
            <a:ext cx="914400" cy="548640"/>
          </a:xfrm>
          <a:prstGeom prst="rect">
            <a:avLst/>
          </a:prstGeom>
        </p:spPr>
      </p:pic>
      <p:pic>
        <p:nvPicPr>
          <p:cNvPr id="8" name="Picture 7" descr="flexible.png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38373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506" y="2034230"/>
            <a:ext cx="914400" cy="603504"/>
          </a:xfrm>
          <a:prstGeom prst="rect">
            <a:avLst/>
          </a:prstGeom>
        </p:spPr>
      </p:pic>
      <p:pic>
        <p:nvPicPr>
          <p:cNvPr id="9" name="Picture 8" descr="text-search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657" y="1267906"/>
            <a:ext cx="914400" cy="37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7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Mind Set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060022" y="1154663"/>
            <a:ext cx="2329949" cy="3002125"/>
            <a:chOff x="1060022" y="1154663"/>
            <a:chExt cx="2329949" cy="3002125"/>
          </a:xfrm>
        </p:grpSpPr>
        <p:sp>
          <p:nvSpPr>
            <p:cNvPr id="5" name="Can 4"/>
            <p:cNvSpPr/>
            <p:nvPr/>
          </p:nvSpPr>
          <p:spPr>
            <a:xfrm>
              <a:off x="1569042" y="3065106"/>
              <a:ext cx="1311908" cy="1091682"/>
            </a:xfrm>
            <a:prstGeom prst="can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60022" y="1154663"/>
              <a:ext cx="2329949" cy="93422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 </a:t>
              </a:r>
              <a:endParaRPr lang="en-US" dirty="0"/>
            </a:p>
          </p:txBody>
        </p:sp>
        <p:sp>
          <p:nvSpPr>
            <p:cNvPr id="7" name="Up Arrow 6"/>
            <p:cNvSpPr/>
            <p:nvPr/>
          </p:nvSpPr>
          <p:spPr>
            <a:xfrm>
              <a:off x="1952120" y="2235848"/>
              <a:ext cx="545753" cy="724289"/>
            </a:xfrm>
            <a:prstGeom prst="up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77864" y="1154663"/>
            <a:ext cx="2329949" cy="3002125"/>
            <a:chOff x="5777864" y="1154663"/>
            <a:chExt cx="2329949" cy="3002125"/>
          </a:xfrm>
        </p:grpSpPr>
        <p:sp>
          <p:nvSpPr>
            <p:cNvPr id="9" name="Can 8"/>
            <p:cNvSpPr/>
            <p:nvPr/>
          </p:nvSpPr>
          <p:spPr>
            <a:xfrm>
              <a:off x="6286884" y="3065106"/>
              <a:ext cx="1311908" cy="1091682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777864" y="1154663"/>
              <a:ext cx="2329949" cy="93422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 </a:t>
              </a:r>
              <a:endParaRPr lang="en-US" dirty="0"/>
            </a:p>
          </p:txBody>
        </p:sp>
        <p:sp>
          <p:nvSpPr>
            <p:cNvPr id="11" name="Up Arrow 10"/>
            <p:cNvSpPr/>
            <p:nvPr/>
          </p:nvSpPr>
          <p:spPr>
            <a:xfrm rot="10800000">
              <a:off x="6669962" y="2235848"/>
              <a:ext cx="545753" cy="724289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50116" y="4282751"/>
            <a:ext cx="274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RELATIONAL WAY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67958" y="4282751"/>
            <a:ext cx="274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MONGODB WAY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4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 is so good it can take check-in's from Mars!</a:t>
            </a:r>
            <a:endParaRPr lang="en-US" dirty="0"/>
          </a:p>
        </p:txBody>
      </p:sp>
      <p:pic>
        <p:nvPicPr>
          <p:cNvPr id="3" name="Picture 2" descr="You-Won-t-Have-to-Go-to-Mars-to-Get-a-Curiosity-Foursquare-Badge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64" y="1025905"/>
            <a:ext cx="6939993" cy="381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3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37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Documents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03200" y="1208523"/>
            <a:ext cx="8940800" cy="3566913"/>
          </a:xfrm>
          <a:prstGeom prst="rect">
            <a:avLst/>
          </a:prstGeom>
        </p:spPr>
        <p:txBody>
          <a:bodyPr numCol="3"/>
          <a:lstStyle>
            <a:lvl1pPr marL="342900" indent="-342900" algn="l" defTabSz="457200" rtl="0" eaLnBrk="1" fontAlgn="base" hangingPunct="1">
              <a:spcBef>
                <a:spcPts val="1275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rgbClr val="595959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1" fontAlgn="base" hangingPunct="1">
              <a:lnSpc>
                <a:spcPts val="2775"/>
              </a:lnSpc>
              <a:spcBef>
                <a:spcPts val="6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595959"/>
                </a:solidFill>
                <a:latin typeface="Arial"/>
                <a:ea typeface="MS PGothic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3200" kern="1200">
                <a:solidFill>
                  <a:srgbClr val="595959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policyNum</a:t>
            </a:r>
            <a:r>
              <a:rPr lang="en-US" sz="1600" dirty="0" smtClean="0"/>
              <a:t>: 123,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	</a:t>
            </a:r>
            <a:r>
              <a:rPr lang="en-US" sz="1600" b="1" dirty="0" smtClean="0">
                <a:solidFill>
                  <a:srgbClr val="008000"/>
                </a:solidFill>
              </a:rPr>
              <a:t>type: auto</a:t>
            </a:r>
            <a:r>
              <a:rPr lang="en-US" sz="1600" dirty="0" smtClean="0"/>
              <a:t>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customerId</a:t>
            </a:r>
            <a:r>
              <a:rPr lang="en-US" sz="1600" dirty="0" smtClean="0"/>
              <a:t>: </a:t>
            </a:r>
            <a:r>
              <a:rPr lang="en-US" sz="1600" dirty="0" err="1" smtClean="0"/>
              <a:t>abc</a:t>
            </a:r>
            <a:r>
              <a:rPr lang="en-US" sz="1600" dirty="0" smtClean="0"/>
              <a:t>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	payment: 899,</a:t>
            </a:r>
          </a:p>
          <a:p>
            <a:pPr marL="0" indent="0">
              <a:lnSpc>
                <a:spcPct val="60000"/>
              </a:lnSpc>
              <a:buNone/>
            </a:pPr>
            <a:endParaRPr lang="en-US" sz="1600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	deductible: 500,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	make: Taurus,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	model: Ford,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	VIN: 123ABC456,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}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policyNum</a:t>
            </a:r>
            <a:r>
              <a:rPr lang="en-US" sz="1600" dirty="0" smtClean="0"/>
              <a:t>: 456,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	</a:t>
            </a:r>
            <a:r>
              <a:rPr lang="en-US" sz="1600" b="1" dirty="0" smtClean="0">
                <a:solidFill>
                  <a:srgbClr val="008000"/>
                </a:solidFill>
              </a:rPr>
              <a:t>type: life</a:t>
            </a:r>
            <a:r>
              <a:rPr lang="en-US" sz="1600" dirty="0" smtClean="0"/>
              <a:t>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customerId</a:t>
            </a:r>
            <a:r>
              <a:rPr lang="en-US" sz="1600" dirty="0" smtClean="0"/>
              <a:t>: </a:t>
            </a:r>
            <a:r>
              <a:rPr lang="en-US" sz="1600" dirty="0" err="1" smtClean="0"/>
              <a:t>efg</a:t>
            </a:r>
            <a:r>
              <a:rPr lang="en-US" sz="1600" dirty="0" smtClean="0"/>
              <a:t>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     payment: 240,</a:t>
            </a:r>
          </a:p>
          <a:p>
            <a:pPr marL="0" indent="0">
              <a:lnSpc>
                <a:spcPct val="60000"/>
              </a:lnSpc>
              <a:buNone/>
            </a:pPr>
            <a:endParaRPr lang="en-US" sz="1600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policyValue</a:t>
            </a:r>
            <a:r>
              <a:rPr lang="en-US" sz="1600" dirty="0" smtClean="0"/>
              <a:t>: 125000,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     start: </a:t>
            </a:r>
            <a:r>
              <a:rPr lang="en-US" sz="1600" dirty="0" err="1" smtClean="0"/>
              <a:t>jan</a:t>
            </a:r>
            <a:r>
              <a:rPr lang="en-US" sz="1600" dirty="0" smtClean="0"/>
              <a:t>, 1995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     end: </a:t>
            </a:r>
            <a:r>
              <a:rPr lang="en-US" sz="1600" dirty="0" err="1" smtClean="0"/>
              <a:t>jan</a:t>
            </a:r>
            <a:r>
              <a:rPr lang="en-US" sz="1600" dirty="0" smtClean="0"/>
              <a:t>, 2015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	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policyNum</a:t>
            </a:r>
            <a:r>
              <a:rPr lang="en-US" sz="1600" dirty="0" smtClean="0"/>
              <a:t>: 789,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	</a:t>
            </a:r>
            <a:r>
              <a:rPr lang="en-US" sz="1600" b="1" dirty="0" smtClean="0">
                <a:solidFill>
                  <a:srgbClr val="008000"/>
                </a:solidFill>
              </a:rPr>
              <a:t>type: home</a:t>
            </a:r>
            <a:r>
              <a:rPr lang="en-US" sz="1600" dirty="0" smtClean="0"/>
              <a:t>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customerId</a:t>
            </a:r>
            <a:r>
              <a:rPr lang="en-US" sz="1600" dirty="0" smtClean="0"/>
              <a:t>: </a:t>
            </a:r>
            <a:r>
              <a:rPr lang="en-US" sz="1600" dirty="0" err="1" smtClean="0"/>
              <a:t>hij</a:t>
            </a:r>
            <a:r>
              <a:rPr lang="en-US" sz="1600" dirty="0" smtClean="0"/>
              <a:t>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   payment: 650,</a:t>
            </a:r>
          </a:p>
          <a:p>
            <a:pPr marL="0" indent="0">
              <a:lnSpc>
                <a:spcPct val="60000"/>
              </a:lnSpc>
              <a:buNone/>
            </a:pPr>
            <a:endParaRPr lang="en-US" sz="1600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	deductible: 1000,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floodCoverage</a:t>
            </a:r>
            <a:r>
              <a:rPr lang="en-US" sz="1600" dirty="0" smtClean="0"/>
              <a:t>: No,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	street: “10 Maple Lane”,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   city: “Springfield”,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   state: “Maryland”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82512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54250" y="994833"/>
            <a:ext cx="6604000" cy="3693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864791"/>
            <a:ext cx="451755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_id: 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"20130310/resource/</a:t>
            </a:r>
            <a:r>
              <a:rPr lang="en-US" sz="1400" dirty="0" err="1">
                <a:solidFill>
                  <a:srgbClr val="2A00FF"/>
                </a:solidFill>
                <a:latin typeface="Monaco"/>
              </a:rPr>
              <a:t>home.htm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metadata: {</a:t>
            </a:r>
          </a:p>
          <a:p>
            <a:r>
              <a:rPr lang="nl-NL" sz="1400" dirty="0">
                <a:solidFill>
                  <a:srgbClr val="000000"/>
                </a:solidFill>
                <a:latin typeface="Monaco"/>
              </a:rPr>
              <a:t>   date: </a:t>
            </a:r>
            <a:r>
              <a:rPr lang="nl-NL" sz="1400" dirty="0" err="1">
                <a:solidFill>
                  <a:srgbClr val="000000"/>
                </a:solidFill>
                <a:latin typeface="Monaco"/>
              </a:rPr>
              <a:t>ISODate</a:t>
            </a:r>
            <a:r>
              <a:rPr lang="nl-NL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nl-NL" sz="1400" dirty="0">
                <a:solidFill>
                  <a:srgbClr val="2A00FF"/>
                </a:solidFill>
                <a:latin typeface="Monaco"/>
              </a:rPr>
              <a:t>"2013-03-10T00:00:00Z"</a:t>
            </a:r>
            <a:r>
              <a:rPr lang="nl-NL" sz="1400" dirty="0">
                <a:solidFill>
                  <a:srgbClr val="000000"/>
                </a:solidFill>
                <a:latin typeface="Monaco"/>
              </a:rPr>
              <a:t>),</a:t>
            </a:r>
          </a:p>
          <a:p>
            <a:r>
              <a:rPr lang="nl-NL" sz="1400" dirty="0">
                <a:solidFill>
                  <a:srgbClr val="000000"/>
                </a:solidFill>
                <a:latin typeface="Monaco"/>
              </a:rPr>
              <a:t>   site: </a:t>
            </a:r>
            <a:r>
              <a:rPr lang="nl-NL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400" dirty="0" err="1">
                <a:solidFill>
                  <a:srgbClr val="2A00FF"/>
                </a:solidFill>
                <a:latin typeface="Monaco"/>
              </a:rPr>
              <a:t>main</a:t>
            </a:r>
            <a:r>
              <a:rPr lang="nl-NL" sz="1400" dirty="0">
                <a:solidFill>
                  <a:srgbClr val="2A00FF"/>
                </a:solidFill>
                <a:latin typeface="Monaco"/>
              </a:rPr>
              <a:t>-site"</a:t>
            </a:r>
            <a:r>
              <a:rPr lang="nl-NL" sz="14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nl-NL" sz="1400" dirty="0">
                <a:solidFill>
                  <a:srgbClr val="000000"/>
                </a:solidFill>
                <a:latin typeface="Monaco"/>
              </a:rPr>
              <a:t>   page: </a:t>
            </a:r>
            <a:r>
              <a:rPr lang="nl-NL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400" dirty="0" err="1">
                <a:solidFill>
                  <a:srgbClr val="2A00FF"/>
                </a:solidFill>
                <a:latin typeface="Monaco"/>
              </a:rPr>
              <a:t>home.htm</a:t>
            </a:r>
            <a:r>
              <a:rPr lang="nl-NL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4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nl-NL" sz="1400" dirty="0">
                <a:solidFill>
                  <a:srgbClr val="000000"/>
                </a:solidFill>
                <a:latin typeface="Monaco"/>
              </a:rPr>
              <a:t>   …</a:t>
            </a:r>
          </a:p>
          <a:p>
            <a:r>
              <a:rPr lang="nl-NL" sz="1400" dirty="0">
                <a:solidFill>
                  <a:srgbClr val="000000"/>
                </a:solidFill>
                <a:latin typeface="Monaco"/>
              </a:rPr>
              <a:t>  },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month : 3,</a:t>
            </a:r>
          </a:p>
          <a:p>
            <a:r>
              <a:rPr lang="nl-NL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nl-NL" sz="1400" dirty="0" err="1">
                <a:solidFill>
                  <a:srgbClr val="000000"/>
                </a:solidFill>
                <a:latin typeface="Monaco"/>
              </a:rPr>
              <a:t>total</a:t>
            </a:r>
            <a:r>
              <a:rPr lang="nl-NL" sz="1400" dirty="0">
                <a:solidFill>
                  <a:srgbClr val="000000"/>
                </a:solidFill>
                <a:latin typeface="Monaco"/>
              </a:rPr>
              <a:t> : 9120637,</a:t>
            </a:r>
          </a:p>
          <a:p>
            <a:r>
              <a:rPr lang="nl-NL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nl-NL" sz="1400" dirty="0" err="1">
                <a:solidFill>
                  <a:srgbClr val="000000"/>
                </a:solidFill>
                <a:latin typeface="Monaco"/>
              </a:rPr>
              <a:t>hourly</a:t>
            </a:r>
            <a:r>
              <a:rPr lang="nl-NL" sz="14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nl-NL" sz="1400" dirty="0">
                <a:solidFill>
                  <a:srgbClr val="000000"/>
                </a:solidFill>
                <a:latin typeface="Monaco"/>
              </a:rPr>
              <a:t>   0 : 361012,</a:t>
            </a:r>
          </a:p>
          <a:p>
            <a:r>
              <a:rPr lang="nl-NL" sz="1400" dirty="0">
                <a:solidFill>
                  <a:srgbClr val="000000"/>
                </a:solidFill>
                <a:latin typeface="Monaco"/>
              </a:rPr>
              <a:t>   1 : 399034,</a:t>
            </a:r>
          </a:p>
          <a:p>
            <a:r>
              <a:rPr lang="nl-NL" sz="1400" dirty="0">
                <a:solidFill>
                  <a:srgbClr val="000000"/>
                </a:solidFill>
                <a:latin typeface="Monaco"/>
              </a:rPr>
              <a:t>   …,</a:t>
            </a:r>
          </a:p>
          <a:p>
            <a:r>
              <a:rPr lang="nl-NL" sz="1400" dirty="0">
                <a:solidFill>
                  <a:srgbClr val="000000"/>
                </a:solidFill>
                <a:latin typeface="Monaco"/>
              </a:rPr>
              <a:t>   23 : 387010 }</a:t>
            </a:r>
            <a:r>
              <a:rPr lang="nl-NL" sz="1400" dirty="0" smtClean="0">
                <a:solidFill>
                  <a:srgbClr val="000000"/>
                </a:solidFill>
                <a:latin typeface="Monaco"/>
              </a:rPr>
              <a:t>,</a:t>
            </a:r>
          </a:p>
          <a:p>
            <a:endParaRPr lang="cs-CZ" sz="1400" dirty="0">
              <a:solidFill>
                <a:srgbClr val="CCCCCC"/>
              </a:solidFill>
              <a:latin typeface="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97654" y="864791"/>
            <a:ext cx="388217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hour-minute: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0 : { 0 : 5678,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1 : 6745,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2 : 9212,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…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59 : 6823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},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1 : { 0 : 8765,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1 : 8976,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2 : 8345,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…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59 : 9812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},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…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23 : { 0 : 7453,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1 : 7432,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2 : 7901,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…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59 : 8764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6189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</a:t>
            </a:r>
            <a:r>
              <a:rPr lang="en-US" dirty="0" err="1" smtClean="0"/>
              <a:t>vs</a:t>
            </a:r>
            <a:r>
              <a:rPr lang="en-US" dirty="0" smtClean="0"/>
              <a:t> Embedding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4439" y="976216"/>
            <a:ext cx="6931467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	_id: 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111,</a:t>
            </a:r>
            <a:endParaRPr lang="en-US" sz="1400" dirty="0">
              <a:solidFill>
                <a:srgbClr val="000000"/>
              </a:solidFill>
              <a:latin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	name: 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Monaco"/>
              </a:rPr>
              <a:t>Friso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nl-NL" sz="1400" dirty="0">
                <a:solidFill>
                  <a:srgbClr val="000000"/>
                </a:solidFill>
                <a:latin typeface="Monaco"/>
              </a:rPr>
              <a:t>	</a:t>
            </a:r>
            <a:r>
              <a:rPr lang="nl-NL" sz="1400" dirty="0" err="1">
                <a:solidFill>
                  <a:srgbClr val="000000"/>
                </a:solidFill>
                <a:latin typeface="Monaco"/>
              </a:rPr>
              <a:t>beers</a:t>
            </a:r>
            <a:r>
              <a:rPr lang="nl-NL" sz="1400" dirty="0">
                <a:solidFill>
                  <a:srgbClr val="000000"/>
                </a:solidFill>
                <a:latin typeface="Monaco"/>
              </a:rPr>
              <a:t>: [</a:t>
            </a:r>
          </a:p>
          <a:p>
            <a:r>
              <a:rPr lang="nl-NL" sz="1400" dirty="0">
                <a:solidFill>
                  <a:srgbClr val="000000"/>
                </a:solidFill>
                <a:latin typeface="Monaco"/>
              </a:rPr>
              <a:t>	        { name: </a:t>
            </a:r>
            <a:r>
              <a:rPr lang="nl-NL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400" dirty="0" err="1">
                <a:solidFill>
                  <a:srgbClr val="2A00FF"/>
                </a:solidFill>
                <a:latin typeface="Monaco"/>
              </a:rPr>
              <a:t>SuperBock</a:t>
            </a:r>
            <a:r>
              <a:rPr lang="nl-NL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nl-NL" sz="1400" dirty="0" err="1">
                <a:solidFill>
                  <a:srgbClr val="000000"/>
                </a:solidFill>
                <a:latin typeface="Monaco"/>
              </a:rPr>
              <a:t>comment</a:t>
            </a:r>
            <a:r>
              <a:rPr lang="nl-NL" sz="14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nl-NL" sz="1400" dirty="0">
                <a:solidFill>
                  <a:srgbClr val="2A00FF"/>
                </a:solidFill>
                <a:latin typeface="Monaco"/>
              </a:rPr>
              <a:t>"AWESOME"</a:t>
            </a:r>
            <a:r>
              <a:rPr lang="nl-NL" sz="1400" dirty="0">
                <a:solidFill>
                  <a:srgbClr val="000000"/>
                </a:solidFill>
                <a:latin typeface="Monaco"/>
              </a:rPr>
              <a:t> },</a:t>
            </a:r>
          </a:p>
          <a:p>
            <a:r>
              <a:rPr lang="nl-NL" sz="1400" dirty="0">
                <a:solidFill>
                  <a:srgbClr val="000000"/>
                </a:solidFill>
                <a:latin typeface="Monaco"/>
              </a:rPr>
              <a:t>	        { name: </a:t>
            </a:r>
            <a:r>
              <a:rPr lang="nl-NL" sz="1400" dirty="0">
                <a:solidFill>
                  <a:srgbClr val="2A00FF"/>
                </a:solidFill>
                <a:latin typeface="Monaco"/>
              </a:rPr>
              <a:t>"Bavaria"</a:t>
            </a:r>
            <a:r>
              <a:rPr lang="nl-NL" sz="1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nl-NL" sz="1400" dirty="0" err="1">
                <a:solidFill>
                  <a:srgbClr val="000000"/>
                </a:solidFill>
                <a:latin typeface="Monaco"/>
              </a:rPr>
              <a:t>comment</a:t>
            </a:r>
            <a:r>
              <a:rPr lang="nl-NL" sz="14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nl-NL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400" dirty="0" err="1">
                <a:solidFill>
                  <a:srgbClr val="2A00FF"/>
                </a:solidFill>
                <a:latin typeface="Monaco"/>
              </a:rPr>
              <a:t>Boooohhhohoohoh</a:t>
            </a:r>
            <a:r>
              <a:rPr lang="nl-NL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4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nl-NL" sz="1400" dirty="0">
                <a:solidFill>
                  <a:srgbClr val="000000"/>
                </a:solidFill>
                <a:latin typeface="Monaco"/>
              </a:rPr>
              <a:t>	]</a:t>
            </a:r>
          </a:p>
          <a:p>
            <a:r>
              <a:rPr lang="nl-NL" sz="1400" dirty="0">
                <a:solidFill>
                  <a:srgbClr val="000000"/>
                </a:solidFill>
                <a:latin typeface="Monaco"/>
              </a:rPr>
              <a:t>}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81278" y="2925370"/>
            <a:ext cx="2957043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{ 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	_id: 21,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Monaco"/>
              </a:rPr>
              <a:t>user_id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: 111,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	name: </a:t>
            </a:r>
            <a:r>
              <a:rPr lang="en-US" sz="11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100" dirty="0" err="1">
                <a:solidFill>
                  <a:srgbClr val="2A00FF"/>
                </a:solidFill>
                <a:latin typeface="Monaco"/>
              </a:rPr>
              <a:t>SuperBock</a:t>
            </a:r>
            <a:r>
              <a:rPr lang="en-US" sz="11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	comment: </a:t>
            </a:r>
            <a:r>
              <a:rPr lang="en-US" sz="1100" dirty="0">
                <a:solidFill>
                  <a:srgbClr val="2A00FF"/>
                </a:solidFill>
                <a:latin typeface="Monaco"/>
              </a:rPr>
              <a:t>"AWESOME"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{ 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	_id: 22,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Monaco"/>
              </a:rPr>
              <a:t>user_id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: 111,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	name: </a:t>
            </a:r>
            <a:r>
              <a:rPr lang="en-US" sz="11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100" u="sng" dirty="0">
                <a:solidFill>
                  <a:srgbClr val="2A00FF"/>
                </a:solidFill>
                <a:latin typeface="Monaco"/>
              </a:rPr>
              <a:t>Bavaria"</a:t>
            </a:r>
            <a:r>
              <a:rPr lang="en-US" sz="1100" u="sng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	comment: </a:t>
            </a:r>
            <a:r>
              <a:rPr lang="en-US" sz="11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100" u="sng" dirty="0" err="1">
                <a:solidFill>
                  <a:srgbClr val="2A00FF"/>
                </a:solidFill>
                <a:latin typeface="Monaco"/>
              </a:rPr>
              <a:t>Boooohhhohoohoh</a:t>
            </a:r>
            <a:r>
              <a:rPr lang="en-US" sz="1100" u="sng" dirty="0">
                <a:solidFill>
                  <a:srgbClr val="2A00FF"/>
                </a:solidFill>
                <a:latin typeface="Monaco"/>
              </a:rPr>
              <a:t>"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}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034439" y="2925370"/>
            <a:ext cx="2586428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100" dirty="0" smtClean="0">
              <a:solidFill>
                <a:srgbClr val="000000"/>
              </a:solidFill>
              <a:latin typeface="Monaco"/>
            </a:endParaRPr>
          </a:p>
          <a:p>
            <a:endParaRPr lang="en-US" sz="1100" dirty="0">
              <a:solidFill>
                <a:srgbClr val="000000"/>
              </a:solidFill>
              <a:latin typeface="Monaco"/>
            </a:endParaRPr>
          </a:p>
          <a:p>
            <a:endParaRPr lang="en-US" sz="11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Monaco"/>
              </a:rPr>
              <a:t>{</a:t>
            </a:r>
            <a:endParaRPr lang="en-US" sz="1100" dirty="0">
              <a:solidFill>
                <a:srgbClr val="000000"/>
              </a:solidFill>
              <a:latin typeface="Monaco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	_id: 111,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	name: </a:t>
            </a:r>
            <a:r>
              <a:rPr lang="en-US" sz="11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100" u="sng" dirty="0" err="1">
                <a:solidFill>
                  <a:srgbClr val="2A00FF"/>
                </a:solidFill>
                <a:latin typeface="Monaco"/>
              </a:rPr>
              <a:t>Friso</a:t>
            </a:r>
            <a:r>
              <a:rPr lang="en-US" sz="1100" u="sng" dirty="0">
                <a:solidFill>
                  <a:srgbClr val="2A00FF"/>
                </a:solidFill>
                <a:latin typeface="Monaco"/>
              </a:rPr>
              <a:t>"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latin typeface="Monaco"/>
            </a:endParaRPr>
          </a:p>
          <a:p>
            <a:endParaRPr lang="en-US" sz="1100" dirty="0" smtClean="0">
              <a:solidFill>
                <a:srgbClr val="000000"/>
              </a:solidFill>
              <a:latin typeface="Monaco"/>
            </a:endParaRPr>
          </a:p>
          <a:p>
            <a:endParaRPr lang="en-US" sz="1100" dirty="0">
              <a:solidFill>
                <a:srgbClr val="000000"/>
              </a:solidFill>
              <a:latin typeface="Monaco"/>
            </a:endParaRPr>
          </a:p>
          <a:p>
            <a:endParaRPr lang="en-US" sz="1100" dirty="0" smtClean="0">
              <a:solidFill>
                <a:srgbClr val="000000"/>
              </a:solidFill>
              <a:latin typeface="Monaco"/>
            </a:endParaRPr>
          </a:p>
          <a:p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5947535" y="976216"/>
            <a:ext cx="201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Embedding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56720" y="3171942"/>
            <a:ext cx="201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Referencing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6076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</a:t>
            </a:r>
            <a:r>
              <a:rPr lang="en-US" dirty="0" err="1" smtClean="0"/>
              <a:t>vs</a:t>
            </a:r>
            <a:r>
              <a:rPr lang="en-US" dirty="0" smtClean="0"/>
              <a:t> Embedding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1242006"/>
              </p:ext>
            </p:extLst>
          </p:nvPr>
        </p:nvGraphicFramePr>
        <p:xfrm>
          <a:off x="457200" y="1103313"/>
          <a:ext cx="8229600" cy="32424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14800"/>
                <a:gridCol w="4114800"/>
              </a:tblGrid>
              <a:tr h="8106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Embedding</a:t>
                      </a:r>
                      <a:endParaRPr lang="en-US" dirty="0"/>
                    </a:p>
                  </a:txBody>
                  <a:tcPr/>
                </a:tc>
              </a:tr>
              <a:tr h="810605">
                <a:tc>
                  <a:txBody>
                    <a:bodyPr/>
                    <a:lstStyle/>
                    <a:p>
                      <a:r>
                        <a:rPr lang="en-US" dirty="0" smtClean="0"/>
                        <a:t>Data grows</a:t>
                      </a:r>
                      <a:r>
                        <a:rPr lang="en-US" baseline="0" dirty="0" smtClean="0"/>
                        <a:t> in different 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Want</a:t>
                      </a:r>
                      <a:r>
                        <a:rPr lang="en-US" baseline="0" dirty="0" smtClean="0"/>
                        <a:t> to retrieve all info in one go (avoid round trips to database)</a:t>
                      </a:r>
                      <a:endParaRPr lang="en-US" dirty="0"/>
                    </a:p>
                  </a:txBody>
                  <a:tcPr/>
                </a:tc>
              </a:tr>
              <a:tr h="810605">
                <a:tc>
                  <a:txBody>
                    <a:bodyPr/>
                    <a:lstStyle/>
                    <a:p>
                      <a:r>
                        <a:rPr lang="en-US" dirty="0" smtClean="0"/>
                        <a:t>Is access by different access patterns and workflows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Assure atomic operations</a:t>
                      </a:r>
                      <a:endParaRPr lang="en-US" dirty="0"/>
                    </a:p>
                  </a:txBody>
                  <a:tcPr/>
                </a:tc>
              </a:tr>
              <a:tr h="810605">
                <a:tc>
                  <a:txBody>
                    <a:bodyPr/>
                    <a:lstStyle/>
                    <a:p>
                      <a:r>
                        <a:rPr lang="en-US" dirty="0" smtClean="0"/>
                        <a:t>Have a different</a:t>
                      </a:r>
                      <a:r>
                        <a:rPr lang="en-US" baseline="0" dirty="0" smtClean="0"/>
                        <a:t> lifecycle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data changes in the same rate and in the same pace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34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Anti-Patterns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Unbounded Arrays/Documents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0917" y="864791"/>
            <a:ext cx="3344333" cy="37707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58217" y="1016000"/>
            <a:ext cx="432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db.profile.insert</a:t>
            </a:r>
            <a:r>
              <a:rPr lang="en-US" dirty="0" smtClean="0">
                <a:latin typeface="Courier"/>
                <a:cs typeface="Courier"/>
              </a:rPr>
              <a:t>( doc0 );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34999" y="1016000"/>
            <a:ext cx="3143251" cy="68791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latin typeface="Courier"/>
                <a:cs typeface="Courier"/>
              </a:rPr>
              <a:t>{_id: 1, </a:t>
            </a:r>
            <a:r>
              <a:rPr lang="en-US" sz="1400" b="1" dirty="0" err="1" smtClean="0">
                <a:latin typeface="Courier"/>
                <a:cs typeface="Courier"/>
              </a:rPr>
              <a:t>selfies</a:t>
            </a:r>
            <a:r>
              <a:rPr lang="en-US" sz="1400" b="1" dirty="0" smtClean="0">
                <a:latin typeface="Courier"/>
                <a:cs typeface="Courier"/>
              </a:rPr>
              <a:t>: [x0001]} </a:t>
            </a: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8217" y="1519251"/>
            <a:ext cx="432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db.profile.insert</a:t>
            </a:r>
            <a:r>
              <a:rPr lang="en-US" dirty="0" smtClean="0">
                <a:latin typeface="Courier"/>
                <a:cs typeface="Courier"/>
              </a:rPr>
              <a:t>( doc2 );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4999" y="1803401"/>
            <a:ext cx="3143251" cy="68791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latin typeface="Courier"/>
                <a:cs typeface="Courier"/>
              </a:rPr>
              <a:t>{_id: 2, </a:t>
            </a:r>
            <a:r>
              <a:rPr lang="en-US" sz="1400" b="1" dirty="0" err="1" smtClean="0">
                <a:latin typeface="Courier"/>
                <a:cs typeface="Courier"/>
              </a:rPr>
              <a:t>selfies</a:t>
            </a:r>
            <a:r>
              <a:rPr lang="en-US" sz="1400" b="1" dirty="0" smtClean="0">
                <a:latin typeface="Courier"/>
                <a:cs typeface="Courier"/>
              </a:rPr>
              <a:t>: [x0101]} </a:t>
            </a: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8217" y="2323070"/>
            <a:ext cx="432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db.profile.update</a:t>
            </a:r>
            <a:r>
              <a:rPr lang="en-US" dirty="0" smtClean="0">
                <a:latin typeface="Courier"/>
                <a:cs typeface="Courier"/>
              </a:rPr>
              <a:t>({_id:1}, {$push:{</a:t>
            </a:r>
            <a:r>
              <a:rPr lang="en-US" dirty="0" err="1" smtClean="0">
                <a:latin typeface="Courier"/>
                <a:cs typeface="Courier"/>
              </a:rPr>
              <a:t>selfies</a:t>
            </a:r>
            <a:r>
              <a:rPr lang="en-US" dirty="0" smtClean="0">
                <a:latin typeface="Courier"/>
                <a:cs typeface="Courier"/>
              </a:rPr>
              <a:t>: x0202});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64869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46914E-6 L -0.00122 0.3046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5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7" grpId="0"/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 Database Schema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1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Unbounded Arrays/Documents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0917" y="864791"/>
            <a:ext cx="3344333" cy="37707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58217" y="1016000"/>
            <a:ext cx="432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db.profile.insert</a:t>
            </a:r>
            <a:r>
              <a:rPr lang="en-US" dirty="0" smtClean="0">
                <a:latin typeface="Courier"/>
                <a:cs typeface="Courier"/>
              </a:rPr>
              <a:t>( doc0 );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34999" y="2592917"/>
            <a:ext cx="3143251" cy="68791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latin typeface="Courier"/>
                <a:cs typeface="Courier"/>
              </a:rPr>
              <a:t>{_id: 1, </a:t>
            </a:r>
            <a:r>
              <a:rPr lang="en-US" sz="1400" b="1" dirty="0" err="1" smtClean="0">
                <a:latin typeface="Courier"/>
                <a:cs typeface="Courier"/>
              </a:rPr>
              <a:t>selfies</a:t>
            </a:r>
            <a:r>
              <a:rPr lang="en-US" sz="1400" b="1" dirty="0" smtClean="0">
                <a:latin typeface="Courier"/>
                <a:cs typeface="Courier"/>
              </a:rPr>
              <a:t>: [x0001, x0202]} </a:t>
            </a: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8217" y="1519251"/>
            <a:ext cx="432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db.profile.insert</a:t>
            </a:r>
            <a:r>
              <a:rPr lang="en-US" dirty="0" smtClean="0">
                <a:latin typeface="Courier"/>
                <a:cs typeface="Courier"/>
              </a:rPr>
              <a:t>( doc2 );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4999" y="1803401"/>
            <a:ext cx="3143251" cy="68791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latin typeface="Courier"/>
                <a:cs typeface="Courier"/>
              </a:rPr>
              <a:t>{_id: 2, </a:t>
            </a:r>
            <a:r>
              <a:rPr lang="en-US" sz="1400" b="1" dirty="0" err="1" smtClean="0">
                <a:latin typeface="Courier"/>
                <a:cs typeface="Courier"/>
              </a:rPr>
              <a:t>selfies</a:t>
            </a:r>
            <a:r>
              <a:rPr lang="en-US" sz="1400" b="1" dirty="0" smtClean="0">
                <a:latin typeface="Courier"/>
                <a:cs typeface="Courier"/>
              </a:rPr>
              <a:t>: [x0101]} </a:t>
            </a: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8217" y="2328738"/>
            <a:ext cx="432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db.profile.update</a:t>
            </a:r>
            <a:r>
              <a:rPr lang="en-US" dirty="0" smtClean="0">
                <a:latin typeface="Courier"/>
                <a:cs typeface="Courier"/>
              </a:rPr>
              <a:t>({_id:1}, {$push:{</a:t>
            </a:r>
            <a:r>
              <a:rPr lang="en-US" dirty="0" err="1" smtClean="0">
                <a:latin typeface="Courier"/>
                <a:cs typeface="Courier"/>
              </a:rPr>
              <a:t>selfies</a:t>
            </a:r>
            <a:r>
              <a:rPr lang="en-US" dirty="0" smtClean="0">
                <a:latin typeface="Courier"/>
                <a:cs typeface="Courier"/>
              </a:rPr>
              <a:t>: x0202});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1531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Unbounded Arrays/Documents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0917" y="864791"/>
            <a:ext cx="3344333" cy="37707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58217" y="1016000"/>
            <a:ext cx="432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db.profile.insert</a:t>
            </a:r>
            <a:r>
              <a:rPr lang="en-US" dirty="0" smtClean="0">
                <a:latin typeface="Courier"/>
                <a:cs typeface="Courier"/>
              </a:rPr>
              <a:t>( doc0 );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34999" y="2592917"/>
            <a:ext cx="3143251" cy="68791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latin typeface="Courier"/>
                <a:cs typeface="Courier"/>
              </a:rPr>
              <a:t>{_id: 1, </a:t>
            </a:r>
            <a:r>
              <a:rPr lang="en-US" sz="1400" b="1" dirty="0" err="1" smtClean="0">
                <a:latin typeface="Courier"/>
                <a:cs typeface="Courier"/>
              </a:rPr>
              <a:t>selfies</a:t>
            </a:r>
            <a:r>
              <a:rPr lang="en-US" sz="1400" b="1" dirty="0" smtClean="0">
                <a:latin typeface="Courier"/>
                <a:cs typeface="Courier"/>
              </a:rPr>
              <a:t>: [x0001, x0202]} </a:t>
            </a: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8217" y="1519251"/>
            <a:ext cx="432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db.profile.insert</a:t>
            </a:r>
            <a:r>
              <a:rPr lang="en-US" dirty="0" smtClean="0">
                <a:latin typeface="Courier"/>
                <a:cs typeface="Courier"/>
              </a:rPr>
              <a:t>( doc2 );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4999" y="1803401"/>
            <a:ext cx="3143251" cy="68791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latin typeface="Courier"/>
                <a:cs typeface="Courier"/>
              </a:rPr>
              <a:t>{_id: 2, </a:t>
            </a:r>
            <a:r>
              <a:rPr lang="en-US" sz="1400" b="1" dirty="0" err="1" smtClean="0">
                <a:latin typeface="Courier"/>
                <a:cs typeface="Courier"/>
              </a:rPr>
              <a:t>selfies</a:t>
            </a:r>
            <a:r>
              <a:rPr lang="en-US" sz="1400" b="1" dirty="0" smtClean="0">
                <a:latin typeface="Courier"/>
                <a:cs typeface="Courier"/>
              </a:rPr>
              <a:t>: [x0101]} </a:t>
            </a: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8217" y="2328738"/>
            <a:ext cx="432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db.profile.update</a:t>
            </a:r>
            <a:r>
              <a:rPr lang="en-US" dirty="0" smtClean="0">
                <a:latin typeface="Courier"/>
                <a:cs typeface="Courier"/>
              </a:rPr>
              <a:t>({_id: 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}, {$push:{</a:t>
            </a:r>
            <a:r>
              <a:rPr lang="en-US" dirty="0" err="1" smtClean="0">
                <a:latin typeface="Courier"/>
                <a:cs typeface="Courier"/>
              </a:rPr>
              <a:t>selfies</a:t>
            </a:r>
            <a:r>
              <a:rPr lang="en-US" dirty="0" smtClean="0">
                <a:latin typeface="Courier"/>
                <a:cs typeface="Courier"/>
              </a:rPr>
              <a:t>: </a:t>
            </a:r>
            <a:r>
              <a:rPr lang="en-US" dirty="0" err="1" smtClean="0">
                <a:latin typeface="Courier"/>
                <a:cs typeface="Courier"/>
              </a:rPr>
              <a:t>xXXX</a:t>
            </a:r>
            <a:r>
              <a:rPr lang="en-US" dirty="0" smtClean="0">
                <a:latin typeface="Courier"/>
                <a:cs typeface="Courier"/>
              </a:rPr>
              <a:t>});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2617" y="1934805"/>
            <a:ext cx="432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for 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in </a:t>
            </a:r>
            <a:r>
              <a:rPr lang="en-US" dirty="0" err="1" smtClean="0">
                <a:latin typeface="Courier"/>
                <a:cs typeface="Courier"/>
              </a:rPr>
              <a:t>all_profiles</a:t>
            </a:r>
            <a:r>
              <a:rPr lang="en-US" dirty="0" smtClean="0">
                <a:latin typeface="Courier"/>
                <a:cs typeface="Courier"/>
              </a:rPr>
              <a:t>: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4999" y="1016000"/>
            <a:ext cx="3143251" cy="68791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latin typeface="Courier"/>
                <a:cs typeface="Courier"/>
              </a:rPr>
              <a:t>{_id: 3, </a:t>
            </a:r>
            <a:r>
              <a:rPr lang="en-US" sz="1400" b="1" dirty="0" err="1" smtClean="0">
                <a:latin typeface="Courier"/>
                <a:cs typeface="Courier"/>
              </a:rPr>
              <a:t>selfies</a:t>
            </a:r>
            <a:r>
              <a:rPr lang="en-US" sz="1400" b="1" dirty="0" smtClean="0">
                <a:latin typeface="Courier"/>
                <a:cs typeface="Courier"/>
              </a:rPr>
              <a:t>: [x0103…]} </a:t>
            </a: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4999" y="1803401"/>
            <a:ext cx="3143251" cy="68791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latin typeface="Courier"/>
                <a:cs typeface="Courier"/>
              </a:rPr>
              <a:t>{_id: 4, </a:t>
            </a:r>
            <a:r>
              <a:rPr lang="en-US" sz="1400" b="1" dirty="0" err="1" smtClean="0">
                <a:latin typeface="Courier"/>
                <a:cs typeface="Courier"/>
              </a:rPr>
              <a:t>selfies</a:t>
            </a:r>
            <a:r>
              <a:rPr lang="en-US" sz="1400" b="1" dirty="0" smtClean="0">
                <a:latin typeface="Courier"/>
                <a:cs typeface="Courier"/>
              </a:rPr>
              <a:t>: [x0104…]} </a:t>
            </a:r>
            <a:endParaRPr lang="en-US" sz="14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32372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95062E-6 L 5.55556E-7 0.290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23457E-7 L 5.55556E-7 0.254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2.46914E-6 L -3.05556E-6 0.3067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1" grpId="1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Documents</a:t>
            </a:r>
            <a:endParaRPr lang="en-US" dirty="0"/>
          </a:p>
        </p:txBody>
      </p:sp>
      <p:pic>
        <p:nvPicPr>
          <p:cNvPr id="4" name="Content Placeholder 3" descr="Screen Shot 2015-06-17 at 23.38.05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7" b="23022"/>
          <a:stretch/>
        </p:blipFill>
        <p:spPr>
          <a:xfrm>
            <a:off x="457200" y="732896"/>
            <a:ext cx="8229600" cy="3881437"/>
          </a:xfrm>
        </p:spPr>
      </p:pic>
    </p:spTree>
    <p:extLst>
      <p:ext uri="{BB962C8B-B14F-4D97-AF65-F5344CB8AC3E}">
        <p14:creationId xmlns:p14="http://schemas.microsoft.com/office/powerpoint/2010/main" val="2234822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Documents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833" y="1238250"/>
            <a:ext cx="306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760420"/>
            <a:ext cx="8424333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name: </a:t>
            </a:r>
            <a:r>
              <a:rPr lang="en-US" sz="1100" dirty="0">
                <a:solidFill>
                  <a:srgbClr val="2A00FF"/>
                </a:solidFill>
                <a:latin typeface="Monaco"/>
              </a:rPr>
              <a:t>'Norberto'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role: </a:t>
            </a:r>
            <a:r>
              <a:rPr lang="en-US" sz="1100" dirty="0">
                <a:solidFill>
                  <a:srgbClr val="2A00FF"/>
                </a:solidFill>
                <a:latin typeface="Monaco"/>
              </a:rPr>
              <a:t>'Technical Evangelist'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talks: [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        title: </a:t>
            </a:r>
            <a:r>
              <a:rPr lang="en-US" sz="1100" dirty="0">
                <a:solidFill>
                  <a:srgbClr val="2A00FF"/>
                </a:solidFill>
                <a:latin typeface="Monaco"/>
              </a:rPr>
              <a:t>'Document Database Schema Design'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, 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Monaco"/>
              </a:rPr>
              <a:t>description:</a:t>
            </a:r>
            <a:r>
              <a:rPr lang="en-US" sz="1100" dirty="0" err="1">
                <a:solidFill>
                  <a:srgbClr val="2A00FF"/>
                </a:solidFill>
                <a:latin typeface="Monaco"/>
              </a:rPr>
              <a:t>'This</a:t>
            </a:r>
            <a:r>
              <a:rPr lang="en-US" sz="1100" dirty="0">
                <a:solidFill>
                  <a:srgbClr val="2A00FF"/>
                </a:solidFill>
                <a:latin typeface="Monaco"/>
              </a:rPr>
              <a:t> talk is a short introduction...'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, </a:t>
            </a:r>
          </a:p>
          <a:p>
            <a:r>
              <a:rPr lang="nl-NL" sz="11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nl-NL" sz="1100" dirty="0" err="1">
                <a:solidFill>
                  <a:srgbClr val="000000"/>
                </a:solidFill>
                <a:latin typeface="Monaco"/>
              </a:rPr>
              <a:t>schedule</a:t>
            </a:r>
            <a:r>
              <a:rPr lang="nl-NL" sz="11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nl-NL" sz="1100" dirty="0">
                <a:solidFill>
                  <a:srgbClr val="2A00FF"/>
                </a:solidFill>
                <a:latin typeface="Monaco"/>
              </a:rPr>
              <a:t>'12:10 - 12:25'</a:t>
            </a:r>
          </a:p>
          <a:p>
            <a:r>
              <a:rPr lang="nl-NL" sz="1100" dirty="0">
                <a:solidFill>
                  <a:srgbClr val="000000"/>
                </a:solidFill>
                <a:latin typeface="Monaco"/>
              </a:rPr>
              <a:t>        },</a:t>
            </a:r>
          </a:p>
          <a:p>
            <a:r>
              <a:rPr lang="nl-NL" sz="1100" dirty="0">
                <a:solidFill>
                  <a:srgbClr val="000000"/>
                </a:solidFill>
                <a:latin typeface="Monaco"/>
              </a:rPr>
              <a:t>        {</a:t>
            </a:r>
          </a:p>
          <a:p>
            <a:r>
              <a:rPr lang="nl-NL" sz="11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nl-NL" sz="1100" dirty="0" err="1">
                <a:solidFill>
                  <a:srgbClr val="000000"/>
                </a:solidFill>
                <a:latin typeface="Monaco"/>
              </a:rPr>
              <a:t>title</a:t>
            </a:r>
            <a:r>
              <a:rPr lang="nl-NL" sz="11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nl-NL" sz="1100" dirty="0">
                <a:solidFill>
                  <a:srgbClr val="2A00FF"/>
                </a:solidFill>
                <a:latin typeface="Monaco"/>
              </a:rPr>
              <a:t>'</a:t>
            </a:r>
            <a:r>
              <a:rPr lang="nl-NL" sz="1100" dirty="0" err="1">
                <a:solidFill>
                  <a:srgbClr val="2A00FF"/>
                </a:solidFill>
                <a:latin typeface="Monaco"/>
              </a:rPr>
              <a:t>Scalable</a:t>
            </a:r>
            <a:r>
              <a:rPr lang="nl-NL" sz="1100" dirty="0">
                <a:solidFill>
                  <a:srgbClr val="2A00FF"/>
                </a:solidFill>
                <a:latin typeface="Monaco"/>
              </a:rPr>
              <a:t> Cluster in 15 minutes!'</a:t>
            </a:r>
            <a:r>
              <a:rPr lang="nl-NL" sz="1100" dirty="0">
                <a:solidFill>
                  <a:srgbClr val="000000"/>
                </a:solidFill>
                <a:latin typeface="Monaco"/>
              </a:rPr>
              <a:t>, </a:t>
            </a:r>
          </a:p>
          <a:p>
            <a:r>
              <a:rPr lang="nl-NL" sz="11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nl-NL" sz="1100" dirty="0" err="1">
                <a:solidFill>
                  <a:srgbClr val="000000"/>
                </a:solidFill>
                <a:latin typeface="Monaco"/>
              </a:rPr>
              <a:t>description</a:t>
            </a:r>
            <a:r>
              <a:rPr lang="nl-NL" sz="11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nl-NL" sz="1100" dirty="0">
                <a:solidFill>
                  <a:srgbClr val="2A00FF"/>
                </a:solidFill>
                <a:latin typeface="Monaco"/>
              </a:rPr>
              <a:t>'</a:t>
            </a:r>
            <a:r>
              <a:rPr lang="nl-NL" sz="1100" dirty="0" err="1">
                <a:solidFill>
                  <a:srgbClr val="2A00FF"/>
                </a:solidFill>
                <a:latin typeface="Monaco"/>
              </a:rPr>
              <a:t>This</a:t>
            </a:r>
            <a:r>
              <a:rPr lang="nl-NL" sz="1100" dirty="0">
                <a:solidFill>
                  <a:srgbClr val="2A00FF"/>
                </a:solidFill>
                <a:latin typeface="Monaco"/>
              </a:rPr>
              <a:t> talk is a </a:t>
            </a:r>
            <a:r>
              <a:rPr lang="nl-NL" sz="1100" dirty="0" err="1">
                <a:solidFill>
                  <a:srgbClr val="2A00FF"/>
                </a:solidFill>
                <a:latin typeface="Monaco"/>
              </a:rPr>
              <a:t>quick</a:t>
            </a:r>
            <a:r>
              <a:rPr lang="nl-NL" sz="1100" dirty="0">
                <a:solidFill>
                  <a:srgbClr val="2A00FF"/>
                </a:solidFill>
                <a:latin typeface="Monaco"/>
              </a:rPr>
              <a:t> </a:t>
            </a:r>
            <a:r>
              <a:rPr lang="nl-NL" sz="1100" dirty="0" err="1">
                <a:solidFill>
                  <a:srgbClr val="2A00FF"/>
                </a:solidFill>
                <a:latin typeface="Monaco"/>
              </a:rPr>
              <a:t>introduction</a:t>
            </a:r>
            <a:r>
              <a:rPr lang="nl-NL" sz="1100" dirty="0">
                <a:solidFill>
                  <a:srgbClr val="2A00FF"/>
                </a:solidFill>
                <a:latin typeface="Monaco"/>
              </a:rPr>
              <a:t>...'</a:t>
            </a:r>
            <a:r>
              <a:rPr lang="nl-NL" sz="1100" dirty="0">
                <a:solidFill>
                  <a:srgbClr val="000000"/>
                </a:solidFill>
                <a:latin typeface="Monaco"/>
              </a:rPr>
              <a:t>, </a:t>
            </a:r>
          </a:p>
          <a:p>
            <a:r>
              <a:rPr lang="nl-NL" sz="11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nl-NL" sz="1100" dirty="0" err="1">
                <a:solidFill>
                  <a:srgbClr val="000000"/>
                </a:solidFill>
                <a:latin typeface="Monaco"/>
              </a:rPr>
              <a:t>schedule</a:t>
            </a:r>
            <a:r>
              <a:rPr lang="nl-NL" sz="11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nl-NL" sz="1100" dirty="0">
                <a:solidFill>
                  <a:srgbClr val="2A00FF"/>
                </a:solidFill>
                <a:latin typeface="Monaco"/>
              </a:rPr>
              <a:t>'14:50 - 15:05'</a:t>
            </a:r>
            <a:r>
              <a:rPr lang="nl-NL" sz="11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nl-NL" sz="1100" dirty="0">
                <a:solidFill>
                  <a:srgbClr val="000000"/>
                </a:solidFill>
                <a:latin typeface="Monaco"/>
              </a:rPr>
              <a:t>    ]</a:t>
            </a:r>
          </a:p>
          <a:p>
            <a:r>
              <a:rPr lang="nl-NL" sz="11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nl-NL" sz="1100" dirty="0" err="1">
                <a:solidFill>
                  <a:srgbClr val="000000"/>
                </a:solidFill>
                <a:latin typeface="Monaco"/>
              </a:rPr>
              <a:t>twitter</a:t>
            </a:r>
            <a:r>
              <a:rPr lang="nl-NL" sz="11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nl-NL" sz="1100" dirty="0">
                <a:solidFill>
                  <a:srgbClr val="2A00FF"/>
                </a:solidFill>
                <a:latin typeface="Monaco"/>
              </a:rPr>
              <a:t>'</a:t>
            </a:r>
            <a:r>
              <a:rPr lang="nl-NL" sz="1100" dirty="0" err="1">
                <a:solidFill>
                  <a:srgbClr val="2A00FF"/>
                </a:solidFill>
                <a:latin typeface="Monaco"/>
              </a:rPr>
              <a:t>nleite</a:t>
            </a:r>
            <a:r>
              <a:rPr lang="nl-NL" sz="1100" dirty="0">
                <a:solidFill>
                  <a:srgbClr val="2A00FF"/>
                </a:solidFill>
                <a:latin typeface="Monaco"/>
              </a:rPr>
              <a:t>'</a:t>
            </a:r>
            <a:r>
              <a:rPr lang="nl-NL" sz="11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nl-NL" sz="1100" dirty="0">
                <a:solidFill>
                  <a:srgbClr val="000000"/>
                </a:solidFill>
                <a:latin typeface="Monaco"/>
              </a:rPr>
              <a:t>    email: </a:t>
            </a:r>
            <a:r>
              <a:rPr lang="nl-NL" sz="1100" dirty="0">
                <a:solidFill>
                  <a:srgbClr val="2A00FF"/>
                </a:solidFill>
                <a:latin typeface="Monaco"/>
              </a:rPr>
              <a:t>'</a:t>
            </a:r>
            <a:r>
              <a:rPr lang="nl-NL" sz="1100" dirty="0" err="1">
                <a:solidFill>
                  <a:srgbClr val="2A00FF"/>
                </a:solidFill>
                <a:latin typeface="Monaco"/>
              </a:rPr>
              <a:t>norberto@mongodb.com</a:t>
            </a:r>
            <a:r>
              <a:rPr lang="nl-NL" sz="1100" dirty="0">
                <a:solidFill>
                  <a:srgbClr val="2A00FF"/>
                </a:solidFill>
                <a:latin typeface="Monaco"/>
              </a:rPr>
              <a:t>'</a:t>
            </a:r>
            <a:r>
              <a:rPr lang="nl-NL" sz="11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nl-NL" sz="1100" dirty="0">
                <a:solidFill>
                  <a:srgbClr val="000000"/>
                </a:solidFill>
                <a:latin typeface="Monaco"/>
              </a:rPr>
              <a:t>    bio: </a:t>
            </a:r>
            <a:r>
              <a:rPr lang="nl-NL" sz="1100" dirty="0">
                <a:solidFill>
                  <a:srgbClr val="2A00FF"/>
                </a:solidFill>
                <a:latin typeface="Monaco"/>
              </a:rPr>
              <a:t>'</a:t>
            </a:r>
            <a:r>
              <a:rPr lang="nl-NL" sz="1100" dirty="0" err="1">
                <a:solidFill>
                  <a:srgbClr val="2A00FF"/>
                </a:solidFill>
                <a:latin typeface="Monaco"/>
              </a:rPr>
              <a:t>Norberto</a:t>
            </a:r>
            <a:r>
              <a:rPr lang="nl-NL" sz="1100" dirty="0">
                <a:solidFill>
                  <a:srgbClr val="2A00FF"/>
                </a:solidFill>
                <a:latin typeface="Monaco"/>
              </a:rPr>
              <a:t> Leite is Technical Evangelist...'</a:t>
            </a:r>
            <a:r>
              <a:rPr lang="nl-NL" sz="1100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endParaRPr lang="nl-NL" sz="1100" dirty="0">
              <a:latin typeface="Monaco"/>
            </a:endParaRPr>
          </a:p>
          <a:p>
            <a:r>
              <a:rPr lang="nl-NL" sz="11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nl-NL" sz="1100" dirty="0" err="1">
                <a:solidFill>
                  <a:srgbClr val="000000"/>
                </a:solidFill>
                <a:latin typeface="Monaco"/>
              </a:rPr>
              <a:t>address</a:t>
            </a:r>
            <a:r>
              <a:rPr lang="nl-NL" sz="11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nl-NL" sz="1100" dirty="0">
                <a:solidFill>
                  <a:srgbClr val="2A00FF"/>
                </a:solidFill>
                <a:latin typeface="Monaco"/>
              </a:rPr>
              <a:t>'</a:t>
            </a:r>
            <a:r>
              <a:rPr lang="nl-NL" sz="1100" dirty="0" err="1">
                <a:solidFill>
                  <a:srgbClr val="2A00FF"/>
                </a:solidFill>
                <a:latin typeface="Monaco"/>
              </a:rPr>
              <a:t>Calle</a:t>
            </a:r>
            <a:r>
              <a:rPr lang="nl-NL" sz="1100" dirty="0">
                <a:solidFill>
                  <a:srgbClr val="2A00FF"/>
                </a:solidFill>
                <a:latin typeface="Monaco"/>
              </a:rPr>
              <a:t> </a:t>
            </a:r>
            <a:r>
              <a:rPr lang="nl-NL" sz="1100" dirty="0" err="1">
                <a:solidFill>
                  <a:srgbClr val="2A00FF"/>
                </a:solidFill>
                <a:latin typeface="Monaco"/>
              </a:rPr>
              <a:t>Artistas</a:t>
            </a:r>
            <a:r>
              <a:rPr lang="nl-NL" sz="1100" dirty="0">
                <a:solidFill>
                  <a:srgbClr val="2A00FF"/>
                </a:solidFill>
                <a:latin typeface="Monaco"/>
              </a:rPr>
              <a:t>, Madrid'</a:t>
            </a:r>
            <a:r>
              <a:rPr lang="nl-NL" sz="11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nl-NL" sz="1100" dirty="0">
                <a:solidFill>
                  <a:srgbClr val="000000"/>
                </a:solidFill>
                <a:latin typeface="Monaco"/>
              </a:rPr>
              <a:t>    supporter: { </a:t>
            </a:r>
            <a:r>
              <a:rPr lang="nl-NL" sz="1100" dirty="0" err="1">
                <a:solidFill>
                  <a:srgbClr val="000000"/>
                </a:solidFill>
                <a:latin typeface="Monaco"/>
              </a:rPr>
              <a:t>clube</a:t>
            </a:r>
            <a:r>
              <a:rPr lang="nl-NL" sz="11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nl-NL" sz="1100" dirty="0">
                <a:solidFill>
                  <a:srgbClr val="2A00FF"/>
                </a:solidFill>
                <a:latin typeface="Monaco"/>
              </a:rPr>
              <a:t>'FC Porto'</a:t>
            </a:r>
            <a:r>
              <a:rPr lang="nl-NL" sz="11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nl-NL" sz="1100" dirty="0" err="1">
                <a:solidFill>
                  <a:srgbClr val="000000"/>
                </a:solidFill>
                <a:latin typeface="Monaco"/>
              </a:rPr>
              <a:t>description</a:t>
            </a:r>
            <a:r>
              <a:rPr lang="nl-NL" sz="11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nl-NL" sz="1100" dirty="0">
                <a:solidFill>
                  <a:srgbClr val="2A00FF"/>
                </a:solidFill>
                <a:latin typeface="Monaco"/>
              </a:rPr>
              <a:t>'Best Club in the WORLD'</a:t>
            </a:r>
            <a:r>
              <a:rPr lang="nl-NL" sz="1100" dirty="0">
                <a:solidFill>
                  <a:srgbClr val="000000"/>
                </a:solidFill>
                <a:latin typeface="Monaco"/>
              </a:rPr>
              <a:t> }</a:t>
            </a:r>
          </a:p>
          <a:p>
            <a:r>
              <a:rPr lang="nl-NL" sz="1100" dirty="0">
                <a:solidFill>
                  <a:srgbClr val="000000"/>
                </a:solidFill>
                <a:latin typeface="Monaco"/>
              </a:rPr>
              <a:t>    conferences: [</a:t>
            </a:r>
            <a:r>
              <a:rPr lang="nl-NL" sz="1100" dirty="0">
                <a:solidFill>
                  <a:srgbClr val="2A00FF"/>
                </a:solidFill>
                <a:latin typeface="Monaco"/>
              </a:rPr>
              <a:t>'GOTO'</a:t>
            </a:r>
            <a:r>
              <a:rPr lang="nl-NL" sz="11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nl-NL" sz="1100" dirty="0">
                <a:solidFill>
                  <a:srgbClr val="2A00FF"/>
                </a:solidFill>
                <a:latin typeface="Monaco"/>
              </a:rPr>
              <a:t>'</a:t>
            </a:r>
            <a:r>
              <a:rPr lang="nl-NL" sz="1100" dirty="0" err="1">
                <a:solidFill>
                  <a:srgbClr val="2A00FF"/>
                </a:solidFill>
                <a:latin typeface="Monaco"/>
              </a:rPr>
              <a:t>MongoDB</a:t>
            </a:r>
            <a:r>
              <a:rPr lang="nl-NL" sz="1100" dirty="0">
                <a:solidFill>
                  <a:srgbClr val="2A00FF"/>
                </a:solidFill>
                <a:latin typeface="Monaco"/>
              </a:rPr>
              <a:t> World'</a:t>
            </a:r>
            <a:r>
              <a:rPr lang="nl-NL" sz="1100" dirty="0">
                <a:solidFill>
                  <a:srgbClr val="000000"/>
                </a:solidFill>
                <a:latin typeface="Monaco"/>
              </a:rPr>
              <a:t> ...],</a:t>
            </a:r>
          </a:p>
          <a:p>
            <a:r>
              <a:rPr lang="nl-NL" sz="11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nl-NL" sz="1100" dirty="0" err="1">
                <a:solidFill>
                  <a:srgbClr val="000000"/>
                </a:solidFill>
                <a:latin typeface="Monaco"/>
              </a:rPr>
              <a:t>git_activity</a:t>
            </a:r>
            <a:r>
              <a:rPr lang="nl-NL" sz="1100" dirty="0">
                <a:solidFill>
                  <a:srgbClr val="000000"/>
                </a:solidFill>
                <a:latin typeface="Monaco"/>
              </a:rPr>
              <a:t>: [{type: </a:t>
            </a:r>
            <a:r>
              <a:rPr lang="nl-NL" sz="1100" dirty="0">
                <a:solidFill>
                  <a:srgbClr val="2A00FF"/>
                </a:solidFill>
                <a:latin typeface="Monaco"/>
              </a:rPr>
              <a:t>'pr'</a:t>
            </a:r>
            <a:r>
              <a:rPr lang="nl-NL" sz="1100" dirty="0">
                <a:solidFill>
                  <a:srgbClr val="000000"/>
                </a:solidFill>
                <a:latin typeface="Monaco"/>
              </a:rPr>
              <a:t>, hook:</a:t>
            </a:r>
            <a:r>
              <a:rPr lang="nl-NL" sz="1100" dirty="0">
                <a:solidFill>
                  <a:srgbClr val="2A00FF"/>
                </a:solidFill>
                <a:latin typeface="Monaco"/>
              </a:rPr>
              <a:t>'3142ji3423j342'</a:t>
            </a:r>
            <a:r>
              <a:rPr lang="nl-NL" sz="1100" dirty="0">
                <a:solidFill>
                  <a:srgbClr val="000000"/>
                </a:solidFill>
                <a:latin typeface="Monaco"/>
              </a:rPr>
              <a:t>}],</a:t>
            </a:r>
          </a:p>
          <a:p>
            <a:r>
              <a:rPr lang="nl-NL" sz="1100" dirty="0">
                <a:solidFill>
                  <a:srgbClr val="000000"/>
                </a:solidFill>
                <a:latin typeface="Monaco"/>
              </a:rPr>
              <a:t>    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</a:rPr>
              <a:t>selfies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: [0x13423423423423, 0x13423434324234]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}</a:t>
            </a:r>
            <a:endParaRPr lang="en-US" sz="11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52116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Documents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833" y="1238250"/>
            <a:ext cx="306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760420"/>
            <a:ext cx="8424333" cy="360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name: </a:t>
            </a:r>
            <a:r>
              <a:rPr lang="en-US" sz="1200" dirty="0">
                <a:solidFill>
                  <a:srgbClr val="2A00FF"/>
                </a:solidFill>
                <a:latin typeface="Monaco"/>
              </a:rPr>
              <a:t>'Norberto'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role: </a:t>
            </a:r>
            <a:r>
              <a:rPr lang="en-US" sz="1200" dirty="0">
                <a:solidFill>
                  <a:srgbClr val="2A00FF"/>
                </a:solidFill>
                <a:latin typeface="Monaco"/>
              </a:rPr>
              <a:t>'Technical Evangelist'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talks: [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    title: </a:t>
            </a:r>
            <a:r>
              <a:rPr lang="en-US" sz="1200" dirty="0">
                <a:solidFill>
                  <a:srgbClr val="2A00FF"/>
                </a:solidFill>
                <a:latin typeface="Monaco"/>
              </a:rPr>
              <a:t>'Document Database Schema Design'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, 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description:</a:t>
            </a:r>
            <a:r>
              <a:rPr lang="en-US" sz="1200" dirty="0" err="1">
                <a:solidFill>
                  <a:srgbClr val="2A00FF"/>
                </a:solidFill>
                <a:latin typeface="Monaco"/>
              </a:rPr>
              <a:t>'This</a:t>
            </a:r>
            <a:r>
              <a:rPr lang="en-US" sz="1200" dirty="0">
                <a:solidFill>
                  <a:srgbClr val="2A00FF"/>
                </a:solidFill>
                <a:latin typeface="Monaco"/>
              </a:rPr>
              <a:t> talk is a short introduction...'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, </a:t>
            </a:r>
          </a:p>
          <a:p>
            <a:r>
              <a:rPr lang="nl-NL" sz="12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nl-NL" sz="1200" dirty="0" err="1">
                <a:solidFill>
                  <a:srgbClr val="000000"/>
                </a:solidFill>
                <a:latin typeface="Monaco"/>
              </a:rPr>
              <a:t>schedule</a:t>
            </a:r>
            <a:r>
              <a:rPr lang="nl-NL" sz="12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nl-NL" sz="1200" dirty="0">
                <a:solidFill>
                  <a:srgbClr val="2A00FF"/>
                </a:solidFill>
                <a:latin typeface="Monaco"/>
              </a:rPr>
              <a:t>'12:10 - 12:25'</a:t>
            </a:r>
          </a:p>
          <a:p>
            <a:r>
              <a:rPr lang="nl-NL" sz="1200" dirty="0">
                <a:solidFill>
                  <a:srgbClr val="000000"/>
                </a:solidFill>
                <a:latin typeface="Monaco"/>
              </a:rPr>
              <a:t>        },</a:t>
            </a:r>
          </a:p>
          <a:p>
            <a:r>
              <a:rPr lang="nl-NL" sz="1200" dirty="0">
                <a:solidFill>
                  <a:srgbClr val="000000"/>
                </a:solidFill>
                <a:latin typeface="Monaco"/>
              </a:rPr>
              <a:t>        {</a:t>
            </a:r>
          </a:p>
          <a:p>
            <a:r>
              <a:rPr lang="nl-NL" sz="12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nl-NL" sz="1200" dirty="0" err="1">
                <a:solidFill>
                  <a:srgbClr val="000000"/>
                </a:solidFill>
                <a:latin typeface="Monaco"/>
              </a:rPr>
              <a:t>title</a:t>
            </a:r>
            <a:r>
              <a:rPr lang="nl-NL" sz="12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nl-NL" sz="1200" dirty="0">
                <a:solidFill>
                  <a:srgbClr val="2A00FF"/>
                </a:solidFill>
                <a:latin typeface="Monaco"/>
              </a:rPr>
              <a:t>'</a:t>
            </a:r>
            <a:r>
              <a:rPr lang="nl-NL" sz="1200" dirty="0" err="1">
                <a:solidFill>
                  <a:srgbClr val="2A00FF"/>
                </a:solidFill>
                <a:latin typeface="Monaco"/>
              </a:rPr>
              <a:t>Scalable</a:t>
            </a:r>
            <a:r>
              <a:rPr lang="nl-NL" sz="1200" dirty="0">
                <a:solidFill>
                  <a:srgbClr val="2A00FF"/>
                </a:solidFill>
                <a:latin typeface="Monaco"/>
              </a:rPr>
              <a:t> Cluster in 15 minutes!'</a:t>
            </a:r>
            <a:r>
              <a:rPr lang="nl-NL" sz="1200" dirty="0">
                <a:solidFill>
                  <a:srgbClr val="000000"/>
                </a:solidFill>
                <a:latin typeface="Monaco"/>
              </a:rPr>
              <a:t>, </a:t>
            </a:r>
          </a:p>
          <a:p>
            <a:r>
              <a:rPr lang="nl-NL" sz="12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nl-NL" sz="1200" dirty="0" err="1">
                <a:solidFill>
                  <a:srgbClr val="000000"/>
                </a:solidFill>
                <a:latin typeface="Monaco"/>
              </a:rPr>
              <a:t>description</a:t>
            </a:r>
            <a:r>
              <a:rPr lang="nl-NL" sz="12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nl-NL" sz="1200" dirty="0">
                <a:solidFill>
                  <a:srgbClr val="2A00FF"/>
                </a:solidFill>
                <a:latin typeface="Monaco"/>
              </a:rPr>
              <a:t>'</a:t>
            </a:r>
            <a:r>
              <a:rPr lang="nl-NL" sz="1200" dirty="0" err="1">
                <a:solidFill>
                  <a:srgbClr val="2A00FF"/>
                </a:solidFill>
                <a:latin typeface="Monaco"/>
              </a:rPr>
              <a:t>This</a:t>
            </a:r>
            <a:r>
              <a:rPr lang="nl-NL" sz="1200" dirty="0">
                <a:solidFill>
                  <a:srgbClr val="2A00FF"/>
                </a:solidFill>
                <a:latin typeface="Monaco"/>
              </a:rPr>
              <a:t> talk is a </a:t>
            </a:r>
            <a:r>
              <a:rPr lang="nl-NL" sz="1200" dirty="0" err="1">
                <a:solidFill>
                  <a:srgbClr val="2A00FF"/>
                </a:solidFill>
                <a:latin typeface="Monaco"/>
              </a:rPr>
              <a:t>quick</a:t>
            </a:r>
            <a:r>
              <a:rPr lang="nl-NL" sz="1200" dirty="0">
                <a:solidFill>
                  <a:srgbClr val="2A00FF"/>
                </a:solidFill>
                <a:latin typeface="Monaco"/>
              </a:rPr>
              <a:t> </a:t>
            </a:r>
            <a:r>
              <a:rPr lang="nl-NL" sz="1200" dirty="0" err="1">
                <a:solidFill>
                  <a:srgbClr val="2A00FF"/>
                </a:solidFill>
                <a:latin typeface="Monaco"/>
              </a:rPr>
              <a:t>introduction</a:t>
            </a:r>
            <a:r>
              <a:rPr lang="nl-NL" sz="1200" dirty="0">
                <a:solidFill>
                  <a:srgbClr val="2A00FF"/>
                </a:solidFill>
                <a:latin typeface="Monaco"/>
              </a:rPr>
              <a:t>...'</a:t>
            </a:r>
            <a:r>
              <a:rPr lang="nl-NL" sz="1200" dirty="0">
                <a:solidFill>
                  <a:srgbClr val="000000"/>
                </a:solidFill>
                <a:latin typeface="Monaco"/>
              </a:rPr>
              <a:t>, </a:t>
            </a:r>
          </a:p>
          <a:p>
            <a:r>
              <a:rPr lang="nl-NL" sz="12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nl-NL" sz="1200" dirty="0" err="1">
                <a:solidFill>
                  <a:srgbClr val="000000"/>
                </a:solidFill>
                <a:latin typeface="Monaco"/>
              </a:rPr>
              <a:t>schedule</a:t>
            </a:r>
            <a:r>
              <a:rPr lang="nl-NL" sz="12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nl-NL" sz="1200" dirty="0">
                <a:solidFill>
                  <a:srgbClr val="2A00FF"/>
                </a:solidFill>
                <a:latin typeface="Monaco"/>
              </a:rPr>
              <a:t>'14:50 - 15:05'</a:t>
            </a:r>
            <a:r>
              <a:rPr lang="nl-NL" sz="12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nl-NL" sz="1200" dirty="0">
                <a:solidFill>
                  <a:srgbClr val="000000"/>
                </a:solidFill>
                <a:latin typeface="Monaco"/>
              </a:rPr>
              <a:t>    ]</a:t>
            </a:r>
          </a:p>
          <a:p>
            <a:r>
              <a:rPr lang="nl-NL" sz="1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nl-NL" sz="1200" dirty="0" err="1">
                <a:solidFill>
                  <a:srgbClr val="000000"/>
                </a:solidFill>
                <a:latin typeface="Monaco"/>
              </a:rPr>
              <a:t>twitter</a:t>
            </a:r>
            <a:r>
              <a:rPr lang="nl-NL" sz="12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nl-NL" sz="1200" dirty="0">
                <a:solidFill>
                  <a:srgbClr val="2A00FF"/>
                </a:solidFill>
                <a:latin typeface="Monaco"/>
              </a:rPr>
              <a:t>'</a:t>
            </a:r>
            <a:r>
              <a:rPr lang="nl-NL" sz="1200" dirty="0" err="1">
                <a:solidFill>
                  <a:srgbClr val="2A00FF"/>
                </a:solidFill>
                <a:latin typeface="Monaco"/>
              </a:rPr>
              <a:t>nleite</a:t>
            </a:r>
            <a:r>
              <a:rPr lang="nl-NL" sz="1200" dirty="0">
                <a:solidFill>
                  <a:srgbClr val="2A00FF"/>
                </a:solidFill>
                <a:latin typeface="Monaco"/>
              </a:rPr>
              <a:t>'</a:t>
            </a:r>
            <a:r>
              <a:rPr lang="nl-NL" sz="12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nl-NL" sz="1200" dirty="0">
                <a:solidFill>
                  <a:srgbClr val="000000"/>
                </a:solidFill>
                <a:latin typeface="Monaco"/>
              </a:rPr>
              <a:t>    email: </a:t>
            </a:r>
            <a:r>
              <a:rPr lang="nl-NL" sz="1200" dirty="0">
                <a:solidFill>
                  <a:srgbClr val="2A00FF"/>
                </a:solidFill>
                <a:latin typeface="Monaco"/>
              </a:rPr>
              <a:t>'</a:t>
            </a:r>
            <a:r>
              <a:rPr lang="nl-NL" sz="1200" dirty="0" err="1">
                <a:solidFill>
                  <a:srgbClr val="2A00FF"/>
                </a:solidFill>
                <a:latin typeface="Monaco"/>
              </a:rPr>
              <a:t>norberto@mongodb.com</a:t>
            </a:r>
            <a:r>
              <a:rPr lang="nl-NL" sz="1200" dirty="0">
                <a:solidFill>
                  <a:srgbClr val="2A00FF"/>
                </a:solidFill>
                <a:latin typeface="Monaco"/>
              </a:rPr>
              <a:t>'</a:t>
            </a:r>
            <a:r>
              <a:rPr lang="nl-NL" sz="12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nl-NL" sz="1200" dirty="0">
                <a:solidFill>
                  <a:srgbClr val="000000"/>
                </a:solidFill>
                <a:latin typeface="Monaco"/>
              </a:rPr>
              <a:t>    bio: </a:t>
            </a:r>
            <a:r>
              <a:rPr lang="nl-NL" sz="1200" dirty="0">
                <a:solidFill>
                  <a:srgbClr val="2A00FF"/>
                </a:solidFill>
                <a:latin typeface="Monaco"/>
              </a:rPr>
              <a:t>'</a:t>
            </a:r>
            <a:r>
              <a:rPr lang="nl-NL" sz="1200" dirty="0" err="1">
                <a:solidFill>
                  <a:srgbClr val="2A00FF"/>
                </a:solidFill>
                <a:latin typeface="Monaco"/>
              </a:rPr>
              <a:t>Norberto</a:t>
            </a:r>
            <a:r>
              <a:rPr lang="nl-NL" sz="1200" dirty="0">
                <a:solidFill>
                  <a:srgbClr val="2A00FF"/>
                </a:solidFill>
                <a:latin typeface="Monaco"/>
              </a:rPr>
              <a:t> Leite is Technical Evangelist...'</a:t>
            </a:r>
            <a:r>
              <a:rPr lang="nl-NL" sz="1200" dirty="0">
                <a:solidFill>
                  <a:srgbClr val="000000"/>
                </a:solidFill>
                <a:latin typeface="Monaco"/>
              </a:rPr>
              <a:t> </a:t>
            </a:r>
            <a:endParaRPr lang="nl-NL" sz="1200" dirty="0">
              <a:latin typeface="Monaco"/>
            </a:endParaRPr>
          </a:p>
          <a:p>
            <a:r>
              <a:rPr lang="nl-NL" sz="1200" dirty="0" smtClean="0">
                <a:solidFill>
                  <a:srgbClr val="000000"/>
                </a:solidFill>
                <a:latin typeface="Monaco"/>
              </a:rPr>
              <a:t>...</a:t>
            </a:r>
            <a:endParaRPr lang="nl-NL" sz="1200" dirty="0">
              <a:solidFill>
                <a:srgbClr val="000000"/>
              </a:solidFill>
              <a:latin typeface="Monaco"/>
            </a:endParaRPr>
          </a:p>
          <a:p>
            <a:r>
              <a:rPr lang="nl-NL" sz="1200" dirty="0">
                <a:solidFill>
                  <a:srgbClr val="000000"/>
                </a:solidFill>
                <a:latin typeface="Monaco"/>
              </a:rPr>
              <a:t>}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8501" y="1111250"/>
            <a:ext cx="3206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100% data usage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3939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Documents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833" y="1238250"/>
            <a:ext cx="306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238250"/>
            <a:ext cx="8424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... </a:t>
            </a:r>
            <a:endParaRPr lang="en-US" sz="1600" dirty="0">
              <a:solidFill>
                <a:srgbClr val="000000"/>
              </a:solidFill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address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dirty="0" err="1">
                <a:solidFill>
                  <a:srgbClr val="2A00FF"/>
                </a:solidFill>
                <a:latin typeface="Monaco"/>
              </a:rPr>
              <a:t>Calle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 </a:t>
            </a:r>
            <a:r>
              <a:rPr lang="en-US" sz="1600" dirty="0" err="1">
                <a:solidFill>
                  <a:srgbClr val="2A00FF"/>
                </a:solidFill>
                <a:latin typeface="Monaco"/>
              </a:rPr>
              <a:t>Artistas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, Madrid'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supporter: {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clube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'FC Porto'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 </a:t>
            </a:r>
            <a:endParaRPr lang="en-US" sz="16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            description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'Best Club in the WORLD'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conferences: [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'GOTO'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dirty="0" err="1">
                <a:solidFill>
                  <a:srgbClr val="2A00FF"/>
                </a:solidFill>
                <a:latin typeface="Monaco"/>
              </a:rPr>
              <a:t>MongoDB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 World'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...],</a:t>
            </a:r>
          </a:p>
          <a:p>
            <a:r>
              <a:rPr lang="nl-NL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nl-NL" sz="1600" dirty="0" err="1">
                <a:solidFill>
                  <a:srgbClr val="000000"/>
                </a:solidFill>
                <a:latin typeface="Monaco"/>
              </a:rPr>
              <a:t>git_activity</a:t>
            </a:r>
            <a:r>
              <a:rPr lang="nl-NL" sz="1600" dirty="0">
                <a:solidFill>
                  <a:srgbClr val="000000"/>
                </a:solidFill>
                <a:latin typeface="Monaco"/>
              </a:rPr>
              <a:t>: [{type: 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'pr'</a:t>
            </a:r>
            <a:r>
              <a:rPr lang="nl-NL" sz="1600" dirty="0">
                <a:solidFill>
                  <a:srgbClr val="000000"/>
                </a:solidFill>
                <a:latin typeface="Monaco"/>
              </a:rPr>
              <a:t>, hook: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'3142ji3423j342'</a:t>
            </a:r>
            <a:r>
              <a:rPr lang="nl-NL" sz="1600" dirty="0">
                <a:solidFill>
                  <a:srgbClr val="000000"/>
                </a:solidFill>
                <a:latin typeface="Monaco"/>
              </a:rPr>
              <a:t>}</a:t>
            </a:r>
            <a:r>
              <a:rPr lang="nl-NL" sz="1600" dirty="0" smtClean="0">
                <a:solidFill>
                  <a:srgbClr val="000000"/>
                </a:solidFill>
                <a:latin typeface="Monaco"/>
              </a:rPr>
              <a:t>]</a:t>
            </a:r>
          </a:p>
          <a:p>
            <a:r>
              <a:rPr lang="nl-NL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nl-NL" sz="16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selfies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: [0x13423423423423, 0x13423434324234]</a:t>
            </a:r>
            <a:endParaRPr lang="nl-NL" sz="1600" dirty="0" smtClean="0">
              <a:solidFill>
                <a:srgbClr val="000000"/>
              </a:solidFill>
              <a:latin typeface="Monaco"/>
            </a:endParaRPr>
          </a:p>
          <a:p>
            <a:r>
              <a:rPr lang="nl-NL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nl-NL" sz="1600" dirty="0" smtClean="0">
                <a:solidFill>
                  <a:srgbClr val="000000"/>
                </a:solidFill>
                <a:latin typeface="Monaco"/>
              </a:rPr>
              <a:t>   ...</a:t>
            </a:r>
            <a:endParaRPr lang="nl-NL" sz="1600" dirty="0">
              <a:solidFill>
                <a:srgbClr val="000000"/>
              </a:solidFill>
              <a:latin typeface="Monaco"/>
            </a:endParaRPr>
          </a:p>
          <a:p>
            <a:r>
              <a:rPr lang="nl-NL" sz="1600" dirty="0">
                <a:solidFill>
                  <a:srgbClr val="000000"/>
                </a:solidFill>
                <a:latin typeface="Monaco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8501" y="1111250"/>
            <a:ext cx="3206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0.1% data usage 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3939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Highly Nested </a:t>
            </a:r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833" y="1238250"/>
            <a:ext cx="306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864791"/>
            <a:ext cx="8424333" cy="360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name: </a:t>
            </a:r>
            <a:r>
              <a:rPr lang="en-US" sz="1200" dirty="0">
                <a:solidFill>
                  <a:srgbClr val="2A00FF"/>
                </a:solidFill>
                <a:latin typeface="Monaco"/>
              </a:rPr>
              <a:t>'Some Dude'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arguments: [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    properties: [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       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                	 fields: [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                	          topics: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                	 				a:1,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                	 				...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                 			}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                 		]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                 	}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           ]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	}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]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}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}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78501" y="1111250"/>
            <a:ext cx="3206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Please, don't go further than 5 levels!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89607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over-Normalization</a:t>
            </a:r>
            <a:endParaRPr lang="en-US" dirty="0"/>
          </a:p>
        </p:txBody>
      </p:sp>
      <p:pic>
        <p:nvPicPr>
          <p:cNvPr id="4" name="Content Placeholder 3" descr="Drupal8_UPsitesWeb_Schema_10-19-201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7" b="1577"/>
          <a:stretch>
            <a:fillRect/>
          </a:stretch>
        </p:blipFill>
        <p:spPr>
          <a:xfrm>
            <a:off x="457200" y="1103314"/>
            <a:ext cx="8229600" cy="3730624"/>
          </a:xfrm>
        </p:spPr>
      </p:pic>
    </p:spTree>
    <p:extLst>
      <p:ext uri="{BB962C8B-B14F-4D97-AF65-F5344CB8AC3E}">
        <p14:creationId xmlns:p14="http://schemas.microsoft.com/office/powerpoint/2010/main" val="2654636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Easy?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25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Think on how you want your data to be used</a:t>
            </a:r>
          </a:p>
          <a:p>
            <a:r>
              <a:rPr lang="en-US" sz="2400" dirty="0" smtClean="0"/>
              <a:t>Don't be afraid of making mistakes</a:t>
            </a:r>
          </a:p>
          <a:p>
            <a:pPr lvl="1"/>
            <a:r>
              <a:rPr lang="en-US" sz="2400" dirty="0" smtClean="0"/>
              <a:t>It's normal (to normalize) and to make the first attempts with a relational mindset in place</a:t>
            </a:r>
          </a:p>
          <a:p>
            <a:r>
              <a:rPr lang="en-US" sz="2400" dirty="0" smtClean="0"/>
              <a:t>Make use of the flexibility of schema do adjust or schema design </a:t>
            </a:r>
          </a:p>
          <a:p>
            <a:r>
              <a:rPr lang="en-US" sz="2400" dirty="0" smtClean="0"/>
              <a:t>Talk to us if you need help!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903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Schema</a:t>
            </a:r>
          </a:p>
          <a:p>
            <a:pPr marL="0" indent="0">
              <a:buNone/>
            </a:pPr>
            <a:r>
              <a:rPr lang="en-US" sz="2400" dirty="0" smtClean="0"/>
              <a:t>Documents</a:t>
            </a:r>
          </a:p>
          <a:p>
            <a:pPr marL="0" indent="0">
              <a:buNone/>
            </a:pPr>
            <a:r>
              <a:rPr lang="en-US" sz="2400" dirty="0" smtClean="0"/>
              <a:t>Document Schema Design</a:t>
            </a:r>
          </a:p>
          <a:p>
            <a:pPr marL="0" indent="0">
              <a:buNone/>
            </a:pPr>
            <a:r>
              <a:rPr lang="en-US" sz="2400" dirty="0" smtClean="0"/>
              <a:t>Patterns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6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5" y="2083533"/>
            <a:ext cx="3587750" cy="97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51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59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 that comes to mind…</a:t>
            </a:r>
            <a:endParaRPr lang="en-US" dirty="0"/>
          </a:p>
        </p:txBody>
      </p:sp>
      <p:pic>
        <p:nvPicPr>
          <p:cNvPr id="4" name="Content Placeholder 3" descr="Drupal8_UPsitesWeb_Schema_10-19-201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7" b="15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53840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there are other types of schema</a:t>
            </a:r>
            <a:endParaRPr lang="en-US" dirty="0"/>
          </a:p>
        </p:txBody>
      </p:sp>
      <p:pic>
        <p:nvPicPr>
          <p:cNvPr id="3" name="Picture 2" descr="11_Star_Trek_Enterprise_NX01_starship_schematics_wallpaper_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3" y="992187"/>
            <a:ext cx="3240617" cy="2430463"/>
          </a:xfrm>
          <a:prstGeom prst="rect">
            <a:avLst/>
          </a:prstGeom>
        </p:spPr>
      </p:pic>
      <p:pic>
        <p:nvPicPr>
          <p:cNvPr id="5" name="Picture 4" descr="Nikon-F-schematics-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0" y="735506"/>
            <a:ext cx="3022376" cy="4206910"/>
          </a:xfrm>
          <a:prstGeom prst="rect">
            <a:avLst/>
          </a:prstGeom>
        </p:spPr>
      </p:pic>
      <p:pic>
        <p:nvPicPr>
          <p:cNvPr id="6" name="Picture 5" descr="blueprint_istoc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439" y="735506"/>
            <a:ext cx="3235477" cy="211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63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78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Document?</a:t>
            </a:r>
            <a:endParaRPr lang="en-US" dirty="0"/>
          </a:p>
        </p:txBody>
      </p:sp>
      <p:pic>
        <p:nvPicPr>
          <p:cNvPr id="4" name="Picture 3" descr="docume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5027"/>
            <a:ext cx="611717" cy="509764"/>
          </a:xfrm>
          <a:prstGeom prst="rect">
            <a:avLst/>
          </a:prstGeom>
        </p:spPr>
      </p:pic>
      <p:pic>
        <p:nvPicPr>
          <p:cNvPr id="6" name="Picture 5" descr="lwlpr2186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158" y="989576"/>
            <a:ext cx="2317241" cy="3545102"/>
          </a:xfrm>
          <a:prstGeom prst="rect">
            <a:avLst/>
          </a:prstGeom>
        </p:spPr>
      </p:pic>
      <p:pic>
        <p:nvPicPr>
          <p:cNvPr id="7" name="Picture 6" descr="PDF (Small)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358" y="989576"/>
            <a:ext cx="1256283" cy="1256283"/>
          </a:xfrm>
          <a:prstGeom prst="rect">
            <a:avLst/>
          </a:prstGeom>
        </p:spPr>
      </p:pic>
      <p:pic>
        <p:nvPicPr>
          <p:cNvPr id="8" name="Picture 7" descr="Word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358" y="2760695"/>
            <a:ext cx="1145721" cy="11457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4669" y="1322614"/>
            <a:ext cx="357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8013" y="1322614"/>
            <a:ext cx="5425279" cy="293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rgbClr val="684839"/>
                </a:solidFill>
                <a:latin typeface="Courier" charset="0"/>
                <a:cs typeface="Courier" charset="0"/>
              </a:rPr>
              <a:t>{ 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6B90FC"/>
                </a:solidFill>
                <a:latin typeface="Courier" charset="0"/>
                <a:cs typeface="Courier" charset="0"/>
              </a:rPr>
              <a:t>name</a:t>
            </a:r>
            <a:r>
              <a:rPr lang="en-US" sz="1200" dirty="0" smtClean="0">
                <a:solidFill>
                  <a:srgbClr val="684839"/>
                </a:solidFill>
                <a:latin typeface="Courier" charset="0"/>
                <a:cs typeface="Courier" charset="0"/>
              </a:rPr>
              <a:t>: ‘Dutch Constitution’</a:t>
            </a:r>
            <a:r>
              <a:rPr lang="en-US" sz="1200" dirty="0">
                <a:solidFill>
                  <a:srgbClr val="684839"/>
                </a:solidFill>
                <a:latin typeface="Courier" charset="0"/>
                <a:cs typeface="Courier" charset="0"/>
              </a:rPr>
              <a:t>,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rgbClr val="6B90FC"/>
                </a:solidFill>
                <a:latin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6B90FC"/>
                </a:solidFill>
                <a:latin typeface="Courier" charset="0"/>
                <a:cs typeface="Courier" charset="0"/>
              </a:rPr>
              <a:t>headline</a:t>
            </a:r>
            <a:r>
              <a:rPr lang="en-US" sz="1200" dirty="0" smtClean="0">
                <a:solidFill>
                  <a:srgbClr val="684839"/>
                </a:solidFill>
                <a:latin typeface="Courier" charset="0"/>
                <a:cs typeface="Courier" charset="0"/>
              </a:rPr>
              <a:t>: ‘The Present State of </a:t>
            </a:r>
            <a:r>
              <a:rPr lang="en-US" sz="1200" dirty="0" err="1" smtClean="0">
                <a:solidFill>
                  <a:srgbClr val="684839"/>
                </a:solidFill>
                <a:latin typeface="Courier" charset="0"/>
                <a:cs typeface="Courier" charset="0"/>
              </a:rPr>
              <a:t>Holand</a:t>
            </a:r>
            <a:r>
              <a:rPr lang="en-US" sz="1200" dirty="0" smtClean="0">
                <a:solidFill>
                  <a:srgbClr val="684839"/>
                </a:solidFill>
                <a:latin typeface="Courier" charset="0"/>
                <a:cs typeface="Courier" charset="0"/>
              </a:rPr>
              <a:t>’</a:t>
            </a:r>
            <a:r>
              <a:rPr lang="en-US" sz="1200" dirty="0">
                <a:solidFill>
                  <a:srgbClr val="684839"/>
                </a:solidFill>
                <a:latin typeface="Courier" charset="0"/>
                <a:cs typeface="Courier" charset="0"/>
              </a:rPr>
              <a:t>,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200" dirty="0" smtClean="0">
                <a:solidFill>
                  <a:srgbClr val="6B90FC"/>
                </a:solidFill>
                <a:latin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6B90FC"/>
                </a:solidFill>
                <a:latin typeface="Courier" charset="0"/>
                <a:cs typeface="Courier" charset="0"/>
              </a:rPr>
              <a:t>efforced_by</a:t>
            </a:r>
            <a:r>
              <a:rPr lang="en-US" sz="1200" dirty="0" smtClean="0">
                <a:solidFill>
                  <a:srgbClr val="684839"/>
                </a:solidFill>
                <a:latin typeface="Courier" charset="0"/>
                <a:cs typeface="Courier" charset="0"/>
              </a:rPr>
              <a:t>: ‘King and Parliament’</a:t>
            </a:r>
            <a:r>
              <a:rPr lang="en-US" sz="1200" dirty="0" smtClean="0">
                <a:solidFill>
                  <a:srgbClr val="6B90FC"/>
                </a:solidFill>
                <a:latin typeface="Courier" charset="0"/>
                <a:cs typeface="Courier" charset="0"/>
              </a:rPr>
              <a:t>  </a:t>
            </a:r>
          </a:p>
          <a:p>
            <a:pPr>
              <a:spcBef>
                <a:spcPct val="20000"/>
              </a:spcBef>
            </a:pPr>
            <a:r>
              <a:rPr lang="en-US" sz="1200" dirty="0" smtClean="0">
                <a:solidFill>
                  <a:srgbClr val="6B90FC"/>
                </a:solidFill>
                <a:latin typeface="Courier" charset="0"/>
                <a:cs typeface="Courier" charset="0"/>
              </a:rPr>
              <a:t>  date</a:t>
            </a:r>
            <a:r>
              <a:rPr lang="en-US" sz="1200" dirty="0">
                <a:solidFill>
                  <a:srgbClr val="684839"/>
                </a:solidFill>
                <a:latin typeface="Courier" charset="0"/>
                <a:cs typeface="Courier" charset="0"/>
              </a:rPr>
              <a:t>: ‘11 October 1848’</a:t>
            </a:r>
            <a:r>
              <a:rPr lang="en-US" sz="1200" dirty="0" smtClean="0">
                <a:solidFill>
                  <a:srgbClr val="684839"/>
                </a:solidFill>
                <a:latin typeface="Courier" charset="0"/>
                <a:cs typeface="Courier" charset="0"/>
              </a:rPr>
              <a:t>,</a:t>
            </a:r>
            <a:endParaRPr lang="en-US" sz="1200" dirty="0">
              <a:solidFill>
                <a:srgbClr val="684839"/>
              </a:solidFill>
              <a:latin typeface="Courier" charset="0"/>
              <a:cs typeface="Courier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200" dirty="0" smtClean="0">
                <a:solidFill>
                  <a:srgbClr val="6B90FC"/>
                </a:solidFill>
                <a:latin typeface="Courier" charset="0"/>
                <a:cs typeface="Courier" charset="0"/>
              </a:rPr>
              <a:t>  labels: </a:t>
            </a:r>
            <a:r>
              <a:rPr lang="en-US" sz="1200" dirty="0" smtClean="0">
                <a:latin typeface="Courier" charset="0"/>
                <a:cs typeface="Courier" charset="0"/>
              </a:rPr>
              <a:t>[legal, society, rules],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rgbClr val="6B90FC"/>
                </a:solidFill>
                <a:latin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6B90FC"/>
                </a:solidFill>
                <a:latin typeface="Courier" charset="0"/>
                <a:cs typeface="Courier" charset="0"/>
              </a:rPr>
              <a:t> freedoms</a:t>
            </a:r>
            <a:r>
              <a:rPr lang="en-US" sz="1200" dirty="0" smtClean="0">
                <a:solidFill>
                  <a:srgbClr val="684839"/>
                </a:solidFill>
                <a:latin typeface="Courier" charset="0"/>
                <a:cs typeface="Courier" charset="0"/>
              </a:rPr>
              <a:t>: </a:t>
            </a:r>
            <a:r>
              <a:rPr lang="en-US" sz="1200" dirty="0">
                <a:solidFill>
                  <a:srgbClr val="684839"/>
                </a:solidFill>
                <a:latin typeface="Courier" charset="0"/>
                <a:cs typeface="Courier" charset="0"/>
              </a:rPr>
              <a:t>[ 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latin typeface="Courier" charset="0"/>
                <a:cs typeface="Courier" charset="0"/>
              </a:rPr>
              <a:t>   </a:t>
            </a:r>
            <a:r>
              <a:rPr lang="en-US" sz="1200" dirty="0">
                <a:solidFill>
                  <a:srgbClr val="684839"/>
                </a:solidFill>
                <a:latin typeface="Courier" charset="0"/>
                <a:cs typeface="Courier" charset="0"/>
              </a:rPr>
              <a:t> { </a:t>
            </a:r>
            <a:r>
              <a:rPr lang="en-US" sz="1200" dirty="0" smtClean="0">
                <a:solidFill>
                  <a:srgbClr val="6B90FC"/>
                </a:solidFill>
                <a:latin typeface="Courier" charset="0"/>
                <a:cs typeface="Courier" charset="0"/>
              </a:rPr>
              <a:t>name</a:t>
            </a:r>
            <a:r>
              <a:rPr lang="en-US" sz="1200" dirty="0" smtClean="0">
                <a:solidFill>
                  <a:srgbClr val="684839"/>
                </a:solidFill>
                <a:latin typeface="Courier" charset="0"/>
                <a:cs typeface="Courier" charset="0"/>
              </a:rPr>
              <a:t>: ‘</a:t>
            </a:r>
            <a:r>
              <a:rPr lang="en-US" sz="1200" dirty="0" err="1" smtClean="0">
                <a:solidFill>
                  <a:srgbClr val="684839"/>
                </a:solidFill>
                <a:latin typeface="Courier" charset="0"/>
                <a:cs typeface="Courier" charset="0"/>
              </a:rPr>
              <a:t>Speach</a:t>
            </a:r>
            <a:r>
              <a:rPr lang="en-US" sz="1200" dirty="0" smtClean="0">
                <a:solidFill>
                  <a:srgbClr val="684839"/>
                </a:solidFill>
                <a:latin typeface="Courier" charset="0"/>
                <a:cs typeface="Courier" charset="0"/>
              </a:rPr>
              <a:t>’</a:t>
            </a:r>
            <a:r>
              <a:rPr lang="en-US" sz="1200" dirty="0">
                <a:solidFill>
                  <a:srgbClr val="684839"/>
                </a:solidFill>
                <a:latin typeface="Courier" charset="0"/>
                <a:cs typeface="Courier" charset="0"/>
              </a:rPr>
              <a:t>,</a:t>
            </a:r>
          </a:p>
          <a:p>
            <a:pPr>
              <a:spcBef>
                <a:spcPct val="20000"/>
              </a:spcBef>
            </a:pPr>
            <a:r>
              <a:rPr lang="en-US" sz="1200" dirty="0" smtClean="0">
                <a:solidFill>
                  <a:srgbClr val="6B90FC"/>
                </a:solidFill>
                <a:latin typeface="Courier" charset="0"/>
                <a:cs typeface="Courier" charset="0"/>
              </a:rPr>
              <a:t>      text</a:t>
            </a:r>
            <a:r>
              <a:rPr lang="en-US" sz="1200" dirty="0">
                <a:solidFill>
                  <a:srgbClr val="684839"/>
                </a:solidFill>
                <a:latin typeface="Courier" charset="0"/>
                <a:cs typeface="Courier" charset="0"/>
              </a:rPr>
              <a:t>: 'Any censorship is absolutely forbidden'},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latin typeface="Courier" charset="0"/>
                <a:cs typeface="Courier" charset="0"/>
              </a:rPr>
              <a:t>    </a:t>
            </a:r>
            <a:r>
              <a:rPr lang="en-US" sz="1200" dirty="0">
                <a:solidFill>
                  <a:srgbClr val="684839"/>
                </a:solidFill>
                <a:latin typeface="Courier" charset="0"/>
                <a:cs typeface="Courier" charset="0"/>
              </a:rPr>
              <a:t>{</a:t>
            </a:r>
            <a:r>
              <a:rPr lang="en-US" sz="1200" dirty="0">
                <a:latin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6B90FC"/>
                </a:solidFill>
                <a:latin typeface="Courier" charset="0"/>
                <a:cs typeface="Courier" charset="0"/>
              </a:rPr>
              <a:t>name</a:t>
            </a:r>
            <a:r>
              <a:rPr lang="en-US" sz="1200" dirty="0" smtClean="0">
                <a:solidFill>
                  <a:srgbClr val="684839"/>
                </a:solidFill>
                <a:latin typeface="Courier" charset="0"/>
                <a:cs typeface="Courier" charset="0"/>
              </a:rPr>
              <a:t>: ‘Association’</a:t>
            </a:r>
            <a:r>
              <a:rPr lang="en-US" altLang="ja-JP" sz="1200" dirty="0">
                <a:solidFill>
                  <a:srgbClr val="684839"/>
                </a:solidFill>
                <a:latin typeface="Courier" charset="0"/>
                <a:cs typeface="Courier" charset="0"/>
              </a:rPr>
              <a:t>,</a:t>
            </a:r>
          </a:p>
          <a:p>
            <a:pPr>
              <a:spcBef>
                <a:spcPct val="20000"/>
              </a:spcBef>
            </a:pPr>
            <a:r>
              <a:rPr lang="en-US" sz="1200" dirty="0">
                <a:latin typeface="Courier" charset="0"/>
                <a:cs typeface="Courier" charset="0"/>
              </a:rPr>
              <a:t>      </a:t>
            </a:r>
            <a:r>
              <a:rPr lang="en-US" sz="1200" dirty="0">
                <a:solidFill>
                  <a:srgbClr val="6B90FC"/>
                </a:solidFill>
                <a:latin typeface="Courier" charset="0"/>
                <a:cs typeface="Courier" charset="0"/>
              </a:rPr>
              <a:t>text</a:t>
            </a:r>
            <a:r>
              <a:rPr lang="en-US" sz="1200" dirty="0">
                <a:solidFill>
                  <a:srgbClr val="684839"/>
                </a:solidFill>
                <a:latin typeface="Courier" charset="0"/>
                <a:cs typeface="Courier" charset="0"/>
              </a:rPr>
              <a:t>: 'This right can be limited by formal law,'},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" charset="0"/>
                <a:cs typeface="Courier" charset="0"/>
              </a:rPr>
              <a:t> 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charset="0"/>
                <a:cs typeface="Courier" charset="0"/>
              </a:rPr>
              <a:t>}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3905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Document Schema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15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ongodb">
  <a:themeElements>
    <a:clrScheme name="MongoDB 2">
      <a:dk1>
        <a:sysClr val="windowText" lastClr="000000"/>
      </a:dk1>
      <a:lt1>
        <a:sysClr val="window" lastClr="FFFFFF"/>
      </a:lt1>
      <a:dk2>
        <a:srgbClr val="242423"/>
      </a:dk2>
      <a:lt2>
        <a:srgbClr val="FFFFFF"/>
      </a:lt2>
      <a:accent1>
        <a:srgbClr val="BBD49E"/>
      </a:accent1>
      <a:accent2>
        <a:srgbClr val="9ABF75"/>
      </a:accent2>
      <a:accent3>
        <a:srgbClr val="7AAB4E"/>
      </a:accent3>
      <a:accent4>
        <a:srgbClr val="5B972B"/>
      </a:accent4>
      <a:accent5>
        <a:srgbClr val="416A20"/>
      </a:accent5>
      <a:accent6>
        <a:srgbClr val="294216"/>
      </a:accent6>
      <a:hlink>
        <a:srgbClr val="5B972B"/>
      </a:hlink>
      <a:folHlink>
        <a:srgbClr val="416A2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mongodb.potx</Template>
  <TotalTime>6635</TotalTime>
  <Words>2018</Words>
  <Application>Microsoft Macintosh PowerPoint</Application>
  <PresentationFormat>On-screen Show (16:9)</PresentationFormat>
  <Paragraphs>358</Paragraphs>
  <Slides>30</Slides>
  <Notes>19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mongodb</vt:lpstr>
      <vt:lpstr>PowerPoint Presentation</vt:lpstr>
      <vt:lpstr>Document Database Schema Design</vt:lpstr>
      <vt:lpstr>Agenda</vt:lpstr>
      <vt:lpstr>Schema</vt:lpstr>
      <vt:lpstr>First thing that comes to mind…</vt:lpstr>
      <vt:lpstr>But there are other types of schema</vt:lpstr>
      <vt:lpstr>Documents</vt:lpstr>
      <vt:lpstr>What is a Document?</vt:lpstr>
      <vt:lpstr>Document Schema Design</vt:lpstr>
      <vt:lpstr>The focus is "What I want to Build"</vt:lpstr>
      <vt:lpstr>Mind Set</vt:lpstr>
      <vt:lpstr>It is so good it can take check-in's from Mars!</vt:lpstr>
      <vt:lpstr>Patterns</vt:lpstr>
      <vt:lpstr>Discrete Documents</vt:lpstr>
      <vt:lpstr>Time Series</vt:lpstr>
      <vt:lpstr>Referencing vs Embedding </vt:lpstr>
      <vt:lpstr>Referencing vs Embedding </vt:lpstr>
      <vt:lpstr>Anti-Patterns </vt:lpstr>
      <vt:lpstr>Unbounded Arrays/Documents</vt:lpstr>
      <vt:lpstr>Unbounded Arrays/Documents</vt:lpstr>
      <vt:lpstr>Unbounded Arrays/Documents</vt:lpstr>
      <vt:lpstr>Overloaded Documents</vt:lpstr>
      <vt:lpstr>Overloaded Documents</vt:lpstr>
      <vt:lpstr>Overloaded Documents</vt:lpstr>
      <vt:lpstr>Overloaded Documents</vt:lpstr>
      <vt:lpstr>Highly Nested Documents</vt:lpstr>
      <vt:lpstr>Collection over-Normalization</vt:lpstr>
      <vt:lpstr>Is it Easy?</vt:lpstr>
      <vt:lpstr>Final Notes</vt:lpstr>
      <vt:lpstr>PowerPoint Presentation</vt:lpstr>
    </vt:vector>
  </TitlesOfParts>
  <Company>MongoDB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Daiji Shikama</dc:creator>
  <cp:lastModifiedBy>Norberto Leite</cp:lastModifiedBy>
  <cp:revision>112</cp:revision>
  <dcterms:created xsi:type="dcterms:W3CDTF">2014-10-03T18:11:52Z</dcterms:created>
  <dcterms:modified xsi:type="dcterms:W3CDTF">2015-07-16T15:52:07Z</dcterms:modified>
</cp:coreProperties>
</file>