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531"/>
    <a:srgbClr val="5B972B"/>
    <a:srgbClr val="242423"/>
    <a:srgbClr val="B3B2B2"/>
    <a:srgbClr val="6D6C6C"/>
    <a:srgbClr val="FFFFFF"/>
    <a:srgbClr val="383737"/>
    <a:srgbClr val="9ABF75"/>
    <a:srgbClr val="8F8E8D"/>
    <a:srgbClr val="BCD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80184" autoAdjust="0"/>
  </p:normalViewPr>
  <p:slideViewPr>
    <p:cSldViewPr snapToGrid="0" snapToObjects="1">
      <p:cViewPr varScale="1">
        <p:scale>
          <a:sx n="92" d="100"/>
          <a:sy n="92" d="100"/>
        </p:scale>
        <p:origin x="-1240" y="-104"/>
      </p:cViewPr>
      <p:guideLst>
        <p:guide orient="horz" pos="2160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A265-5C36-4F4A-ADA1-6375917763C9}" type="datetimeFigureOut">
              <a:rPr lang="en-US" smtClean="0"/>
              <a:t>03/11/15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0CB97-E5DA-D242-BEDB-0FF6918E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take a deep</a:t>
            </a:r>
            <a:r>
              <a:rPr lang="en-US" baseline="0" dirty="0" smtClean="0"/>
              <a:t> dive into the Storage Engines and how they can help you use MongoDB for a wide array of new projects. With this release you get a lot more choice with your storage engines. You can mix and match multiple storage engines within a deployment to bring a new level of optimization to your applications.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take a look so you can see which is right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MongoDB Compass requires Professional of Enterprise Advanced subscription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“Determine validator rules”: you can use the tool to figure out what you want to set as validation rules. A future version could integrate with the database to set document validation rules for a collection.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 Ops Manager and Cloud Manager is the best way to run MongoDB, reducing tasks such as deployment, scaling, upgrades and backups to just a few clicks or an API call. Operations teams can be 10-20x more productive using the Ops or Cloud Manager platforms.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these enhancements to Ops and Cloud manager, administrators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MongoDB alongside existing Application Performance Monitoring platforms for global health visibility over the entire IT estate, all from a single pane of glass 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Drill down into any MongoDB-specific issues using Ops Manager’s monitoring of key database telemetry, including new query profiler visualizations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point-in-time backups and consistent snapshots of the database on standard network-mountable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Ops Manager automation to initiate zero-downtime maintenance and upgrade activities, such as rolling out new indexes across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Profiler Visualization: Enabling Fast and Simple Query Optimization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Index Builds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Indexing Option: Partial Indexes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WiredTiger</a:t>
            </a:r>
            <a:r>
              <a:rPr lang="en-US" baseline="0" dirty="0" smtClean="0"/>
              <a:t> was available as an alternative to the MMAP Storage Engine, which was the default storage engine in previous to MongoDB 3.0.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WiredTiger</a:t>
            </a:r>
            <a:r>
              <a:rPr lang="en-US" baseline="0" dirty="0" smtClean="0"/>
              <a:t> offers a lot of benefits to MongoDB users. </a:t>
            </a:r>
            <a:r>
              <a:rPr lang="en-US" baseline="0" dirty="0" err="1" smtClean="0"/>
              <a:t>WiredTiger</a:t>
            </a:r>
            <a:r>
              <a:rPr lang="en-US" baseline="0" dirty="0" smtClean="0"/>
              <a:t> has granular concurrency control and native compression, giving you better storage efficiency and higher performance for a broad range of apps.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it is the default storage engine in MongoDB 3.2, so no need to do any special configuration to get these benefits.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In-memory computing is known to be much faster, and it enables data access and analytics at speeds never before possible. However,</a:t>
            </a:r>
            <a:r>
              <a:rPr lang="en-US" baseline="0" dirty="0" smtClean="0"/>
              <a:t> in the past, memory costs were prohibitive. Now, that the cost of memory has gone down, and will continue to tumble, you can take advantage of these performance gains.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 rtl="0">
              <a:spcBef>
                <a:spcPts val="0"/>
              </a:spcBef>
              <a:buClr>
                <a:srgbClr val="333333"/>
              </a:buClr>
              <a:buAutoNum type="arabicPeriod"/>
            </a:pPr>
            <a:r>
              <a:rPr lang="en" sz="1200" dirty="0" smtClean="0">
                <a:solidFill>
                  <a:srgbClr val="333333"/>
                </a:solidFill>
              </a:rPr>
              <a:t>Encrypted Storage engine is the name of the feature but is NOT separate from WT, rather an option -- want to avoid any chance of confusion!</a:t>
            </a:r>
          </a:p>
          <a:p>
            <a:pPr marL="457200" lvl="0" indent="-228600" rtl="0">
              <a:spcBef>
                <a:spcPts val="0"/>
              </a:spcBef>
              <a:buClr>
                <a:srgbClr val="333333"/>
              </a:buClr>
              <a:buAutoNum type="arabicPeriod"/>
            </a:pPr>
            <a:r>
              <a:rPr lang="en" sz="1200" dirty="0" smtClean="0">
                <a:solidFill>
                  <a:srgbClr val="333333"/>
                </a:solidFill>
              </a:rPr>
              <a:t>KMIP is a popular standard that we plan to support; SafeNet and Vormetric are good examples, as is Amazon’s KMS</a:t>
            </a:r>
            <a:endParaRPr lang="en" sz="12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take a deep</a:t>
            </a:r>
            <a:r>
              <a:rPr lang="en-US" baseline="0" dirty="0" smtClean="0"/>
              <a:t> dive into the Storage Engines and how they can help you use MongoDB for a wide array of new projects. With this release you get a lot more choice with your storage engines. You can mix and match multiple storage engines within a deployment to bring a new level of optimization to your applications.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take a look so you can see which is right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Tx/>
              <a:buAutoNum type="arabicPeriod"/>
              <a:tabLst/>
              <a:defRPr/>
            </a:pPr>
            <a:r>
              <a:rPr lang="en" dirty="0" smtClean="0"/>
              <a:t>Validation is optional, and can be as simple as a single field, all the way to every field, including existence, data types, and regular expressions. </a:t>
            </a:r>
            <a:endParaRPr lang="en-US" dirty="0" smtClean="0"/>
          </a:p>
          <a:p>
            <a:pPr marL="4572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Tx/>
              <a:buAutoNum type="arabicPeriod"/>
              <a:tabLst/>
              <a:defRPr/>
            </a:pPr>
            <a:r>
              <a:rPr lang="en-US" dirty="0" smtClean="0"/>
              <a:t>Failed validation</a:t>
            </a:r>
            <a:r>
              <a:rPr lang="en-US" baseline="0" dirty="0" smtClean="0"/>
              <a:t> tests can result in a hard error or just a warning </a:t>
            </a:r>
          </a:p>
          <a:p>
            <a:pPr marL="4572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Tx/>
              <a:buAutoNum type="arabicPeriod"/>
              <a:tabLst/>
              <a:defRPr/>
            </a:pPr>
            <a:endParaRPr lang="en" dirty="0" smtClean="0"/>
          </a:p>
          <a:p>
            <a:pPr marL="228600" lvl="0" indent="0" rtl="0">
              <a:spcBef>
                <a:spcPts val="0"/>
              </a:spcBef>
              <a:buClr>
                <a:srgbClr val="333333"/>
              </a:buClr>
              <a:buNone/>
            </a:pPr>
            <a:endParaRPr lang="en" sz="12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0" rtl="0">
              <a:spcBef>
                <a:spcPts val="0"/>
              </a:spcBef>
              <a:buClr>
                <a:srgbClr val="333333"/>
              </a:buClr>
              <a:buNone/>
            </a:pPr>
            <a:r>
              <a:rPr lang="en-US" sz="1200" dirty="0" err="1" smtClean="0">
                <a:solidFill>
                  <a:srgbClr val="333333"/>
                </a:solidFill>
              </a:rPr>
              <a:t>Config</a:t>
            </a:r>
            <a:r>
              <a:rPr lang="en-US" sz="1200" dirty="0" smtClean="0">
                <a:solidFill>
                  <a:srgbClr val="333333"/>
                </a:solidFill>
              </a:rPr>
              <a:t> server</a:t>
            </a:r>
            <a:r>
              <a:rPr lang="en-US" sz="1200" baseline="0" dirty="0" smtClean="0">
                <a:solidFill>
                  <a:srgbClr val="333333"/>
                </a:solidFill>
              </a:rPr>
              <a:t> setup provides higher levels of availability and lower cross-region latency. </a:t>
            </a:r>
          </a:p>
          <a:p>
            <a:pPr marL="228600" lvl="0" indent="0" rtl="0">
              <a:spcBef>
                <a:spcPts val="0"/>
              </a:spcBef>
              <a:buClr>
                <a:srgbClr val="333333"/>
              </a:buClr>
              <a:buNone/>
            </a:pPr>
            <a:endParaRPr lang="en" sz="12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9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 smtClean="0"/>
              <a:t>Fast Failure - in many scenarios failover will be well under 2 seconds including sub-second, but we want to set reliable expectations</a:t>
            </a:r>
            <a:endParaRPr lang="en-US" dirty="0" smtClean="0"/>
          </a:p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exact failover time is dependent on the system’s configuration (for example the network latency between data centers), but for a typical configuration it would be no more than 2 seconds – the user can tune this using the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electionTimeoutMillis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parameter. </a:t>
            </a:r>
            <a:endParaRPr lang="en-US" dirty="0" smtClean="0">
              <a:effectLst/>
            </a:endParaRPr>
          </a:p>
          <a:p>
            <a:pPr marL="228600" lvl="0" indent="0" rtl="0">
              <a:spcBef>
                <a:spcPts val="0"/>
              </a:spcBef>
              <a:buNone/>
            </a:pPr>
            <a:endParaRPr lang="en" dirty="0" smtClean="0"/>
          </a:p>
          <a:p>
            <a:pPr marL="4572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Tx/>
              <a:buAutoNum type="arabicPeriod"/>
              <a:tabLst/>
              <a:defRPr/>
            </a:pPr>
            <a:endParaRPr lang="en" dirty="0" smtClean="0"/>
          </a:p>
          <a:p>
            <a:pPr marL="228600" lvl="0" indent="0" rtl="0">
              <a:spcBef>
                <a:spcPts val="0"/>
              </a:spcBef>
              <a:buClr>
                <a:srgbClr val="333333"/>
              </a:buClr>
              <a:buNone/>
            </a:pPr>
            <a:endParaRPr lang="en" sz="12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 smtClean="0"/>
              <a:t>BI Connector require</a:t>
            </a:r>
            <a:r>
              <a:rPr lang="en-US" dirty="0" smtClean="0"/>
              <a:t>s</a:t>
            </a:r>
            <a:r>
              <a:rPr lang="en" dirty="0" smtClean="0"/>
              <a:t> Enterprise Advanced subscription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 dirty="0" smtClean="0"/>
              <a:t>SQL supported is read-only and covers what is required for most BI tools (we can’t simply say SQL92 b/c it only supports reads)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" dirty="0" smtClean="0"/>
          </a:p>
          <a:p>
            <a:pPr marL="4572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Tx/>
              <a:buAutoNum type="arabicPeriod"/>
              <a:tabLst/>
              <a:defRPr/>
            </a:pPr>
            <a:endParaRPr lang="en" dirty="0" smtClean="0"/>
          </a:p>
          <a:p>
            <a:pPr marL="228600" lvl="0" indent="0" rtl="0">
              <a:spcBef>
                <a:spcPts val="0"/>
              </a:spcBef>
              <a:buClr>
                <a:srgbClr val="333333"/>
              </a:buClr>
              <a:buNone/>
            </a:pPr>
            <a:endParaRPr lang="en" sz="12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0CB97-E5DA-D242-BEDB-0FF6918E6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2424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617830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BREAKER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  <a:lvl2pPr>
              <a:defRPr>
                <a:solidFill>
                  <a:srgbClr val="242423"/>
                </a:solidFill>
              </a:defRPr>
            </a:lvl2pPr>
            <a:lvl3pPr>
              <a:defRPr>
                <a:solidFill>
                  <a:srgbClr val="242423"/>
                </a:solidFill>
              </a:defRPr>
            </a:lvl3pPr>
            <a:lvl4pPr>
              <a:defRPr>
                <a:solidFill>
                  <a:srgbClr val="242423"/>
                </a:solidFill>
              </a:defRPr>
            </a:lvl4pPr>
            <a:lvl5pPr>
              <a:defRPr>
                <a:solidFill>
                  <a:srgbClr val="24242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98011" y="6396907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98C846C-6FDD-4A4D-9385-73C79C1AF32F}" type="slidenum">
              <a:rPr lang="en-US" sz="800" smtClean="0"/>
              <a:t>‹#›</a:t>
            </a:fld>
            <a:endParaRPr lang="en-US" sz="800" dirty="0"/>
          </a:p>
        </p:txBody>
      </p:sp>
      <p:pic>
        <p:nvPicPr>
          <p:cNvPr id="9" name="Picture 8" descr="MongoDB_Logo_RGB_all_MongoDB_Logo_FullColo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652" y="6355036"/>
            <a:ext cx="977900" cy="2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98011" y="6396907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98C846C-6FDD-4A4D-9385-73C79C1AF32F}" type="slidenum">
              <a:rPr lang="en-US" sz="800" smtClean="0"/>
              <a:t>‹#›</a:t>
            </a:fld>
            <a:endParaRPr lang="en-US" sz="800" dirty="0"/>
          </a:p>
        </p:txBody>
      </p:sp>
      <p:pic>
        <p:nvPicPr>
          <p:cNvPr id="7" name="Picture 6" descr="MongoDB_ForGiantIdeas_FullColor_RGB_Ve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45" y="6350716"/>
            <a:ext cx="977900" cy="3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30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05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71084"/>
            <a:ext cx="10972800" cy="497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5" r:id="rId5"/>
    <p:sldLayoutId id="2147483654" r:id="rId6"/>
    <p:sldLayoutId id="2147483653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600" b="1" kern="1200" spc="-150">
          <a:solidFill>
            <a:srgbClr val="24242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D6C6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goDB_ForGiantIdeas_Knockout_RGB_Ve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03505"/>
            <a:ext cx="4572000" cy="20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Engines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What you get </a:t>
            </a:r>
          </a:p>
          <a:p>
            <a:pPr marL="609585" indent="-304792">
              <a:buSzPct val="100000"/>
            </a:pPr>
            <a:r>
              <a:rPr lang="e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Implement data governance without sacrificing agility that comes from dynamic schema</a:t>
            </a:r>
          </a:p>
          <a:p>
            <a:pPr marL="609585" indent="-304792">
              <a:buSzPct val="100000"/>
            </a:pPr>
            <a:r>
              <a:rPr lang="e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Enforce data quality across multiple teams and applications</a:t>
            </a:r>
          </a:p>
          <a:p>
            <a:pPr marL="609585" indent="-304792">
              <a:buSzPct val="100000"/>
            </a:pPr>
            <a:r>
              <a:rPr lang="e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 familiar MongoDB expressions to control document structure.</a:t>
            </a:r>
          </a:p>
          <a:p>
            <a:pPr marL="304793" lvl="0" indent="0" defTabSz="457178">
              <a:buSzPct val="100000"/>
              <a:buNone/>
            </a:pPr>
            <a:endParaRPr lang="en-US" sz="2000" dirty="0">
              <a:solidFill>
                <a:srgbClr val="6D6C6C"/>
              </a:solidFill>
            </a:endParaRPr>
          </a:p>
          <a:p>
            <a:pPr marL="304793" lvl="0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More power to the DBAs </a:t>
            </a:r>
          </a:p>
          <a:p>
            <a:pPr marL="647693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The DBA can specify which documents in a collection should be validated </a:t>
            </a:r>
          </a:p>
          <a:p>
            <a:pPr marL="647693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Failed validations can be configured </a:t>
            </a:r>
          </a:p>
          <a:p>
            <a:pPr marL="1047743" lvl="1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Hard error</a:t>
            </a:r>
          </a:p>
          <a:p>
            <a:pPr marL="1047743" lvl="1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Just a warning </a:t>
            </a:r>
          </a:p>
          <a:p>
            <a:pPr marL="647693" defTabSz="457178">
              <a:buSzPct val="100000"/>
            </a:pPr>
            <a:endParaRPr lang="en-US" sz="2000" dirty="0">
              <a:solidFill>
                <a:srgbClr val="6D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5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 err="1" smtClean="0"/>
              <a:t>Sharded</a:t>
            </a:r>
            <a:r>
              <a:rPr lang="en-US" dirty="0" smtClean="0"/>
              <a:t> Cluster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What you get </a:t>
            </a:r>
          </a:p>
          <a:p>
            <a:pPr marL="609585" indent="-304792">
              <a:buSzPct val="100000"/>
            </a:pPr>
            <a:r>
              <a:rPr lang="en" sz="2000" dirty="0" smtClean="0">
                <a:solidFill>
                  <a:srgbClr val="6D6C6C"/>
                </a:solidFill>
              </a:rPr>
              <a:t>Simplified </a:t>
            </a:r>
            <a:r>
              <a:rPr lang="en" sz="2000" dirty="0">
                <a:solidFill>
                  <a:srgbClr val="6D6C6C"/>
                </a:solidFill>
              </a:rPr>
              <a:t>sharded </a:t>
            </a:r>
            <a:r>
              <a:rPr lang="en" sz="2000" dirty="0" smtClean="0">
                <a:solidFill>
                  <a:srgbClr val="6D6C6C"/>
                </a:solidFill>
              </a:rPr>
              <a:t>deployments</a:t>
            </a:r>
            <a:endParaRPr lang="en-US" sz="2000" dirty="0" smtClean="0">
              <a:solidFill>
                <a:srgbClr val="6D6C6C"/>
              </a:solidFill>
            </a:endParaRPr>
          </a:p>
          <a:p>
            <a:pPr marL="1009635" lvl="1" indent="-304792">
              <a:buSzPct val="100000"/>
            </a:pPr>
            <a:r>
              <a:rPr lang="en-US" sz="2000" dirty="0">
                <a:solidFill>
                  <a:srgbClr val="6D6C6C"/>
                </a:solidFill>
              </a:rPr>
              <a:t>C</a:t>
            </a:r>
            <a:r>
              <a:rPr lang="en" sz="2000" dirty="0" smtClean="0">
                <a:solidFill>
                  <a:srgbClr val="6D6C6C"/>
                </a:solidFill>
              </a:rPr>
              <a:t>onfig </a:t>
            </a:r>
            <a:r>
              <a:rPr lang="en" sz="2000" dirty="0">
                <a:solidFill>
                  <a:srgbClr val="6D6C6C"/>
                </a:solidFill>
              </a:rPr>
              <a:t>servers </a:t>
            </a:r>
            <a:r>
              <a:rPr lang="en-US" sz="2000" dirty="0" smtClean="0">
                <a:solidFill>
                  <a:srgbClr val="6D6C6C"/>
                </a:solidFill>
              </a:rPr>
              <a:t>are deployed as </a:t>
            </a:r>
            <a:r>
              <a:rPr lang="en" sz="2000" dirty="0" smtClean="0">
                <a:solidFill>
                  <a:srgbClr val="6D6C6C"/>
                </a:solidFill>
              </a:rPr>
              <a:t>replica set</a:t>
            </a:r>
            <a:r>
              <a:rPr lang="en-US" sz="2000" dirty="0" smtClean="0">
                <a:solidFill>
                  <a:srgbClr val="6D6C6C"/>
                </a:solidFill>
              </a:rPr>
              <a:t>s</a:t>
            </a:r>
          </a:p>
          <a:p>
            <a:pPr marL="609585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Improved metadata consistency </a:t>
            </a:r>
          </a:p>
          <a:p>
            <a:pPr marL="609585" indent="-304792">
              <a:buSzPct val="100000"/>
            </a:pPr>
            <a:r>
              <a:rPr lang="en" sz="2000" dirty="0" smtClean="0">
                <a:solidFill>
                  <a:srgbClr val="6D6C6C"/>
                </a:solidFill>
              </a:rPr>
              <a:t>Easily </a:t>
            </a:r>
            <a:r>
              <a:rPr lang="en" sz="2000" dirty="0">
                <a:solidFill>
                  <a:srgbClr val="6D6C6C"/>
                </a:solidFill>
              </a:rPr>
              <a:t>scale to many data centers </a:t>
            </a:r>
            <a:endParaRPr lang="en-US" sz="2000" dirty="0" smtClean="0">
              <a:solidFill>
                <a:srgbClr val="6D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6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7960"/>
            <a:ext cx="10972800" cy="1143000"/>
          </a:xfrm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b="1" dirty="0" err="1" smtClean="0">
                <a:solidFill>
                  <a:srgbClr val="6D6C6C"/>
                </a:solidFill>
              </a:rPr>
              <a:t>Config</a:t>
            </a:r>
            <a:r>
              <a:rPr lang="en-US" sz="2800" b="1" dirty="0" smtClean="0">
                <a:solidFill>
                  <a:srgbClr val="6D6C6C"/>
                </a:solidFill>
              </a:rPr>
              <a:t> server replica sets can span more than 3 data centers with up to 50 replica set members supported</a:t>
            </a:r>
            <a:r>
              <a:rPr lang="en" sz="2800" b="1" dirty="0" smtClean="0">
                <a:solidFill>
                  <a:srgbClr val="6D6C6C"/>
                </a:solidFill>
              </a:rPr>
              <a:t/>
            </a:r>
            <a:br>
              <a:rPr lang="en" sz="2800" b="1" dirty="0" smtClean="0">
                <a:solidFill>
                  <a:srgbClr val="6D6C6C"/>
                </a:solidFill>
              </a:rPr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523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The Improvements </a:t>
            </a:r>
          </a:p>
          <a:p>
            <a:pPr marL="609585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Enhanced algorithm detects failure and isolation of primary in replica set</a:t>
            </a:r>
          </a:p>
          <a:p>
            <a:pPr marL="1009635" lvl="1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Reduces interval between primary failure and the replacement </a:t>
            </a:r>
          </a:p>
          <a:p>
            <a:pPr marL="1009635" lvl="1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Resolves false-positives caused by network glitches </a:t>
            </a:r>
          </a:p>
          <a:p>
            <a:pPr marL="1009635" lvl="1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Allows efficient intra-cluster communications, even as the replica set grows</a:t>
            </a:r>
          </a:p>
          <a:p>
            <a:pPr marL="304793" indent="0">
              <a:buSzPct val="100000"/>
              <a:buNone/>
            </a:pPr>
            <a:endParaRPr lang="en-US" sz="2000" dirty="0" smtClean="0">
              <a:solidFill>
                <a:srgbClr val="6D6C6C"/>
              </a:solidFill>
            </a:endParaRPr>
          </a:p>
          <a:p>
            <a:pPr marL="304793" indent="0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What you get  </a:t>
            </a:r>
          </a:p>
          <a:p>
            <a:pPr marL="609585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No more than 2 </a:t>
            </a:r>
            <a:r>
              <a:rPr lang="en" sz="2000" dirty="0" smtClean="0">
                <a:solidFill>
                  <a:srgbClr val="6D6C6C"/>
                </a:solidFill>
              </a:rPr>
              <a:t>seconds </a:t>
            </a:r>
            <a:r>
              <a:rPr lang="en" sz="2000" dirty="0">
                <a:solidFill>
                  <a:srgbClr val="6D6C6C"/>
                </a:solidFill>
              </a:rPr>
              <a:t>to detect and recover replica set primary </a:t>
            </a:r>
            <a:r>
              <a:rPr lang="en" sz="2000" dirty="0" smtClean="0">
                <a:solidFill>
                  <a:srgbClr val="6D6C6C"/>
                </a:solidFill>
              </a:rPr>
              <a:t>failure</a:t>
            </a:r>
            <a:endParaRPr lang="en-US" sz="2000" dirty="0" smtClean="0">
              <a:solidFill>
                <a:srgbClr val="6D6C6C"/>
              </a:solidFill>
            </a:endParaRPr>
          </a:p>
          <a:p>
            <a:pPr marL="1009635" lvl="1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Exact time is dependent on system configuration </a:t>
            </a:r>
          </a:p>
          <a:p>
            <a:pPr marL="1009635" lvl="1" indent="-304792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Tune the timing with the </a:t>
            </a:r>
            <a:r>
              <a:rPr lang="en-US" sz="2000" dirty="0" err="1" smtClean="0">
                <a:solidFill>
                  <a:srgbClr val="6D6C6C"/>
                </a:solidFill>
              </a:rPr>
              <a:t>electionTimeoutMillis</a:t>
            </a:r>
            <a:r>
              <a:rPr lang="en-US" sz="2000" dirty="0" smtClean="0">
                <a:solidFill>
                  <a:srgbClr val="6D6C6C"/>
                </a:solidFill>
              </a:rPr>
              <a:t> parameter </a:t>
            </a:r>
            <a:endParaRPr lang="en" sz="2000" dirty="0">
              <a:solidFill>
                <a:srgbClr val="6D6C6C"/>
              </a:solidFill>
            </a:endParaRPr>
          </a:p>
          <a:p>
            <a:pPr marL="609585" indent="-304792">
              <a:buSzPct val="100000"/>
            </a:pPr>
            <a:r>
              <a:rPr lang="en" sz="2000" dirty="0">
                <a:solidFill>
                  <a:srgbClr val="6D6C6C"/>
                </a:solidFill>
              </a:rPr>
              <a:t>Clusters more resilient to overloaded or unreliable networks</a:t>
            </a:r>
            <a:endParaRPr lang="en-US" sz="2000" dirty="0">
              <a:solidFill>
                <a:srgbClr val="6D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3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 for New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6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r>
              <a:rPr lang="en" dirty="0"/>
              <a:t>Data Analysts</a:t>
            </a:r>
          </a:p>
        </p:txBody>
      </p:sp>
      <p:sp>
        <p:nvSpPr>
          <p:cNvPr id="7" name="Shape 79"/>
          <p:cNvSpPr txBox="1">
            <a:spLocks/>
          </p:cNvSpPr>
          <p:nvPr/>
        </p:nvSpPr>
        <p:spPr>
          <a:xfrm>
            <a:off x="415601" y="1536633"/>
            <a:ext cx="5333199" cy="4555200"/>
          </a:xfrm>
          <a:prstGeom prst="rect">
            <a:avLst/>
          </a:prstGeom>
        </p:spPr>
        <p:txBody>
          <a:bodyPr vert="horz" lIns="121897" tIns="121897" rIns="121897" bIns="121897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242423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 smtClean="0">
                <a:solidFill>
                  <a:srgbClr val="6D6C6C"/>
                </a:solidFill>
              </a:rPr>
              <a:t>BI Connector: </a:t>
            </a:r>
            <a:r>
              <a:rPr lang="en" dirty="0" smtClean="0">
                <a:solidFill>
                  <a:srgbClr val="6D6C6C"/>
                </a:solidFill>
              </a:rPr>
              <a:t>Visualize untapped data from MongoDB using standard tools and SQL</a:t>
            </a:r>
          </a:p>
          <a:p>
            <a:r>
              <a:rPr lang="en" b="1" dirty="0" smtClean="0">
                <a:solidFill>
                  <a:srgbClr val="6D6C6C"/>
                </a:solidFill>
              </a:rPr>
              <a:t>$lookup:</a:t>
            </a:r>
            <a:r>
              <a:rPr lang="en" dirty="0" smtClean="0">
                <a:solidFill>
                  <a:srgbClr val="6D6C6C"/>
                </a:solidFill>
              </a:rPr>
              <a:t> Join data from separate collections for more convenient analysis </a:t>
            </a:r>
          </a:p>
          <a:p>
            <a:pPr>
              <a:buClr>
                <a:schemeClr val="dk1"/>
              </a:buClr>
              <a:buSzPct val="78571"/>
              <a:buFont typeface="Arial"/>
              <a:buNone/>
            </a:pPr>
            <a:endParaRPr lang="en" dirty="0">
              <a:solidFill>
                <a:srgbClr val="6D6C6C"/>
              </a:solidFill>
            </a:endParaRPr>
          </a:p>
        </p:txBody>
      </p:sp>
      <p:sp>
        <p:nvSpPr>
          <p:cNvPr id="8" name="Shape 81"/>
          <p:cNvSpPr txBox="1">
            <a:spLocks/>
          </p:cNvSpPr>
          <p:nvPr/>
        </p:nvSpPr>
        <p:spPr>
          <a:xfrm>
            <a:off x="6350600" y="1536633"/>
            <a:ext cx="5333199" cy="45552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 smtClean="0"/>
              <a:t>Aggregation Enhancements: </a:t>
            </a:r>
            <a:r>
              <a:rPr lang="en" dirty="0" smtClean="0"/>
              <a:t>Faster &amp; simpler real-time analytics with new accumulators, arithmetic &amp; array operators</a:t>
            </a:r>
            <a:endParaRPr lang="en-US" dirty="0"/>
          </a:p>
        </p:txBody>
      </p:sp>
      <p:pic>
        <p:nvPicPr>
          <p:cNvPr id="9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67" y="3414632"/>
            <a:ext cx="4565933" cy="287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600" y="3414633"/>
            <a:ext cx="4419365" cy="287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personaliz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65" y="593367"/>
            <a:ext cx="9144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>
            <a:spLocks/>
          </p:cNvSpPr>
          <p:nvPr/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-150">
                <a:solidFill>
                  <a:srgbClr val="24242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DBAs</a:t>
            </a:r>
            <a:endParaRPr lang="en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hape 90"/>
          <p:cNvSpPr txBox="1">
            <a:spLocks/>
          </p:cNvSpPr>
          <p:nvPr/>
        </p:nvSpPr>
        <p:spPr>
          <a:xfrm>
            <a:off x="415601" y="1536633"/>
            <a:ext cx="4772033" cy="455520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/>
              <a:t>Mo</a:t>
            </a:r>
            <a:r>
              <a:rPr lang="en" sz="2000" b="1" dirty="0" smtClean="0"/>
              <a:t>ngoDB Compass</a:t>
            </a:r>
            <a:r>
              <a:rPr lang="en" sz="2000" dirty="0" smtClean="0"/>
              <a:t> for fast schema discovery and visual construction of ad-hoc queries</a:t>
            </a:r>
            <a:endParaRPr lang="en-US" sz="2000" dirty="0" smtClean="0"/>
          </a:p>
          <a:p>
            <a:r>
              <a:rPr lang="en" sz="2300" dirty="0" smtClean="0"/>
              <a:t>Visualize schema</a:t>
            </a:r>
            <a:endParaRPr lang="en-US" sz="2300" dirty="0" smtClean="0"/>
          </a:p>
          <a:p>
            <a:pPr lvl="1"/>
            <a:r>
              <a:rPr lang="en" sz="2000" dirty="0" smtClean="0"/>
              <a:t>Frequency of fields</a:t>
            </a:r>
            <a:endParaRPr lang="en-US" sz="2000" dirty="0" smtClean="0"/>
          </a:p>
          <a:p>
            <a:pPr lvl="1"/>
            <a:r>
              <a:rPr lang="en" sz="2000" dirty="0" smtClean="0"/>
              <a:t>Frequency of types</a:t>
            </a:r>
            <a:endParaRPr lang="en-US" sz="2000" dirty="0" smtClean="0"/>
          </a:p>
          <a:p>
            <a:pPr lvl="1"/>
            <a:r>
              <a:rPr lang="en" sz="2000" dirty="0" smtClean="0"/>
              <a:t>Determine validator rules</a:t>
            </a:r>
            <a:endParaRPr lang="en-US" sz="2000" dirty="0" smtClean="0"/>
          </a:p>
          <a:p>
            <a:r>
              <a:rPr lang="en" sz="2300" dirty="0" smtClean="0"/>
              <a:t>View Documents</a:t>
            </a:r>
            <a:endParaRPr lang="en-US" sz="2300" dirty="0" smtClean="0"/>
          </a:p>
          <a:p>
            <a:r>
              <a:rPr lang="en" sz="2300" dirty="0" smtClean="0"/>
              <a:t>Graphically build queries</a:t>
            </a:r>
            <a:endParaRPr lang="en-US" sz="2300" dirty="0" smtClean="0"/>
          </a:p>
          <a:p>
            <a:r>
              <a:rPr lang="en" sz="2300" dirty="0" smtClean="0"/>
              <a:t>Authenticated access</a:t>
            </a:r>
            <a:endParaRPr lang="en" sz="2300" dirty="0"/>
          </a:p>
        </p:txBody>
      </p:sp>
      <p:pic>
        <p:nvPicPr>
          <p:cNvPr id="4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634" y="1638234"/>
            <a:ext cx="6515535" cy="434166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Picture 5" descr="wom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530" y="593367"/>
            <a:ext cx="656639" cy="6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4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/>
          <p:cNvSpPr txBox="1">
            <a:spLocks/>
          </p:cNvSpPr>
          <p:nvPr/>
        </p:nvSpPr>
        <p:spPr>
          <a:xfrm>
            <a:off x="609600" y="522973"/>
            <a:ext cx="10972800" cy="646331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-150">
                <a:solidFill>
                  <a:srgbClr val="24242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Operations</a:t>
            </a:r>
            <a:endParaRPr lang="en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hape 98"/>
          <p:cNvSpPr txBox="1">
            <a:spLocks/>
          </p:cNvSpPr>
          <p:nvPr/>
        </p:nvSpPr>
        <p:spPr>
          <a:xfrm>
            <a:off x="609600" y="1600201"/>
            <a:ext cx="7340600" cy="4525963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rgbClr val="6D6C6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sz="2000" dirty="0" smtClean="0"/>
              <a:t>Integration with standard operational workflow reduces overhead</a:t>
            </a:r>
            <a:endParaRPr lang="en-US" sz="2000" dirty="0" smtClean="0"/>
          </a:p>
          <a:p>
            <a:r>
              <a:rPr lang="en" sz="2000" b="1" dirty="0" smtClean="0"/>
              <a:t>Start from global view of infrastructure: </a:t>
            </a:r>
            <a:r>
              <a:rPr lang="en" sz="2000" dirty="0" smtClean="0"/>
              <a:t>APM tools integration, e.g. New Relic, AppDynamics.</a:t>
            </a:r>
            <a:endParaRPr lang="en-US" sz="2000" dirty="0" smtClean="0"/>
          </a:p>
          <a:p>
            <a:r>
              <a:rPr lang="en" sz="2000" b="1" dirty="0" smtClean="0"/>
              <a:t>Then, drill down: </a:t>
            </a:r>
            <a:r>
              <a:rPr lang="en" sz="2000" dirty="0" smtClean="0"/>
              <a:t>Profiler visualization</a:t>
            </a:r>
            <a:r>
              <a:rPr lang="en" sz="2000" b="1" dirty="0" smtClean="0"/>
              <a:t> </a:t>
            </a:r>
            <a:r>
              <a:rPr lang="en" sz="2000" dirty="0" smtClean="0"/>
              <a:t>in Ops Manager </a:t>
            </a:r>
            <a:endParaRPr lang="en-US" sz="2000" dirty="0" smtClean="0"/>
          </a:p>
          <a:p>
            <a:r>
              <a:rPr lang="en" sz="2000" b="1" dirty="0" smtClean="0"/>
              <a:t>Then, deploy:</a:t>
            </a:r>
            <a:r>
              <a:rPr lang="en" sz="2000" dirty="0" smtClean="0"/>
              <a:t> Automated index builds</a:t>
            </a:r>
            <a:endParaRPr lang="en-US" sz="2000" dirty="0" smtClean="0"/>
          </a:p>
          <a:p>
            <a:r>
              <a:rPr lang="en" sz="2000" b="1" dirty="0" smtClean="0"/>
              <a:t>Next, refine: </a:t>
            </a:r>
            <a:r>
              <a:rPr lang="en" sz="2000" dirty="0" smtClean="0"/>
              <a:t>Partial Indexes improve resource utilization</a:t>
            </a:r>
            <a:endParaRPr lang="en" sz="2000" dirty="0"/>
          </a:p>
        </p:txBody>
      </p:sp>
      <p:pic>
        <p:nvPicPr>
          <p:cNvPr id="5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734" y="1778401"/>
            <a:ext cx="3740865" cy="226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1"/>
          <p:cNvPicPr preferRelativeResize="0"/>
          <p:nvPr/>
        </p:nvPicPr>
        <p:blipFill rotWithShape="1">
          <a:blip r:embed="rId4">
            <a:alphaModFix/>
          </a:blip>
          <a:srcRect l="18844"/>
          <a:stretch/>
        </p:blipFill>
        <p:spPr>
          <a:xfrm>
            <a:off x="8137733" y="4262101"/>
            <a:ext cx="3740864" cy="2149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Picture 6" descr="new-data-typ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05" y="522973"/>
            <a:ext cx="8503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5426"/>
            <a:ext cx="10363200" cy="1470025"/>
          </a:xfrm>
        </p:spPr>
        <p:txBody>
          <a:bodyPr/>
          <a:lstStyle/>
          <a:p>
            <a:r>
              <a:rPr lang="en-US" dirty="0" smtClean="0"/>
              <a:t>Download Now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228917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-150">
                <a:solidFill>
                  <a:srgbClr val="24242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b="0" dirty="0">
                <a:solidFill>
                  <a:srgbClr val="5D9531"/>
                </a:solidFill>
              </a:rPr>
              <a:t>Community </a:t>
            </a:r>
            <a:r>
              <a:rPr lang="en-US" b="0" dirty="0" err="1" smtClean="0">
                <a:solidFill>
                  <a:srgbClr val="5D9531"/>
                </a:solidFill>
              </a:rPr>
              <a:t>mongodb.org</a:t>
            </a:r>
            <a:r>
              <a:rPr lang="en-US" b="0" dirty="0">
                <a:solidFill>
                  <a:srgbClr val="5D9531"/>
                </a:solidFill>
              </a:rPr>
              <a:t>/</a:t>
            </a:r>
            <a:r>
              <a:rPr lang="en-US" b="0" dirty="0" smtClean="0">
                <a:solidFill>
                  <a:srgbClr val="5D9531"/>
                </a:solidFill>
              </a:rPr>
              <a:t>downloads</a:t>
            </a:r>
            <a:endParaRPr lang="en-US" b="0" dirty="0">
              <a:solidFill>
                <a:srgbClr val="5D953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3540126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-150">
                <a:solidFill>
                  <a:srgbClr val="24242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b="0" dirty="0">
                <a:solidFill>
                  <a:srgbClr val="5D9531"/>
                </a:solidFill>
              </a:rPr>
              <a:t>Enterprise </a:t>
            </a:r>
            <a:r>
              <a:rPr lang="en-US" b="0" dirty="0" err="1">
                <a:solidFill>
                  <a:srgbClr val="5D9531"/>
                </a:solidFill>
              </a:rPr>
              <a:t>mongodb.com</a:t>
            </a:r>
            <a:r>
              <a:rPr lang="en-US" b="0" dirty="0">
                <a:solidFill>
                  <a:srgbClr val="5D9531"/>
                </a:solidFill>
              </a:rPr>
              <a:t>/</a:t>
            </a:r>
            <a:r>
              <a:rPr lang="en-US" b="0" dirty="0" err="1">
                <a:solidFill>
                  <a:srgbClr val="5D9531"/>
                </a:solidFill>
              </a:rPr>
              <a:t>lp</a:t>
            </a:r>
            <a:r>
              <a:rPr lang="en-US" b="0" dirty="0">
                <a:solidFill>
                  <a:srgbClr val="5D9531"/>
                </a:solidFill>
              </a:rPr>
              <a:t>/download/</a:t>
            </a:r>
            <a:r>
              <a:rPr lang="en-US" b="0" dirty="0" err="1">
                <a:solidFill>
                  <a:srgbClr val="5D9531"/>
                </a:solidFill>
              </a:rPr>
              <a:t>mongodb</a:t>
            </a:r>
            <a:r>
              <a:rPr lang="en-US" b="0" dirty="0">
                <a:solidFill>
                  <a:srgbClr val="5D9531"/>
                </a:solidFill>
              </a:rPr>
              <a:t>-enterprise</a:t>
            </a:r>
          </a:p>
        </p:txBody>
      </p:sp>
    </p:spTree>
    <p:extLst>
      <p:ext uri="{BB962C8B-B14F-4D97-AF65-F5344CB8AC3E}">
        <p14:creationId xmlns:p14="http://schemas.microsoft.com/office/powerpoint/2010/main" val="28919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goDB_ForGiantIdeas_FullColor_RGB_Ve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617305"/>
            <a:ext cx="4572000" cy="16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goDB_ForGiantIdeas_Knockout_RGB_Ve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03505"/>
            <a:ext cx="4572000" cy="20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Your Name</a:t>
            </a:r>
          </a:p>
          <a:p>
            <a:r>
              <a:rPr lang="en-US" sz="2400" dirty="0" smtClean="0"/>
              <a:t>Your MUG</a:t>
            </a:r>
            <a:endParaRPr lang="en-US" sz="2400" dirty="0"/>
          </a:p>
        </p:txBody>
      </p:sp>
      <p:pic>
        <p:nvPicPr>
          <p:cNvPr id="7" name="Picture 6" descr="MongoDB_Logo_RGB_all_MongoDB_Logo_FullColo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12" y="715079"/>
            <a:ext cx="2376777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7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5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8"/>
          <p:cNvSpPr txBox="1">
            <a:spLocks noGrp="1"/>
          </p:cNvSpPr>
          <p:nvPr>
            <p:ph idx="1"/>
          </p:nvPr>
        </p:nvSpPr>
        <p:spPr>
          <a:xfrm>
            <a:off x="1968500" y="1362937"/>
            <a:ext cx="9613900" cy="4525963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>
              <a:lnSpc>
                <a:spcPct val="138000"/>
              </a:lnSpc>
              <a:buClr>
                <a:schemeClr val="dk1"/>
              </a:buClr>
              <a:buSzPct val="61111"/>
              <a:buNone/>
            </a:pPr>
            <a:r>
              <a:rPr lang="en-US" sz="2000" b="1" dirty="0" smtClean="0"/>
              <a:t>More use </a:t>
            </a:r>
            <a:r>
              <a:rPr lang="en" sz="2000" b="1" dirty="0" smtClean="0"/>
              <a:t>case</a:t>
            </a:r>
            <a:r>
              <a:rPr lang="en-US" sz="2000" b="1" dirty="0" smtClean="0"/>
              <a:t>s</a:t>
            </a:r>
            <a:r>
              <a:rPr lang="en" sz="2000" dirty="0" smtClean="0"/>
              <a:t>. </a:t>
            </a:r>
            <a:r>
              <a:rPr lang="en" sz="2000" dirty="0"/>
              <a:t>Pluggable storage </a:t>
            </a:r>
            <a:r>
              <a:rPr lang="en" sz="2000" dirty="0" smtClean="0"/>
              <a:t>engine</a:t>
            </a:r>
            <a:r>
              <a:rPr lang="en-US" sz="2000" dirty="0" smtClean="0"/>
              <a:t>s </a:t>
            </a:r>
            <a:r>
              <a:rPr lang="en" sz="2000" dirty="0" smtClean="0"/>
              <a:t>enables </a:t>
            </a:r>
            <a:r>
              <a:rPr lang="en-US" sz="2000" dirty="0" smtClean="0"/>
              <a:t>you to use MongoDB in more projects with the same core database. </a:t>
            </a:r>
            <a:endParaRPr lang="en" sz="2000" dirty="0"/>
          </a:p>
          <a:p>
            <a:pPr>
              <a:lnSpc>
                <a:spcPct val="138000"/>
              </a:lnSpc>
              <a:buClr>
                <a:schemeClr val="dk1"/>
              </a:buClr>
              <a:buSzPct val="61111"/>
              <a:buNone/>
            </a:pPr>
            <a:endParaRPr lang="en-US" sz="2000" b="1" dirty="0" smtClean="0"/>
          </a:p>
          <a:p>
            <a:pPr>
              <a:lnSpc>
                <a:spcPct val="138000"/>
              </a:lnSpc>
              <a:buClr>
                <a:schemeClr val="dk1"/>
              </a:buClr>
              <a:buSzPct val="61111"/>
              <a:buNone/>
            </a:pPr>
            <a:r>
              <a:rPr lang="en" sz="2000" b="1" dirty="0" smtClean="0"/>
              <a:t>Mission-critical </a:t>
            </a:r>
            <a:r>
              <a:rPr lang="en" sz="2000" b="1" dirty="0"/>
              <a:t>apps</a:t>
            </a:r>
            <a:r>
              <a:rPr lang="en" sz="2000" dirty="0"/>
              <a:t>. MongoDB delivers major advances in the critical areas of governance, high availability, and disaster recovery</a:t>
            </a:r>
            <a:r>
              <a:rPr lang="en" sz="2000" dirty="0" smtClean="0"/>
              <a:t>.</a:t>
            </a:r>
            <a:endParaRPr sz="2000" b="1" dirty="0"/>
          </a:p>
          <a:p>
            <a:pPr>
              <a:lnSpc>
                <a:spcPct val="138000"/>
              </a:lnSpc>
              <a:buNone/>
            </a:pPr>
            <a:endParaRPr lang="en-US" sz="2000" b="1" dirty="0" smtClean="0"/>
          </a:p>
          <a:p>
            <a:pPr>
              <a:lnSpc>
                <a:spcPct val="138000"/>
              </a:lnSpc>
              <a:buNone/>
            </a:pPr>
            <a:r>
              <a:rPr lang="en" sz="2000" b="1" dirty="0" smtClean="0"/>
              <a:t>New </a:t>
            </a:r>
            <a:r>
              <a:rPr lang="en" sz="2000" b="1" dirty="0"/>
              <a:t>tools for new users.</a:t>
            </a:r>
            <a:r>
              <a:rPr lang="en" sz="2000" dirty="0"/>
              <a:t> Now MongoDB is an integral part of the tooling and workflows of Data Analysts, DBAs, and Operations teams. </a:t>
            </a:r>
          </a:p>
          <a:p>
            <a:pPr>
              <a:lnSpc>
                <a:spcPct val="138000"/>
              </a:lnSpc>
              <a:buNone/>
            </a:pPr>
            <a:endParaRPr sz="2000" b="1" dirty="0"/>
          </a:p>
          <a:p>
            <a:pPr>
              <a:lnSpc>
                <a:spcPct val="138000"/>
              </a:lnSpc>
              <a:buNone/>
            </a:pPr>
            <a:endParaRPr sz="2000" dirty="0"/>
          </a:p>
        </p:txBody>
      </p:sp>
      <p:pic>
        <p:nvPicPr>
          <p:cNvPr id="3" name="Shape 56"/>
          <p:cNvPicPr preferRelativeResize="0"/>
          <p:nvPr/>
        </p:nvPicPr>
        <p:blipFill rotWithShape="1">
          <a:blip r:embed="rId2">
            <a:alphaModFix/>
          </a:blip>
          <a:srcRect l="24925" t="8604" r="21544" b="8237"/>
          <a:stretch/>
        </p:blipFill>
        <p:spPr>
          <a:xfrm>
            <a:off x="694267" y="3092644"/>
            <a:ext cx="626533" cy="63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66" y="4466453"/>
            <a:ext cx="773500" cy="64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31" y="1527213"/>
            <a:ext cx="872600" cy="861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57"/>
          <p:cNvSpPr txBox="1">
            <a:spLocks noGrp="1"/>
          </p:cNvSpPr>
          <p:nvPr>
            <p:ph type="title"/>
          </p:nvPr>
        </p:nvSpPr>
        <p:spPr>
          <a:xfrm>
            <a:off x="609600" y="522973"/>
            <a:ext cx="10972800" cy="646331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Themes</a:t>
            </a:r>
          </a:p>
        </p:txBody>
      </p:sp>
    </p:spTree>
    <p:extLst>
      <p:ext uri="{BB962C8B-B14F-4D97-AF65-F5344CB8AC3E}">
        <p14:creationId xmlns:p14="http://schemas.microsoft.com/office/powerpoint/2010/main" val="32694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Engines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2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WiredTiger</a:t>
            </a:r>
            <a:r>
              <a:rPr lang="en-US" dirty="0" smtClean="0"/>
              <a:t> is the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What you get </a:t>
            </a:r>
          </a:p>
          <a:p>
            <a:pPr marL="609585" lvl="0" indent="-304792" defTabSz="457178">
              <a:buSzPct val="100000"/>
            </a:pPr>
            <a:r>
              <a:rPr lang="en" sz="2000" dirty="0" smtClean="0">
                <a:solidFill>
                  <a:srgbClr val="6D6C6C"/>
                </a:solidFill>
              </a:rPr>
              <a:t>Best </a:t>
            </a:r>
            <a:r>
              <a:rPr lang="en" sz="2000" dirty="0">
                <a:solidFill>
                  <a:srgbClr val="6D6C6C"/>
                </a:solidFill>
              </a:rPr>
              <a:t>general-purpose storage engine</a:t>
            </a:r>
          </a:p>
          <a:p>
            <a:pPr marL="609585" lvl="0" indent="-304792" defTabSz="457178">
              <a:buSzPct val="100000"/>
            </a:pPr>
            <a:r>
              <a:rPr lang="en" sz="2000" dirty="0">
                <a:solidFill>
                  <a:srgbClr val="6D6C6C"/>
                </a:solidFill>
              </a:rPr>
              <a:t>7-10x better </a:t>
            </a:r>
            <a:r>
              <a:rPr lang="en" sz="2000" dirty="0" smtClean="0">
                <a:solidFill>
                  <a:srgbClr val="6D6C6C"/>
                </a:solidFill>
              </a:rPr>
              <a:t>throughput</a:t>
            </a:r>
            <a:endParaRPr lang="en-US" sz="2000" dirty="0" smtClean="0">
              <a:solidFill>
                <a:srgbClr val="6D6C6C"/>
              </a:solidFill>
            </a:endParaRPr>
          </a:p>
          <a:p>
            <a:pPr marL="609585" lvl="0" indent="-304792" defTabSz="457178">
              <a:buSzPct val="100000"/>
            </a:pPr>
            <a:r>
              <a:rPr lang="en-US" sz="2000" dirty="0">
                <a:solidFill>
                  <a:srgbClr val="6D6C6C"/>
                </a:solidFill>
              </a:rPr>
              <a:t>U</a:t>
            </a:r>
            <a:r>
              <a:rPr lang="en" sz="2000" dirty="0" smtClean="0">
                <a:solidFill>
                  <a:srgbClr val="6D6C6C"/>
                </a:solidFill>
              </a:rPr>
              <a:t>p </a:t>
            </a:r>
            <a:r>
              <a:rPr lang="en" sz="2000" dirty="0">
                <a:solidFill>
                  <a:srgbClr val="6D6C6C"/>
                </a:solidFill>
              </a:rPr>
              <a:t>to 80% compression </a:t>
            </a:r>
            <a:endParaRPr lang="en-US" sz="2000" dirty="0" smtClean="0">
              <a:solidFill>
                <a:srgbClr val="6D6C6C"/>
              </a:solidFill>
            </a:endParaRPr>
          </a:p>
          <a:p>
            <a:pPr marL="609585" lvl="0" indent="-304792" defTabSz="457178">
              <a:buSzPct val="100000"/>
            </a:pPr>
            <a:endParaRPr lang="en-US" sz="2000" dirty="0">
              <a:solidFill>
                <a:srgbClr val="6D6C6C"/>
              </a:solidFill>
            </a:endParaRPr>
          </a:p>
          <a:p>
            <a:pPr marL="304793" lvl="0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“Out of the box” </a:t>
            </a:r>
          </a:p>
          <a:p>
            <a:pPr marL="647693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No special configuration needed </a:t>
            </a:r>
            <a:endParaRPr lang="en" sz="2000" dirty="0">
              <a:solidFill>
                <a:srgbClr val="6D6C6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Storage (In Beta)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What you get </a:t>
            </a:r>
          </a:p>
          <a:p>
            <a:pPr marL="609585" lvl="0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Delivers highly predictable throughput and latency for the most demanding workloads </a:t>
            </a:r>
          </a:p>
          <a:p>
            <a:pPr marL="609585" lvl="0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In-memory computing without trading away guarantees of disk-based databases like </a:t>
            </a:r>
          </a:p>
          <a:p>
            <a:pPr marL="1009635" lvl="1" indent="-304792" defTabSz="457178">
              <a:buSzPct val="100000"/>
            </a:pPr>
            <a:r>
              <a:rPr lang="en-US" sz="2000" dirty="0">
                <a:solidFill>
                  <a:srgbClr val="6D6C6C"/>
                </a:solidFill>
              </a:rPr>
              <a:t>R</a:t>
            </a:r>
            <a:r>
              <a:rPr lang="en-US" sz="2000" dirty="0" smtClean="0">
                <a:solidFill>
                  <a:srgbClr val="6D6C6C"/>
                </a:solidFill>
              </a:rPr>
              <a:t>ich query flexibility </a:t>
            </a:r>
          </a:p>
          <a:p>
            <a:pPr marL="1009635" lvl="1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Real-time analytics</a:t>
            </a:r>
          </a:p>
          <a:p>
            <a:pPr marL="1009635" lvl="1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Scalable capacity </a:t>
            </a:r>
          </a:p>
          <a:p>
            <a:pPr marL="1009635" lvl="1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Durability </a:t>
            </a:r>
            <a:endParaRPr lang="en" sz="2000" dirty="0">
              <a:solidFill>
                <a:srgbClr val="6D6C6C"/>
              </a:solidFill>
            </a:endParaRPr>
          </a:p>
          <a:p>
            <a:pPr marL="609585" lvl="0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Durability via replica set members running disk-backed storage engine</a:t>
            </a:r>
          </a:p>
          <a:p>
            <a:pPr marL="304793" lvl="0" indent="0" defTabSz="457178">
              <a:buSzPct val="100000"/>
              <a:buNone/>
            </a:pPr>
            <a:endParaRPr lang="en-US" sz="2000" dirty="0">
              <a:solidFill>
                <a:srgbClr val="6D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1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93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What you get </a:t>
            </a:r>
          </a:p>
          <a:p>
            <a:pPr marL="609585" lvl="0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End-to-end encryption of sensitive data for regulated industries </a:t>
            </a:r>
          </a:p>
          <a:p>
            <a:pPr marL="609585" lvl="0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Durability via replica set members running disk-backed storage engine </a:t>
            </a:r>
          </a:p>
          <a:p>
            <a:pPr marL="609585" lvl="0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Beta testers observed an average 15% overhead – lower than many 3</a:t>
            </a:r>
            <a:r>
              <a:rPr lang="en-US" sz="2000" baseline="30000" dirty="0" smtClean="0">
                <a:solidFill>
                  <a:srgbClr val="6D6C6C"/>
                </a:solidFill>
              </a:rPr>
              <a:t>rd</a:t>
            </a:r>
            <a:r>
              <a:rPr lang="en-US" sz="2000" dirty="0" smtClean="0">
                <a:solidFill>
                  <a:srgbClr val="6D6C6C"/>
                </a:solidFill>
              </a:rPr>
              <a:t> party encryption solutions</a:t>
            </a:r>
            <a:endParaRPr lang="en-US" sz="2000" dirty="0">
              <a:solidFill>
                <a:srgbClr val="6D6C6C"/>
              </a:solidFill>
            </a:endParaRPr>
          </a:p>
          <a:p>
            <a:pPr marL="609585" lvl="0" indent="-304792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Visit the documentation for information on configuration </a:t>
            </a:r>
          </a:p>
          <a:p>
            <a:pPr marL="609585" lvl="0" indent="-304792" defTabSz="457178">
              <a:buSzPct val="100000"/>
            </a:pPr>
            <a:endParaRPr lang="en-US" sz="2000" dirty="0">
              <a:solidFill>
                <a:srgbClr val="6D6C6C"/>
              </a:solidFill>
            </a:endParaRPr>
          </a:p>
          <a:p>
            <a:pPr marL="304793" lvl="0" indent="0" defTabSz="457178">
              <a:buSzPct val="100000"/>
              <a:buNone/>
            </a:pPr>
            <a:r>
              <a:rPr lang="en-US" sz="2000" dirty="0" smtClean="0">
                <a:solidFill>
                  <a:srgbClr val="6D6C6C"/>
                </a:solidFill>
              </a:rPr>
              <a:t>Note</a:t>
            </a:r>
          </a:p>
          <a:p>
            <a:pPr marL="647693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Based on the </a:t>
            </a:r>
            <a:r>
              <a:rPr lang="en-US" sz="2000" dirty="0" err="1" smtClean="0">
                <a:solidFill>
                  <a:srgbClr val="6D6C6C"/>
                </a:solidFill>
              </a:rPr>
              <a:t>WiredTiger</a:t>
            </a:r>
            <a:r>
              <a:rPr lang="en-US" sz="2000" dirty="0" smtClean="0">
                <a:solidFill>
                  <a:srgbClr val="6D6C6C"/>
                </a:solidFill>
              </a:rPr>
              <a:t> Storage Engine </a:t>
            </a:r>
          </a:p>
          <a:p>
            <a:pPr marL="647693" defTabSz="457178">
              <a:buSzPct val="100000"/>
            </a:pPr>
            <a:r>
              <a:rPr lang="en-US" sz="2000" dirty="0" smtClean="0">
                <a:solidFill>
                  <a:srgbClr val="6D6C6C"/>
                </a:solidFill>
              </a:rPr>
              <a:t>Available in MongoDB Enterprise Advanced</a:t>
            </a:r>
          </a:p>
        </p:txBody>
      </p:sp>
    </p:spTree>
    <p:extLst>
      <p:ext uri="{BB962C8B-B14F-4D97-AF65-F5344CB8AC3E}">
        <p14:creationId xmlns:p14="http://schemas.microsoft.com/office/powerpoint/2010/main" val="42782521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Powerpoint Template">
  <a:themeElements>
    <a:clrScheme name="MongoDB 2">
      <a:dk1>
        <a:sysClr val="windowText" lastClr="000000"/>
      </a:dk1>
      <a:lt1>
        <a:sysClr val="window" lastClr="FFFFFF"/>
      </a:lt1>
      <a:dk2>
        <a:srgbClr val="242423"/>
      </a:dk2>
      <a:lt2>
        <a:srgbClr val="FFFFFF"/>
      </a:lt2>
      <a:accent1>
        <a:srgbClr val="BBD49E"/>
      </a:accent1>
      <a:accent2>
        <a:srgbClr val="9ABF75"/>
      </a:accent2>
      <a:accent3>
        <a:srgbClr val="7AAB4E"/>
      </a:accent3>
      <a:accent4>
        <a:srgbClr val="5B972B"/>
      </a:accent4>
      <a:accent5>
        <a:srgbClr val="416A20"/>
      </a:accent5>
      <a:accent6>
        <a:srgbClr val="294216"/>
      </a:accent6>
      <a:hlink>
        <a:srgbClr val="5B972B"/>
      </a:hlink>
      <a:folHlink>
        <a:srgbClr val="416A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ongodb-wide" id="{89F4BDD1-5098-B74F-9F22-D200A6F3B3A0}" vid="{FA7D09A6-2203-744C-A835-8F758266B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1301</Words>
  <Application>Microsoft Macintosh PowerPoint</Application>
  <PresentationFormat>Custom</PresentationFormat>
  <Paragraphs>141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Standard Powerpoint Template</vt:lpstr>
      <vt:lpstr>PowerPoint Presentation</vt:lpstr>
      <vt:lpstr>PowerPoint Presentation</vt:lpstr>
      <vt:lpstr>MongoDB 3.2</vt:lpstr>
      <vt:lpstr>Themes</vt:lpstr>
      <vt:lpstr>Themes</vt:lpstr>
      <vt:lpstr>Storage Engines </vt:lpstr>
      <vt:lpstr>WiredTiger is the Default</vt:lpstr>
      <vt:lpstr>In-Memory Storage (In Beta)</vt:lpstr>
      <vt:lpstr>Encrypted Storage</vt:lpstr>
      <vt:lpstr>Storage Engines </vt:lpstr>
      <vt:lpstr>Document Validation</vt:lpstr>
      <vt:lpstr>Simplified Sharded Cluster Management</vt:lpstr>
      <vt:lpstr>Config server replica sets can span more than 3 data centers with up to 50 replica set members supported </vt:lpstr>
      <vt:lpstr>Fast Failover</vt:lpstr>
      <vt:lpstr>New Tools for New Users</vt:lpstr>
      <vt:lpstr>Data Analysts</vt:lpstr>
      <vt:lpstr>PowerPoint Presentation</vt:lpstr>
      <vt:lpstr>PowerPoint Presentation</vt:lpstr>
      <vt:lpstr>Download Now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Norberto Leite</cp:lastModifiedBy>
  <cp:revision>26</cp:revision>
  <dcterms:created xsi:type="dcterms:W3CDTF">2015-04-27T20:46:45Z</dcterms:created>
  <dcterms:modified xsi:type="dcterms:W3CDTF">2015-11-03T10:53:04Z</dcterms:modified>
</cp:coreProperties>
</file>