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DD"/>
    <a:srgbClr val="FFFFC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44" autoAdjust="0"/>
    <p:restoredTop sz="59608" autoAdjust="0"/>
  </p:normalViewPr>
  <p:slideViewPr>
    <p:cSldViewPr snapToGrid="0" snapToObjects="1">
      <p:cViewPr>
        <p:scale>
          <a:sx n="66" d="100"/>
          <a:sy n="66" d="100"/>
        </p:scale>
        <p:origin x="27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CD00E-A89E-6D43-BD2F-6F4E9F2D809F}" type="datetimeFigureOut">
              <a:t>2021/3/20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5007-0F52-064D-9BE6-995BAA621A5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94eb66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5d94eb6609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5d94eb6609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523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F5007-0F52-064D-9BE6-995BAA621A52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5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F5007-0F52-064D-9BE6-995BAA621A52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7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F5007-0F52-064D-9BE6-995BAA621A52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0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F5007-0F52-064D-9BE6-995BAA621A52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96FC58-7B4E-694A-B1EF-585D5B6F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1CD7AA-4DAF-2E42-AA87-29166E2E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BDD781-F10C-8349-90A9-06E27D48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C57954-A2CE-174E-9180-5DB9B7AD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F74374-CE7C-5340-8BE2-71AC804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3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BAE0FD-0F9B-9E4F-833E-12435BE7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1A6CA65-9EB6-8749-853D-3BDC2107E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108CA8-18BE-B744-8CDC-F5791EAB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B7D082-F804-D149-B704-35780EA2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42F76E-53EF-5A49-9033-A2341EBD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56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DE56E39-1658-9341-9AA0-83FE7A963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6E80642-03D8-A04E-A98B-E39D15563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33C718-9A5B-8545-98FA-1AF3E219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D5A540-0729-7140-BA44-24D54323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A04347-5839-FC43-835F-1DED9E2A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12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725499" y="1122363"/>
            <a:ext cx="524858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725499" y="3608797"/>
            <a:ext cx="5248581" cy="50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67"/>
            </a:lvl1pPr>
            <a:lvl2pPr marL="0" lvl="1" indent="0" algn="r">
              <a:spcBef>
                <a:spcPts val="0"/>
              </a:spcBef>
              <a:buNone/>
              <a:defRPr sz="1467"/>
            </a:lvl2pPr>
            <a:lvl3pPr marL="0" lvl="2" indent="0" algn="r">
              <a:spcBef>
                <a:spcPts val="0"/>
              </a:spcBef>
              <a:buNone/>
              <a:defRPr sz="1467"/>
            </a:lvl3pPr>
            <a:lvl4pPr marL="0" lvl="3" indent="0" algn="r">
              <a:spcBef>
                <a:spcPts val="0"/>
              </a:spcBef>
              <a:buNone/>
              <a:defRPr sz="1467"/>
            </a:lvl4pPr>
            <a:lvl5pPr marL="0" lvl="4" indent="0" algn="r">
              <a:spcBef>
                <a:spcPts val="0"/>
              </a:spcBef>
              <a:buNone/>
              <a:defRPr sz="1467"/>
            </a:lvl5pPr>
            <a:lvl6pPr marL="0" lvl="5" indent="0" algn="r">
              <a:spcBef>
                <a:spcPts val="0"/>
              </a:spcBef>
              <a:buNone/>
              <a:defRPr sz="1467"/>
            </a:lvl6pPr>
            <a:lvl7pPr marL="0" lvl="6" indent="0" algn="r">
              <a:spcBef>
                <a:spcPts val="0"/>
              </a:spcBef>
              <a:buNone/>
              <a:defRPr sz="1467"/>
            </a:lvl7pPr>
            <a:lvl8pPr marL="0" lvl="7" indent="0" algn="r">
              <a:spcBef>
                <a:spcPts val="0"/>
              </a:spcBef>
              <a:buNone/>
              <a:defRPr sz="1467"/>
            </a:lvl8pPr>
            <a:lvl9pPr marL="0" lvl="8" indent="0" algn="r">
              <a:spcBef>
                <a:spcPts val="0"/>
              </a:spcBef>
              <a:buNone/>
              <a:defRPr sz="1467"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sp>
        <p:nvSpPr>
          <p:cNvPr id="56" name="Google Shape;56;p13"/>
          <p:cNvSpPr/>
          <p:nvPr/>
        </p:nvSpPr>
        <p:spPr>
          <a:xfrm>
            <a:off x="212271" y="200139"/>
            <a:ext cx="11767459" cy="6457724"/>
          </a:xfrm>
          <a:prstGeom prst="rect">
            <a:avLst/>
          </a:prstGeom>
          <a:noFill/>
          <a:ln w="28575" cap="flat" cmpd="sng">
            <a:solidFill>
              <a:srgbClr val="F0F1F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140" y="383859"/>
            <a:ext cx="652121" cy="43474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>
            <a:spLocks noGrp="1"/>
          </p:cNvSpPr>
          <p:nvPr>
            <p:ph type="pic" idx="2"/>
          </p:nvPr>
        </p:nvSpPr>
        <p:spPr>
          <a:xfrm>
            <a:off x="6979920" y="200026"/>
            <a:ext cx="4999355" cy="645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725499" y="5210912"/>
            <a:ext cx="5446712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2pPr>
            <a:lvl3pPr marL="1828754" lvl="2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67"/>
            </a:lvl3pPr>
            <a:lvl4pPr marL="2438339" lvl="3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67"/>
            </a:lvl4pPr>
            <a:lvl5pPr marL="3047924" lvl="4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5pPr>
            <a:lvl6pPr marL="3657509" lvl="5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67"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67"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838A57-3FDC-FE49-B719-98B37FDF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DD8054-49ED-BB4A-874F-D337C1EA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85F9E6-474F-1147-B2AC-E892BE9C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9F881B-EF71-5E45-B194-DEDB9C5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7FF980-FE35-BD4F-8F04-9D6140DC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80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A8C7F-509F-1D4A-9E02-242D9AFC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BC81CE-FF10-E74F-8174-5EB26C85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BD4211-9ED0-1049-A8D9-5448898D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FF763B-3559-6248-808B-D33B574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A4599E-9CD8-3046-BE7A-BB6FE771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46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1C83B6-FB67-3244-BFBB-50B0E92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AD8CB0-53A2-974C-B501-E21B1CF65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5DF6F1C-8CED-5840-A639-DD2B75AC9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CC6EA1-C8AD-1D4F-9371-20ED10F8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9D9C6E-5E24-A14E-9F69-6A7C241D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A4968A-DD7B-E345-B888-88E6CC3E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42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B92FEE-7FEC-044F-B9DD-ACB1DD6A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8DD939-DFCB-874E-8FB3-565F3A1D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F54902-5914-634E-B62A-D1827CB15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D5E01F7-30CC-6B4C-98F6-9A50A685E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5AA976D-1818-4C40-92D9-D1028337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4A4FB42-03C4-7148-87F7-6B602F14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77D45B0-1256-6145-B63C-7E2DB70B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56CB5E-DB7F-A648-8036-74599B5B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4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EAD3D0-898F-874D-9A8D-4B9A38E2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83F41DF-605A-254D-85A0-B127672C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C9EFC5-7D6B-E943-98B1-D1B8ED6B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0F5E0B-73F2-234B-B239-6B5DF9DC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87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0EB951-FD93-F94F-8D62-A360E203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1B5254E-E36C-B547-A61C-67B45044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8570AF-FC4F-914A-A66D-E35970CC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C58C5F-94D1-144E-BA4C-7660EC40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8363BB-FB9F-C247-A3F9-4562182F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8F4EF5-B9CF-E342-B270-08C36E35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0F4559-BF4A-964C-9ED8-EFCE9798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3412DD-5F1D-9E41-A1F3-4C7B30E8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21BAA2-40A6-D94A-A81F-9BDBA873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81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51EB26-BFD1-FF40-9E43-49062DC1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C7D571-9664-4B47-9F12-48A2E4C6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189552-F8D3-A647-89F9-C81472779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F47C4D-5990-684C-8693-688B590E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913781-857A-3E48-B226-09CE89C7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64856C-4BF7-3B4E-9CEA-2E7EA790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6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D2A244F-B280-7C4A-AD83-C9C8905E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5F68F-36DA-F146-8811-CB40E899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CDDB87-55EC-0640-9CA5-3E70A8CB4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A213-96A6-5E42-AF5C-6ED87FB0D293}" type="datetimeFigureOut">
              <a:t>2021/3/20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9D735B-71F3-1945-934E-603670D2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60CE60-F9DD-6B45-A6CD-DE8BA1DCD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C3D1-1189-B842-9026-BEDD6FF1A4D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/>
          </p:nvPr>
        </p:nvSpPr>
        <p:spPr>
          <a:xfrm>
            <a:off x="725467" y="1122367"/>
            <a:ext cx="5821637" cy="2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rgbClr val="232323"/>
              </a:buClr>
            </a:pPr>
            <a:r>
              <a:rPr lang="en-US" altLang="zh-CN" sz="3200" b="1" dirty="0" smtClean="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MiniApps CG Work Intro</a:t>
            </a:r>
            <a:endParaRPr sz="3200" b="1" dirty="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4" name="Google Shape;104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79920" y="200025"/>
            <a:ext cx="4999200" cy="64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725466" y="5909542"/>
            <a:ext cx="2514089" cy="42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232323"/>
              </a:buClr>
              <a:buSzPts val="1500"/>
            </a:pPr>
            <a:r>
              <a:rPr lang="en" sz="2000" dirty="0" smtClean="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2021</a:t>
            </a:r>
            <a:r>
              <a:rPr lang="en-US" sz="2000" dirty="0" smtClean="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/3</a:t>
            </a:r>
            <a:endParaRPr sz="2000" dirty="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3"/>
          </p:nvPr>
        </p:nvSpPr>
        <p:spPr>
          <a:xfrm>
            <a:off x="725466" y="4076959"/>
            <a:ext cx="5446800" cy="16716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2133"/>
              </a:spcAft>
              <a:buClr>
                <a:srgbClr val="232323"/>
              </a:buClr>
            </a:pPr>
            <a:endParaRPr lang="en" dirty="0" smtClean="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36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MiniApps CG Work Overview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" y="-1709121"/>
            <a:ext cx="11091384" cy="1564591"/>
          </a:xfrm>
          <a:prstGeom prst="rect">
            <a:avLst/>
          </a:prstGeom>
        </p:spPr>
      </p:pic>
      <p:sp>
        <p:nvSpPr>
          <p:cNvPr id="4" name="立方体 3"/>
          <p:cNvSpPr/>
          <p:nvPr/>
        </p:nvSpPr>
        <p:spPr>
          <a:xfrm>
            <a:off x="4691505" y="2162453"/>
            <a:ext cx="1115891" cy="584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Package</a:t>
            </a:r>
            <a:endParaRPr lang="zh-CN" altLang="en-US" sz="1600" b="1" dirty="0"/>
          </a:p>
        </p:txBody>
      </p:sp>
      <p:sp>
        <p:nvSpPr>
          <p:cNvPr id="7" name="双括号 6"/>
          <p:cNvSpPr/>
          <p:nvPr/>
        </p:nvSpPr>
        <p:spPr>
          <a:xfrm>
            <a:off x="1908089" y="2342154"/>
            <a:ext cx="1818823" cy="310105"/>
          </a:xfrm>
          <a:prstGeom prst="bracket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MiniApp URI (Addressing)</a:t>
            </a:r>
            <a:endParaRPr lang="zh-CN" altLang="en-US" sz="1600" b="1" dirty="0"/>
          </a:p>
        </p:txBody>
      </p:sp>
      <p:sp>
        <p:nvSpPr>
          <p:cNvPr id="8" name="折角形 7"/>
          <p:cNvSpPr/>
          <p:nvPr/>
        </p:nvSpPr>
        <p:spPr>
          <a:xfrm>
            <a:off x="6443200" y="1826157"/>
            <a:ext cx="1002255" cy="33629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Manifest</a:t>
            </a:r>
            <a:endParaRPr lang="zh-CN" altLang="en-US" sz="1600" b="1" dirty="0"/>
          </a:p>
        </p:txBody>
      </p:sp>
      <p:sp>
        <p:nvSpPr>
          <p:cNvPr id="9" name="流程图: 多文档 8"/>
          <p:cNvSpPr/>
          <p:nvPr/>
        </p:nvSpPr>
        <p:spPr>
          <a:xfrm>
            <a:off x="6443201" y="2534170"/>
            <a:ext cx="999000" cy="59136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Pages</a:t>
            </a:r>
          </a:p>
          <a:p>
            <a:pPr algn="ctr"/>
            <a:r>
              <a:rPr lang="en-US" altLang="zh-CN" sz="1200" b="1" dirty="0" smtClean="0"/>
              <a:t>(Widget)</a:t>
            </a:r>
            <a:endParaRPr lang="zh-CN" altLang="en-US" sz="1200" b="1" dirty="0"/>
          </a:p>
        </p:txBody>
      </p:sp>
      <p:sp>
        <p:nvSpPr>
          <p:cNvPr id="10" name="下弧形箭头 9"/>
          <p:cNvSpPr/>
          <p:nvPr/>
        </p:nvSpPr>
        <p:spPr>
          <a:xfrm flipH="1">
            <a:off x="8155683" y="2522634"/>
            <a:ext cx="1048444" cy="3281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上弧形箭头 10"/>
          <p:cNvSpPr/>
          <p:nvPr/>
        </p:nvSpPr>
        <p:spPr>
          <a:xfrm>
            <a:off x="8201266" y="2115171"/>
            <a:ext cx="1048444" cy="3415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双括号 11"/>
          <p:cNvSpPr/>
          <p:nvPr/>
        </p:nvSpPr>
        <p:spPr>
          <a:xfrm>
            <a:off x="8212662" y="2312995"/>
            <a:ext cx="941323" cy="310105"/>
          </a:xfrm>
          <a:prstGeom prst="bracketPair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Lifecycle</a:t>
            </a:r>
            <a:endParaRPr lang="zh-CN" altLang="en-US" sz="1600" b="1" dirty="0"/>
          </a:p>
        </p:txBody>
      </p:sp>
      <p:sp>
        <p:nvSpPr>
          <p:cNvPr id="14" name="左大括号 13"/>
          <p:cNvSpPr/>
          <p:nvPr/>
        </p:nvSpPr>
        <p:spPr>
          <a:xfrm>
            <a:off x="6018240" y="1956218"/>
            <a:ext cx="177779" cy="106594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云形 14"/>
          <p:cNvSpPr/>
          <p:nvPr/>
        </p:nvSpPr>
        <p:spPr>
          <a:xfrm>
            <a:off x="3898901" y="3103996"/>
            <a:ext cx="1531493" cy="55703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Package Server</a:t>
            </a:r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7752519" y="3150661"/>
            <a:ext cx="1859266" cy="46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User </a:t>
            </a:r>
            <a:r>
              <a:rPr lang="en-US" altLang="zh-CN" sz="1600" b="1" dirty="0" smtClean="0"/>
              <a:t>Agent</a:t>
            </a:r>
            <a:br>
              <a:rPr lang="en-US" altLang="zh-CN" sz="1600" b="1" dirty="0" smtClean="0"/>
            </a:br>
            <a:r>
              <a:rPr lang="zh-CN" altLang="en-US" sz="1100" b="1" dirty="0" smtClean="0"/>
              <a:t>（</a:t>
            </a:r>
            <a:r>
              <a:rPr lang="en-US" altLang="zh-CN" sz="1100" b="1" dirty="0" smtClean="0"/>
              <a:t>super apps, OS, browser…</a:t>
            </a:r>
            <a:r>
              <a:rPr lang="zh-CN" altLang="en-US" sz="1100" b="1" dirty="0" smtClean="0"/>
              <a:t>）</a:t>
            </a:r>
            <a:endParaRPr lang="zh-CN" altLang="en-US" sz="1100" b="1" dirty="0"/>
          </a:p>
        </p:txBody>
      </p:sp>
      <p:sp>
        <p:nvSpPr>
          <p:cNvPr id="23" name="椭圆 22"/>
          <p:cNvSpPr/>
          <p:nvPr/>
        </p:nvSpPr>
        <p:spPr>
          <a:xfrm>
            <a:off x="2601726" y="2004357"/>
            <a:ext cx="310144" cy="2453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4" name="椭圆 23"/>
          <p:cNvSpPr/>
          <p:nvPr/>
        </p:nvSpPr>
        <p:spPr>
          <a:xfrm>
            <a:off x="5147416" y="1875388"/>
            <a:ext cx="310144" cy="2453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5" name="椭圆 24"/>
          <p:cNvSpPr/>
          <p:nvPr/>
        </p:nvSpPr>
        <p:spPr>
          <a:xfrm>
            <a:off x="6800827" y="1547452"/>
            <a:ext cx="310144" cy="2453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sp>
        <p:nvSpPr>
          <p:cNvPr id="26" name="椭圆 25"/>
          <p:cNvSpPr/>
          <p:nvPr/>
        </p:nvSpPr>
        <p:spPr>
          <a:xfrm>
            <a:off x="6787062" y="2259512"/>
            <a:ext cx="310144" cy="2453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27" name="椭圆 26"/>
          <p:cNvSpPr/>
          <p:nvPr/>
        </p:nvSpPr>
        <p:spPr>
          <a:xfrm>
            <a:off x="8570416" y="1784913"/>
            <a:ext cx="310144" cy="2453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sp>
        <p:nvSpPr>
          <p:cNvPr id="28" name="右箭头 27"/>
          <p:cNvSpPr/>
          <p:nvPr/>
        </p:nvSpPr>
        <p:spPr>
          <a:xfrm>
            <a:off x="1961878" y="3218668"/>
            <a:ext cx="1833305" cy="403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request</a:t>
            </a:r>
            <a:endParaRPr lang="zh-CN" altLang="en-US" sz="1600" dirty="0"/>
          </a:p>
        </p:txBody>
      </p:sp>
      <p:sp>
        <p:nvSpPr>
          <p:cNvPr id="29" name="右箭头 28"/>
          <p:cNvSpPr/>
          <p:nvPr/>
        </p:nvSpPr>
        <p:spPr>
          <a:xfrm>
            <a:off x="5629009" y="3218668"/>
            <a:ext cx="1854746" cy="4035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delivery</a:t>
            </a:r>
            <a:endParaRPr lang="zh-CN" altLang="en-US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22027"/>
              </p:ext>
            </p:extLst>
          </p:nvPr>
        </p:nvGraphicFramePr>
        <p:xfrm>
          <a:off x="1894144" y="4111975"/>
          <a:ext cx="776795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455757"/>
                <a:gridCol w="2108200"/>
                <a:gridCol w="1852843"/>
              </a:tblGrid>
              <a:tr h="32135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#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MiniApp Specs (incubated in CG)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Transposed to WG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TAG Reviewed</a:t>
                      </a:r>
                      <a:endParaRPr lang="zh-CN" altLang="en-US" sz="1600" dirty="0"/>
                    </a:p>
                  </a:txBody>
                  <a:tcPr/>
                </a:tc>
              </a:tr>
              <a:tr h="32135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MiniApp URI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2135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MiniApp Packaging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Normative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informally</a:t>
                      </a:r>
                      <a:endParaRPr lang="zh-CN" altLang="en-US" sz="1600" dirty="0"/>
                    </a:p>
                  </a:txBody>
                  <a:tcPr/>
                </a:tc>
              </a:tr>
              <a:tr h="32135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MiniApp Manifest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Normative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  <a:tr h="321356"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MiniApp Widget Requirements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Note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/>
                </a:tc>
              </a:tr>
              <a:tr h="32135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MiniApp Lifecycle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/>
                        <a:t>Normative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Y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8798919" y="1676664"/>
            <a:ext cx="2430439" cy="1423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prstClr val="black"/>
                </a:solidFill>
              </a:rPr>
              <a:t>To Do:</a:t>
            </a:r>
          </a:p>
          <a:p>
            <a:pPr marL="342900" lvl="0" indent="-342900">
              <a:buFontTx/>
              <a:buAutoNum type="arabicPeriod"/>
            </a:pPr>
            <a:r>
              <a:rPr lang="en-US" altLang="zh-CN" sz="1400" dirty="0">
                <a:solidFill>
                  <a:prstClr val="black"/>
                </a:solidFill>
              </a:rPr>
              <a:t>Naming convention </a:t>
            </a:r>
            <a:endParaRPr lang="en-US" altLang="zh-CN" sz="1400" dirty="0" smtClean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</a:rPr>
              <a:t>Additional </a:t>
            </a:r>
            <a:r>
              <a:rPr lang="en-US" altLang="zh-CN" sz="1400" dirty="0">
                <a:solidFill>
                  <a:prstClr val="black"/>
                </a:solidFill>
              </a:rPr>
              <a:t>configurations (e.g. refined permission model)</a:t>
            </a:r>
          </a:p>
          <a:p>
            <a:pPr marL="342900" lvl="0" indent="-342900">
              <a:buFontTx/>
              <a:buAutoNum type="arabicPeriod"/>
            </a:pPr>
            <a:r>
              <a:rPr lang="en-US" altLang="zh-CN" sz="1400" dirty="0" smtClean="0">
                <a:solidFill>
                  <a:prstClr val="black"/>
                </a:solidFill>
              </a:rPr>
              <a:t>i18n</a:t>
            </a:r>
            <a:endParaRPr lang="en-US" altLang="zh-CN" sz="1400" dirty="0">
              <a:solidFill>
                <a:prstClr val="black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927315" y="4596988"/>
            <a:ext cx="5178184" cy="1544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05"/>
          </a:xfrm>
        </p:spPr>
        <p:txBody>
          <a:bodyPr/>
          <a:lstStyle/>
          <a:p>
            <a:r>
              <a:rPr lang="en-US" altLang="zh-CN" b="1" dirty="0" smtClean="0"/>
              <a:t>MiniApp Packaging &amp; </a:t>
            </a:r>
            <a:r>
              <a:rPr lang="en-US" altLang="zh-CN" b="1" dirty="0"/>
              <a:t>Manifest </a:t>
            </a:r>
            <a:r>
              <a:rPr lang="en-US" altLang="zh-CN" sz="1800" b="1" dirty="0" smtClean="0"/>
              <a:t>(Normative)</a:t>
            </a:r>
            <a:endParaRPr lang="zh-CN" altLang="en-US" sz="1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30" y="2291175"/>
            <a:ext cx="2243599" cy="37502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71929"/>
          <a:stretch/>
        </p:blipFill>
        <p:spPr>
          <a:xfrm>
            <a:off x="3912220" y="1559738"/>
            <a:ext cx="1200475" cy="26931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8229" y="1250093"/>
            <a:ext cx="3068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70C0"/>
                </a:solidFill>
              </a:rPr>
              <a:t>The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package </a:t>
            </a:r>
            <a:r>
              <a:rPr lang="en-US" altLang="zh-CN" sz="1600" dirty="0">
                <a:solidFill>
                  <a:srgbClr val="0070C0"/>
                </a:solidFill>
              </a:rPr>
              <a:t>is a </a:t>
            </a:r>
            <a:r>
              <a:rPr lang="en-US" altLang="zh-CN" sz="1600" dirty="0" smtClean="0">
                <a:solidFill>
                  <a:srgbClr val="0070C0"/>
                </a:solidFill>
              </a:rPr>
              <a:t>ZIP-based </a:t>
            </a:r>
            <a:r>
              <a:rPr lang="en-US" altLang="zh-CN" sz="1600" dirty="0">
                <a:solidFill>
                  <a:srgbClr val="0070C0"/>
                </a:solidFill>
              </a:rPr>
              <a:t>file </a:t>
            </a:r>
            <a:r>
              <a:rPr lang="en-US" altLang="zh-CN" sz="1600" dirty="0" smtClean="0">
                <a:solidFill>
                  <a:srgbClr val="0070C0"/>
                </a:solidFill>
              </a:rPr>
              <a:t>containing </a:t>
            </a:r>
            <a:r>
              <a:rPr lang="en-US" altLang="zh-CN" sz="1600" dirty="0" smtClean="0">
                <a:solidFill>
                  <a:srgbClr val="0070C0"/>
                </a:solidFill>
              </a:rPr>
              <a:t>necessary </a:t>
            </a:r>
            <a:r>
              <a:rPr lang="en-US" altLang="zh-CN" sz="1600" dirty="0" smtClean="0">
                <a:solidFill>
                  <a:srgbClr val="0070C0"/>
                </a:solidFill>
              </a:rPr>
              <a:t>resources that construct a MiniApp. 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7528" y="2790901"/>
            <a:ext cx="12192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11" idx="1"/>
          </p:cNvCxnSpPr>
          <p:nvPr/>
        </p:nvCxnSpPr>
        <p:spPr>
          <a:xfrm>
            <a:off x="2566728" y="2879801"/>
            <a:ext cx="1148968" cy="737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>
            <a:off x="3715696" y="1691475"/>
            <a:ext cx="196524" cy="2391398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5603656" y="1653984"/>
            <a:ext cx="2777248" cy="307777"/>
          </a:xfrm>
          <a:prstGeom prst="wedgeRectCallout">
            <a:avLst>
              <a:gd name="adj1" fmla="val -62014"/>
              <a:gd name="adj2" fmla="val 22298"/>
            </a:avLst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/>
              <a:t>Metadata </a:t>
            </a:r>
            <a:r>
              <a:rPr lang="en-US" altLang="zh-CN" sz="1400" b="1" dirty="0" smtClean="0"/>
              <a:t>inherited from </a:t>
            </a:r>
            <a:r>
              <a:rPr lang="en-US" altLang="zh-CN" sz="1400" b="1" dirty="0" smtClean="0"/>
              <a:t>WAM</a:t>
            </a:r>
            <a:endParaRPr lang="en-US" altLang="zh-CN" sz="1400" dirty="0"/>
          </a:p>
        </p:txBody>
      </p:sp>
      <p:sp>
        <p:nvSpPr>
          <p:cNvPr id="20" name="右大括号 19"/>
          <p:cNvSpPr/>
          <p:nvPr/>
        </p:nvSpPr>
        <p:spPr>
          <a:xfrm>
            <a:off x="5173796" y="1785296"/>
            <a:ext cx="61101" cy="1164968"/>
          </a:xfrm>
          <a:prstGeom prst="rightBrace">
            <a:avLst>
              <a:gd name="adj1" fmla="val 8333"/>
              <a:gd name="adj2" fmla="val 2601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5623942" y="2141374"/>
            <a:ext cx="2756962" cy="2149795"/>
          </a:xfrm>
          <a:prstGeom prst="wedgeRectCallout">
            <a:avLst>
              <a:gd name="adj1" fmla="val -62732"/>
              <a:gd name="adj2" fmla="val -2325"/>
            </a:avLst>
          </a:prstGeom>
          <a:ln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1400" b="1" dirty="0" smtClean="0"/>
              <a:t>MiniApp-specific extensions</a:t>
            </a:r>
            <a:endParaRPr lang="en-US" altLang="zh-CN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1694285" y="3735536"/>
            <a:ext cx="12192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50" idx="3"/>
            <a:endCxn id="75" idx="1"/>
          </p:cNvCxnSpPr>
          <p:nvPr/>
        </p:nvCxnSpPr>
        <p:spPr>
          <a:xfrm>
            <a:off x="2913485" y="3824436"/>
            <a:ext cx="1333222" cy="1258046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347527" y="5441164"/>
            <a:ext cx="1670309" cy="6002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53" idx="3"/>
            <a:endCxn id="76" idx="1"/>
          </p:cNvCxnSpPr>
          <p:nvPr/>
        </p:nvCxnSpPr>
        <p:spPr>
          <a:xfrm>
            <a:off x="3017836" y="5741294"/>
            <a:ext cx="1228871" cy="2159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895683" y="4496529"/>
            <a:ext cx="1219200" cy="7122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694285" y="3945661"/>
            <a:ext cx="121920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57" idx="3"/>
            <a:endCxn id="72" idx="1"/>
          </p:cNvCxnSpPr>
          <p:nvPr/>
        </p:nvCxnSpPr>
        <p:spPr>
          <a:xfrm>
            <a:off x="3114883" y="4852634"/>
            <a:ext cx="1131824" cy="82302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73" idx="1"/>
          </p:cNvCxnSpPr>
          <p:nvPr/>
        </p:nvCxnSpPr>
        <p:spPr>
          <a:xfrm>
            <a:off x="2913485" y="4034561"/>
            <a:ext cx="1333222" cy="1353175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246707" y="5521768"/>
            <a:ext cx="2440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3. UI components &amp; APIs</a:t>
            </a:r>
          </a:p>
        </p:txBody>
      </p:sp>
      <p:sp>
        <p:nvSpPr>
          <p:cNvPr id="73" name="矩形 72"/>
          <p:cNvSpPr/>
          <p:nvPr/>
        </p:nvSpPr>
        <p:spPr>
          <a:xfrm>
            <a:off x="4246707" y="5233847"/>
            <a:ext cx="1982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2. Page-specific </a:t>
            </a:r>
            <a:r>
              <a:rPr lang="en-US" altLang="zh-CN" sz="1400" dirty="0" smtClean="0"/>
              <a:t>manifest</a:t>
            </a:r>
            <a:endParaRPr lang="en-US" altLang="zh-CN" sz="1400" dirty="0"/>
          </a:p>
        </p:txBody>
      </p:sp>
      <p:sp>
        <p:nvSpPr>
          <p:cNvPr id="75" name="矩形 74"/>
          <p:cNvSpPr/>
          <p:nvPr/>
        </p:nvSpPr>
        <p:spPr>
          <a:xfrm>
            <a:off x="4246707" y="4928593"/>
            <a:ext cx="1906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1. Page layout </a:t>
            </a:r>
            <a:r>
              <a:rPr lang="en-US" altLang="zh-CN" sz="1400" dirty="0" smtClean="0"/>
              <a:t>template</a:t>
            </a:r>
            <a:endParaRPr lang="en-US" altLang="zh-CN" sz="1400" dirty="0"/>
          </a:p>
        </p:txBody>
      </p:sp>
      <p:sp>
        <p:nvSpPr>
          <p:cNvPr id="76" name="矩形 75"/>
          <p:cNvSpPr/>
          <p:nvPr/>
        </p:nvSpPr>
        <p:spPr>
          <a:xfrm>
            <a:off x="4246707" y="5803388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4. </a:t>
            </a:r>
            <a:r>
              <a:rPr lang="en-US" altLang="zh-CN" sz="1400" dirty="0" smtClean="0"/>
              <a:t>i18n</a:t>
            </a:r>
            <a:endParaRPr lang="en-US" altLang="zh-CN" sz="1400" dirty="0"/>
          </a:p>
        </p:txBody>
      </p:sp>
      <p:sp>
        <p:nvSpPr>
          <p:cNvPr id="77" name="矩形 76"/>
          <p:cNvSpPr/>
          <p:nvPr/>
        </p:nvSpPr>
        <p:spPr>
          <a:xfrm>
            <a:off x="6570867" y="4958265"/>
            <a:ext cx="2419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5. Security </a:t>
            </a:r>
            <a:r>
              <a:rPr lang="en-US" altLang="zh-CN" sz="1400" dirty="0" smtClean="0"/>
              <a:t>(</a:t>
            </a:r>
            <a:r>
              <a:rPr lang="en-US" altLang="zh-CN" sz="1400" dirty="0" smtClean="0"/>
              <a:t>digital </a:t>
            </a:r>
            <a:r>
              <a:rPr lang="en-US" altLang="zh-CN" sz="1400" dirty="0"/>
              <a:t>signature) </a:t>
            </a:r>
            <a:endParaRPr lang="en-US" altLang="zh-CN" sz="1400" dirty="0" smtClean="0"/>
          </a:p>
          <a:p>
            <a:r>
              <a:rPr lang="en-US" altLang="zh-CN" sz="1400" dirty="0" smtClean="0"/>
              <a:t>6. </a:t>
            </a:r>
            <a:r>
              <a:rPr lang="en-US" altLang="zh-CN" sz="1400" dirty="0" smtClean="0"/>
              <a:t>dereferencing </a:t>
            </a:r>
            <a:r>
              <a:rPr lang="en-US" altLang="zh-CN" sz="1400" dirty="0" smtClean="0"/>
              <a:t>process</a:t>
            </a:r>
          </a:p>
          <a:p>
            <a:r>
              <a:rPr lang="en-US" altLang="zh-CN" sz="1400" dirty="0" smtClean="0"/>
              <a:t>7. Widgets</a:t>
            </a:r>
          </a:p>
          <a:p>
            <a:r>
              <a:rPr lang="en-US" altLang="zh-CN" sz="1400" dirty="0" smtClean="0"/>
              <a:t>8. Other APIs (IoT, TV, …)</a:t>
            </a:r>
            <a:endParaRPr lang="en-US" altLang="zh-CN" sz="1400" dirty="0"/>
          </a:p>
        </p:txBody>
      </p:sp>
      <p:sp>
        <p:nvSpPr>
          <p:cNvPr id="84" name="矩形 83"/>
          <p:cNvSpPr/>
          <p:nvPr/>
        </p:nvSpPr>
        <p:spPr>
          <a:xfrm>
            <a:off x="3903749" y="1233815"/>
            <a:ext cx="76692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70C0"/>
                </a:solidFill>
              </a:rPr>
              <a:t>The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Manifest </a:t>
            </a:r>
            <a:r>
              <a:rPr lang="en-US" altLang="zh-CN" sz="1600" dirty="0" smtClean="0">
                <a:solidFill>
                  <a:srgbClr val="0070C0"/>
                </a:solidFill>
              </a:rPr>
              <a:t>is an extension of Web App </a:t>
            </a:r>
            <a:r>
              <a:rPr lang="en-US" altLang="zh-CN" sz="1600" dirty="0" smtClean="0">
                <a:solidFill>
                  <a:srgbClr val="0070C0"/>
                </a:solidFill>
              </a:rPr>
              <a:t>Manifest to describe &amp; configure a MiniApp.  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232668" y="4650488"/>
            <a:ext cx="941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 smtClean="0"/>
              <a:t>To Do:</a:t>
            </a:r>
            <a:endParaRPr lang="en-US" altLang="zh-CN" sz="1400" dirty="0"/>
          </a:p>
        </p:txBody>
      </p:sp>
      <p:sp>
        <p:nvSpPr>
          <p:cNvPr id="18" name="矩形 17"/>
          <p:cNvSpPr/>
          <p:nvPr/>
        </p:nvSpPr>
        <p:spPr>
          <a:xfrm>
            <a:off x="5673004" y="2474838"/>
            <a:ext cx="2658837" cy="1754326"/>
          </a:xfrm>
          <a:prstGeom prst="rect">
            <a:avLst/>
          </a:prstGeom>
          <a:solidFill>
            <a:srgbClr val="FFFCDD"/>
          </a:solidFill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 err="1">
                <a:solidFill>
                  <a:srgbClr val="986801"/>
                </a:solidFill>
                <a:latin typeface="Menlo"/>
              </a:rPr>
              <a:t>versionName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"1.0.0</a:t>
            </a:r>
            <a:r>
              <a:rPr lang="en-US" altLang="zh-CN" sz="900" dirty="0" smtClean="0">
                <a:solidFill>
                  <a:srgbClr val="42803C"/>
                </a:solidFill>
                <a:latin typeface="Menlo"/>
              </a:rPr>
              <a:t>"</a:t>
            </a:r>
            <a:r>
              <a:rPr lang="en-US" altLang="zh-CN" sz="900" dirty="0" smtClean="0">
                <a:solidFill>
                  <a:srgbClr val="383A42"/>
                </a:solidFill>
                <a:latin typeface="Menlo"/>
              </a:rPr>
              <a:t>,</a:t>
            </a:r>
          </a:p>
          <a:p>
            <a:r>
              <a:rPr lang="en-US" altLang="zh-CN" sz="900" dirty="0" smtClean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 err="1">
                <a:solidFill>
                  <a:srgbClr val="986801"/>
                </a:solidFill>
                <a:latin typeface="Menlo"/>
              </a:rPr>
              <a:t>versionCode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1</a:t>
            </a:r>
            <a:r>
              <a:rPr lang="en-US" altLang="zh-CN" sz="900" dirty="0" smtClean="0">
                <a:solidFill>
                  <a:srgbClr val="383A42"/>
                </a:solidFill>
                <a:latin typeface="Menlo"/>
              </a:rPr>
              <a:t>,</a:t>
            </a:r>
          </a:p>
          <a:p>
            <a:r>
              <a:rPr lang="en-US" altLang="zh-CN" sz="900" dirty="0" smtClean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 err="1">
                <a:solidFill>
                  <a:srgbClr val="986801"/>
                </a:solidFill>
                <a:latin typeface="Menlo"/>
              </a:rPr>
              <a:t>minPlatformVersion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"1.0.0</a:t>
            </a:r>
            <a:r>
              <a:rPr lang="en-US" altLang="zh-CN" sz="900" dirty="0" smtClean="0">
                <a:solidFill>
                  <a:srgbClr val="42803C"/>
                </a:solidFill>
                <a:latin typeface="Menlo"/>
              </a:rPr>
              <a:t>"</a:t>
            </a:r>
            <a:r>
              <a:rPr lang="en-US" altLang="zh-CN" sz="900" dirty="0" smtClean="0">
                <a:solidFill>
                  <a:srgbClr val="383A42"/>
                </a:solidFill>
                <a:latin typeface="Menlo"/>
              </a:rPr>
              <a:t>,</a:t>
            </a:r>
          </a:p>
          <a:p>
            <a:r>
              <a:rPr lang="en-US" altLang="zh-CN" sz="900" dirty="0" smtClean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pages"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[ 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"pages/index/index"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, 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"pages/detail/detail"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 ], </a:t>
            </a:r>
            <a:endParaRPr lang="en-US" altLang="zh-CN" sz="900" dirty="0" smtClean="0">
              <a:solidFill>
                <a:srgbClr val="383A42"/>
              </a:solidFill>
              <a:latin typeface="Menlo"/>
            </a:endParaRPr>
          </a:p>
          <a:p>
            <a:r>
              <a:rPr lang="en-US" altLang="zh-CN" sz="900" dirty="0" smtClean="0">
                <a:solidFill>
                  <a:srgbClr val="986801"/>
                </a:solidFill>
                <a:latin typeface="Menlo"/>
              </a:rPr>
              <a:t>"window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{ </a:t>
            </a:r>
            <a:endParaRPr lang="en-US" altLang="zh-CN" sz="900" dirty="0" smtClean="0">
              <a:solidFill>
                <a:srgbClr val="383A42"/>
              </a:solidFill>
              <a:latin typeface="Menlo"/>
            </a:endParaRPr>
          </a:p>
          <a:p>
            <a:pPr marL="177800"/>
            <a:r>
              <a:rPr lang="en-US" altLang="zh-CN" sz="900" dirty="0" smtClean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 err="1">
                <a:solidFill>
                  <a:srgbClr val="986801"/>
                </a:solidFill>
                <a:latin typeface="Menlo"/>
              </a:rPr>
              <a:t>navigationBarTextStyle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"black"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, 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 err="1">
                <a:solidFill>
                  <a:srgbClr val="986801"/>
                </a:solidFill>
                <a:latin typeface="Menlo"/>
              </a:rPr>
              <a:t>navigationBarTitleText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"Demo"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, 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 err="1">
                <a:solidFill>
                  <a:srgbClr val="986801"/>
                </a:solidFill>
                <a:latin typeface="Menlo"/>
              </a:rPr>
              <a:t>navigationBarBackgroundColor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"#f8f8f8"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, 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 err="1">
                <a:solidFill>
                  <a:srgbClr val="986801"/>
                </a:solidFill>
                <a:latin typeface="Menlo"/>
              </a:rPr>
              <a:t>backgroundColor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"#</a:t>
            </a:r>
            <a:r>
              <a:rPr lang="en-US" altLang="zh-CN" sz="900" dirty="0" err="1">
                <a:solidFill>
                  <a:srgbClr val="42803C"/>
                </a:solidFill>
                <a:latin typeface="Menlo"/>
              </a:rPr>
              <a:t>ffffff</a:t>
            </a:r>
            <a:r>
              <a:rPr lang="en-US" altLang="zh-CN" sz="900" dirty="0">
                <a:solidFill>
                  <a:srgbClr val="42803C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, </a:t>
            </a:r>
            <a:endParaRPr lang="en-US" altLang="zh-CN" sz="900" dirty="0" smtClean="0">
              <a:solidFill>
                <a:srgbClr val="383A42"/>
              </a:solidFill>
              <a:latin typeface="Menlo"/>
            </a:endParaRPr>
          </a:p>
          <a:p>
            <a:pPr marL="177800"/>
            <a:r>
              <a:rPr lang="en-US" altLang="zh-CN" sz="900" dirty="0" smtClean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 err="1">
                <a:solidFill>
                  <a:srgbClr val="986801"/>
                </a:solidFill>
                <a:latin typeface="Menlo"/>
              </a:rPr>
              <a:t>fullscreen</a:t>
            </a:r>
            <a:r>
              <a:rPr lang="en-US" altLang="zh-CN" sz="900" dirty="0">
                <a:solidFill>
                  <a:srgbClr val="986801"/>
                </a:solidFill>
                <a:latin typeface="Menlo"/>
              </a:rPr>
              <a:t>"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: </a:t>
            </a:r>
            <a:r>
              <a:rPr lang="en-US" altLang="zh-CN" sz="900" dirty="0">
                <a:solidFill>
                  <a:srgbClr val="0B76C5"/>
                </a:solidFill>
                <a:latin typeface="Menlo"/>
              </a:rPr>
              <a:t>false</a:t>
            </a:r>
            <a:r>
              <a:rPr lang="en-US" altLang="zh-CN" sz="900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altLang="zh-CN" sz="900" dirty="0" smtClean="0">
                <a:solidFill>
                  <a:srgbClr val="383A42"/>
                </a:solidFill>
                <a:latin typeface="Menlo"/>
              </a:rPr>
              <a:t>},</a:t>
            </a:r>
            <a:endParaRPr lang="en-US" altLang="zh-CN" sz="900" dirty="0" smtClean="0"/>
          </a:p>
          <a:p>
            <a:r>
              <a:rPr lang="en-US" altLang="zh-CN" sz="900" dirty="0" smtClean="0">
                <a:solidFill>
                  <a:srgbClr val="383A42"/>
                </a:solidFill>
                <a:latin typeface="Menlo"/>
              </a:rPr>
              <a:t>…</a:t>
            </a:r>
          </a:p>
        </p:txBody>
      </p:sp>
      <p:sp>
        <p:nvSpPr>
          <p:cNvPr id="43" name="矩形 42"/>
          <p:cNvSpPr/>
          <p:nvPr/>
        </p:nvSpPr>
        <p:spPr>
          <a:xfrm>
            <a:off x="3923707" y="2999067"/>
            <a:ext cx="1325889" cy="12537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145175" y="5246289"/>
            <a:ext cx="4742186" cy="773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prstClr val="black"/>
                </a:solidFill>
              </a:rPr>
              <a:t>To Do:</a:t>
            </a:r>
          </a:p>
          <a:p>
            <a:pPr marL="342900" lvl="0" indent="-342900">
              <a:buFontTx/>
              <a:buAutoNum type="arabicPeriod"/>
            </a:pPr>
            <a:r>
              <a:rPr lang="en-US" altLang="zh-CN" sz="1400" dirty="0">
                <a:solidFill>
                  <a:prstClr val="black"/>
                </a:solidFill>
              </a:rPr>
              <a:t>Define </a:t>
            </a:r>
            <a:r>
              <a:rPr lang="en-US" altLang="zh-CN" sz="1400" dirty="0" smtClean="0">
                <a:solidFill>
                  <a:prstClr val="black"/>
                </a:solidFill>
              </a:rPr>
              <a:t>the “first </a:t>
            </a:r>
            <a:r>
              <a:rPr lang="en-US" altLang="zh-CN" sz="1400" dirty="0">
                <a:solidFill>
                  <a:prstClr val="black"/>
                </a:solidFill>
              </a:rPr>
              <a:t>render”</a:t>
            </a:r>
          </a:p>
          <a:p>
            <a:pPr marL="342900" lvl="0" indent="-342900">
              <a:buFontTx/>
              <a:buAutoNum type="arabicPeriod"/>
            </a:pPr>
            <a:r>
              <a:rPr lang="en-US" altLang="zh-CN" sz="1400" dirty="0">
                <a:solidFill>
                  <a:prstClr val="black"/>
                </a:solidFill>
              </a:rPr>
              <a:t>Web IDL for the lifecycle APIs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008"/>
          </a:xfrm>
        </p:spPr>
        <p:txBody>
          <a:bodyPr/>
          <a:lstStyle/>
          <a:p>
            <a:r>
              <a:rPr lang="en-US" altLang="zh-CN" b="1" dirty="0" smtClean="0"/>
              <a:t>MiniApp </a:t>
            </a:r>
            <a:r>
              <a:rPr lang="en-US" altLang="zh-CN" b="1" dirty="0"/>
              <a:t>Lifecycle </a:t>
            </a:r>
            <a:r>
              <a:rPr lang="en-US" altLang="zh-CN" sz="1800" b="1" dirty="0" smtClean="0"/>
              <a:t>(Normative)</a:t>
            </a:r>
            <a:endParaRPr lang="zh-CN" altLang="en-US" sz="1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6978" t="8329" r="16929" b="10091"/>
          <a:stretch/>
        </p:blipFill>
        <p:spPr>
          <a:xfrm>
            <a:off x="758231" y="1690175"/>
            <a:ext cx="3505200" cy="36745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04796" y="3030510"/>
            <a:ext cx="4018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b="1" dirty="0"/>
              <a:t>MiniApp page </a:t>
            </a:r>
            <a:r>
              <a:rPr lang="fr-FR" altLang="zh-CN" b="1" dirty="0" smtClean="0"/>
              <a:t>lifecycle APIs: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227063" y="1232619"/>
            <a:ext cx="4401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Global Application lifecycle  APIs:</a:t>
            </a:r>
            <a:endParaRPr lang="en-US" altLang="zh-CN" b="1" dirty="0"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4796" y="3376054"/>
            <a:ext cx="56410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</a:rPr>
              <a:t>onLoad</a:t>
            </a:r>
            <a:r>
              <a:rPr lang="en-US" altLang="zh-CN" sz="1400" b="1" dirty="0">
                <a:solidFill>
                  <a:srgbClr val="000000"/>
                </a:solidFill>
              </a:rPr>
              <a:t>(query: Object): </a:t>
            </a:r>
            <a:r>
              <a:rPr lang="en-US" altLang="zh-CN" sz="1400" dirty="0" smtClean="0">
                <a:solidFill>
                  <a:srgbClr val="000000"/>
                </a:solidFill>
              </a:rPr>
              <a:t>callback when the </a:t>
            </a:r>
            <a:r>
              <a:rPr lang="en-US" altLang="zh-CN" sz="1400" dirty="0">
                <a:solidFill>
                  <a:srgbClr val="000000"/>
                </a:solidFill>
              </a:rPr>
              <a:t>page </a:t>
            </a:r>
            <a:r>
              <a:rPr lang="en-US" altLang="zh-CN" sz="1400" dirty="0" smtClean="0">
                <a:solidFill>
                  <a:srgbClr val="000000"/>
                </a:solidFill>
              </a:rPr>
              <a:t>is loaded.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</a:rPr>
              <a:t>onReady</a:t>
            </a:r>
            <a:r>
              <a:rPr lang="en-US" altLang="zh-CN" sz="1400" b="1" dirty="0">
                <a:solidFill>
                  <a:srgbClr val="000000"/>
                </a:solidFill>
              </a:rPr>
              <a:t>(): </a:t>
            </a:r>
            <a:r>
              <a:rPr lang="en-US" altLang="zh-CN" sz="1400" dirty="0">
                <a:solidFill>
                  <a:srgbClr val="000000"/>
                </a:solidFill>
              </a:rPr>
              <a:t>callback </a:t>
            </a:r>
            <a:r>
              <a:rPr lang="en-US" altLang="zh-CN" sz="1400" dirty="0" smtClean="0">
                <a:solidFill>
                  <a:srgbClr val="000000"/>
                </a:solidFill>
              </a:rPr>
              <a:t>after the </a:t>
            </a:r>
            <a:r>
              <a:rPr lang="en-US" altLang="zh-CN" sz="1400" dirty="0">
                <a:solidFill>
                  <a:srgbClr val="000000"/>
                </a:solidFill>
              </a:rPr>
              <a:t>page’s first rendering.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 smtClean="0">
                <a:solidFill>
                  <a:srgbClr val="000000"/>
                </a:solidFill>
              </a:rPr>
              <a:t>onShow</a:t>
            </a:r>
            <a:r>
              <a:rPr lang="en-US" altLang="zh-CN" sz="1400" b="1" dirty="0">
                <a:solidFill>
                  <a:srgbClr val="000000"/>
                </a:solidFill>
              </a:rPr>
              <a:t>(): </a:t>
            </a:r>
            <a:r>
              <a:rPr lang="en-US" altLang="zh-CN" sz="1400" dirty="0" smtClean="0">
                <a:solidFill>
                  <a:srgbClr val="000000"/>
                </a:solidFill>
              </a:rPr>
              <a:t>callback when switching </a:t>
            </a:r>
            <a:r>
              <a:rPr lang="en-US" altLang="zh-CN" sz="1400" dirty="0">
                <a:solidFill>
                  <a:srgbClr val="000000"/>
                </a:solidFill>
              </a:rPr>
              <a:t>to </a:t>
            </a:r>
            <a:r>
              <a:rPr lang="en-US" altLang="zh-CN" sz="1400" dirty="0" smtClean="0">
                <a:solidFill>
                  <a:srgbClr val="000000"/>
                </a:solidFill>
              </a:rPr>
              <a:t>foreground display</a:t>
            </a:r>
            <a:r>
              <a:rPr lang="en-US" altLang="zh-CN" sz="1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 smtClean="0">
                <a:solidFill>
                  <a:srgbClr val="000000"/>
                </a:solidFill>
              </a:rPr>
              <a:t>onHide</a:t>
            </a:r>
            <a:r>
              <a:rPr lang="en-US" altLang="zh-CN" sz="1400" b="1" dirty="0">
                <a:solidFill>
                  <a:srgbClr val="000000"/>
                </a:solidFill>
              </a:rPr>
              <a:t>(): </a:t>
            </a:r>
            <a:r>
              <a:rPr lang="en-US" altLang="zh-CN" sz="1400" dirty="0" smtClean="0">
                <a:solidFill>
                  <a:srgbClr val="000000"/>
                </a:solidFill>
              </a:rPr>
              <a:t>callback when switching </a:t>
            </a:r>
            <a:r>
              <a:rPr lang="en-US" altLang="zh-CN" sz="1400" dirty="0">
                <a:solidFill>
                  <a:srgbClr val="000000"/>
                </a:solidFill>
              </a:rPr>
              <a:t>to </a:t>
            </a:r>
            <a:r>
              <a:rPr lang="en-US" altLang="zh-CN" sz="1400" dirty="0" smtClean="0">
                <a:solidFill>
                  <a:srgbClr val="000000"/>
                </a:solidFill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</a:rPr>
              <a:t>background.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</a:rPr>
              <a:t>onUnload</a:t>
            </a:r>
            <a:r>
              <a:rPr lang="en-US" altLang="zh-CN" sz="1400" b="1" dirty="0">
                <a:solidFill>
                  <a:srgbClr val="000000"/>
                </a:solidFill>
              </a:rPr>
              <a:t>(): </a:t>
            </a:r>
            <a:r>
              <a:rPr lang="en-US" altLang="zh-CN" sz="1400" dirty="0" smtClean="0">
                <a:solidFill>
                  <a:srgbClr val="000000"/>
                </a:solidFill>
              </a:rPr>
              <a:t>callback when </a:t>
            </a:r>
            <a:r>
              <a:rPr lang="en-US" altLang="zh-CN" sz="1400" dirty="0">
                <a:solidFill>
                  <a:srgbClr val="000000"/>
                </a:solidFill>
              </a:rPr>
              <a:t>destroying a</a:t>
            </a:r>
            <a:r>
              <a:rPr lang="en-US" altLang="zh-CN" sz="1400" dirty="0" smtClean="0">
                <a:solidFill>
                  <a:srgbClr val="000000"/>
                </a:solidFill>
              </a:rPr>
              <a:t> MiniApp </a:t>
            </a:r>
            <a:r>
              <a:rPr lang="en-US" altLang="zh-CN" sz="1400" dirty="0">
                <a:solidFill>
                  <a:srgbClr val="000000"/>
                </a:solidFill>
              </a:rPr>
              <a:t>page.</a:t>
            </a:r>
            <a:endParaRPr lang="en-US" altLang="zh-CN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7064" y="1533441"/>
            <a:ext cx="66971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</a:rPr>
              <a:t>onLaunch</a:t>
            </a:r>
            <a:r>
              <a:rPr lang="en-US" altLang="zh-CN" sz="1400" b="1" dirty="0">
                <a:solidFill>
                  <a:srgbClr val="000000"/>
                </a:solidFill>
              </a:rPr>
              <a:t>(object: Object): </a:t>
            </a:r>
            <a:r>
              <a:rPr lang="en-US" altLang="zh-CN" sz="1400" dirty="0" smtClean="0">
                <a:solidFill>
                  <a:srgbClr val="000000"/>
                </a:solidFill>
              </a:rPr>
              <a:t>callback after first initialization.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 smtClean="0">
                <a:solidFill>
                  <a:srgbClr val="000000"/>
                </a:solidFill>
              </a:rPr>
              <a:t>onShow</a:t>
            </a:r>
            <a:r>
              <a:rPr lang="en-US" altLang="zh-CN" sz="1400" b="1" dirty="0" smtClean="0">
                <a:solidFill>
                  <a:srgbClr val="000000"/>
                </a:solidFill>
              </a:rPr>
              <a:t>(object</a:t>
            </a:r>
            <a:r>
              <a:rPr lang="en-US" altLang="zh-CN" sz="1400" b="1" dirty="0">
                <a:solidFill>
                  <a:srgbClr val="000000"/>
                </a:solidFill>
              </a:rPr>
              <a:t>: Object): </a:t>
            </a:r>
            <a:r>
              <a:rPr lang="en-US" altLang="zh-CN" sz="1400" dirty="0" smtClean="0">
                <a:solidFill>
                  <a:srgbClr val="000000"/>
                </a:solidFill>
              </a:rPr>
              <a:t>callback when </a:t>
            </a:r>
            <a:r>
              <a:rPr lang="en-US" altLang="zh-CN" sz="1400" dirty="0">
                <a:solidFill>
                  <a:srgbClr val="000000"/>
                </a:solidFill>
              </a:rPr>
              <a:t>switching to </a:t>
            </a:r>
            <a:r>
              <a:rPr lang="en-US" altLang="zh-CN" sz="1400" dirty="0" smtClean="0">
                <a:solidFill>
                  <a:srgbClr val="000000"/>
                </a:solidFill>
              </a:rPr>
              <a:t>foreground </a:t>
            </a:r>
            <a:r>
              <a:rPr lang="en-US" altLang="zh-CN" sz="1400" dirty="0">
                <a:solidFill>
                  <a:srgbClr val="000000"/>
                </a:solidFill>
              </a:rPr>
              <a:t>display.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 smtClean="0">
                <a:solidFill>
                  <a:srgbClr val="000000"/>
                </a:solidFill>
              </a:rPr>
              <a:t>onHide</a:t>
            </a:r>
            <a:r>
              <a:rPr lang="en-US" altLang="zh-CN" sz="1400" b="1" dirty="0">
                <a:solidFill>
                  <a:srgbClr val="000000"/>
                </a:solidFill>
              </a:rPr>
              <a:t>(): </a:t>
            </a:r>
            <a:r>
              <a:rPr lang="en-US" altLang="zh-CN" sz="1400" dirty="0" smtClean="0">
                <a:solidFill>
                  <a:srgbClr val="000000"/>
                </a:solidFill>
              </a:rPr>
              <a:t>callback when switching </a:t>
            </a:r>
            <a:r>
              <a:rPr lang="en-US" altLang="zh-CN" sz="1400" dirty="0">
                <a:solidFill>
                  <a:srgbClr val="000000"/>
                </a:solidFill>
              </a:rPr>
              <a:t>to </a:t>
            </a:r>
            <a:r>
              <a:rPr lang="en-US" altLang="zh-CN" sz="1400" dirty="0" smtClean="0">
                <a:solidFill>
                  <a:srgbClr val="000000"/>
                </a:solidFill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</a:rPr>
              <a:t>background.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</a:rPr>
              <a:t>onError</a:t>
            </a:r>
            <a:r>
              <a:rPr lang="en-US" altLang="zh-CN" sz="1400" b="1" dirty="0">
                <a:solidFill>
                  <a:srgbClr val="000000"/>
                </a:solidFill>
              </a:rPr>
              <a:t>(error: String): </a:t>
            </a:r>
            <a:r>
              <a:rPr lang="en-US" altLang="zh-CN" sz="1400" dirty="0" smtClean="0">
                <a:solidFill>
                  <a:srgbClr val="000000"/>
                </a:solidFill>
              </a:rPr>
              <a:t>callback </a:t>
            </a:r>
            <a:r>
              <a:rPr lang="en-US" altLang="zh-CN" sz="1400" dirty="0">
                <a:solidFill>
                  <a:srgbClr val="000000"/>
                </a:solidFill>
              </a:rPr>
              <a:t>of MiniApp error.</a:t>
            </a:r>
            <a:endParaRPr lang="en-US" altLang="zh-CN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0738" y="2763089"/>
            <a:ext cx="1017293" cy="23610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20738" y="2153489"/>
            <a:ext cx="1017293" cy="5406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5029201" y="3149607"/>
            <a:ext cx="175595" cy="1837267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5026069" y="1380993"/>
            <a:ext cx="178727" cy="134293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4" idx="3"/>
            <a:endCxn id="23" idx="1"/>
          </p:cNvCxnSpPr>
          <p:nvPr/>
        </p:nvCxnSpPr>
        <p:spPr>
          <a:xfrm flipV="1">
            <a:off x="4238031" y="2052460"/>
            <a:ext cx="788038" cy="371370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4238031" y="3943596"/>
            <a:ext cx="791170" cy="124645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0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MiniApp </a:t>
            </a:r>
            <a:r>
              <a:rPr lang="en-US" altLang="zh-CN" b="1" dirty="0" smtClean="0"/>
              <a:t>Addressing </a:t>
            </a:r>
            <a:r>
              <a:rPr lang="en-US" altLang="zh-CN" sz="1800" b="1" dirty="0" smtClean="0"/>
              <a:t>(WG Note)</a:t>
            </a:r>
            <a:endParaRPr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7" y="2154032"/>
            <a:ext cx="5321573" cy="11303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95" y="3385547"/>
            <a:ext cx="5414605" cy="199078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578601" y="3284390"/>
            <a:ext cx="355600" cy="345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4427" y="1551368"/>
            <a:ext cx="514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Previous Work (‘</a:t>
            </a:r>
            <a:r>
              <a:rPr lang="en-US" altLang="zh-CN" b="1" dirty="0" err="1" smtClean="0"/>
              <a:t>miniapp</a:t>
            </a:r>
            <a:r>
              <a:rPr lang="en-US" altLang="zh-CN" b="1" dirty="0" smtClean="0"/>
              <a:t>://’ </a:t>
            </a:r>
            <a:r>
              <a:rPr lang="en-US" altLang="zh-CN" b="1" dirty="0" smtClean="0"/>
              <a:t>scheme):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196665" y="1551368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To Be (HTTP(s) scheme/deep-linking):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7264399" y="2323646"/>
            <a:ext cx="3732400" cy="2123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prstClr val="black"/>
                </a:solidFill>
              </a:rPr>
              <a:t>To Do:</a:t>
            </a:r>
          </a:p>
          <a:p>
            <a:pPr marL="342900" lvl="0" indent="-342900"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</a:rPr>
              <a:t>Practice experience of deep-linking</a:t>
            </a:r>
          </a:p>
          <a:p>
            <a:pPr marL="342900" lvl="0" indent="-342900"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</a:rPr>
              <a:t>Standard syntax component</a:t>
            </a:r>
          </a:p>
          <a:p>
            <a:pPr marL="342900" lvl="0" indent="-342900"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</a:rPr>
              <a:t>Dereference algorithm</a:t>
            </a:r>
          </a:p>
          <a:p>
            <a:pPr marL="342900" lvl="0" indent="-342900"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</a:rPr>
              <a:t>More security consideration</a:t>
            </a:r>
          </a:p>
        </p:txBody>
      </p:sp>
    </p:spTree>
    <p:extLst>
      <p:ext uri="{BB962C8B-B14F-4D97-AF65-F5344CB8AC3E}">
        <p14:creationId xmlns:p14="http://schemas.microsoft.com/office/powerpoint/2010/main" val="29816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393</Words>
  <Application>Microsoft Office PowerPoint</Application>
  <PresentationFormat>宽屏</PresentationFormat>
  <Paragraphs>96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Helvetica Neue</vt:lpstr>
      <vt:lpstr>Menlo</vt:lpstr>
      <vt:lpstr>等线</vt:lpstr>
      <vt:lpstr>等线 Light</vt:lpstr>
      <vt:lpstr>Arial</vt:lpstr>
      <vt:lpstr>Calibri</vt:lpstr>
      <vt:lpstr>Calibri Light</vt:lpstr>
      <vt:lpstr>Wingdings</vt:lpstr>
      <vt:lpstr>Office Theme</vt:lpstr>
      <vt:lpstr>MiniApps CG Work Intro</vt:lpstr>
      <vt:lpstr>MiniApps CG Work Overview</vt:lpstr>
      <vt:lpstr>MiniApp Packaging &amp; Manifest (Normative)</vt:lpstr>
      <vt:lpstr>MiniApp Lifecycle (Normative)</vt:lpstr>
      <vt:lpstr>MiniApp Addressing (WG Note)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 Consortium</dc:title>
  <dc:subject/>
  <dc:creator>Coralie Mercier</dc:creator>
  <cp:keywords/>
  <dc:description/>
  <cp:lastModifiedBy>Zhangyongjing (Yongjing)</cp:lastModifiedBy>
  <cp:revision>159</cp:revision>
  <dcterms:created xsi:type="dcterms:W3CDTF">2020-03-27T18:24:54Z</dcterms:created>
  <dcterms:modified xsi:type="dcterms:W3CDTF">2021-03-20T06:51:58Z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(3)L8oAvg/lClrWoigaKqgSM8oUKbfOdzNF/W+mRCXvwGCxS/eSRO9dfzYgwfRX2SQeFQwJZhXo
DDgo/21GsVYtUFAFGYecvXbWCrrP6cmlmAXqRvwuOvU5tgnDOUwl5zb+8EAz1R/GJ/o9+DVI
kp/OWimwL5sMJEHWg/076WfUPpS1gjMJ9n4J4vRtgmBgB+hBMFyPe0AQCP++7+mGz0IZX5wk
NnQ6L1zfh7uB6waJse</vt:lpwstr>
  </property>
  <property fmtid="{D5CDD505-2E9C-101B-9397-08002B2CF9AE}" pid="3" name="_2015_ms_pID_7253431">
    <vt:lpwstr>LixO2xEAgu01RMbrFk2RB1PZYONdlZ+c4jyK+8Z2eWtuCMeE9Y7nia
nmb1wcjxENtvzQPPApVXX9e9aDwDIy0R7qFEL3rU9N0F7sepqE3kCCpP29YKgmkjeKCqeG4a
AQtofeV2PrewCSMc6IJW+dStBQ4Weh1dygxvehpSYEowPQSu9zRRGAB0ZB1XKX3l6tBMkReA
kNblQIslwIr1Cau3HgoEHSjOU2N9wPd/qI8R</vt:lpwstr>
  </property>
  <property fmtid="{D5CDD505-2E9C-101B-9397-08002B2CF9AE}" pid="4" name="_2015_ms_pID_7253432">
    <vt:lpwstr>nw==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1615962381</vt:lpwstr>
  </property>
</Properties>
</file>