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4" r:id="rId3"/>
    <p:sldId id="265" r:id="rId4"/>
    <p:sldId id="268" r:id="rId5"/>
    <p:sldId id="267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92" autoAdjust="0"/>
    <p:restoredTop sz="96327"/>
  </p:normalViewPr>
  <p:slideViewPr>
    <p:cSldViewPr snapToGrid="0" snapToObjects="1">
      <p:cViewPr varScale="1">
        <p:scale>
          <a:sx n="131" d="100"/>
          <a:sy n="131" d="100"/>
        </p:scale>
        <p:origin x="888" y="184"/>
      </p:cViewPr>
      <p:guideLst/>
    </p:cSldViewPr>
  </p:slideViewPr>
  <p:notesTextViewPr>
    <p:cViewPr>
      <p:scale>
        <a:sx n="155" d="100"/>
        <a:sy n="15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CD00E-A89E-6D43-BD2F-6F4E9F2D809F}" type="datetimeFigureOut">
              <a:t>2021/3/19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F5007-0F52-064D-9BE6-995BAA621A5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44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94eb660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5d94eb6609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5d94eb6609_3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5233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F5007-0F52-064D-9BE6-995BAA621A52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729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b="1" dirty="0"/>
              <a:t>To Do: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dirty="0"/>
              <a:t>给出</a:t>
            </a:r>
            <a:r>
              <a:rPr lang="en-US" altLang="zh-CN" sz="1200" dirty="0"/>
              <a:t> deep-linking </a:t>
            </a:r>
            <a:r>
              <a:rPr lang="zh-CN" altLang="en-US" sz="1200" dirty="0"/>
              <a:t>的实践建议</a:t>
            </a:r>
            <a:endParaRPr lang="en-US" altLang="zh-CN" sz="12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dirty="0"/>
              <a:t>规范语法部件格式</a:t>
            </a:r>
            <a:endParaRPr lang="en-US" altLang="zh-CN" sz="12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dirty="0"/>
              <a:t>对于</a:t>
            </a:r>
            <a:r>
              <a:rPr lang="en-US" altLang="zh-CN" sz="1200" dirty="0"/>
              <a:t> URI </a:t>
            </a:r>
            <a:r>
              <a:rPr lang="zh-CN" altLang="en-US" sz="1200" dirty="0"/>
              <a:t>的解引用算法</a:t>
            </a:r>
            <a:endParaRPr lang="en-US" altLang="zh-CN" sz="12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dirty="0"/>
              <a:t>安全性考虑</a:t>
            </a:r>
            <a:endParaRPr lang="en-US" altLang="zh-CN" sz="12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就像普通的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网页需要用到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来定位一样，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MiniApp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也用到了统一资源定位符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URI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来定位资源。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MiniApp Addressing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机制则定义了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MiniApp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的定位方式。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在之前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Miniapp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的工作中，我们设计了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miniapp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authority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和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等信息和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MiniApp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的映射关系。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miniapp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Addressing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中，会给出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scheme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的最佳实践经验，而非规定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scheme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，比如使用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deep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linking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的方式。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我们还会规范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MiniApp URI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中的包信息、页面路径、参数信息的语法格式，以及这些语法部件在小程序中的含义。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miniapp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Addressing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还会定义宿主平台对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MiniApp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定位协议的解引用算法；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并且会提出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Addressing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过程中的安全性相关的建议。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F5007-0F52-064D-9BE6-995BAA621A52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27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6FC58-7B4E-694A-B1EF-585D5B6F6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CD7AA-4DAF-2E42-AA87-29166E2ED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DD781-F10C-8349-90A9-06E27D48A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A213-96A6-5E42-AF5C-6ED87FB0D293}" type="datetimeFigureOut">
              <a:t>2021/3/19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57954-A2CE-174E-9180-5DB9B7AD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74374-CE7C-5340-8BE2-71AC804B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C3D1-1189-B842-9026-BEDD6FF1A4D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353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AE0FD-0F9B-9E4F-833E-12435BE7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6CA65-9EB6-8749-853D-3BDC2107E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08CA8-18BE-B744-8CDC-F5791EAB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A213-96A6-5E42-AF5C-6ED87FB0D293}" type="datetimeFigureOut">
              <a:t>2021/3/19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7D082-F804-D149-B704-35780EA2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2F76E-53EF-5A49-9033-A2341EBD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C3D1-1189-B842-9026-BEDD6FF1A4D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56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E56E39-1658-9341-9AA0-83FE7A963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80642-03D8-A04E-A98B-E39D15563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3C718-9A5B-8545-98FA-1AF3E219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A213-96A6-5E42-AF5C-6ED87FB0D293}" type="datetimeFigureOut">
              <a:t>2021/3/19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5A540-0729-7140-BA44-24D54323A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04347-5839-FC43-835F-1DED9E2A8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C3D1-1189-B842-9026-BEDD6FF1A4D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128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ctrTitle"/>
          </p:nvPr>
        </p:nvSpPr>
        <p:spPr>
          <a:xfrm>
            <a:off x="725499" y="1122363"/>
            <a:ext cx="5248581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Helvetica Neue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725499" y="3608797"/>
            <a:ext cx="5248581" cy="506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67"/>
            </a:lvl1pPr>
            <a:lvl2pPr marL="0" lvl="1" indent="0" algn="r">
              <a:spcBef>
                <a:spcPts val="0"/>
              </a:spcBef>
              <a:buNone/>
              <a:defRPr sz="1467"/>
            </a:lvl2pPr>
            <a:lvl3pPr marL="0" lvl="2" indent="0" algn="r">
              <a:spcBef>
                <a:spcPts val="0"/>
              </a:spcBef>
              <a:buNone/>
              <a:defRPr sz="1467"/>
            </a:lvl3pPr>
            <a:lvl4pPr marL="0" lvl="3" indent="0" algn="r">
              <a:spcBef>
                <a:spcPts val="0"/>
              </a:spcBef>
              <a:buNone/>
              <a:defRPr sz="1467"/>
            </a:lvl4pPr>
            <a:lvl5pPr marL="0" lvl="4" indent="0" algn="r">
              <a:spcBef>
                <a:spcPts val="0"/>
              </a:spcBef>
              <a:buNone/>
              <a:defRPr sz="1467"/>
            </a:lvl5pPr>
            <a:lvl6pPr marL="0" lvl="5" indent="0" algn="r">
              <a:spcBef>
                <a:spcPts val="0"/>
              </a:spcBef>
              <a:buNone/>
              <a:defRPr sz="1467"/>
            </a:lvl6pPr>
            <a:lvl7pPr marL="0" lvl="6" indent="0" algn="r">
              <a:spcBef>
                <a:spcPts val="0"/>
              </a:spcBef>
              <a:buNone/>
              <a:defRPr sz="1467"/>
            </a:lvl7pPr>
            <a:lvl8pPr marL="0" lvl="7" indent="0" algn="r">
              <a:spcBef>
                <a:spcPts val="0"/>
              </a:spcBef>
              <a:buNone/>
              <a:defRPr sz="1467"/>
            </a:lvl8pPr>
            <a:lvl9pPr marL="0" lvl="8" indent="0" algn="r">
              <a:spcBef>
                <a:spcPts val="0"/>
              </a:spcBef>
              <a:buNone/>
              <a:defRPr sz="1467"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  <p:sp>
        <p:nvSpPr>
          <p:cNvPr id="56" name="Google Shape;56;p13"/>
          <p:cNvSpPr/>
          <p:nvPr/>
        </p:nvSpPr>
        <p:spPr>
          <a:xfrm>
            <a:off x="212271" y="200139"/>
            <a:ext cx="11767459" cy="6457724"/>
          </a:xfrm>
          <a:prstGeom prst="rect">
            <a:avLst/>
          </a:prstGeom>
          <a:noFill/>
          <a:ln w="28575" cap="flat" cmpd="sng">
            <a:solidFill>
              <a:srgbClr val="F0F1F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2140" y="383859"/>
            <a:ext cx="652121" cy="434748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>
            <a:spLocks noGrp="1"/>
          </p:cNvSpPr>
          <p:nvPr>
            <p:ph type="pic" idx="2"/>
          </p:nvPr>
        </p:nvSpPr>
        <p:spPr>
          <a:xfrm>
            <a:off x="6979920" y="200026"/>
            <a:ext cx="4999355" cy="645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725499" y="5210912"/>
            <a:ext cx="5446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67"/>
            </a:lvl2pPr>
            <a:lvl3pPr marL="1828754" lvl="2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67"/>
            </a:lvl3pPr>
            <a:lvl4pPr marL="2438339" lvl="3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67"/>
            </a:lvl4pPr>
            <a:lvl5pPr marL="3047924" lvl="4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67"/>
            </a:lvl5pPr>
            <a:lvl6pPr marL="3657509" lvl="5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67"/>
            </a:lvl6pPr>
            <a:lvl7pPr marL="4267093" lvl="6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67"/>
            </a:lvl7pPr>
            <a:lvl8pPr marL="4876678" lvl="7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67"/>
            </a:lvl8pPr>
            <a:lvl9pPr marL="5486263" lvl="8" indent="-423323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 sz="1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35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8A57-3FDC-FE49-B719-98B37FDF8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D8054-49ED-BB4A-874F-D337C1EA5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5F9E6-474F-1147-B2AC-E892BE9C5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A213-96A6-5E42-AF5C-6ED87FB0D293}" type="datetimeFigureOut">
              <a:t>2021/3/19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F881B-EF71-5E45-B194-DEDB9C57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FF980-FE35-BD4F-8F04-9D6140DC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C3D1-1189-B842-9026-BEDD6FF1A4D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80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8C7F-509F-1D4A-9E02-242D9AFC5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C81CE-FF10-E74F-8174-5EB26C853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D4211-9ED0-1049-A8D9-5448898D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A213-96A6-5E42-AF5C-6ED87FB0D293}" type="datetimeFigureOut">
              <a:t>2021/3/19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F763B-3559-6248-808B-D33B574A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4599E-9CD8-3046-BE7A-BB6FE771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C3D1-1189-B842-9026-BEDD6FF1A4D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46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83B6-FB67-3244-BFBB-50B0E924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D8CB0-53A2-974C-B501-E21B1CF65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F6F1C-8CED-5840-A639-DD2B75AC9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C6EA1-C8AD-1D4F-9371-20ED10F8E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A213-96A6-5E42-AF5C-6ED87FB0D293}" type="datetimeFigureOut">
              <a:t>2021/3/19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D9C6E-5E24-A14E-9F69-6A7C241D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4968A-DD7B-E345-B888-88E6CC3E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C3D1-1189-B842-9026-BEDD6FF1A4D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42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92FEE-7FEC-044F-B9DD-ACB1DD6A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DD939-DFCB-874E-8FB3-565F3A1D8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54902-5914-634E-B62A-D1827CB15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E01F7-30CC-6B4C-98F6-9A50A685E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A976D-1818-4C40-92D9-D10283374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A4FB42-03C4-7148-87F7-6B602F14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A213-96A6-5E42-AF5C-6ED87FB0D293}" type="datetimeFigureOut">
              <a:t>2021/3/19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D45B0-1256-6145-B63C-7E2DB70BA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56CB5E-DB7F-A648-8036-74599B5B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C3D1-1189-B842-9026-BEDD6FF1A4D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4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AD3D0-898F-874D-9A8D-4B9A38E25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3F41DF-605A-254D-85A0-B127672C7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A213-96A6-5E42-AF5C-6ED87FB0D293}" type="datetimeFigureOut">
              <a:t>2021/3/19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9EFC5-7D6B-E943-98B1-D1B8ED6B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F5E0B-73F2-234B-B239-6B5DF9DC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C3D1-1189-B842-9026-BEDD6FF1A4D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87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EB951-FD93-F94F-8D62-A360E203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A213-96A6-5E42-AF5C-6ED87FB0D293}" type="datetimeFigureOut">
              <a:t>2021/3/19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5254E-E36C-B547-A61C-67B45044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570AF-FC4F-914A-A66D-E35970CC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C3D1-1189-B842-9026-BEDD6FF1A4D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17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58C5F-94D1-144E-BA4C-7660EC403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363BB-FB9F-C247-A3F9-4562182F8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F4EF5-B9CF-E342-B270-08C36E356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F4559-BF4A-964C-9ED8-EFCE97987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A213-96A6-5E42-AF5C-6ED87FB0D293}" type="datetimeFigureOut">
              <a:t>2021/3/19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412DD-5F1D-9E41-A1F3-4C7B30E8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1BAA2-40A6-D94A-A81F-9BDBA873D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C3D1-1189-B842-9026-BEDD6FF1A4D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81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1EB26-BFD1-FF40-9E43-49062DC1A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7D571-9664-4B47-9F12-48A2E4C60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89552-F8D3-A647-89F9-C81472779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47C4D-5990-684C-8693-688B590E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A213-96A6-5E42-AF5C-6ED87FB0D293}" type="datetimeFigureOut">
              <a:t>2021/3/19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13781-857A-3E48-B226-09CE89C7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4856C-4BF7-3B4E-9CEA-2E7EA790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C3D1-1189-B842-9026-BEDD6FF1A4D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26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A244F-B280-7C4A-AD83-C9C8905E4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5F68F-36DA-F146-8811-CB40E8999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DDB87-55EC-0640-9CA5-3E70A8CB4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BA213-96A6-5E42-AF5C-6ED87FB0D293}" type="datetimeFigureOut">
              <a:t>2021/3/19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D735B-71F3-1945-934E-603670D21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0CE60-F9DD-6B45-A6CD-DE8BA1DCD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2C3D1-1189-B842-9026-BEDD6FF1A4D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305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/>
          </p:nvPr>
        </p:nvSpPr>
        <p:spPr>
          <a:xfrm>
            <a:off x="725467" y="1122367"/>
            <a:ext cx="5821637" cy="211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buClr>
                <a:srgbClr val="232323"/>
              </a:buClr>
            </a:pPr>
            <a:r>
              <a:rPr lang="en-US" altLang="zh-CN" sz="3200" b="1" dirty="0" err="1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MiniApps</a:t>
            </a:r>
            <a:r>
              <a:rPr lang="en-US" altLang="zh-CN" sz="3200" b="1" dirty="0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CG Work Intro</a:t>
            </a:r>
            <a:endParaRPr sz="3200" b="1" dirty="0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4" name="Google Shape;104;p1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79920" y="200025"/>
            <a:ext cx="4999200" cy="64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725466" y="5909542"/>
            <a:ext cx="2514089" cy="421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232323"/>
              </a:buClr>
              <a:buSzPts val="1500"/>
            </a:pPr>
            <a:r>
              <a:rPr lang="en" sz="2000" dirty="0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2021</a:t>
            </a:r>
            <a:r>
              <a:rPr lang="en-US" sz="2000" dirty="0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/3</a:t>
            </a:r>
            <a:endParaRPr sz="2000" dirty="0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3"/>
          </p:nvPr>
        </p:nvSpPr>
        <p:spPr>
          <a:xfrm>
            <a:off x="725466" y="4076959"/>
            <a:ext cx="5446800" cy="167165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2133"/>
              </a:spcAft>
              <a:buClr>
                <a:srgbClr val="232323"/>
              </a:buClr>
            </a:pPr>
            <a:endParaRPr lang="en" dirty="0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3645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MiniApps</a:t>
            </a:r>
            <a:r>
              <a:rPr lang="en-US" altLang="zh-CN" b="1" dirty="0"/>
              <a:t> CG Work Overview</a:t>
            </a:r>
            <a:endParaRPr lang="zh-CN" altLang="en-US" b="1" dirty="0"/>
          </a:p>
        </p:txBody>
      </p:sp>
      <p:sp>
        <p:nvSpPr>
          <p:cNvPr id="4" name="立方体 3"/>
          <p:cNvSpPr/>
          <p:nvPr/>
        </p:nvSpPr>
        <p:spPr>
          <a:xfrm>
            <a:off x="3753194" y="3087006"/>
            <a:ext cx="1340369" cy="88702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Package</a:t>
            </a:r>
            <a:endParaRPr lang="zh-CN" altLang="en-US" b="1" dirty="0"/>
          </a:p>
        </p:txBody>
      </p:sp>
      <p:sp>
        <p:nvSpPr>
          <p:cNvPr id="7" name="双括号 6"/>
          <p:cNvSpPr/>
          <p:nvPr/>
        </p:nvSpPr>
        <p:spPr>
          <a:xfrm>
            <a:off x="838200" y="3359878"/>
            <a:ext cx="2184705" cy="470888"/>
          </a:xfrm>
          <a:prstGeom prst="bracketPair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MiniApp URI (Addressing)</a:t>
            </a:r>
            <a:endParaRPr lang="zh-CN" altLang="en-US" b="1" dirty="0"/>
          </a:p>
        </p:txBody>
      </p:sp>
      <p:sp>
        <p:nvSpPr>
          <p:cNvPr id="8" name="折角形 7"/>
          <p:cNvSpPr/>
          <p:nvPr/>
        </p:nvSpPr>
        <p:spPr>
          <a:xfrm>
            <a:off x="5576267" y="2271164"/>
            <a:ext cx="1089614" cy="81584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Manifest</a:t>
            </a:r>
            <a:endParaRPr lang="zh-CN" altLang="en-US" b="1" dirty="0"/>
          </a:p>
        </p:txBody>
      </p:sp>
      <p:sp>
        <p:nvSpPr>
          <p:cNvPr id="9" name="流程图: 多文档 8"/>
          <p:cNvSpPr/>
          <p:nvPr/>
        </p:nvSpPr>
        <p:spPr>
          <a:xfrm>
            <a:off x="5576267" y="3818591"/>
            <a:ext cx="1122467" cy="89797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Pages</a:t>
            </a:r>
          </a:p>
          <a:p>
            <a:pPr algn="ctr"/>
            <a:r>
              <a:rPr lang="en-US" altLang="zh-CN" sz="1400" b="1" dirty="0"/>
              <a:t>(Widget)</a:t>
            </a:r>
            <a:endParaRPr lang="zh-CN" altLang="en-US" sz="1400" b="1" dirty="0"/>
          </a:p>
        </p:txBody>
      </p:sp>
      <p:sp>
        <p:nvSpPr>
          <p:cNvPr id="10" name="下弧形箭头 9"/>
          <p:cNvSpPr/>
          <p:nvPr/>
        </p:nvSpPr>
        <p:spPr>
          <a:xfrm flipH="1">
            <a:off x="7122204" y="3392875"/>
            <a:ext cx="1259353" cy="49826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上弧形箭头 10"/>
          <p:cNvSpPr/>
          <p:nvPr/>
        </p:nvSpPr>
        <p:spPr>
          <a:xfrm>
            <a:off x="7176957" y="2774150"/>
            <a:ext cx="1259353" cy="51865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双括号 11"/>
          <p:cNvSpPr/>
          <p:nvPr/>
        </p:nvSpPr>
        <p:spPr>
          <a:xfrm>
            <a:off x="7190645" y="3074543"/>
            <a:ext cx="1130684" cy="470888"/>
          </a:xfrm>
          <a:prstGeom prst="bracketPair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Lifecycle</a:t>
            </a:r>
            <a:endParaRPr lang="zh-CN" altLang="en-US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3" y="-1709121"/>
            <a:ext cx="11091384" cy="1564591"/>
          </a:xfrm>
          <a:prstGeom prst="rect">
            <a:avLst/>
          </a:prstGeom>
        </p:spPr>
      </p:pic>
      <p:sp>
        <p:nvSpPr>
          <p:cNvPr id="14" name="左大括号 13"/>
          <p:cNvSpPr/>
          <p:nvPr/>
        </p:nvSpPr>
        <p:spPr>
          <a:xfrm>
            <a:off x="5225994" y="2773843"/>
            <a:ext cx="213542" cy="161860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云形 14"/>
          <p:cNvSpPr/>
          <p:nvPr/>
        </p:nvSpPr>
        <p:spPr>
          <a:xfrm>
            <a:off x="2761023" y="4815002"/>
            <a:ext cx="1464733" cy="719667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Package Server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7349713" y="4641790"/>
            <a:ext cx="804333" cy="9644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User Agent</a:t>
            </a:r>
            <a:endParaRPr lang="zh-CN" altLang="en-US" b="1" dirty="0"/>
          </a:p>
        </p:txBody>
      </p:sp>
      <p:sp>
        <p:nvSpPr>
          <p:cNvPr id="23" name="椭圆 22"/>
          <p:cNvSpPr/>
          <p:nvPr/>
        </p:nvSpPr>
        <p:spPr>
          <a:xfrm>
            <a:off x="1671372" y="2846941"/>
            <a:ext cx="372534" cy="37253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sp>
        <p:nvSpPr>
          <p:cNvPr id="24" name="椭圆 23"/>
          <p:cNvSpPr/>
          <p:nvPr/>
        </p:nvSpPr>
        <p:spPr>
          <a:xfrm>
            <a:off x="4225756" y="2651103"/>
            <a:ext cx="372534" cy="37253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2</a:t>
            </a:r>
            <a:endParaRPr lang="zh-CN" altLang="en-US" sz="2000" b="1" dirty="0"/>
          </a:p>
        </p:txBody>
      </p:sp>
      <p:sp>
        <p:nvSpPr>
          <p:cNvPr id="25" name="椭圆 24"/>
          <p:cNvSpPr/>
          <p:nvPr/>
        </p:nvSpPr>
        <p:spPr>
          <a:xfrm>
            <a:off x="6005834" y="1819686"/>
            <a:ext cx="372534" cy="37253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3</a:t>
            </a:r>
            <a:endParaRPr lang="zh-CN" altLang="en-US" sz="2000" b="1" dirty="0"/>
          </a:p>
        </p:txBody>
      </p:sp>
      <p:sp>
        <p:nvSpPr>
          <p:cNvPr id="26" name="椭圆 25"/>
          <p:cNvSpPr/>
          <p:nvPr/>
        </p:nvSpPr>
        <p:spPr>
          <a:xfrm>
            <a:off x="5989301" y="3359164"/>
            <a:ext cx="372534" cy="37253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4</a:t>
            </a:r>
            <a:endParaRPr lang="zh-CN" altLang="en-US" sz="2000" b="1" dirty="0"/>
          </a:p>
        </p:txBody>
      </p:sp>
      <p:sp>
        <p:nvSpPr>
          <p:cNvPr id="27" name="椭圆 26"/>
          <p:cNvSpPr/>
          <p:nvPr/>
        </p:nvSpPr>
        <p:spPr>
          <a:xfrm>
            <a:off x="7620366" y="2272661"/>
            <a:ext cx="372534" cy="37253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5</a:t>
            </a:r>
            <a:endParaRPr lang="zh-CN" altLang="en-US" sz="2000" b="1" dirty="0"/>
          </a:p>
        </p:txBody>
      </p:sp>
      <p:sp>
        <p:nvSpPr>
          <p:cNvPr id="28" name="右箭头 27"/>
          <p:cNvSpPr/>
          <p:nvPr/>
        </p:nvSpPr>
        <p:spPr>
          <a:xfrm>
            <a:off x="1057902" y="5053855"/>
            <a:ext cx="1364575" cy="29633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98289" y="4998821"/>
            <a:ext cx="2227855" cy="29633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150139" y="1960183"/>
            <a:ext cx="26167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MiniApp specs:</a:t>
            </a:r>
          </a:p>
          <a:p>
            <a:pPr marL="342900" indent="-342900">
              <a:buAutoNum type="arabicPeriod"/>
            </a:pPr>
            <a:r>
              <a:rPr lang="en-US" altLang="zh-CN" b="1" dirty="0" err="1"/>
              <a:t>MiniApp</a:t>
            </a:r>
            <a:r>
              <a:rPr lang="en-US" altLang="zh-CN" b="1" dirty="0"/>
              <a:t> URI Scheme</a:t>
            </a:r>
          </a:p>
          <a:p>
            <a:pPr marL="342900" indent="-342900">
              <a:buFontTx/>
              <a:buAutoNum type="arabicPeriod"/>
            </a:pPr>
            <a:r>
              <a:rPr lang="en-US" altLang="zh-CN" b="1" dirty="0"/>
              <a:t>MiniApp Packaging</a:t>
            </a:r>
            <a:r>
              <a:rPr lang="zh-CN" altLang="en-US" b="1" dirty="0"/>
              <a:t>*</a:t>
            </a:r>
            <a:endParaRPr lang="en-US" altLang="zh-CN" b="1" dirty="0"/>
          </a:p>
          <a:p>
            <a:pPr marL="342900" indent="-342900">
              <a:buFontTx/>
              <a:buAutoNum type="arabicPeriod"/>
            </a:pPr>
            <a:r>
              <a:rPr lang="en-US" altLang="zh-CN" b="1" dirty="0"/>
              <a:t>MiniApp Manifest</a:t>
            </a:r>
            <a:r>
              <a:rPr lang="zh-CN" altLang="en-US" b="1" dirty="0"/>
              <a:t>*</a:t>
            </a:r>
            <a:endParaRPr lang="en-US" altLang="zh-CN" b="1" dirty="0"/>
          </a:p>
          <a:p>
            <a:pPr marL="342900" indent="-342900">
              <a:buFont typeface="+mj-lt"/>
              <a:buAutoNum type="arabicPeriod" startAt="4"/>
            </a:pPr>
            <a:r>
              <a:rPr lang="en-US" altLang="zh-CN" b="1" dirty="0"/>
              <a:t>MiniApp Widget Requirements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altLang="zh-CN" b="1" dirty="0"/>
              <a:t>MiniApp Lifecycle</a:t>
            </a:r>
            <a:r>
              <a:rPr lang="zh-CN" altLang="en-US" b="1" dirty="0"/>
              <a:t>*</a:t>
            </a:r>
            <a:endParaRPr lang="en-US" altLang="zh-CN" b="1" dirty="0"/>
          </a:p>
          <a:p>
            <a:r>
              <a:rPr lang="en-US" altLang="zh-CN" dirty="0"/>
              <a:t>(* transferred to WG as normative)</a:t>
            </a:r>
          </a:p>
        </p:txBody>
      </p:sp>
    </p:spTree>
    <p:extLst>
      <p:ext uri="{BB962C8B-B14F-4D97-AF65-F5344CB8AC3E}">
        <p14:creationId xmlns:p14="http://schemas.microsoft.com/office/powerpoint/2010/main" val="199300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 88"/>
          <p:cNvSpPr/>
          <p:nvPr/>
        </p:nvSpPr>
        <p:spPr>
          <a:xfrm>
            <a:off x="8579766" y="2057131"/>
            <a:ext cx="3201012" cy="186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3740352" y="4586632"/>
            <a:ext cx="8040425" cy="1648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505"/>
          </a:xfrm>
        </p:spPr>
        <p:txBody>
          <a:bodyPr/>
          <a:lstStyle/>
          <a:p>
            <a:r>
              <a:rPr lang="en-US" altLang="zh-CN" b="1" dirty="0"/>
              <a:t>MiniApp Packaging &amp; Manifest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776" y="2484754"/>
            <a:ext cx="2243599" cy="37502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r="71929"/>
          <a:stretch/>
        </p:blipFill>
        <p:spPr>
          <a:xfrm>
            <a:off x="4499854" y="1790203"/>
            <a:ext cx="1200475" cy="269310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68419" y="2179263"/>
            <a:ext cx="31123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b="1" dirty="0"/>
              <a:t>To Do:</a:t>
            </a:r>
          </a:p>
          <a:p>
            <a:pPr marL="342900" indent="-342900">
              <a:buAutoNum type="arabicPeriod"/>
            </a:pPr>
            <a:r>
              <a:rPr lang="en-US" altLang="zh-CN" sz="1600" dirty="0"/>
              <a:t>Naming convention (manifest members)</a:t>
            </a:r>
          </a:p>
          <a:p>
            <a:pPr marL="342900" indent="-342900">
              <a:buAutoNum type="arabicPeriod"/>
            </a:pPr>
            <a:r>
              <a:rPr lang="en-US" altLang="zh-CN" sz="1600" dirty="0"/>
              <a:t>Additional configurations (e.g. refined permission model)</a:t>
            </a:r>
          </a:p>
          <a:p>
            <a:pPr marL="342900" indent="-342900">
              <a:buAutoNum type="arabicPeriod"/>
            </a:pPr>
            <a:r>
              <a:rPr lang="en-US" altLang="zh-CN" sz="1600" dirty="0"/>
              <a:t>i18n support</a:t>
            </a:r>
          </a:p>
          <a:p>
            <a:pPr marL="342900" indent="-342900">
              <a:buAutoNum type="arabicPeriod"/>
            </a:pPr>
            <a:endParaRPr lang="en-US" altLang="zh-CN" sz="1600" dirty="0"/>
          </a:p>
        </p:txBody>
      </p:sp>
      <p:sp>
        <p:nvSpPr>
          <p:cNvPr id="7" name="矩形 6"/>
          <p:cNvSpPr/>
          <p:nvPr/>
        </p:nvSpPr>
        <p:spPr>
          <a:xfrm>
            <a:off x="671363" y="1344749"/>
            <a:ext cx="30689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70C0"/>
                </a:solidFill>
              </a:rPr>
              <a:t>A </a:t>
            </a:r>
            <a:r>
              <a:rPr lang="en-US" altLang="zh-CN" sz="1600" b="1" dirty="0">
                <a:solidFill>
                  <a:srgbClr val="0070C0"/>
                </a:solidFill>
              </a:rPr>
              <a:t>MiniApp package </a:t>
            </a:r>
            <a:r>
              <a:rPr lang="en-US" altLang="zh-CN" sz="1600" dirty="0">
                <a:solidFill>
                  <a:srgbClr val="0070C0"/>
                </a:solidFill>
              </a:rPr>
              <a:t>is a ZIP-based file (to be registered as </a:t>
            </a:r>
            <a:r>
              <a:rPr lang="zh-CN" altLang="en-US" sz="1600" dirty="0">
                <a:solidFill>
                  <a:srgbClr val="0070C0"/>
                </a:solidFill>
              </a:rPr>
              <a:t>‘</a:t>
            </a:r>
            <a:r>
              <a:rPr lang="en-US" altLang="zh-CN" sz="1600" dirty="0">
                <a:solidFill>
                  <a:srgbClr val="0070C0"/>
                </a:solidFill>
              </a:rPr>
              <a:t>application/</a:t>
            </a:r>
            <a:r>
              <a:rPr lang="en-US" altLang="zh-CN" sz="1600" dirty="0" err="1">
                <a:solidFill>
                  <a:srgbClr val="0070C0"/>
                </a:solidFill>
              </a:rPr>
              <a:t>miniapp-pkg+zip</a:t>
            </a:r>
            <a:r>
              <a:rPr lang="zh-CN" altLang="en-US" sz="1600" dirty="0">
                <a:solidFill>
                  <a:srgbClr val="0070C0"/>
                </a:solidFill>
              </a:rPr>
              <a:t>‘</a:t>
            </a:r>
            <a:r>
              <a:rPr lang="en-US" altLang="zh-CN" sz="1600" dirty="0">
                <a:solidFill>
                  <a:srgbClr val="0070C0"/>
                </a:solidFill>
              </a:rPr>
              <a:t>).  </a:t>
            </a:r>
          </a:p>
        </p:txBody>
      </p:sp>
      <p:sp>
        <p:nvSpPr>
          <p:cNvPr id="8" name="矩形 7"/>
          <p:cNvSpPr/>
          <p:nvPr/>
        </p:nvSpPr>
        <p:spPr>
          <a:xfrm>
            <a:off x="1378774" y="2984480"/>
            <a:ext cx="1219200" cy="177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8" idx="3"/>
            <a:endCxn id="11" idx="1"/>
          </p:cNvCxnSpPr>
          <p:nvPr/>
        </p:nvCxnSpPr>
        <p:spPr>
          <a:xfrm>
            <a:off x="2597974" y="3073380"/>
            <a:ext cx="1705356" cy="44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左大括号 10"/>
          <p:cNvSpPr/>
          <p:nvPr/>
        </p:nvSpPr>
        <p:spPr>
          <a:xfrm>
            <a:off x="4303330" y="1921940"/>
            <a:ext cx="196524" cy="23913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标注 12"/>
          <p:cNvSpPr/>
          <p:nvPr/>
        </p:nvSpPr>
        <p:spPr>
          <a:xfrm>
            <a:off x="6218217" y="1896079"/>
            <a:ext cx="1846446" cy="738664"/>
          </a:xfrm>
          <a:prstGeom prst="wedgeRectCallout">
            <a:avLst>
              <a:gd name="adj1" fmla="val -66343"/>
              <a:gd name="adj2" fmla="val 45944"/>
            </a:avLst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Basic metadata inherited from Web App Manifest.  </a:t>
            </a:r>
          </a:p>
        </p:txBody>
      </p:sp>
      <p:sp>
        <p:nvSpPr>
          <p:cNvPr id="20" name="右大括号 19"/>
          <p:cNvSpPr/>
          <p:nvPr/>
        </p:nvSpPr>
        <p:spPr>
          <a:xfrm>
            <a:off x="5761430" y="2015761"/>
            <a:ext cx="61101" cy="11649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大括号 23"/>
          <p:cNvSpPr/>
          <p:nvPr/>
        </p:nvSpPr>
        <p:spPr>
          <a:xfrm>
            <a:off x="5761430" y="3276607"/>
            <a:ext cx="61101" cy="4535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标注 29"/>
          <p:cNvSpPr/>
          <p:nvPr/>
        </p:nvSpPr>
        <p:spPr>
          <a:xfrm>
            <a:off x="6215433" y="2716708"/>
            <a:ext cx="1849230" cy="738664"/>
          </a:xfrm>
          <a:prstGeom prst="wedgeRectCallout">
            <a:avLst>
              <a:gd name="adj1" fmla="val -67887"/>
              <a:gd name="adj2" fmla="val 57786"/>
            </a:avLst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Version control for platform compatibility</a:t>
            </a:r>
          </a:p>
        </p:txBody>
      </p:sp>
      <p:sp>
        <p:nvSpPr>
          <p:cNvPr id="42" name="矩形标注 41"/>
          <p:cNvSpPr/>
          <p:nvPr/>
        </p:nvSpPr>
        <p:spPr>
          <a:xfrm>
            <a:off x="6215432" y="3567638"/>
            <a:ext cx="1865131" cy="738664"/>
          </a:xfrm>
          <a:prstGeom prst="wedgeRectCallout">
            <a:avLst>
              <a:gd name="adj1" fmla="val -67438"/>
              <a:gd name="adj2" fmla="val 26359"/>
            </a:avLst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Page routing, window style, permission control</a:t>
            </a:r>
          </a:p>
        </p:txBody>
      </p:sp>
      <p:sp>
        <p:nvSpPr>
          <p:cNvPr id="44" name="右大括号 43"/>
          <p:cNvSpPr/>
          <p:nvPr/>
        </p:nvSpPr>
        <p:spPr>
          <a:xfrm>
            <a:off x="5761429" y="3821176"/>
            <a:ext cx="61102" cy="5755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725531" y="3929115"/>
            <a:ext cx="1219200" cy="177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>
            <a:stCxn id="50" idx="3"/>
            <a:endCxn id="75" idx="1"/>
          </p:cNvCxnSpPr>
          <p:nvPr/>
        </p:nvCxnSpPr>
        <p:spPr>
          <a:xfrm>
            <a:off x="2944731" y="4018015"/>
            <a:ext cx="1066191" cy="106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378773" y="5634743"/>
            <a:ext cx="1670309" cy="60025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/>
          <p:cNvCxnSpPr>
            <a:stCxn id="53" idx="3"/>
            <a:endCxn id="76" idx="1"/>
          </p:cNvCxnSpPr>
          <p:nvPr/>
        </p:nvCxnSpPr>
        <p:spPr>
          <a:xfrm>
            <a:off x="3049082" y="5934873"/>
            <a:ext cx="961840" cy="27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1926929" y="4690108"/>
            <a:ext cx="1219200" cy="3767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725531" y="4139240"/>
            <a:ext cx="1219200" cy="177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/>
          <p:cNvCxnSpPr>
            <a:stCxn id="57" idx="3"/>
            <a:endCxn id="72" idx="1"/>
          </p:cNvCxnSpPr>
          <p:nvPr/>
        </p:nvCxnSpPr>
        <p:spPr>
          <a:xfrm>
            <a:off x="3146129" y="4878467"/>
            <a:ext cx="864793" cy="802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8" idx="3"/>
            <a:endCxn id="73" idx="1"/>
          </p:cNvCxnSpPr>
          <p:nvPr/>
        </p:nvCxnSpPr>
        <p:spPr>
          <a:xfrm>
            <a:off x="2944731" y="4228140"/>
            <a:ext cx="1066191" cy="1164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4010922" y="5511412"/>
            <a:ext cx="2440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3. UI components &amp; APIs</a:t>
            </a:r>
          </a:p>
        </p:txBody>
      </p:sp>
      <p:sp>
        <p:nvSpPr>
          <p:cNvPr id="73" name="矩形 72"/>
          <p:cNvSpPr/>
          <p:nvPr/>
        </p:nvSpPr>
        <p:spPr>
          <a:xfrm>
            <a:off x="4010922" y="5223491"/>
            <a:ext cx="2327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2. Page-specific manifest?</a:t>
            </a:r>
          </a:p>
        </p:txBody>
      </p:sp>
      <p:sp>
        <p:nvSpPr>
          <p:cNvPr id="75" name="矩形 74"/>
          <p:cNvSpPr/>
          <p:nvPr/>
        </p:nvSpPr>
        <p:spPr>
          <a:xfrm>
            <a:off x="4010922" y="4918237"/>
            <a:ext cx="36577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1. Page layout template/markup language</a:t>
            </a:r>
          </a:p>
        </p:txBody>
      </p:sp>
      <p:sp>
        <p:nvSpPr>
          <p:cNvPr id="76" name="矩形 75"/>
          <p:cNvSpPr/>
          <p:nvPr/>
        </p:nvSpPr>
        <p:spPr>
          <a:xfrm>
            <a:off x="4010922" y="5793032"/>
            <a:ext cx="14478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4. i18n support</a:t>
            </a:r>
          </a:p>
        </p:txBody>
      </p:sp>
      <p:sp>
        <p:nvSpPr>
          <p:cNvPr id="77" name="矩形 76"/>
          <p:cNvSpPr/>
          <p:nvPr/>
        </p:nvSpPr>
        <p:spPr>
          <a:xfrm>
            <a:off x="7946669" y="4892836"/>
            <a:ext cx="370710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5. Security consideration (digital signature) </a:t>
            </a:r>
          </a:p>
          <a:p>
            <a:r>
              <a:rPr lang="en-US" altLang="zh-CN" sz="1600" dirty="0"/>
              <a:t>6. Package dereferencing process</a:t>
            </a:r>
          </a:p>
          <a:p>
            <a:r>
              <a:rPr lang="en-US" altLang="zh-CN" sz="1600" dirty="0"/>
              <a:t>7. Widgets</a:t>
            </a:r>
          </a:p>
          <a:p>
            <a:r>
              <a:rPr lang="en-US" altLang="zh-CN" sz="1600" dirty="0"/>
              <a:t>8. Other APIs (IoT, TV, …)</a:t>
            </a:r>
          </a:p>
        </p:txBody>
      </p:sp>
      <p:sp>
        <p:nvSpPr>
          <p:cNvPr id="84" name="矩形 83"/>
          <p:cNvSpPr/>
          <p:nvPr/>
        </p:nvSpPr>
        <p:spPr>
          <a:xfrm>
            <a:off x="4352871" y="1378155"/>
            <a:ext cx="55743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70C0"/>
                </a:solidFill>
              </a:rPr>
              <a:t>A </a:t>
            </a:r>
            <a:r>
              <a:rPr lang="en-US" altLang="zh-CN" sz="1600" b="1" dirty="0">
                <a:solidFill>
                  <a:srgbClr val="0070C0"/>
                </a:solidFill>
              </a:rPr>
              <a:t>MiniApp Manifest </a:t>
            </a:r>
            <a:r>
              <a:rPr lang="en-US" altLang="zh-CN" sz="1600" dirty="0">
                <a:solidFill>
                  <a:srgbClr val="0070C0"/>
                </a:solidFill>
              </a:rPr>
              <a:t>is an extension of Web App Manifest.  </a:t>
            </a:r>
          </a:p>
        </p:txBody>
      </p:sp>
      <p:sp>
        <p:nvSpPr>
          <p:cNvPr id="85" name="矩形 84"/>
          <p:cNvSpPr/>
          <p:nvPr/>
        </p:nvSpPr>
        <p:spPr>
          <a:xfrm>
            <a:off x="3996883" y="4640132"/>
            <a:ext cx="10100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b="1" dirty="0"/>
              <a:t>To Do: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25042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268085" y="5263679"/>
            <a:ext cx="8040425" cy="11940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1008"/>
          </a:xfrm>
        </p:spPr>
        <p:txBody>
          <a:bodyPr/>
          <a:lstStyle/>
          <a:p>
            <a:r>
              <a:rPr lang="en-US" altLang="zh-CN" b="1" dirty="0"/>
              <a:t>MiniApp Lifecycle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6978" t="8329" r="16929" b="10091"/>
          <a:stretch/>
        </p:blipFill>
        <p:spPr>
          <a:xfrm>
            <a:off x="838200" y="1354676"/>
            <a:ext cx="3505200" cy="367453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204796" y="3030510"/>
            <a:ext cx="4018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b="1" dirty="0">
                <a:latin typeface="Arial" panose="020B0604020202020204" pitchFamily="34" charset="0"/>
              </a:rPr>
              <a:t>MiniApp page lifecycle APIs: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27063" y="1232619"/>
            <a:ext cx="44010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</a:rPr>
              <a:t>Global Application lifecycle  APIs:</a:t>
            </a:r>
            <a:endParaRPr lang="en-US" altLang="zh-CN" b="1" dirty="0"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04796" y="3376054"/>
            <a:ext cx="564100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onLoad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</a:rPr>
              <a:t>(query: Object): 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callback when the page is loaded.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onReady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</a:rPr>
              <a:t>(): 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callback after the page’s first rendering.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onShow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</a:rPr>
              <a:t>(): 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callback when switching to foreground display.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onHide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</a:rPr>
              <a:t>(): 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callback when switching to the background.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onUnload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</a:rPr>
              <a:t>(): 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callback when destroying a MiniApp page.</a:t>
            </a:r>
            <a:endParaRPr lang="en-US" altLang="zh-CN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27064" y="1533441"/>
            <a:ext cx="6697134" cy="1345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onLaunch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</a:rPr>
              <a:t>(object: Object): 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callback after first initialization.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onShow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</a:rPr>
              <a:t>(object: Object): 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callback when switching to foreground display.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onHide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</a:rPr>
              <a:t>(): 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callback when switching to the background.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onError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</a:rPr>
              <a:t>(error: String): 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callback of MiniApp error.</a:t>
            </a:r>
            <a:endParaRPr lang="en-US" altLang="zh-CN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00707" y="2427590"/>
            <a:ext cx="1017293" cy="236101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300707" y="1817990"/>
            <a:ext cx="1017293" cy="54068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左大括号 21"/>
          <p:cNvSpPr/>
          <p:nvPr/>
        </p:nvSpPr>
        <p:spPr>
          <a:xfrm>
            <a:off x="5029201" y="3149607"/>
            <a:ext cx="175595" cy="18372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大括号 22"/>
          <p:cNvSpPr/>
          <p:nvPr/>
        </p:nvSpPr>
        <p:spPr>
          <a:xfrm>
            <a:off x="5026069" y="1380993"/>
            <a:ext cx="178727" cy="13429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stCxn id="14" idx="3"/>
            <a:endCxn id="23" idx="1"/>
          </p:cNvCxnSpPr>
          <p:nvPr/>
        </p:nvCxnSpPr>
        <p:spPr>
          <a:xfrm flipV="1">
            <a:off x="4318000" y="2052460"/>
            <a:ext cx="708069" cy="35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3"/>
            <a:endCxn id="22" idx="1"/>
          </p:cNvCxnSpPr>
          <p:nvPr/>
        </p:nvCxnSpPr>
        <p:spPr>
          <a:xfrm>
            <a:off x="4318000" y="3608097"/>
            <a:ext cx="711201" cy="46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352179" y="5445219"/>
            <a:ext cx="6665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b="1" dirty="0"/>
              <a:t>To Do: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1600" dirty="0"/>
              <a:t>Define "first render"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1600" dirty="0"/>
              <a:t>Web IDL for the Lifecycle API</a:t>
            </a:r>
          </a:p>
        </p:txBody>
      </p:sp>
    </p:spTree>
    <p:extLst>
      <p:ext uri="{BB962C8B-B14F-4D97-AF65-F5344CB8AC3E}">
        <p14:creationId xmlns:p14="http://schemas.microsoft.com/office/powerpoint/2010/main" val="415924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MiniApp Addressing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27" y="2154032"/>
            <a:ext cx="5321573" cy="11303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95" y="3537949"/>
            <a:ext cx="5769440" cy="199078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6756401" y="2373959"/>
            <a:ext cx="355600" cy="345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74427" y="1551368"/>
            <a:ext cx="514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Previous Work (‘</a:t>
            </a:r>
            <a:r>
              <a:rPr lang="en-US" altLang="zh-CN" b="1" dirty="0" err="1"/>
              <a:t>miniapp</a:t>
            </a:r>
            <a:r>
              <a:rPr lang="en-US" altLang="zh-CN" b="1" dirty="0"/>
              <a:t>’ scheme):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7873999" y="1551368"/>
            <a:ext cx="381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To Be (HTTP(s) scheme/deep-linking):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7569201" y="3106943"/>
            <a:ext cx="4114799" cy="2421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003418" y="3321556"/>
            <a:ext cx="3490896" cy="190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/>
              <a:t>To Do: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dirty="0"/>
              <a:t>Practice</a:t>
            </a:r>
            <a:r>
              <a:rPr lang="zh-CN" altLang="en-US" sz="1600" dirty="0"/>
              <a:t> </a:t>
            </a:r>
            <a:r>
              <a:rPr lang="en-US" altLang="zh-CN" sz="1600" dirty="0"/>
              <a:t>experience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deep-linking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dirty="0"/>
              <a:t>Standardize</a:t>
            </a:r>
            <a:r>
              <a:rPr lang="zh-CN" altLang="en-US" sz="1600" dirty="0"/>
              <a:t> </a:t>
            </a:r>
            <a:r>
              <a:rPr lang="en-US" altLang="zh-CN" sz="1600" dirty="0"/>
              <a:t>syntax</a:t>
            </a:r>
            <a:r>
              <a:rPr lang="zh-CN" altLang="en-US" sz="1600" dirty="0"/>
              <a:t> </a:t>
            </a:r>
            <a:r>
              <a:rPr lang="en-US" altLang="zh-CN" sz="1600" dirty="0"/>
              <a:t>component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dirty="0"/>
              <a:t>Dereference</a:t>
            </a:r>
            <a:r>
              <a:rPr lang="zh-CN" altLang="en-US" sz="1600" dirty="0"/>
              <a:t> </a:t>
            </a:r>
            <a:r>
              <a:rPr lang="en-US" altLang="zh-CN" sz="1600" dirty="0"/>
              <a:t>algorithm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dirty="0"/>
              <a:t>More</a:t>
            </a:r>
            <a:r>
              <a:rPr lang="zh-CN" altLang="en-US" sz="1600" dirty="0"/>
              <a:t> </a:t>
            </a:r>
            <a:r>
              <a:rPr lang="en-US" altLang="zh-CN" sz="1600" dirty="0"/>
              <a:t>security</a:t>
            </a:r>
            <a:r>
              <a:rPr lang="zh-CN" altLang="en-US" sz="1600" dirty="0"/>
              <a:t> </a:t>
            </a:r>
            <a:r>
              <a:rPr lang="en-US" altLang="zh-CN" sz="1600" dirty="0"/>
              <a:t>consideration</a:t>
            </a:r>
          </a:p>
        </p:txBody>
      </p:sp>
    </p:spTree>
    <p:extLst>
      <p:ext uri="{BB962C8B-B14F-4D97-AF65-F5344CB8AC3E}">
        <p14:creationId xmlns:p14="http://schemas.microsoft.com/office/powerpoint/2010/main" val="2981649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5907</TotalTime>
  <Words>519</Words>
  <Application>Microsoft Macintosh PowerPoint</Application>
  <PresentationFormat>ワイド画面</PresentationFormat>
  <Paragraphs>86</Paragraphs>
  <Slides>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Helvetica Neue</vt:lpstr>
      <vt:lpstr>Wingdings</vt:lpstr>
      <vt:lpstr>Office Theme</vt:lpstr>
      <vt:lpstr>MiniApps CG Work Intro</vt:lpstr>
      <vt:lpstr>MiniApps CG Work Overview</vt:lpstr>
      <vt:lpstr>MiniApp Packaging &amp; Manifest</vt:lpstr>
      <vt:lpstr>MiniApp Lifecycle</vt:lpstr>
      <vt:lpstr>MiniApp Addressing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Wide Web Consortium</dc:title>
  <dc:subject/>
  <dc:creator>Coralie Mercier</dc:creator>
  <cp:keywords/>
  <dc:description/>
  <cp:lastModifiedBy>Microsoft Office User</cp:lastModifiedBy>
  <cp:revision>123</cp:revision>
  <dcterms:created xsi:type="dcterms:W3CDTF">2020-03-27T18:24:54Z</dcterms:created>
  <dcterms:modified xsi:type="dcterms:W3CDTF">2021-03-18T16:15:19Z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(3)L8oAvg/lClrWoigaKqgSM8oUKbfOdzNF/W+mRCXvwGCxS/eSRO9dfzYgwfRX2SQeFQwJZhXo
DDgo/21GsVYtUFAFGYecvXbWCrrP6cmlmAXqRvwuOvU5tgnDOUwl5zb+8EAz1R/GJ/o9+DVI
kp/OWimwL5sMJEHWg/076WfUPpS1gjMJ9n4J4vRtgmBgB+hBMFyPe0AQCP++7+mGz0IZX5wk
NnQ6L1zfh7uB6waJse</vt:lpwstr>
  </property>
  <property fmtid="{D5CDD505-2E9C-101B-9397-08002B2CF9AE}" pid="3" name="_2015_ms_pID_7253431">
    <vt:lpwstr>LixO2xEAgu01RMbrFk2RB1PZYONdlZ+c4jyK+8Z2eWtuCMeE9Y7nia
nmb1wcjxENtvzQPPApVXX9e9aDwDIy0R7qFEL3rU9N0F7sepqE3kCCpP29YKgmkjeKCqeG4a
AQtofeV2PrewCSMc6IJW+dStBQ4Weh1dygxvehpSYEowPQSu9zRRGAB0ZB1XKX3l6tBMkReA
kNblQIslwIr1Cau3HgoEHSjOU2N9wPd/qI8R</vt:lpwstr>
  </property>
  <property fmtid="{D5CDD505-2E9C-101B-9397-08002B2CF9AE}" pid="4" name="_2015_ms_pID_7253432">
    <vt:lpwstr>nw==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1614394013</vt:lpwstr>
  </property>
</Properties>
</file>