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57" r:id="rId4"/>
    <p:sldId id="258" r:id="rId5"/>
    <p:sldId id="282" r:id="rId6"/>
    <p:sldId id="260" r:id="rId7"/>
    <p:sldId id="259" r:id="rId8"/>
    <p:sldId id="263" r:id="rId9"/>
    <p:sldId id="261" r:id="rId10"/>
    <p:sldId id="262" r:id="rId11"/>
    <p:sldId id="264" r:id="rId12"/>
    <p:sldId id="269" r:id="rId13"/>
    <p:sldId id="272" r:id="rId14"/>
    <p:sldId id="267" r:id="rId15"/>
    <p:sldId id="268" r:id="rId16"/>
    <p:sldId id="271" r:id="rId17"/>
    <p:sldId id="273" r:id="rId18"/>
    <p:sldId id="274" r:id="rId19"/>
    <p:sldId id="283" r:id="rId20"/>
    <p:sldId id="275" r:id="rId21"/>
    <p:sldId id="276" r:id="rId22"/>
    <p:sldId id="279" r:id="rId23"/>
    <p:sldId id="280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>
        <p:scale>
          <a:sx n="107" d="100"/>
          <a:sy n="107" d="100"/>
        </p:scale>
        <p:origin x="624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7F46D-7D04-4B9A-AC69-2DA80D1AA8B0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92D53-80AE-43AC-ADF8-F443D246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Isolation is done on the kernel level without the need for a guest operating system, so containers are much more efficient, fast, and lightweight (2)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Containerization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first step to moving an application to the cloud. Containers can be run from anywhere on any machine that has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installed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92D53-80AE-43AC-ADF8-F443D246B6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3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92D53-80AE-43AC-ADF8-F443D246B6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1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Standardization:</a:t>
            </a:r>
            <a:r>
              <a:rPr lang="en-US" baseline="0" dirty="0" smtClean="0"/>
              <a:t> No more having to worry about libraries or drivers on host machine. Image takes care of building the right dependencies every time </a:t>
            </a:r>
            <a:endParaRPr lang="en-US" dirty="0" smtClean="0"/>
          </a:p>
          <a:p>
            <a:r>
              <a:rPr lang="en-US" dirty="0" smtClean="0"/>
              <a:t>CI –Efficiency: </a:t>
            </a:r>
            <a:r>
              <a:rPr lang="en-US" dirty="0" err="1" smtClean="0"/>
              <a:t>Docker</a:t>
            </a:r>
            <a:r>
              <a:rPr lang="en-US" dirty="0" smtClean="0"/>
              <a:t> enables you to build a container image and use that same image across every step of the deployment process. A huge benefit of this is the ability to separate non-dependent steps and run them in parallel. The length of time it takes from build to production can be sped up notably (3)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92D53-80AE-43AC-ADF8-F443D246B6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6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docker</a:t>
            </a:r>
            <a:r>
              <a:rPr lang="en-US" dirty="0" smtClean="0"/>
              <a:t> command</a:t>
            </a:r>
            <a:r>
              <a:rPr lang="en-US" baseline="0" dirty="0" smtClean="0"/>
              <a:t> is not recognized go to System Properties -&gt; Environment Variables -&gt; System Variables -&gt; PATH and move up C:\Program Files..\resources\bin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92D53-80AE-43AC-ADF8-F443D246B6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proxy.boeing.com:31060/" TargetMode="External"/><Relationship Id="rId2" Type="http://schemas.openxmlformats.org/officeDocument/2006/relationships/hyperlink" Target="http://www-proxy.boeing.com:3106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1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web.boeing.com/users/sign_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web.boeing.com/profile/personal_access_toke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k.intel.com/content/www/us/en/ark/products/88970/intel-core-i7-6820hq-processor-8m-cache-up-to-3-60-ghz.html" TargetMode="External"/><Relationship Id="rId2" Type="http://schemas.openxmlformats.org/officeDocument/2006/relationships/hyperlink" Target="https://ark.intel.com/content/www/us/en/ark.html#@PanelLabel12213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virtualization/hyper-v-on-windows/quick-start/enable-hyper-v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-proxy.boeing.com:3106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-proxy.boeing.com:3106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Contain yourselves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to Linux containers</a:t>
            </a:r>
          </a:p>
          <a:p>
            <a:pPr lvl="1"/>
            <a:r>
              <a:rPr lang="en-US" dirty="0" smtClean="0"/>
              <a:t>Right click -&gt; Switch To Linux Containers</a:t>
            </a:r>
          </a:p>
          <a:p>
            <a:pPr lvl="1"/>
            <a:r>
              <a:rPr lang="en-US" dirty="0"/>
              <a:t>Set up Proxies:</a:t>
            </a:r>
          </a:p>
          <a:p>
            <a:pPr lvl="2"/>
            <a:r>
              <a:rPr lang="en-US" dirty="0"/>
              <a:t>Right-Click taskbar icon -&gt; Settings -&gt; Proxies</a:t>
            </a:r>
          </a:p>
          <a:p>
            <a:pPr lvl="3"/>
            <a:r>
              <a:rPr lang="en-US" dirty="0"/>
              <a:t>Manual proxy configuration</a:t>
            </a:r>
          </a:p>
          <a:p>
            <a:pPr lvl="3"/>
            <a:r>
              <a:rPr lang="en-US" dirty="0"/>
              <a:t>HTTP: </a:t>
            </a:r>
            <a:r>
              <a:rPr lang="en-US" dirty="0">
                <a:hlinkClick r:id="rId2"/>
              </a:rPr>
              <a:t>http://www-proxy.boeing.com:31060</a:t>
            </a:r>
            <a:endParaRPr lang="en-US" dirty="0"/>
          </a:p>
          <a:p>
            <a:pPr lvl="3"/>
            <a:r>
              <a:rPr lang="en-US" dirty="0"/>
              <a:t>HTTPS: </a:t>
            </a:r>
            <a:r>
              <a:rPr lang="en-US" dirty="0">
                <a:hlinkClick r:id="rId3"/>
              </a:rPr>
              <a:t>https://www-proxy.boeing.com:31060</a:t>
            </a:r>
            <a:endParaRPr lang="en-US" dirty="0"/>
          </a:p>
          <a:p>
            <a:pPr lvl="3"/>
            <a:r>
              <a:rPr lang="en-US" dirty="0"/>
              <a:t>Make sure ‘Use same for both’ is </a:t>
            </a:r>
            <a:r>
              <a:rPr lang="en-US" dirty="0" smtClean="0"/>
              <a:t>selected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</a:t>
            </a:r>
            <a:r>
              <a:rPr lang="en-US" dirty="0" smtClean="0"/>
              <a:t>hello-world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Command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--help</a:t>
            </a:r>
          </a:p>
          <a:p>
            <a:r>
              <a:rPr lang="en-US" dirty="0" smtClean="0"/>
              <a:t>Image Commands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build –t &lt;tag name&gt; .</a:t>
            </a:r>
          </a:p>
          <a:p>
            <a:pPr lvl="2"/>
            <a:r>
              <a:rPr lang="en-US" dirty="0" smtClean="0"/>
              <a:t>The ‘.’ tells </a:t>
            </a:r>
            <a:r>
              <a:rPr lang="en-US" dirty="0" err="1" smtClean="0"/>
              <a:t>docker</a:t>
            </a:r>
            <a:r>
              <a:rPr lang="en-US" dirty="0" smtClean="0"/>
              <a:t> where the </a:t>
            </a:r>
            <a:r>
              <a:rPr lang="en-US" dirty="0" err="1" smtClean="0"/>
              <a:t>Dockerfile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images or </a:t>
            </a:r>
            <a:r>
              <a:rPr lang="en-US" dirty="0" err="1" smtClean="0"/>
              <a:t>docker</a:t>
            </a:r>
            <a:r>
              <a:rPr lang="en-US" dirty="0" smtClean="0"/>
              <a:t> image </a:t>
            </a:r>
            <a:r>
              <a:rPr lang="en-US" dirty="0" err="1" smtClean="0"/>
              <a:t>ls</a:t>
            </a:r>
            <a:endParaRPr lang="en-US" dirty="0" smtClean="0"/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rmi</a:t>
            </a:r>
            <a:r>
              <a:rPr lang="en-US" dirty="0" smtClean="0"/>
              <a:t> &lt;image id&gt;</a:t>
            </a:r>
          </a:p>
          <a:p>
            <a:r>
              <a:rPr lang="en-US" dirty="0" smtClean="0"/>
              <a:t>Container Commands	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&lt;container id&gt;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run &lt;</a:t>
            </a:r>
            <a:r>
              <a:rPr lang="en-US" dirty="0" err="1" smtClean="0"/>
              <a:t>docker</a:t>
            </a:r>
            <a:r>
              <a:rPr lang="en-US" dirty="0" smtClean="0"/>
              <a:t> id or tag name&gt;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run –p &lt;</a:t>
            </a:r>
            <a:r>
              <a:rPr lang="en-US" dirty="0" err="1" smtClean="0"/>
              <a:t>docker</a:t>
            </a:r>
            <a:r>
              <a:rPr lang="en-US" dirty="0" smtClean="0"/>
              <a:t> id or tag&gt;</a:t>
            </a:r>
          </a:p>
          <a:p>
            <a:pPr lvl="2"/>
            <a:r>
              <a:rPr lang="en-US" dirty="0" smtClean="0"/>
              <a:t>Run with port mapping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Instruction set or script for building image</a:t>
            </a:r>
          </a:p>
          <a:p>
            <a:pPr lvl="1"/>
            <a:r>
              <a:rPr lang="en-US" dirty="0"/>
              <a:t>First line is base Image usually an OS type</a:t>
            </a:r>
          </a:p>
          <a:p>
            <a:pPr lvl="2"/>
            <a:r>
              <a:rPr lang="en-US" dirty="0"/>
              <a:t>FROM &lt;base image&gt;</a:t>
            </a:r>
          </a:p>
          <a:p>
            <a:pPr lvl="1"/>
            <a:r>
              <a:rPr lang="en-US" dirty="0"/>
              <a:t>Each additional line is a ‘layer’ </a:t>
            </a:r>
          </a:p>
          <a:p>
            <a:pPr lvl="2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Moves file from host to image</a:t>
            </a:r>
          </a:p>
          <a:p>
            <a:pPr lvl="2"/>
            <a:r>
              <a:rPr lang="en-US" dirty="0"/>
              <a:t>COPY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dst</a:t>
            </a:r>
            <a:endParaRPr lang="en-US" dirty="0"/>
          </a:p>
          <a:p>
            <a:pPr lvl="3"/>
            <a:r>
              <a:rPr lang="en-US" dirty="0"/>
              <a:t>Copies file from host or image </a:t>
            </a:r>
            <a:r>
              <a:rPr lang="en-US" dirty="0" err="1"/>
              <a:t>src</a:t>
            </a:r>
            <a:r>
              <a:rPr lang="en-US" dirty="0"/>
              <a:t> folder to </a:t>
            </a:r>
            <a:r>
              <a:rPr lang="en-US" dirty="0" err="1"/>
              <a:t>dst</a:t>
            </a:r>
            <a:endParaRPr lang="en-US" dirty="0"/>
          </a:p>
          <a:p>
            <a:pPr lvl="2"/>
            <a:r>
              <a:rPr lang="en-US" dirty="0"/>
              <a:t>RUN vs CMD vs ENTRYPOINT</a:t>
            </a:r>
          </a:p>
          <a:p>
            <a:pPr lvl="3"/>
            <a:r>
              <a:rPr lang="en-US" dirty="0"/>
              <a:t>RUN is usually associated with installing packages</a:t>
            </a:r>
          </a:p>
          <a:p>
            <a:pPr lvl="4"/>
            <a:r>
              <a:rPr lang="en-US" dirty="0" err="1"/>
              <a:t>e.g</a:t>
            </a:r>
            <a:r>
              <a:rPr lang="en-US" dirty="0"/>
              <a:t>: RUN </a:t>
            </a:r>
            <a:r>
              <a:rPr lang="en-US" dirty="0" err="1"/>
              <a:t>apk</a:t>
            </a:r>
            <a:r>
              <a:rPr lang="en-US" dirty="0"/>
              <a:t> add --no-cache bash</a:t>
            </a:r>
          </a:p>
          <a:p>
            <a:pPr lvl="3"/>
            <a:r>
              <a:rPr lang="en-US" dirty="0"/>
              <a:t>CMD is default command when container is run without command</a:t>
            </a:r>
          </a:p>
          <a:p>
            <a:pPr lvl="4"/>
            <a:r>
              <a:rPr lang="en-US" dirty="0" err="1"/>
              <a:t>e.g</a:t>
            </a:r>
            <a:r>
              <a:rPr lang="en-US" dirty="0"/>
              <a:t>: CMD ["</a:t>
            </a:r>
            <a:r>
              <a:rPr lang="en-US" dirty="0" err="1"/>
              <a:t>usr</a:t>
            </a:r>
            <a:r>
              <a:rPr lang="en-US" dirty="0"/>
              <a:t>/bin/java", "-jar", "app.jar"]</a:t>
            </a:r>
          </a:p>
          <a:p>
            <a:pPr lvl="4"/>
            <a:r>
              <a:rPr lang="en-US" dirty="0"/>
              <a:t>If a command is given at run of container CMD will be ignored</a:t>
            </a:r>
          </a:p>
          <a:p>
            <a:pPr lvl="3"/>
            <a:r>
              <a:rPr lang="en-US" dirty="0"/>
              <a:t>ENTRYPOINT </a:t>
            </a:r>
          </a:p>
          <a:p>
            <a:pPr lvl="4"/>
            <a:r>
              <a:rPr lang="en-US" dirty="0"/>
              <a:t>Similar to CMD but allows </a:t>
            </a:r>
            <a:r>
              <a:rPr lang="en-US" dirty="0" err="1"/>
              <a:t>params</a:t>
            </a:r>
            <a:r>
              <a:rPr lang="en-US" dirty="0"/>
              <a:t> and will not be </a:t>
            </a:r>
            <a:r>
              <a:rPr lang="en-US" dirty="0" smtClean="0"/>
              <a:t>ignore</a:t>
            </a:r>
          </a:p>
          <a:p>
            <a:r>
              <a:rPr lang="en-US" dirty="0" smtClean="0"/>
              <a:t>Base Image – has no parent usually an OS like Ubuntu, alpine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Child images – built from base image and add functionality</a:t>
            </a:r>
          </a:p>
          <a:p>
            <a:r>
              <a:rPr lang="en-US" dirty="0" smtClean="0"/>
              <a:t>Official Images – Maintained by </a:t>
            </a:r>
            <a:r>
              <a:rPr lang="en-US" dirty="0" err="1" smtClean="0"/>
              <a:t>Docker</a:t>
            </a:r>
            <a:r>
              <a:rPr lang="en-US" dirty="0" smtClean="0"/>
              <a:t> e.g. </a:t>
            </a:r>
            <a:r>
              <a:rPr lang="en-US" dirty="0" err="1" smtClean="0"/>
              <a:t>busybox</a:t>
            </a:r>
            <a:r>
              <a:rPr lang="en-US" dirty="0" smtClean="0"/>
              <a:t>, hello-world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User images – images created by you and me</a:t>
            </a:r>
          </a:p>
          <a:p>
            <a:pPr lvl="1"/>
            <a:r>
              <a:rPr lang="en-US" dirty="0" smtClean="0"/>
              <a:t>Created locally shared by Registry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4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05" y="157697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34290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pull </a:t>
            </a:r>
            <a:r>
              <a:rPr lang="en-US" dirty="0" err="1" smtClean="0"/>
              <a:t>busybox</a:t>
            </a:r>
            <a:endParaRPr lang="en-US" dirty="0" smtClean="0"/>
          </a:p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run </a:t>
            </a:r>
            <a:r>
              <a:rPr lang="en-US" dirty="0" err="1" smtClean="0"/>
              <a:t>busybox</a:t>
            </a:r>
            <a:endParaRPr lang="en-US" dirty="0" smtClean="0"/>
          </a:p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run </a:t>
            </a:r>
            <a:r>
              <a:rPr lang="en-US" dirty="0" err="1"/>
              <a:t>busybox</a:t>
            </a:r>
            <a:r>
              <a:rPr lang="en-US" dirty="0"/>
              <a:t> echo "hello from </a:t>
            </a:r>
            <a:r>
              <a:rPr lang="en-US" dirty="0" err="1" smtClean="0"/>
              <a:t>busybox</a:t>
            </a:r>
            <a:r>
              <a:rPr lang="en-US" dirty="0" smtClean="0"/>
              <a:t>“</a:t>
            </a:r>
          </a:p>
          <a:p>
            <a:r>
              <a:rPr lang="en-US" dirty="0"/>
              <a:t>$ </a:t>
            </a:r>
            <a:r>
              <a:rPr lang="en-US" dirty="0" err="1"/>
              <a:t>docker</a:t>
            </a:r>
            <a:r>
              <a:rPr lang="en-US" dirty="0"/>
              <a:t> run -it </a:t>
            </a:r>
            <a:r>
              <a:rPr lang="en-US" dirty="0" err="1"/>
              <a:t>busybox</a:t>
            </a:r>
            <a:r>
              <a:rPr lang="en-US" dirty="0"/>
              <a:t> </a:t>
            </a:r>
            <a:r>
              <a:rPr lang="en-US" dirty="0" err="1" smtClean="0"/>
              <a:t>sh</a:t>
            </a:r>
            <a:endParaRPr lang="en-US" dirty="0" smtClean="0"/>
          </a:p>
          <a:p>
            <a:pPr lvl="1"/>
            <a:r>
              <a:rPr lang="en-US" dirty="0" smtClean="0"/>
              <a:t>Attaches a TTY to container so we can run as many commands as we like 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Powershell</a:t>
            </a:r>
            <a:r>
              <a:rPr lang="en-US" dirty="0" smtClean="0"/>
              <a:t> on PC</a:t>
            </a:r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$(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-a -q -f status=exited</a:t>
            </a:r>
            <a:r>
              <a:rPr lang="en-US" dirty="0" smtClean="0"/>
              <a:t>) or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system prune</a:t>
            </a:r>
          </a:p>
          <a:p>
            <a:pPr lvl="1"/>
            <a:r>
              <a:rPr lang="en-US" dirty="0" smtClean="0"/>
              <a:t>Nifty command to clear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96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</a:t>
            </a:r>
            <a:r>
              <a:rPr lang="en-US" dirty="0" smtClean="0"/>
              <a:t>a directory </a:t>
            </a:r>
            <a:r>
              <a:rPr lang="en-US" dirty="0"/>
              <a:t>with </a:t>
            </a:r>
            <a:r>
              <a:rPr lang="en-US" dirty="0" smtClean="0"/>
              <a:t>app.jar, </a:t>
            </a:r>
            <a:r>
              <a:rPr lang="en-US" dirty="0" smtClean="0"/>
              <a:t>create file named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With the following commands:</a:t>
            </a:r>
            <a:endParaRPr lang="en-US" dirty="0" smtClean="0"/>
          </a:p>
          <a:p>
            <a:r>
              <a:rPr lang="en-US" dirty="0" smtClean="0"/>
              <a:t>FROM openjdk:8-jre-alpine</a:t>
            </a:r>
          </a:p>
          <a:p>
            <a:pPr lvl="1"/>
            <a:r>
              <a:rPr lang="en-US" dirty="0" smtClean="0"/>
              <a:t>We could start from pure alpine image but would have to do </a:t>
            </a:r>
            <a:r>
              <a:rPr lang="en-US" dirty="0" err="1" smtClean="0"/>
              <a:t>jdk</a:t>
            </a:r>
            <a:r>
              <a:rPr lang="en-US" dirty="0" smtClean="0"/>
              <a:t> installs</a:t>
            </a:r>
          </a:p>
          <a:p>
            <a:r>
              <a:rPr lang="en-US" dirty="0" smtClean="0"/>
              <a:t>COPY app.jar app.jar</a:t>
            </a:r>
          </a:p>
          <a:p>
            <a:r>
              <a:rPr lang="en-US" dirty="0"/>
              <a:t>CMD ["</a:t>
            </a:r>
            <a:r>
              <a:rPr lang="en-US" dirty="0" err="1"/>
              <a:t>usr</a:t>
            </a:r>
            <a:r>
              <a:rPr lang="en-US" dirty="0"/>
              <a:t>/bin/java", "-jar", "app.jar"]</a:t>
            </a:r>
          </a:p>
          <a:p>
            <a:r>
              <a:rPr lang="en-US" dirty="0" smtClean="0"/>
              <a:t>EXPOSE 8080</a:t>
            </a:r>
          </a:p>
        </p:txBody>
      </p:sp>
    </p:spTree>
    <p:extLst>
      <p:ext uri="{BB962C8B-B14F-4D97-AF65-F5344CB8AC3E}">
        <p14:creationId xmlns:p14="http://schemas.microsoft.com/office/powerpoint/2010/main" val="149093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build -t </a:t>
            </a:r>
            <a:r>
              <a:rPr lang="en-US" dirty="0" err="1" smtClean="0"/>
              <a:t>appy</a:t>
            </a:r>
            <a:r>
              <a:rPr lang="en-US" dirty="0" smtClean="0"/>
              <a:t> .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docker</a:t>
            </a:r>
            <a:r>
              <a:rPr lang="en-US" dirty="0" smtClean="0"/>
              <a:t> image </a:t>
            </a:r>
            <a:r>
              <a:rPr lang="en-US" dirty="0" err="1" smtClean="0"/>
              <a:t>ls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docker</a:t>
            </a:r>
            <a:r>
              <a:rPr lang="en-US" dirty="0" smtClean="0"/>
              <a:t> run -p 8001:8080 </a:t>
            </a:r>
            <a:r>
              <a:rPr lang="en-US" dirty="0" err="1" smtClean="0"/>
              <a:t>appy</a:t>
            </a:r>
            <a:endParaRPr lang="en-US" dirty="0" smtClean="0"/>
          </a:p>
          <a:p>
            <a:r>
              <a:rPr lang="en-US" dirty="0">
                <a:hlinkClick r:id="rId2"/>
              </a:rPr>
              <a:t>http://localhost:8001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We’re running a java server on a </a:t>
            </a:r>
            <a:r>
              <a:rPr lang="en-US" dirty="0" err="1" smtClean="0"/>
              <a:t>linux</a:t>
            </a:r>
            <a:r>
              <a:rPr lang="en-US" dirty="0" smtClean="0"/>
              <a:t> container!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6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 Swarm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Swarm</a:t>
            </a:r>
          </a:p>
          <a:p>
            <a:pPr lvl="1"/>
            <a:r>
              <a:rPr lang="en-US" dirty="0" smtClean="0"/>
              <a:t>Consists </a:t>
            </a:r>
            <a:r>
              <a:rPr lang="en-US" dirty="0"/>
              <a:t>of one or more nodes: physical or virtual machines running </a:t>
            </a:r>
            <a:r>
              <a:rPr lang="en-US" dirty="0" err="1"/>
              <a:t>Docker</a:t>
            </a:r>
            <a:r>
              <a:rPr lang="en-US" dirty="0"/>
              <a:t> Engine</a:t>
            </a:r>
            <a:endParaRPr lang="en-US" dirty="0" smtClean="0"/>
          </a:p>
          <a:p>
            <a:pPr lvl="1"/>
            <a:r>
              <a:rPr lang="en-US" dirty="0" smtClean="0"/>
              <a:t>Clustering and scheduling tool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s </a:t>
            </a:r>
            <a:r>
              <a:rPr lang="en-US" dirty="0" err="1" smtClean="0"/>
              <a:t>Kubernetes</a:t>
            </a:r>
            <a:endParaRPr lang="en-US" dirty="0" smtClean="0"/>
          </a:p>
          <a:p>
            <a:pPr lvl="1"/>
            <a:r>
              <a:rPr lang="en-US" dirty="0" smtClean="0"/>
              <a:t>Abstraction is now at Service level</a:t>
            </a:r>
          </a:p>
          <a:p>
            <a:pPr lvl="2" fontAlgn="ctr"/>
            <a:r>
              <a:rPr lang="en-US" dirty="0"/>
              <a:t>Stack</a:t>
            </a:r>
          </a:p>
          <a:p>
            <a:pPr lvl="2" fontAlgn="ctr"/>
            <a:r>
              <a:rPr lang="en-US" b="1" dirty="0"/>
              <a:t>Services</a:t>
            </a:r>
            <a:r>
              <a:rPr lang="en-US" dirty="0"/>
              <a:t> (you are here)</a:t>
            </a:r>
          </a:p>
          <a:p>
            <a:pPr lvl="2" fontAlgn="ctr"/>
            <a:r>
              <a:rPr lang="en-US" dirty="0"/>
              <a:t>Container (</a:t>
            </a:r>
            <a:r>
              <a:rPr lang="en-US" dirty="0" smtClean="0"/>
              <a:t>covered)</a:t>
            </a:r>
            <a:endParaRPr lang="en-US" dirty="0"/>
          </a:p>
          <a:p>
            <a:pPr lvl="1"/>
            <a:r>
              <a:rPr lang="en-US" dirty="0" smtClean="0"/>
              <a:t>Manager Nodes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aintaining </a:t>
            </a:r>
            <a:r>
              <a:rPr lang="en-US" dirty="0"/>
              <a:t>cluster state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cheduling </a:t>
            </a:r>
            <a:r>
              <a:rPr lang="en-US" dirty="0"/>
              <a:t>services</a:t>
            </a:r>
          </a:p>
          <a:p>
            <a:pPr lvl="2"/>
            <a:r>
              <a:rPr lang="en-US" dirty="0" smtClean="0"/>
              <a:t>Also a worker node</a:t>
            </a:r>
          </a:p>
          <a:p>
            <a:pPr lvl="1"/>
            <a:r>
              <a:rPr lang="en-US" dirty="0" smtClean="0"/>
              <a:t>Worker Nodes</a:t>
            </a:r>
            <a:endParaRPr lang="en-US" dirty="0"/>
          </a:p>
          <a:p>
            <a:pPr lvl="2"/>
            <a:r>
              <a:rPr lang="en-US" dirty="0"/>
              <a:t> </a:t>
            </a:r>
            <a:r>
              <a:rPr lang="en-US" dirty="0" smtClean="0"/>
              <a:t>Sole </a:t>
            </a:r>
            <a:r>
              <a:rPr lang="en-US" dirty="0"/>
              <a:t>purpose is to execute </a:t>
            </a:r>
            <a:r>
              <a:rPr lang="en-US" dirty="0" smtClean="0"/>
              <a:t>containers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annot </a:t>
            </a:r>
            <a:r>
              <a:rPr lang="en-US" dirty="0"/>
              <a:t>have a worker node without at least one manager </a:t>
            </a:r>
            <a:r>
              <a:rPr lang="en-US" dirty="0" smtClean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8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 Swarm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050" y="1825625"/>
            <a:ext cx="99044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62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Image repo</a:t>
            </a:r>
          </a:p>
          <a:p>
            <a:r>
              <a:rPr lang="en-US" dirty="0" smtClean="0"/>
              <a:t>Holds and delivers images</a:t>
            </a:r>
          </a:p>
          <a:p>
            <a:pPr lvl="1"/>
            <a:r>
              <a:rPr lang="en-US" dirty="0" smtClean="0"/>
              <a:t>Can be tagged with versions</a:t>
            </a:r>
          </a:p>
          <a:p>
            <a:pPr lvl="2"/>
            <a:r>
              <a:rPr lang="en-US" dirty="0" smtClean="0"/>
              <a:t>No version defaults to latest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hub is default</a:t>
            </a:r>
          </a:p>
          <a:p>
            <a:r>
              <a:rPr lang="en-US" dirty="0" smtClean="0"/>
              <a:t>To verify run: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/>
              <a:t>docker</a:t>
            </a:r>
            <a:r>
              <a:rPr lang="en-US" dirty="0"/>
              <a:t> pull </a:t>
            </a:r>
            <a:r>
              <a:rPr lang="en-US" dirty="0" smtClean="0"/>
              <a:t>aavila19/</a:t>
            </a:r>
            <a:r>
              <a:rPr lang="en-US" dirty="0" err="1" smtClean="0"/>
              <a:t>oseedocker:firsti</a:t>
            </a:r>
            <a:endParaRPr lang="en-US" dirty="0" smtClean="0"/>
          </a:p>
          <a:p>
            <a:r>
              <a:rPr lang="en-US" dirty="0" smtClean="0"/>
              <a:t>Boeing’s official registry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git.web.boeing.com/users/sign_in</a:t>
            </a:r>
            <a:endParaRPr lang="en-US" dirty="0"/>
          </a:p>
          <a:p>
            <a:pPr lvl="1"/>
            <a:r>
              <a:rPr lang="en-US" dirty="0" smtClean="0"/>
              <a:t>Requires setting up token 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login registry.web.boeing.com</a:t>
            </a:r>
          </a:p>
        </p:txBody>
      </p:sp>
    </p:spTree>
    <p:extLst>
      <p:ext uri="{BB962C8B-B14F-4D97-AF65-F5344CB8AC3E}">
        <p14:creationId xmlns:p14="http://schemas.microsoft.com/office/powerpoint/2010/main" val="60483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Angel Avila</a:t>
            </a:r>
          </a:p>
          <a:p>
            <a:r>
              <a:rPr lang="en-US" dirty="0" smtClean="0"/>
              <a:t>11 </a:t>
            </a:r>
            <a:r>
              <a:rPr lang="en-US" dirty="0" smtClean="0"/>
              <a:t>years in software</a:t>
            </a:r>
          </a:p>
          <a:p>
            <a:r>
              <a:rPr lang="en-US" dirty="0" smtClean="0"/>
              <a:t>Full stack developer in OSEE 5 years</a:t>
            </a:r>
          </a:p>
          <a:p>
            <a:r>
              <a:rPr lang="en-US" dirty="0" smtClean="0"/>
              <a:t>Java lover growing fond of others </a:t>
            </a:r>
          </a:p>
          <a:p>
            <a:r>
              <a:rPr lang="en-US" dirty="0" smtClean="0"/>
              <a:t>2 years </a:t>
            </a:r>
            <a:r>
              <a:rPr lang="en-US" dirty="0" err="1" smtClean="0"/>
              <a:t>dev</a:t>
            </a:r>
            <a:r>
              <a:rPr lang="en-US" dirty="0" smtClean="0"/>
              <a:t> ops </a:t>
            </a:r>
            <a:r>
              <a:rPr lang="en-US" dirty="0" smtClean="0"/>
              <a:t>experience</a:t>
            </a:r>
          </a:p>
          <a:p>
            <a:r>
              <a:rPr lang="en-US" dirty="0" smtClean="0"/>
              <a:t>Love s</a:t>
            </a:r>
            <a:r>
              <a:rPr lang="en-US" dirty="0" smtClean="0"/>
              <a:t>occer </a:t>
            </a:r>
            <a:r>
              <a:rPr lang="en-US" dirty="0" smtClean="0"/>
              <a:t>and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Docker</a:t>
            </a:r>
            <a:r>
              <a:rPr lang="en-US" dirty="0" smtClean="0"/>
              <a:t> Swarm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multiple hosts (CLOUD!)</a:t>
            </a:r>
          </a:p>
          <a:p>
            <a:r>
              <a:rPr lang="en-US" dirty="0" smtClean="0"/>
              <a:t>High availability</a:t>
            </a:r>
          </a:p>
          <a:p>
            <a:r>
              <a:rPr lang="en-US" dirty="0" smtClean="0"/>
              <a:t>Declarative configuration</a:t>
            </a:r>
          </a:p>
          <a:p>
            <a:pPr lvl="1"/>
            <a:r>
              <a:rPr lang="en-US" dirty="0" smtClean="0"/>
              <a:t>Similar to images, they are reproducible </a:t>
            </a:r>
          </a:p>
          <a:p>
            <a:r>
              <a:rPr lang="en-US" dirty="0" smtClean="0"/>
              <a:t>Rolling updates!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Supports and encourages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architecure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07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Grab </a:t>
            </a:r>
            <a:r>
              <a:rPr lang="en-US" dirty="0" err="1" smtClean="0"/>
              <a:t>docker-compose.yml</a:t>
            </a:r>
            <a:r>
              <a:rPr lang="en-US" dirty="0" smtClean="0"/>
              <a:t> file from </a:t>
            </a:r>
          </a:p>
          <a:p>
            <a:pPr lvl="1"/>
            <a:r>
              <a:rPr lang="en-US" dirty="0"/>
              <a:t>\\sw\mes\MSA\ipt-cee\Software\Docker\dontpeek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docker</a:t>
            </a:r>
            <a:r>
              <a:rPr lang="en-US" dirty="0" smtClean="0"/>
              <a:t> swarm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Start a swarm from host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docker</a:t>
            </a:r>
            <a:r>
              <a:rPr lang="en-US" dirty="0" smtClean="0"/>
              <a:t> swarm join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docker</a:t>
            </a:r>
            <a:r>
              <a:rPr lang="en-US" dirty="0" smtClean="0"/>
              <a:t> swarm leave </a:t>
            </a:r>
          </a:p>
          <a:p>
            <a:r>
              <a:rPr lang="en-US" dirty="0" smtClean="0"/>
              <a:t>Look at </a:t>
            </a:r>
            <a:r>
              <a:rPr lang="en-US" dirty="0" err="1" smtClean="0"/>
              <a:t>docker-compose.yml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docker</a:t>
            </a:r>
            <a:r>
              <a:rPr lang="en-US" dirty="0" smtClean="0"/>
              <a:t>-compose up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617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Stage Builds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Optimizes </a:t>
            </a:r>
            <a:r>
              <a:rPr lang="en-US" dirty="0" err="1" smtClean="0"/>
              <a:t>Dockerfiles</a:t>
            </a:r>
            <a:endParaRPr lang="en-US" dirty="0" smtClean="0"/>
          </a:p>
          <a:p>
            <a:pPr lvl="1"/>
            <a:r>
              <a:rPr lang="en-US" dirty="0" smtClean="0"/>
              <a:t>Each instruction adds a layer</a:t>
            </a:r>
          </a:p>
          <a:p>
            <a:pPr lvl="1"/>
            <a:r>
              <a:rPr lang="en-US" dirty="0" smtClean="0"/>
              <a:t>Hard to remember to do cleanup</a:t>
            </a:r>
          </a:p>
          <a:p>
            <a:r>
              <a:rPr lang="en-US" dirty="0" smtClean="0"/>
              <a:t>Easier to read and maintain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3658142"/>
            <a:ext cx="7882438" cy="26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17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are essentially read-only layers</a:t>
            </a:r>
          </a:p>
          <a:p>
            <a:r>
              <a:rPr lang="en-US" dirty="0" smtClean="0"/>
              <a:t>Data is cleared on stop</a:t>
            </a:r>
          </a:p>
          <a:p>
            <a:r>
              <a:rPr lang="en-US" dirty="0" smtClean="0"/>
              <a:t>On run container has no data outside of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Volumes are used to preserve data from container to container</a:t>
            </a:r>
          </a:p>
          <a:p>
            <a:pPr lvl="1"/>
            <a:r>
              <a:rPr lang="en-US" dirty="0" smtClean="0"/>
              <a:t>Data persists after container is deleted</a:t>
            </a:r>
          </a:p>
          <a:p>
            <a:r>
              <a:rPr lang="en-US" dirty="0" smtClean="0"/>
              <a:t>VOLUME /</a:t>
            </a:r>
            <a:r>
              <a:rPr lang="en-US" dirty="0" err="1" smtClean="0"/>
              <a:t>dest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6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git.web.boeing.com/profile/personal_access_tokens</a:t>
            </a:r>
            <a:endParaRPr lang="en-US" dirty="0" smtClean="0"/>
          </a:p>
          <a:p>
            <a:r>
              <a:rPr lang="en-US" dirty="0" smtClean="0"/>
              <a:t>Create Personal Access Token</a:t>
            </a:r>
          </a:p>
          <a:p>
            <a:pPr lvl="1"/>
            <a:r>
              <a:rPr lang="en-US" dirty="0" smtClean="0"/>
              <a:t>Grab token value and save in safe location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login </a:t>
            </a:r>
            <a:r>
              <a:rPr lang="en-US" dirty="0" smtClean="0"/>
              <a:t>registry.web.boeing.com</a:t>
            </a:r>
          </a:p>
          <a:p>
            <a:pPr lvl="2"/>
            <a:r>
              <a:rPr lang="en-US" dirty="0" smtClean="0"/>
              <a:t>Username is Boeing email without @boeing.com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-p 8000:20152 registry.web.boeing.com/</a:t>
            </a:r>
            <a:r>
              <a:rPr lang="en-US" dirty="0" err="1"/>
              <a:t>angel.d.avila</a:t>
            </a:r>
            <a:r>
              <a:rPr lang="en-US" dirty="0"/>
              <a:t>/</a:t>
            </a:r>
            <a:r>
              <a:rPr lang="en-US" dirty="0" err="1"/>
              <a:t>osee-docker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9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2013 origin</a:t>
            </a:r>
          </a:p>
          <a:p>
            <a:pPr lvl="1"/>
            <a:r>
              <a:rPr lang="en-US" dirty="0" smtClean="0"/>
              <a:t>Rapidly growing</a:t>
            </a:r>
          </a:p>
          <a:p>
            <a:r>
              <a:rPr lang="en-US" dirty="0" smtClean="0"/>
              <a:t>All about containers</a:t>
            </a:r>
          </a:p>
          <a:p>
            <a:pPr lvl="1"/>
            <a:r>
              <a:rPr lang="en-US" dirty="0" smtClean="0"/>
              <a:t>Mini VMs </a:t>
            </a:r>
          </a:p>
          <a:p>
            <a:pPr lvl="2"/>
            <a:r>
              <a:rPr lang="en-US" dirty="0" smtClean="0"/>
              <a:t>Any OS (we’ll focus on Linux)</a:t>
            </a:r>
          </a:p>
          <a:p>
            <a:pPr lvl="2"/>
            <a:r>
              <a:rPr lang="en-US" dirty="0"/>
              <a:t>Usually in tens of MBs in </a:t>
            </a:r>
            <a:r>
              <a:rPr lang="en-US" dirty="0" smtClean="0"/>
              <a:t>size</a:t>
            </a:r>
          </a:p>
          <a:p>
            <a:r>
              <a:rPr lang="en-US" dirty="0"/>
              <a:t>Gateway to cloud </a:t>
            </a:r>
            <a:r>
              <a:rPr lang="en-US" dirty="0" smtClean="0"/>
              <a:t>computing</a:t>
            </a:r>
          </a:p>
          <a:p>
            <a:r>
              <a:rPr lang="en-US" dirty="0" smtClean="0"/>
              <a:t>Not the only container based solution</a:t>
            </a:r>
          </a:p>
          <a:p>
            <a:pPr lvl="1"/>
            <a:r>
              <a:rPr lang="en-US" dirty="0" smtClean="0"/>
              <a:t>Most popular </a:t>
            </a:r>
          </a:p>
          <a:p>
            <a:pPr lvl="2"/>
            <a:r>
              <a:rPr lang="en-US" dirty="0" err="1" smtClean="0"/>
              <a:t>Kubernetes</a:t>
            </a:r>
            <a:r>
              <a:rPr lang="en-US" dirty="0" smtClean="0"/>
              <a:t> and </a:t>
            </a:r>
            <a:r>
              <a:rPr lang="en-US" dirty="0" err="1" smtClean="0"/>
              <a:t>Docker</a:t>
            </a:r>
            <a:r>
              <a:rPr lang="en-US" dirty="0" smtClean="0"/>
              <a:t> can be used together</a:t>
            </a:r>
            <a:endParaRPr lang="en-US" dirty="0"/>
          </a:p>
          <a:p>
            <a:pPr lvl="1"/>
            <a:r>
              <a:rPr lang="en-US" dirty="0" smtClean="0"/>
              <a:t>Bright future</a:t>
            </a:r>
          </a:p>
        </p:txBody>
      </p:sp>
    </p:spTree>
    <p:extLst>
      <p:ext uri="{BB962C8B-B14F-4D97-AF65-F5344CB8AC3E}">
        <p14:creationId xmlns:p14="http://schemas.microsoft.com/office/powerpoint/2010/main" val="20675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 (Terms)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, 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Engine</a:t>
            </a:r>
          </a:p>
          <a:p>
            <a:pPr lvl="1"/>
            <a:r>
              <a:rPr lang="en-US" dirty="0" smtClean="0"/>
              <a:t>What most people mean when they say “</a:t>
            </a:r>
            <a:r>
              <a:rPr lang="en-US" dirty="0" err="1" smtClean="0"/>
              <a:t>Docker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Client-Server Application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CLI</a:t>
            </a:r>
          </a:p>
          <a:p>
            <a:pPr lvl="1"/>
            <a:r>
              <a:rPr lang="en-US" dirty="0" smtClean="0"/>
              <a:t>The client of the engine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Daemon</a:t>
            </a:r>
          </a:p>
          <a:p>
            <a:pPr lvl="1"/>
            <a:r>
              <a:rPr lang="en-US" dirty="0" smtClean="0"/>
              <a:t>The Server of the engine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Swarm</a:t>
            </a:r>
          </a:p>
          <a:p>
            <a:pPr lvl="1"/>
            <a:r>
              <a:rPr lang="en-US" dirty="0" smtClean="0"/>
              <a:t>Clustering and scheduling tool for Containers</a:t>
            </a:r>
          </a:p>
        </p:txBody>
      </p:sp>
    </p:spTree>
    <p:extLst>
      <p:ext uri="{BB962C8B-B14F-4D97-AF65-F5344CB8AC3E}">
        <p14:creationId xmlns:p14="http://schemas.microsoft.com/office/powerpoint/2010/main" val="6945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Docker</a:t>
            </a:r>
            <a:r>
              <a:rPr lang="en-US" dirty="0"/>
              <a:t> (Terms)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Visualize as mini VM</a:t>
            </a:r>
          </a:p>
          <a:p>
            <a:pPr lvl="2"/>
            <a:r>
              <a:rPr lang="en-US" dirty="0"/>
              <a:t>Share OS Kernel</a:t>
            </a:r>
          </a:p>
          <a:p>
            <a:pPr lvl="2"/>
            <a:r>
              <a:rPr lang="en-US" dirty="0"/>
              <a:t>No need to emulate all hardware</a:t>
            </a:r>
          </a:p>
          <a:p>
            <a:r>
              <a:rPr lang="en-US" dirty="0"/>
              <a:t>Image</a:t>
            </a:r>
          </a:p>
          <a:p>
            <a:pPr lvl="1"/>
            <a:r>
              <a:rPr lang="en-US" dirty="0"/>
              <a:t>A Snapshot of a container</a:t>
            </a:r>
          </a:p>
          <a:p>
            <a:pPr lvl="1"/>
            <a:r>
              <a:rPr lang="en-US" dirty="0"/>
              <a:t>Think ISO Image for a VM</a:t>
            </a:r>
          </a:p>
          <a:p>
            <a:r>
              <a:rPr lang="en-US" dirty="0"/>
              <a:t>Registry</a:t>
            </a:r>
          </a:p>
          <a:p>
            <a:pPr lvl="1"/>
            <a:r>
              <a:rPr lang="en-US" dirty="0"/>
              <a:t>Where Images are stored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Hub default</a:t>
            </a:r>
          </a:p>
          <a:p>
            <a:r>
              <a:rPr lang="en-US" dirty="0"/>
              <a:t>Host</a:t>
            </a:r>
          </a:p>
          <a:p>
            <a:pPr lvl="1"/>
            <a:r>
              <a:rPr lang="en-US" dirty="0"/>
              <a:t>Machine running </a:t>
            </a:r>
            <a:r>
              <a:rPr lang="en-US" dirty="0" err="1"/>
              <a:t>Docker</a:t>
            </a:r>
            <a:r>
              <a:rPr lang="en-US" dirty="0"/>
              <a:t>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310" y="1797551"/>
            <a:ext cx="82633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Standardization</a:t>
            </a:r>
          </a:p>
          <a:p>
            <a:pPr lvl="1"/>
            <a:r>
              <a:rPr lang="en-US" dirty="0" smtClean="0"/>
              <a:t>Same set up every time!</a:t>
            </a:r>
          </a:p>
          <a:p>
            <a:pPr lvl="1"/>
            <a:r>
              <a:rPr lang="en-US" dirty="0" smtClean="0"/>
              <a:t>Regardless of hardware</a:t>
            </a:r>
          </a:p>
          <a:p>
            <a:pPr lvl="2"/>
            <a:r>
              <a:rPr lang="en-US" dirty="0" smtClean="0"/>
              <a:t>Windows or Linux host</a:t>
            </a:r>
          </a:p>
          <a:p>
            <a:r>
              <a:rPr lang="en-US" dirty="0"/>
              <a:t>CI </a:t>
            </a:r>
            <a:r>
              <a:rPr lang="en-US" dirty="0" smtClean="0"/>
              <a:t>Efficiency</a:t>
            </a:r>
          </a:p>
          <a:p>
            <a:r>
              <a:rPr lang="en-US" dirty="0" smtClean="0"/>
              <a:t>CD and Testing</a:t>
            </a:r>
          </a:p>
          <a:p>
            <a:pPr lvl="1"/>
            <a:r>
              <a:rPr lang="en-US" dirty="0" smtClean="0"/>
              <a:t>Consistent environments means better pre-prod testing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Apps are segregated from each other</a:t>
            </a:r>
          </a:p>
          <a:p>
            <a:pPr lvl="1"/>
            <a:r>
              <a:rPr lang="en-US" dirty="0" smtClean="0"/>
              <a:t>Complete control over traffic flow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9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Windows 10 64bit Enterprise</a:t>
            </a:r>
          </a:p>
          <a:p>
            <a:r>
              <a:rPr lang="en-US" dirty="0" smtClean="0"/>
              <a:t>Virtualization enabled in BIOS</a:t>
            </a:r>
          </a:p>
          <a:p>
            <a:pPr lvl="1"/>
            <a:r>
              <a:rPr lang="en-US" dirty="0" smtClean="0"/>
              <a:t>Enabled by default</a:t>
            </a:r>
          </a:p>
          <a:p>
            <a:r>
              <a:rPr lang="en-US" dirty="0" smtClean="0"/>
              <a:t>4GB RAM</a:t>
            </a:r>
          </a:p>
          <a:p>
            <a:r>
              <a:rPr lang="en-US" dirty="0"/>
              <a:t>CPU SLAT-capable </a:t>
            </a:r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My PC -&gt; Right Click -&gt; Properties sett chip type</a:t>
            </a:r>
            <a:endParaRPr lang="en-US" dirty="0"/>
          </a:p>
          <a:p>
            <a:pPr lvl="1"/>
            <a:r>
              <a:rPr lang="en-US" dirty="0" smtClean="0"/>
              <a:t>Check at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://ark.intel.com/content/www/us/en/ark.html#@</a:t>
            </a:r>
            <a:r>
              <a:rPr lang="en-US" dirty="0" smtClean="0">
                <a:hlinkClick r:id="rId2"/>
              </a:rPr>
              <a:t>PanelLabel122139</a:t>
            </a:r>
            <a:endParaRPr lang="en-US" dirty="0" smtClean="0"/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ark.intel.com/content/www/us/en/ark/products/88970/intel-core-i7-6820hq-processor-8m-cache-up-to-3-60-ghz.html</a:t>
            </a:r>
            <a:endParaRPr lang="en-US" dirty="0" smtClean="0"/>
          </a:p>
          <a:p>
            <a:r>
              <a:rPr lang="en-US" dirty="0" smtClean="0"/>
              <a:t>Hyper-V installed and working</a:t>
            </a:r>
          </a:p>
          <a:p>
            <a:pPr lvl="1"/>
            <a:r>
              <a:rPr lang="en-US" dirty="0">
                <a:hlinkClick r:id="rId4"/>
              </a:rPr>
              <a:t>https://docs.microsoft.com/en-us/virtualization/hyper-v-on-windows/quick-start/enable-hyper-v</a:t>
            </a:r>
            <a:endParaRPr lang="en-US" dirty="0" smtClean="0"/>
          </a:p>
          <a:p>
            <a:r>
              <a:rPr lang="en-US" dirty="0" smtClean="0"/>
              <a:t>Virtualization Enabled</a:t>
            </a:r>
          </a:p>
        </p:txBody>
      </p:sp>
    </p:spTree>
    <p:extLst>
      <p:ext uri="{BB962C8B-B14F-4D97-AF65-F5344CB8AC3E}">
        <p14:creationId xmlns:p14="http://schemas.microsoft.com/office/powerpoint/2010/main" val="12769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Docker</a:t>
            </a:r>
            <a:r>
              <a:rPr lang="en-US" dirty="0" smtClean="0"/>
              <a:t> from:</a:t>
            </a:r>
          </a:p>
          <a:p>
            <a:pPr lvl="1"/>
            <a:r>
              <a:rPr lang="en-US" dirty="0"/>
              <a:t>\\sw\mes\MSA\ipt-cee\Software\Docker</a:t>
            </a:r>
            <a:endParaRPr lang="en-US" dirty="0" smtClean="0"/>
          </a:p>
          <a:p>
            <a:r>
              <a:rPr lang="en-US" dirty="0" smtClean="0"/>
              <a:t>Run: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–version</a:t>
            </a:r>
          </a:p>
          <a:p>
            <a:pPr lvl="1"/>
            <a:r>
              <a:rPr lang="en-US" dirty="0" smtClean="0"/>
              <a:t>Currently have </a:t>
            </a:r>
            <a:r>
              <a:rPr lang="en-US" dirty="0" err="1"/>
              <a:t>Docker</a:t>
            </a:r>
            <a:r>
              <a:rPr lang="en-US" dirty="0"/>
              <a:t> version 18.09.2, build 6247962</a:t>
            </a:r>
            <a:endParaRPr lang="en-US" dirty="0" smtClean="0"/>
          </a:p>
          <a:p>
            <a:r>
              <a:rPr lang="en-US" dirty="0" smtClean="0"/>
              <a:t>Ensure Windows Containers</a:t>
            </a:r>
          </a:p>
          <a:p>
            <a:pPr lvl="1"/>
            <a:r>
              <a:rPr lang="en-US" dirty="0" smtClean="0"/>
              <a:t>Right click on </a:t>
            </a:r>
            <a:r>
              <a:rPr lang="en-US" dirty="0" err="1" smtClean="0"/>
              <a:t>docker</a:t>
            </a:r>
            <a:r>
              <a:rPr lang="en-US" dirty="0" smtClean="0"/>
              <a:t> task bar icon</a:t>
            </a:r>
          </a:p>
          <a:p>
            <a:pPr lvl="2"/>
            <a:r>
              <a:rPr lang="en-US" dirty="0" smtClean="0"/>
              <a:t>Verify there’s an option that says “switch to Linux containers”</a:t>
            </a:r>
          </a:p>
          <a:p>
            <a:r>
              <a:rPr lang="en-US" dirty="0" smtClean="0"/>
              <a:t>Run: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</a:t>
            </a:r>
            <a:r>
              <a:rPr lang="en-US" dirty="0" smtClean="0"/>
              <a:t>winamd64/hello-world</a:t>
            </a:r>
          </a:p>
          <a:p>
            <a:pPr lvl="1"/>
            <a:r>
              <a:rPr lang="en-US" dirty="0" smtClean="0"/>
              <a:t>Set up Proxies:</a:t>
            </a:r>
          </a:p>
          <a:p>
            <a:pPr lvl="2"/>
            <a:r>
              <a:rPr lang="en-US" dirty="0" smtClean="0"/>
              <a:t>Right-Click taskbar icon -&gt; Settings -&gt; Proxies</a:t>
            </a:r>
          </a:p>
          <a:p>
            <a:pPr lvl="3"/>
            <a:r>
              <a:rPr lang="en-US" dirty="0" smtClean="0"/>
              <a:t>Manual proxy configuration</a:t>
            </a:r>
          </a:p>
          <a:p>
            <a:pPr lvl="3"/>
            <a:r>
              <a:rPr lang="en-US" dirty="0" smtClean="0"/>
              <a:t>HTTP: </a:t>
            </a:r>
            <a:r>
              <a:rPr lang="en-US" dirty="0">
                <a:hlinkClick r:id="rId3"/>
              </a:rPr>
              <a:t>http://www-proxy.boeing.com:31060</a:t>
            </a:r>
            <a:endParaRPr lang="en-US" dirty="0" smtClean="0"/>
          </a:p>
          <a:p>
            <a:pPr lvl="3"/>
            <a:r>
              <a:rPr lang="en-US" dirty="0" smtClean="0"/>
              <a:t>HTTPS: </a:t>
            </a:r>
            <a:r>
              <a:rPr lang="en-US" dirty="0" smtClean="0">
                <a:hlinkClick r:id="rId4"/>
              </a:rPr>
              <a:t>https://www-proxy.boeing.com:31060</a:t>
            </a:r>
            <a:endParaRPr lang="en-US" dirty="0" smtClean="0"/>
          </a:p>
          <a:p>
            <a:pPr lvl="3"/>
            <a:r>
              <a:rPr lang="en-US" dirty="0" smtClean="0"/>
              <a:t>Make sure ‘Use same for both’ is selected</a:t>
            </a:r>
          </a:p>
          <a:p>
            <a:pPr lvl="2"/>
            <a:r>
              <a:rPr lang="en-US" dirty="0" smtClean="0"/>
              <a:t>Restart </a:t>
            </a:r>
            <a:r>
              <a:rPr lang="en-US" dirty="0" err="1" smtClean="0"/>
              <a:t>Docker</a:t>
            </a:r>
            <a:r>
              <a:rPr lang="en-US" dirty="0" smtClean="0"/>
              <a:t> – right click </a:t>
            </a:r>
            <a:r>
              <a:rPr lang="en-US" dirty="0" err="1" smtClean="0"/>
              <a:t>tastbar</a:t>
            </a:r>
            <a:r>
              <a:rPr lang="en-US" dirty="0" smtClean="0"/>
              <a:t> icon “Restart”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</a:t>
            </a:r>
            <a:r>
              <a:rPr lang="en-US" dirty="0" smtClean="0"/>
              <a:t>winamd64/hello-world</a:t>
            </a:r>
            <a:endParaRPr lang="en-US" dirty="0"/>
          </a:p>
        </p:txBody>
      </p:sp>
      <p:pic>
        <p:nvPicPr>
          <p:cNvPr id="3074" name="Picture 2" descr="Image result for docker taskbar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695" y="1492964"/>
            <a:ext cx="3101715" cy="287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2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6458</TotalTime>
  <Words>1193</Words>
  <Application>Microsoft Office PowerPoint</Application>
  <PresentationFormat>Widescreen</PresentationFormat>
  <Paragraphs>236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Corbel</vt:lpstr>
      <vt:lpstr>Depth</vt:lpstr>
      <vt:lpstr>Docker</vt:lpstr>
      <vt:lpstr>Who am I? </vt:lpstr>
      <vt:lpstr>What is Docker</vt:lpstr>
      <vt:lpstr>What is Docker (Terms)</vt:lpstr>
      <vt:lpstr>What is Docker (Terms)</vt:lpstr>
      <vt:lpstr>What is Docker</vt:lpstr>
      <vt:lpstr>Why is Docker</vt:lpstr>
      <vt:lpstr>Requirements</vt:lpstr>
      <vt:lpstr>Getting Started </vt:lpstr>
      <vt:lpstr>Getting Started </vt:lpstr>
      <vt:lpstr>Getting Command </vt:lpstr>
      <vt:lpstr>Images</vt:lpstr>
      <vt:lpstr>Breath</vt:lpstr>
      <vt:lpstr>Getting Useful</vt:lpstr>
      <vt:lpstr>Getting Useful</vt:lpstr>
      <vt:lpstr>Getting Useful</vt:lpstr>
      <vt:lpstr>What is Docker Swarm</vt:lpstr>
      <vt:lpstr>What is Docker Swarm</vt:lpstr>
      <vt:lpstr>Registry </vt:lpstr>
      <vt:lpstr>Why is Docker Swarm </vt:lpstr>
      <vt:lpstr>Getting Started</vt:lpstr>
      <vt:lpstr>Multi Stage Builds</vt:lpstr>
      <vt:lpstr>Volumes</vt:lpstr>
      <vt:lpstr>Running CI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EXT-Avila, Angel D</dc:creator>
  <cp:lastModifiedBy>Brooks (US), Ryan D</cp:lastModifiedBy>
  <cp:revision>45</cp:revision>
  <dcterms:created xsi:type="dcterms:W3CDTF">2019-04-30T01:27:23Z</dcterms:created>
  <dcterms:modified xsi:type="dcterms:W3CDTF">2019-05-04T20:00:58Z</dcterms:modified>
</cp:coreProperties>
</file>