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2"/>
  </p:notesMasterIdLst>
  <p:handoutMasterIdLst>
    <p:handoutMasterId r:id="rId33"/>
  </p:handoutMasterIdLst>
  <p:sldIdLst>
    <p:sldId id="257" r:id="rId2"/>
    <p:sldId id="420" r:id="rId3"/>
    <p:sldId id="422" r:id="rId4"/>
    <p:sldId id="573" r:id="rId5"/>
    <p:sldId id="615" r:id="rId6"/>
    <p:sldId id="655" r:id="rId7"/>
    <p:sldId id="643" r:id="rId8"/>
    <p:sldId id="628" r:id="rId9"/>
    <p:sldId id="649" r:id="rId10"/>
    <p:sldId id="583" r:id="rId11"/>
    <p:sldId id="658" r:id="rId12"/>
    <p:sldId id="609" r:id="rId13"/>
    <p:sldId id="611" r:id="rId14"/>
    <p:sldId id="635" r:id="rId15"/>
    <p:sldId id="656" r:id="rId16"/>
    <p:sldId id="513" r:id="rId17"/>
    <p:sldId id="516" r:id="rId18"/>
    <p:sldId id="515" r:id="rId19"/>
    <p:sldId id="525" r:id="rId20"/>
    <p:sldId id="657" r:id="rId21"/>
    <p:sldId id="443" r:id="rId22"/>
    <p:sldId id="446" r:id="rId23"/>
    <p:sldId id="664" r:id="rId24"/>
    <p:sldId id="663" r:id="rId25"/>
    <p:sldId id="659" r:id="rId26"/>
    <p:sldId id="622" r:id="rId27"/>
    <p:sldId id="562" r:id="rId28"/>
    <p:sldId id="661" r:id="rId29"/>
    <p:sldId id="607" r:id="rId30"/>
    <p:sldId id="56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 Walfish" initials="" lastIdx="52" clrIdx="0"/>
  <p:cmAuthor id="1" name="Mike Walfish" initials="" lastIdx="8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2D2F2B"/>
    <a:srgbClr val="666666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67" autoAdjust="0"/>
    <p:restoredTop sz="99721" autoAdjust="0"/>
  </p:normalViewPr>
  <p:slideViewPr>
    <p:cSldViewPr snapToGrid="0">
      <p:cViewPr>
        <p:scale>
          <a:sx n="120" d="100"/>
          <a:sy n="120" d="100"/>
        </p:scale>
        <p:origin x="-408" y="-176"/>
      </p:cViewPr>
      <p:guideLst>
        <p:guide orient="horz" pos="2085"/>
        <p:guide pos="19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-315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commentAuthors" Target="commentAuthors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99718-7339-AA40-93BE-0794177C7462}" type="datetimeFigureOut">
              <a:rPr lang="en-US" smtClean="0"/>
              <a:t>12/2/13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ED61A-4A93-FD49-81B3-C5B4CBC02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64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FFDDB-1BE3-4A4F-806E-D01260539A77}" type="datetimeFigureOut">
              <a:rPr lang="en-US" smtClean="0"/>
              <a:t>12/2/13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CCBD2-9221-6E44-9C48-37D02480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40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07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8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63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65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07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8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72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11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27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27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91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75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51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51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8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65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05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07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05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29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12/2/13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12/2/13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12/2/13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9D725-AF79-4FB6-8D02-83EAC61E3211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2D2F2B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rgbClr val="333333"/>
        </a:buClr>
        <a:buFont typeface="Wingdings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9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270000"/>
            <a:ext cx="8147050" cy="1499956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A hybrid architecture for interactive verifiable computation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3810000"/>
            <a:ext cx="8147050" cy="1320800"/>
          </a:xfrm>
        </p:spPr>
        <p:txBody>
          <a:bodyPr>
            <a:normAutofit/>
          </a:bodyPr>
          <a:lstStyle/>
          <a:p>
            <a:pPr>
              <a:spcAft>
                <a:spcPts val="400"/>
              </a:spcAft>
            </a:pPr>
            <a:r>
              <a:rPr lang="en-US" sz="3000" dirty="0" smtClean="0"/>
              <a:t>Victor Vu, </a:t>
            </a:r>
            <a:r>
              <a:rPr lang="en-US" sz="3000" dirty="0" err="1" smtClean="0"/>
              <a:t>Srinath</a:t>
            </a:r>
            <a:r>
              <a:rPr lang="en-US" sz="3000" dirty="0" smtClean="0"/>
              <a:t> </a:t>
            </a:r>
            <a:r>
              <a:rPr lang="en-US" sz="3000" dirty="0" err="1" smtClean="0"/>
              <a:t>Setty</a:t>
            </a:r>
            <a:r>
              <a:rPr lang="en-US" sz="3000" dirty="0" smtClean="0"/>
              <a:t>,</a:t>
            </a:r>
          </a:p>
          <a:p>
            <a:pPr>
              <a:spcAft>
                <a:spcPts val="400"/>
              </a:spcAft>
            </a:pPr>
            <a:r>
              <a:rPr lang="en-US" sz="3000" dirty="0" smtClean="0"/>
              <a:t>Andrew J. Blumberg, and Michael Walfish</a:t>
            </a:r>
            <a:endParaRPr lang="en-US" sz="30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98475" y="5509260"/>
            <a:ext cx="8147050" cy="66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rgbClr val="333333"/>
              </a:buClr>
              <a:buFont typeface="Wingdings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The University of Texas at Austin</a:t>
            </a:r>
          </a:p>
        </p:txBody>
      </p:sp>
    </p:spTree>
    <p:extLst>
      <p:ext uri="{BB962C8B-B14F-4D97-AF65-F5344CB8AC3E}">
        <p14:creationId xmlns:p14="http://schemas.microsoft.com/office/powerpoint/2010/main" val="325434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4686" y="2503302"/>
            <a:ext cx="1198733" cy="1835849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200" dirty="0" smtClean="0">
                <a:solidFill>
                  <a:schemeClr val="tx1"/>
                </a:solidFill>
                <a:sym typeface="Wingdings"/>
              </a:rPr>
              <a:t>Z</a:t>
            </a:r>
            <a:r>
              <a:rPr lang="en-US" sz="2200" baseline="-25000" dirty="0" smtClean="0">
                <a:solidFill>
                  <a:schemeClr val="tx1"/>
                </a:solidFill>
                <a:sym typeface="Wingdings"/>
              </a:rPr>
              <a:t>1</a:t>
            </a:r>
            <a:r>
              <a:rPr lang="en-US" sz="2200" dirty="0" smtClean="0">
                <a:solidFill>
                  <a:schemeClr val="tx1"/>
                </a:solidFill>
                <a:sym typeface="Wingdings"/>
              </a:rPr>
              <a:t>=</a:t>
            </a:r>
            <a:r>
              <a:rPr lang="en-US" sz="2200" dirty="0" smtClean="0">
                <a:solidFill>
                  <a:srgbClr val="BC300A"/>
                </a:solidFill>
              </a:rPr>
              <a:t>23</a:t>
            </a:r>
            <a:endParaRPr lang="en-US" sz="2200" dirty="0" smtClean="0">
              <a:sym typeface="Wingdings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 smtClean="0">
                <a:sym typeface="Wingdings"/>
              </a:rPr>
              <a:t>Z</a:t>
            </a:r>
            <a:r>
              <a:rPr lang="en-US" sz="2200" baseline="-25000" dirty="0" smtClean="0">
                <a:sym typeface="Wingdings"/>
              </a:rPr>
              <a:t>2</a:t>
            </a:r>
            <a:r>
              <a:rPr lang="en-US" sz="2200" dirty="0" smtClean="0">
                <a:sym typeface="Wingdings"/>
              </a:rPr>
              <a:t>=</a:t>
            </a:r>
            <a:r>
              <a:rPr lang="en-US" sz="2200" dirty="0" smtClean="0">
                <a:solidFill>
                  <a:srgbClr val="BC300A"/>
                </a:solidFill>
                <a:sym typeface="Wingdings"/>
              </a:rPr>
              <a:t>187</a:t>
            </a:r>
            <a:endParaRPr lang="en-US" sz="2200" dirty="0">
              <a:sym typeface="Wingdings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 smtClean="0">
                <a:sym typeface="Wingdings"/>
              </a:rPr>
              <a:t>…. </a:t>
            </a:r>
            <a:endParaRPr lang="en-US" sz="2200" dirty="0"/>
          </a:p>
        </p:txBody>
      </p:sp>
      <p:sp>
        <p:nvSpPr>
          <p:cNvPr id="68" name="Left Bracket 67"/>
          <p:cNvSpPr/>
          <p:nvPr/>
        </p:nvSpPr>
        <p:spPr>
          <a:xfrm>
            <a:off x="6550865" y="1631575"/>
            <a:ext cx="226548" cy="2624152"/>
          </a:xfrm>
          <a:prstGeom prst="leftBracket">
            <a:avLst>
              <a:gd name="adj" fmla="val 0"/>
            </a:avLst>
          </a:prstGeom>
          <a:ln>
            <a:solidFill>
              <a:schemeClr val="accent5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Left Bracket 68"/>
          <p:cNvSpPr/>
          <p:nvPr/>
        </p:nvSpPr>
        <p:spPr>
          <a:xfrm flipH="1">
            <a:off x="7277429" y="1631575"/>
            <a:ext cx="226548" cy="2624152"/>
          </a:xfrm>
          <a:prstGeom prst="leftBracket">
            <a:avLst>
              <a:gd name="adj" fmla="val 0"/>
            </a:avLst>
          </a:prstGeom>
          <a:ln>
            <a:solidFill>
              <a:schemeClr val="accent5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654659" y="1456521"/>
            <a:ext cx="1171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BC300A"/>
                </a:solidFill>
              </a:rPr>
              <a:t>proof vector</a:t>
            </a:r>
            <a:endParaRPr lang="en-US" sz="2400" dirty="0">
              <a:solidFill>
                <a:srgbClr val="BC300A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10481" y="2255378"/>
            <a:ext cx="893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BC300A"/>
                </a:solidFill>
              </a:rPr>
              <a:t>1013</a:t>
            </a:r>
            <a:endParaRPr lang="en-US" sz="2000" baseline="-25000" dirty="0">
              <a:solidFill>
                <a:srgbClr val="BC300A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624670" y="1935330"/>
            <a:ext cx="728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BC300A"/>
                </a:solidFill>
              </a:rPr>
              <a:t>2047</a:t>
            </a:r>
            <a:endParaRPr lang="en-US" sz="2000" baseline="-25000" dirty="0">
              <a:solidFill>
                <a:srgbClr val="BC300A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512280" y="3535570"/>
            <a:ext cx="945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BC300A"/>
                </a:solidFill>
              </a:rPr>
              <a:t>187</a:t>
            </a:r>
            <a:endParaRPr lang="en-US" sz="2000" baseline="-25000" dirty="0">
              <a:solidFill>
                <a:srgbClr val="BC300A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12280" y="3855616"/>
            <a:ext cx="953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BC300A"/>
                </a:solidFill>
              </a:rPr>
              <a:t>805</a:t>
            </a:r>
            <a:endParaRPr lang="en-US" sz="2000" baseline="-25000" dirty="0">
              <a:solidFill>
                <a:srgbClr val="BC300A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610728" y="1615282"/>
            <a:ext cx="756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BC300A"/>
                </a:solidFill>
              </a:rPr>
              <a:t>219</a:t>
            </a:r>
            <a:endParaRPr lang="en-US" sz="2000" baseline="-25000" dirty="0">
              <a:solidFill>
                <a:srgbClr val="BC300A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828078" y="2575426"/>
            <a:ext cx="32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BC300A"/>
                </a:solidFill>
              </a:rPr>
              <a:t>0</a:t>
            </a:r>
            <a:endParaRPr lang="en-US" sz="2000" baseline="-25000" dirty="0">
              <a:solidFill>
                <a:srgbClr val="BC300A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606768" y="2895474"/>
            <a:ext cx="764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BC300A"/>
                </a:solidFill>
              </a:rPr>
              <a:t>1</a:t>
            </a:r>
            <a:endParaRPr lang="en-US" sz="2000" baseline="-25000" dirty="0">
              <a:solidFill>
                <a:srgbClr val="BC300A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605773" y="3215522"/>
            <a:ext cx="765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BC300A"/>
                </a:solidFill>
              </a:rPr>
              <a:t>23</a:t>
            </a:r>
            <a:endParaRPr lang="en-US" sz="2000" baseline="-25000" dirty="0">
              <a:solidFill>
                <a:srgbClr val="BC300A"/>
              </a:solidFill>
            </a:endParaRPr>
          </a:p>
        </p:txBody>
      </p:sp>
      <p:sp>
        <p:nvSpPr>
          <p:cNvPr id="80" name="Double Brace 79"/>
          <p:cNvSpPr/>
          <p:nvPr/>
        </p:nvSpPr>
        <p:spPr>
          <a:xfrm>
            <a:off x="601723" y="2382483"/>
            <a:ext cx="2693875" cy="1287776"/>
          </a:xfrm>
          <a:prstGeom prst="bracePair">
            <a:avLst/>
          </a:prstGeom>
          <a:ln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787901" y="2452366"/>
            <a:ext cx="2886870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2200" dirty="0">
                <a:cs typeface="Helvetica" charset="0"/>
                <a:sym typeface="Helvetica" charset="0"/>
              </a:rPr>
              <a:t>1</a:t>
            </a:r>
            <a:r>
              <a:rPr lang="en-US" sz="2200" dirty="0"/>
              <a:t> = (Z</a:t>
            </a:r>
            <a:r>
              <a:rPr lang="en-US" sz="2400" baseline="-25000" dirty="0"/>
              <a:t>1</a:t>
            </a:r>
            <a:r>
              <a:rPr lang="en-US" sz="2200" dirty="0"/>
              <a:t> </a:t>
            </a:r>
            <a:r>
              <a:rPr lang="en-US" sz="2200" dirty="0">
                <a:cs typeface="Helvetica" charset="0"/>
                <a:sym typeface="Helvetica" charset="0"/>
              </a:rPr>
              <a:t>−</a:t>
            </a:r>
            <a:r>
              <a:rPr lang="en-US" sz="2200" dirty="0" smtClean="0"/>
              <a:t> </a:t>
            </a:r>
            <a:r>
              <a:rPr lang="en-US" sz="2200" dirty="0"/>
              <a:t>Z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200" dirty="0"/>
              <a:t>) </a:t>
            </a:r>
            <a:r>
              <a:rPr lang="en-US" sz="2200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200" dirty="0"/>
              <a:t> </a:t>
            </a:r>
            <a:r>
              <a:rPr lang="en-US" sz="2200" dirty="0" smtClean="0"/>
              <a:t>M</a:t>
            </a:r>
            <a:endParaRPr lang="en-US" sz="2200" dirty="0">
              <a:cs typeface="Helvetica" charset="0"/>
              <a:sym typeface="Helvetica" charset="0"/>
            </a:endParaRPr>
          </a:p>
          <a:p>
            <a:pPr>
              <a:spcAft>
                <a:spcPts val="300"/>
              </a:spcAft>
            </a:pPr>
            <a:r>
              <a:rPr lang="en-US" sz="2200" dirty="0" smtClean="0">
                <a:cs typeface="Helvetica" charset="0"/>
                <a:sym typeface="Helvetica" charset="0"/>
              </a:rPr>
              <a:t>0 = Z</a:t>
            </a:r>
            <a:r>
              <a:rPr lang="en-US" sz="2200" baseline="-25000" dirty="0" smtClean="0">
                <a:cs typeface="Helvetica" charset="0"/>
                <a:sym typeface="Helvetica" charset="0"/>
              </a:rPr>
              <a:t>3</a:t>
            </a:r>
            <a:r>
              <a:rPr lang="en-US" sz="2200" dirty="0" smtClean="0">
                <a:cs typeface="Helvetica" charset="0"/>
                <a:sym typeface="Helvetica" charset="0"/>
              </a:rPr>
              <a:t> − Z</a:t>
            </a:r>
            <a:r>
              <a:rPr lang="en-US" sz="2200" baseline="-25000" dirty="0" smtClean="0">
                <a:cs typeface="Helvetica" charset="0"/>
                <a:sym typeface="Helvetica" charset="0"/>
              </a:rPr>
              <a:t>4</a:t>
            </a:r>
            <a:endParaRPr lang="en-US" sz="2200" dirty="0">
              <a:cs typeface="Helvetica" charset="0"/>
              <a:sym typeface="Helvetica" charset="0"/>
            </a:endParaRPr>
          </a:p>
          <a:p>
            <a:pPr>
              <a:spcAft>
                <a:spcPts val="300"/>
              </a:spcAft>
            </a:pPr>
            <a:r>
              <a:rPr lang="en-US" sz="2200" dirty="0" smtClean="0">
                <a:cs typeface="Helvetica" charset="0"/>
                <a:sym typeface="Helvetica" charset="0"/>
              </a:rPr>
              <a:t>0 = Z</a:t>
            </a:r>
            <a:r>
              <a:rPr lang="en-US" sz="2200" baseline="-25000" dirty="0" smtClean="0">
                <a:cs typeface="Helvetica" charset="0"/>
                <a:sym typeface="Helvetica" charset="0"/>
              </a:rPr>
              <a:t>3</a:t>
            </a:r>
            <a:r>
              <a:rPr lang="en-US" sz="2200" dirty="0" smtClean="0">
                <a:cs typeface="Helvetica" charset="0"/>
                <a:sym typeface="Helvetica" charset="0"/>
              </a:rPr>
              <a:t>Z</a:t>
            </a:r>
            <a:r>
              <a:rPr lang="en-US" sz="2200" baseline="-25000" dirty="0" smtClean="0">
                <a:cs typeface="Helvetica" charset="0"/>
                <a:sym typeface="Helvetica" charset="0"/>
              </a:rPr>
              <a:t>5</a:t>
            </a:r>
            <a:r>
              <a:rPr lang="en-US" sz="2200" dirty="0" smtClean="0">
                <a:cs typeface="Helvetica" charset="0"/>
                <a:sym typeface="Helvetica" charset="0"/>
              </a:rPr>
              <a:t> + Z</a:t>
            </a:r>
            <a:r>
              <a:rPr lang="en-US" sz="2200" baseline="-25000" dirty="0" smtClean="0">
                <a:cs typeface="Helvetica" charset="0"/>
                <a:sym typeface="Helvetica" charset="0"/>
              </a:rPr>
              <a:t>6</a:t>
            </a:r>
            <a:r>
              <a:rPr lang="en-US" sz="2200" dirty="0" smtClean="0">
                <a:cs typeface="Helvetica" charset="0"/>
                <a:sym typeface="Helvetica" charset="0"/>
              </a:rPr>
              <a:t> </a:t>
            </a:r>
            <a:r>
              <a:rPr lang="en-US" sz="2200" dirty="0">
                <a:cs typeface="Helvetica" charset="0"/>
                <a:sym typeface="Helvetica" charset="0"/>
              </a:rPr>
              <a:t>− </a:t>
            </a:r>
            <a:r>
              <a:rPr lang="en-US" sz="2200" dirty="0" smtClean="0">
                <a:cs typeface="Helvetica" charset="0"/>
                <a:sym typeface="Helvetica" charset="0"/>
              </a:rPr>
              <a:t>5</a:t>
            </a: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1883840" y="1841501"/>
            <a:ext cx="0" cy="48683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5863167" y="3175001"/>
            <a:ext cx="0" cy="1947332"/>
          </a:xfrm>
          <a:prstGeom prst="straightConnector1">
            <a:avLst/>
          </a:prstGeom>
          <a:ln w="22225">
            <a:solidFill>
              <a:schemeClr val="tx2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Content Placeholder 2"/>
          <p:cNvSpPr txBox="1">
            <a:spLocks/>
          </p:cNvSpPr>
          <p:nvPr/>
        </p:nvSpPr>
        <p:spPr>
          <a:xfrm>
            <a:off x="5129799" y="5157205"/>
            <a:ext cx="3433118" cy="50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200" dirty="0">
                <a:sym typeface="Wingdings"/>
              </a:rPr>
              <a:t>e</a:t>
            </a:r>
            <a:r>
              <a:rPr lang="en-US" sz="2200" dirty="0" smtClean="0">
                <a:sym typeface="Wingdings"/>
              </a:rPr>
              <a:t>ncoded, using</a:t>
            </a:r>
          </a:p>
          <a:p>
            <a:pPr marL="0" indent="0">
              <a:spcBef>
                <a:spcPts val="400"/>
              </a:spcBef>
              <a:buFont typeface="Wingdings" charset="2"/>
              <a:buNone/>
            </a:pPr>
            <a:r>
              <a:rPr lang="en-US" sz="2200" dirty="0" smtClean="0">
                <a:sym typeface="Wingdings"/>
              </a:rPr>
              <a:t>QAPs </a:t>
            </a:r>
            <a:r>
              <a:rPr lang="en-US" sz="1800" dirty="0" smtClean="0">
                <a:sym typeface="Wingdings"/>
              </a:rPr>
              <a:t>[</a:t>
            </a:r>
            <a:r>
              <a:rPr lang="en-US" sz="1800" cap="small" dirty="0" err="1" smtClean="0">
                <a:sym typeface="Wingdings"/>
              </a:rPr>
              <a:t>ggpr</a:t>
            </a:r>
            <a:r>
              <a:rPr lang="en-US" sz="1800" cap="small" dirty="0" smtClean="0">
                <a:sym typeface="Wingdings"/>
              </a:rPr>
              <a:t> eurocrypt</a:t>
            </a:r>
            <a:r>
              <a:rPr lang="en-US" sz="1600" dirty="0" smtClean="0">
                <a:sym typeface="Wingdings"/>
              </a:rPr>
              <a:t>13</a:t>
            </a:r>
            <a:r>
              <a:rPr lang="en-US" sz="1800" dirty="0" smtClean="0">
                <a:sym typeface="Wingdings"/>
              </a:rPr>
              <a:t>]</a:t>
            </a:r>
            <a:r>
              <a:rPr lang="en-US" sz="2200" dirty="0" smtClean="0">
                <a:sym typeface="Wingdings"/>
              </a:rPr>
              <a:t>.</a:t>
            </a:r>
            <a:endParaRPr lang="en-US" sz="2200" dirty="0"/>
          </a:p>
        </p:txBody>
      </p:sp>
      <p:sp>
        <p:nvSpPr>
          <p:cNvPr id="101" name="Content Placeholder 2"/>
          <p:cNvSpPr txBox="1">
            <a:spLocks/>
          </p:cNvSpPr>
          <p:nvPr/>
        </p:nvSpPr>
        <p:spPr>
          <a:xfrm>
            <a:off x="588547" y="377785"/>
            <a:ext cx="7842138" cy="7969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200" dirty="0" smtClean="0">
                <a:sym typeface="Wingdings"/>
              </a:rPr>
              <a:t>A proof vector is equivalent to an encoded execution trace, in the “constraint” model of computation. </a:t>
            </a:r>
            <a:endParaRPr lang="en-US" sz="1800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3476156" y="3020484"/>
            <a:ext cx="49260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438520" y="1236515"/>
            <a:ext cx="859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f ( )</a:t>
            </a:r>
            <a:endParaRPr lang="en-US" sz="2400" dirty="0"/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5607638" y="3024717"/>
            <a:ext cx="49260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095749" y="2370667"/>
            <a:ext cx="1143001" cy="1492250"/>
          </a:xfrm>
          <a:prstGeom prst="rect">
            <a:avLst/>
          </a:prstGeom>
          <a:noFill/>
          <a:ln w="25400">
            <a:solidFill>
              <a:schemeClr val="tx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ontent Placeholder 2"/>
          <p:cNvSpPr txBox="1">
            <a:spLocks/>
          </p:cNvSpPr>
          <p:nvPr/>
        </p:nvSpPr>
        <p:spPr>
          <a:xfrm>
            <a:off x="4001612" y="3859703"/>
            <a:ext cx="2073218" cy="50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200" dirty="0"/>
              <a:t>s</a:t>
            </a:r>
            <a:r>
              <a:rPr lang="en-US" sz="2200" dirty="0" smtClean="0"/>
              <a:t>olution to constraints</a:t>
            </a:r>
            <a:endParaRPr lang="en-US" sz="2200" dirty="0"/>
          </a:p>
        </p:txBody>
      </p:sp>
      <p:sp>
        <p:nvSpPr>
          <p:cNvPr id="139" name="Content Placeholder 2"/>
          <p:cNvSpPr txBox="1">
            <a:spLocks/>
          </p:cNvSpPr>
          <p:nvPr/>
        </p:nvSpPr>
        <p:spPr>
          <a:xfrm>
            <a:off x="682677" y="3758104"/>
            <a:ext cx="2756906" cy="50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c</a:t>
            </a:r>
            <a:r>
              <a:rPr lang="en-US" sz="2200" dirty="0" smtClean="0"/>
              <a:t>omputation represented as constraints over a finite field (</a:t>
            </a:r>
            <a:r>
              <a:rPr lang="en-US" sz="2200" dirty="0" err="1" smtClean="0"/>
              <a:t>F</a:t>
            </a:r>
            <a:r>
              <a:rPr lang="en-US" sz="2200" baseline="-25000" dirty="0" err="1" smtClean="0"/>
              <a:t>p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56979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 rot="21448533">
            <a:off x="2028017" y="3734989"/>
            <a:ext cx="4677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responses (scalars)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21329636">
            <a:off x="3304840" y="1957562"/>
            <a:ext cx="195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y</a:t>
            </a:r>
            <a:r>
              <a:rPr lang="en-US" sz="2400" baseline="30000" dirty="0" smtClean="0"/>
              <a:t>(1)</a:t>
            </a:r>
            <a:r>
              <a:rPr lang="en-US" sz="2400" dirty="0" smtClean="0"/>
              <a:t>, y</a:t>
            </a:r>
            <a:r>
              <a:rPr lang="en-US" sz="2400" baseline="30000" dirty="0" smtClean="0"/>
              <a:t>(2)</a:t>
            </a:r>
            <a:r>
              <a:rPr lang="en-US" sz="2400" dirty="0" smtClean="0"/>
              <a:t>, …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262114" y="2255863"/>
            <a:ext cx="4231173" cy="28471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251700" y="1927585"/>
            <a:ext cx="4241587" cy="15757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251941" y="3604284"/>
            <a:ext cx="4228749" cy="17700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248051" y="3705884"/>
            <a:ext cx="4228749" cy="17700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649642" y="2295657"/>
            <a:ext cx="20181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5A1705"/>
                </a:solidFill>
              </a:rPr>
              <a:t>proof vectors:</a:t>
            </a:r>
            <a:endParaRPr lang="en-US" sz="2200" dirty="0">
              <a:solidFill>
                <a:srgbClr val="5A1705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6674" y="4567571"/>
            <a:ext cx="1403684" cy="70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cap="small" dirty="0">
                <a:solidFill>
                  <a:schemeClr val="accent5"/>
                </a:solidFill>
              </a:rPr>
              <a:t>a</a:t>
            </a:r>
            <a:r>
              <a:rPr lang="en-US" sz="2200" b="1" cap="small" dirty="0" smtClean="0">
                <a:solidFill>
                  <a:schemeClr val="accent5"/>
                </a:solidFill>
              </a:rPr>
              <a:t>ccept/reject</a:t>
            </a:r>
            <a:endParaRPr lang="en-US" sz="2200" b="1" cap="small" dirty="0">
              <a:solidFill>
                <a:schemeClr val="accent5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520941" y="4168964"/>
            <a:ext cx="2738" cy="503991"/>
          </a:xfrm>
          <a:prstGeom prst="straightConnector1">
            <a:avLst/>
          </a:prstGeom>
          <a:ln>
            <a:solidFill>
              <a:srgbClr val="5A170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93403" y="1181342"/>
            <a:ext cx="1403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client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23589" y="1181342"/>
            <a:ext cx="1403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server</a:t>
            </a: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2248370" y="1354644"/>
            <a:ext cx="14425" cy="3259687"/>
          </a:xfrm>
          <a:prstGeom prst="line">
            <a:avLst/>
          </a:prstGeom>
          <a:ln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501560" y="1346707"/>
            <a:ext cx="0" cy="3267624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84304" y="3653736"/>
            <a:ext cx="962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checks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251941" y="3497920"/>
            <a:ext cx="4228749" cy="17700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255590" y="3030247"/>
            <a:ext cx="4228749" cy="17700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62105">
            <a:off x="2349068" y="2704138"/>
            <a:ext cx="3975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</a:t>
            </a:r>
            <a:r>
              <a:rPr lang="en-US" sz="2000" dirty="0" smtClean="0"/>
              <a:t>ne set of query vectors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670808" y="2681208"/>
            <a:ext cx="192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w</a:t>
            </a:r>
            <a:r>
              <a:rPr lang="en-US" sz="2400" baseline="30000" dirty="0" smtClean="0">
                <a:solidFill>
                  <a:schemeClr val="accent5"/>
                </a:solidFill>
              </a:rPr>
              <a:t>(1)</a:t>
            </a:r>
            <a:r>
              <a:rPr lang="en-US" sz="2400" dirty="0" smtClean="0">
                <a:solidFill>
                  <a:schemeClr val="accent5"/>
                </a:solidFill>
              </a:rPr>
              <a:t>, w</a:t>
            </a:r>
            <a:r>
              <a:rPr lang="en-US" sz="2400" baseline="30000" dirty="0" smtClean="0">
                <a:solidFill>
                  <a:schemeClr val="accent5"/>
                </a:solidFill>
              </a:rPr>
              <a:t>(2)</a:t>
            </a:r>
            <a:r>
              <a:rPr lang="en-US" sz="2400" dirty="0" smtClean="0">
                <a:solidFill>
                  <a:schemeClr val="accent5"/>
                </a:solidFill>
              </a:rPr>
              <a:t>, …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40498" y="3463412"/>
            <a:ext cx="2550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5A1705"/>
                </a:solidFill>
                <a:sym typeface="Wingdings"/>
              </a:rPr>
              <a:t>response(query):</a:t>
            </a:r>
          </a:p>
          <a:p>
            <a:r>
              <a:rPr lang="en-US" sz="2000" dirty="0" smtClean="0">
                <a:solidFill>
                  <a:srgbClr val="5A1705"/>
                </a:solidFill>
                <a:sym typeface="Wingdings"/>
              </a:rPr>
              <a:t>   return &lt;query, w</a:t>
            </a:r>
            <a:r>
              <a:rPr lang="en-US" sz="2000" baseline="30000" dirty="0" smtClean="0">
                <a:solidFill>
                  <a:srgbClr val="5A1705"/>
                </a:solidFill>
                <a:sym typeface="Wingdings"/>
              </a:rPr>
              <a:t>(j)</a:t>
            </a:r>
            <a:r>
              <a:rPr lang="en-US" sz="2000" dirty="0" smtClean="0">
                <a:solidFill>
                  <a:srgbClr val="5A1705"/>
                </a:solidFill>
                <a:sym typeface="Wingdings"/>
              </a:rPr>
              <a:t>&gt;</a:t>
            </a:r>
          </a:p>
          <a:p>
            <a:endParaRPr lang="en-US" sz="2000" dirty="0">
              <a:solidFill>
                <a:srgbClr val="5A1705"/>
              </a:solidFill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644577" y="336117"/>
            <a:ext cx="8499423" cy="679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00"/>
              </a:spcBef>
              <a:buNone/>
            </a:pPr>
            <a:r>
              <a:rPr lang="en-US" sz="2200" dirty="0" err="1" smtClean="0"/>
              <a:t>Zaatar</a:t>
            </a:r>
            <a:r>
              <a:rPr lang="en-US" sz="2200" dirty="0" smtClean="0"/>
              <a:t> refines an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efficient argument protocol</a:t>
            </a:r>
            <a:r>
              <a:rPr lang="en-US" sz="2200" dirty="0" smtClean="0"/>
              <a:t> of </a:t>
            </a:r>
            <a:r>
              <a:rPr lang="en-US" sz="2200" dirty="0" err="1" smtClean="0"/>
              <a:t>Ishai</a:t>
            </a:r>
            <a:r>
              <a:rPr lang="en-US" sz="2200" dirty="0" smtClean="0"/>
              <a:t> et al. </a:t>
            </a:r>
            <a:r>
              <a:rPr lang="en-US" sz="1800" dirty="0" smtClean="0"/>
              <a:t>[</a:t>
            </a:r>
            <a:r>
              <a:rPr lang="en-US" sz="1800" cap="small" dirty="0" err="1" smtClean="0"/>
              <a:t>iko</a:t>
            </a:r>
            <a:r>
              <a:rPr lang="en-US" sz="1800" cap="small" dirty="0" smtClean="0"/>
              <a:t> ccc</a:t>
            </a:r>
            <a:r>
              <a:rPr lang="en-US" sz="1600" dirty="0" smtClean="0"/>
              <a:t>07</a:t>
            </a:r>
            <a:r>
              <a:rPr lang="en-US" sz="1800" dirty="0" smtClean="0"/>
              <a:t>]</a:t>
            </a:r>
            <a:endParaRPr lang="en-US" sz="2200" dirty="0"/>
          </a:p>
        </p:txBody>
      </p:sp>
      <p:sp>
        <p:nvSpPr>
          <p:cNvPr id="37" name="Rectangle 1"/>
          <p:cNvSpPr txBox="1">
            <a:spLocks noChangeArrowheads="1"/>
          </p:cNvSpPr>
          <p:nvPr/>
        </p:nvSpPr>
        <p:spPr>
          <a:xfrm>
            <a:off x="2275415" y="4995351"/>
            <a:ext cx="5958418" cy="1608651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sz="2200" dirty="0" smtClean="0"/>
              <a:t>– There are setup costs, so batching is required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 smtClean="0"/>
              <a:t>– There are crypto costs, so batch size is high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/>
              <a:t>+ </a:t>
            </a:r>
            <a:r>
              <a:rPr lang="en-US" sz="2200" dirty="0" smtClean="0"/>
              <a:t>The computational </a:t>
            </a:r>
            <a:r>
              <a:rPr lang="en-US" sz="2200" dirty="0"/>
              <a:t>model is general-purpose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200" dirty="0" smtClean="0"/>
          </a:p>
        </p:txBody>
      </p:sp>
      <p:sp>
        <p:nvSpPr>
          <p:cNvPr id="38" name="Rounded Rectangle 37"/>
          <p:cNvSpPr/>
          <p:nvPr/>
        </p:nvSpPr>
        <p:spPr>
          <a:xfrm>
            <a:off x="2550581" y="5952073"/>
            <a:ext cx="5471586" cy="455083"/>
          </a:xfrm>
          <a:prstGeom prst="roundRect">
            <a:avLst>
              <a:gd name="adj" fmla="val 50000"/>
            </a:avLst>
          </a:prstGeom>
          <a:solidFill>
            <a:schemeClr val="tx2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255769" y="2344765"/>
            <a:ext cx="4231173" cy="28471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260007" y="2423084"/>
            <a:ext cx="4231173" cy="28471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92676">
            <a:off x="3188950" y="1374484"/>
            <a:ext cx="254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“f”</a:t>
            </a:r>
            <a:r>
              <a:rPr lang="en-US" sz="2400" dirty="0"/>
              <a:t>, x</a:t>
            </a:r>
            <a:r>
              <a:rPr lang="en-US" sz="2400" baseline="30000" dirty="0" smtClean="0"/>
              <a:t>(1)</a:t>
            </a:r>
            <a:r>
              <a:rPr lang="en-US" sz="2400" dirty="0" smtClean="0"/>
              <a:t>, x</a:t>
            </a:r>
            <a:r>
              <a:rPr lang="en-US" sz="2400" baseline="30000" dirty="0" smtClean="0"/>
              <a:t>(2)</a:t>
            </a:r>
            <a:r>
              <a:rPr lang="en-US" sz="2400" dirty="0" smtClean="0"/>
              <a:t>, … </a:t>
            </a:r>
            <a:endParaRPr lang="en-US" sz="24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2255938" y="1836576"/>
            <a:ext cx="4241587" cy="15757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270755" y="1734976"/>
            <a:ext cx="4241587" cy="15757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391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4" grpId="0"/>
      <p:bldP spid="34" grpId="0"/>
      <p:bldP spid="35" grpId="0"/>
      <p:bldP spid="37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/>
          </p:cNvSpPr>
          <p:nvPr/>
        </p:nvSpPr>
        <p:spPr bwMode="auto">
          <a:xfrm>
            <a:off x="735266" y="404039"/>
            <a:ext cx="7791036" cy="58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ts val="1687"/>
              </a:spcBef>
            </a:pPr>
            <a:r>
              <a:rPr lang="en-US" sz="2200" dirty="0" smtClean="0">
                <a:ea typeface="ＭＳ Ｐゴシック" charset="0"/>
                <a:cs typeface="Gill Sans" charset="0"/>
              </a:rPr>
              <a:t>Equivalence between a computation and a set of constraints:</a:t>
            </a:r>
            <a:endParaRPr lang="en-US" sz="2200" dirty="0">
              <a:ea typeface="ＭＳ Ｐゴシック" charset="0"/>
              <a:cs typeface="Gill Sans" charset="0"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703515" y="872993"/>
            <a:ext cx="7752567" cy="52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ctr">
              <a:spcBef>
                <a:spcPts val="1687"/>
              </a:spcBef>
            </a:pPr>
            <a:r>
              <a:rPr lang="en-US" sz="2200" dirty="0" smtClean="0">
                <a:ea typeface="ＭＳ Ｐゴシック" charset="0"/>
                <a:cs typeface="Gill Sans" charset="0"/>
              </a:rPr>
              <a:t>Input/output pair correct ⟺ constraints </a:t>
            </a:r>
            <a:r>
              <a:rPr lang="en-US" sz="2200" dirty="0" err="1" smtClean="0">
                <a:ea typeface="ＭＳ Ｐゴシック" charset="0"/>
                <a:cs typeface="Gill Sans" charset="0"/>
              </a:rPr>
              <a:t>satisfiable</a:t>
            </a:r>
            <a:r>
              <a:rPr lang="en-US" sz="2200" dirty="0" smtClean="0">
                <a:ea typeface="ＭＳ Ｐゴシック" charset="0"/>
                <a:cs typeface="Gill Sans" charset="0"/>
              </a:rPr>
              <a:t>.</a:t>
            </a:r>
            <a:endParaRPr lang="en-US" sz="2200" dirty="0">
              <a:ea typeface="ＭＳ Ｐゴシック" charset="0"/>
              <a:cs typeface="Gill Sans" charset="0"/>
            </a:endParaRPr>
          </a:p>
        </p:txBody>
      </p:sp>
      <p:sp>
        <p:nvSpPr>
          <p:cNvPr id="15" name="Rectangle 3"/>
          <p:cNvSpPr>
            <a:spLocks/>
          </p:cNvSpPr>
          <p:nvPr/>
        </p:nvSpPr>
        <p:spPr bwMode="auto">
          <a:xfrm>
            <a:off x="1112759" y="4394095"/>
            <a:ext cx="2650369" cy="321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ctr"/>
            <a:r>
              <a:rPr lang="en-US" sz="2200" dirty="0" smtClean="0">
                <a:ea typeface="ＭＳ Ｐゴシック" charset="0"/>
                <a:cs typeface="Gill Sans" charset="0"/>
              </a:rPr>
              <a:t>if Y = 4 …</a:t>
            </a:r>
            <a:endParaRPr lang="en-US" sz="2200" dirty="0">
              <a:ea typeface="ＭＳ Ｐゴシック" charset="0"/>
              <a:cs typeface="Gill Sans" charset="0"/>
            </a:endParaRPr>
          </a:p>
        </p:txBody>
      </p:sp>
      <p:sp>
        <p:nvSpPr>
          <p:cNvPr id="16" name="Rectangle 4"/>
          <p:cNvSpPr>
            <a:spLocks/>
          </p:cNvSpPr>
          <p:nvPr/>
        </p:nvSpPr>
        <p:spPr bwMode="auto">
          <a:xfrm>
            <a:off x="1280722" y="5913372"/>
            <a:ext cx="234957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dirty="0" smtClean="0">
                <a:ea typeface="ＭＳ Ｐゴシック" charset="0"/>
                <a:cs typeface="Gill Sans" charset="0"/>
              </a:rPr>
              <a:t>… there </a:t>
            </a:r>
            <a:r>
              <a:rPr lang="en-US" sz="2100" dirty="0">
                <a:ea typeface="ＭＳ Ｐゴシック" charset="0"/>
                <a:cs typeface="Gill Sans" charset="0"/>
              </a:rPr>
              <a:t>is a solution</a:t>
            </a:r>
          </a:p>
        </p:txBody>
      </p:sp>
      <p:sp>
        <p:nvSpPr>
          <p:cNvPr id="17" name="Rectangle 12"/>
          <p:cNvSpPr>
            <a:spLocks/>
          </p:cNvSpPr>
          <p:nvPr/>
        </p:nvSpPr>
        <p:spPr bwMode="auto">
          <a:xfrm>
            <a:off x="1616075" y="5052709"/>
            <a:ext cx="1858645" cy="68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50000"/>
              </a:lnSpc>
              <a:spcBef>
                <a:spcPts val="1687"/>
              </a:spcBef>
            </a:pPr>
            <a:r>
              <a:rPr lang="en-US" sz="2200" dirty="0">
                <a:ea typeface="ＭＳ Ｐゴシック" charset="0"/>
                <a:cs typeface="Gill Sans" charset="0"/>
              </a:rPr>
              <a:t>0 = Z –</a:t>
            </a:r>
            <a:r>
              <a:rPr lang="en-US" sz="2200" dirty="0" smtClean="0">
                <a:ea typeface="ＭＳ Ｐゴシック" charset="0"/>
                <a:cs typeface="Gill Sans" charset="0"/>
              </a:rPr>
              <a:t> </a:t>
            </a:r>
            <a:r>
              <a:rPr lang="en-US" sz="2200" dirty="0">
                <a:ea typeface="ＭＳ Ｐゴシック" charset="0"/>
                <a:cs typeface="Gill Sans" charset="0"/>
              </a:rPr>
              <a:t>7</a:t>
            </a:r>
            <a:r>
              <a:rPr lang="en-US" sz="2200" dirty="0" smtClean="0">
                <a:ea typeface="ＭＳ Ｐゴシック" charset="0"/>
                <a:cs typeface="Gill Sans" charset="0"/>
              </a:rPr>
              <a:t>  </a:t>
            </a:r>
            <a:endParaRPr lang="en-US" sz="2200" dirty="0">
              <a:ea typeface="ＭＳ Ｐゴシック" charset="0"/>
              <a:cs typeface="Gill Sans" charset="0"/>
            </a:endParaRPr>
          </a:p>
          <a:p>
            <a:pPr>
              <a:lnSpc>
                <a:spcPct val="50000"/>
              </a:lnSpc>
              <a:spcBef>
                <a:spcPts val="1687"/>
              </a:spcBef>
            </a:pPr>
            <a:r>
              <a:rPr lang="en-US" sz="2200" dirty="0">
                <a:ea typeface="ＭＳ Ｐゴシック" charset="0"/>
                <a:cs typeface="Gill Sans" charset="0"/>
              </a:rPr>
              <a:t>0 = </a:t>
            </a:r>
            <a:r>
              <a:rPr lang="en-US" sz="2200" dirty="0" smtClean="0">
                <a:ea typeface="ＭＳ Ｐゴシック" charset="0"/>
                <a:cs typeface="Gill Sans" charset="0"/>
              </a:rPr>
              <a:t>Z – </a:t>
            </a:r>
            <a:r>
              <a:rPr lang="en-US" sz="2200" dirty="0">
                <a:ea typeface="ＭＳ Ｐゴシック" charset="0"/>
                <a:cs typeface="Gill Sans" charset="0"/>
              </a:rPr>
              <a:t>3 – 4</a:t>
            </a:r>
            <a:r>
              <a:rPr lang="en-US" sz="2200" dirty="0" smtClean="0">
                <a:ea typeface="ＭＳ Ｐゴシック" charset="0"/>
                <a:cs typeface="Gill Sans" charset="0"/>
              </a:rPr>
              <a:t> </a:t>
            </a:r>
            <a:endParaRPr lang="en-US" sz="2200" dirty="0">
              <a:ea typeface="ＭＳ Ｐゴシック" charset="0"/>
              <a:cs typeface="Gill Sans" charset="0"/>
            </a:endParaRPr>
          </a:p>
        </p:txBody>
      </p:sp>
      <p:sp>
        <p:nvSpPr>
          <p:cNvPr id="19" name="Double Brace 18"/>
          <p:cNvSpPr/>
          <p:nvPr/>
        </p:nvSpPr>
        <p:spPr>
          <a:xfrm>
            <a:off x="1307813" y="4873776"/>
            <a:ext cx="2349788" cy="845881"/>
          </a:xfrm>
          <a:prstGeom prst="bracePair">
            <a:avLst/>
          </a:prstGeom>
          <a:ln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3"/>
          <p:cNvSpPr>
            <a:spLocks/>
          </p:cNvSpPr>
          <p:nvPr/>
        </p:nvSpPr>
        <p:spPr bwMode="auto">
          <a:xfrm>
            <a:off x="4862286" y="4385721"/>
            <a:ext cx="2733524" cy="321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ctr"/>
            <a:r>
              <a:rPr lang="en-US" sz="2200" dirty="0">
                <a:ea typeface="ＭＳ Ｐゴシック" charset="0"/>
                <a:cs typeface="Gill Sans" charset="0"/>
              </a:rPr>
              <a:t>i</a:t>
            </a:r>
            <a:r>
              <a:rPr lang="en-US" sz="2200" dirty="0" smtClean="0">
                <a:ea typeface="ＭＳ Ｐゴシック" charset="0"/>
                <a:cs typeface="Gill Sans" charset="0"/>
              </a:rPr>
              <a:t>f Y = 5 …</a:t>
            </a:r>
            <a:endParaRPr lang="en-US" sz="2200" dirty="0">
              <a:ea typeface="ＭＳ Ｐゴシック" charset="0"/>
              <a:cs typeface="Gill Sans" charset="0"/>
            </a:endParaRPr>
          </a:p>
        </p:txBody>
      </p:sp>
      <p:sp>
        <p:nvSpPr>
          <p:cNvPr id="21" name="Rectangle 4"/>
          <p:cNvSpPr>
            <a:spLocks/>
          </p:cNvSpPr>
          <p:nvPr/>
        </p:nvSpPr>
        <p:spPr bwMode="auto">
          <a:xfrm>
            <a:off x="4950387" y="5884677"/>
            <a:ext cx="251210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dirty="0" smtClean="0">
                <a:ea typeface="ＭＳ Ｐゴシック" charset="0"/>
                <a:cs typeface="Gill Sans" charset="0"/>
              </a:rPr>
              <a:t>… there </a:t>
            </a:r>
            <a:r>
              <a:rPr lang="en-US" sz="2100" dirty="0">
                <a:ea typeface="ＭＳ Ｐゴシック" charset="0"/>
                <a:cs typeface="Gill Sans" charset="0"/>
              </a:rPr>
              <a:t>is </a:t>
            </a:r>
            <a:r>
              <a:rPr lang="en-US" sz="2100" dirty="0" smtClean="0">
                <a:ea typeface="ＭＳ Ｐゴシック" charset="0"/>
                <a:cs typeface="Gill Sans" charset="0"/>
              </a:rPr>
              <a:t>no solution</a:t>
            </a:r>
            <a:endParaRPr lang="en-US" sz="2100" dirty="0">
              <a:ea typeface="ＭＳ Ｐゴシック" charset="0"/>
              <a:cs typeface="Gill Sans" charset="0"/>
            </a:endParaRP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5350089" y="5054495"/>
            <a:ext cx="2295525" cy="69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50000"/>
              </a:lnSpc>
              <a:spcBef>
                <a:spcPts val="1687"/>
              </a:spcBef>
            </a:pPr>
            <a:r>
              <a:rPr lang="en-US" sz="2200" dirty="0">
                <a:ea typeface="ＭＳ Ｐゴシック" charset="0"/>
                <a:cs typeface="Gill Sans" charset="0"/>
              </a:rPr>
              <a:t>0 = Z </a:t>
            </a:r>
            <a:r>
              <a:rPr lang="en-US" sz="2200" dirty="0" smtClean="0">
                <a:ea typeface="ＭＳ Ｐゴシック" charset="0"/>
                <a:cs typeface="Gill Sans" charset="0"/>
              </a:rPr>
              <a:t>– 7  </a:t>
            </a:r>
            <a:endParaRPr lang="en-US" sz="2200" dirty="0">
              <a:ea typeface="ＭＳ Ｐゴシック" charset="0"/>
              <a:cs typeface="Gill Sans" charset="0"/>
            </a:endParaRPr>
          </a:p>
          <a:p>
            <a:pPr>
              <a:lnSpc>
                <a:spcPct val="50000"/>
              </a:lnSpc>
              <a:spcBef>
                <a:spcPts val="1687"/>
              </a:spcBef>
            </a:pPr>
            <a:r>
              <a:rPr lang="en-US" sz="2200" dirty="0">
                <a:ea typeface="ＭＳ Ｐゴシック" charset="0"/>
                <a:cs typeface="Gill Sans" charset="0"/>
              </a:rPr>
              <a:t>0 = </a:t>
            </a:r>
            <a:r>
              <a:rPr lang="en-US" sz="2200" dirty="0" smtClean="0">
                <a:ea typeface="ＭＳ Ｐゴシック" charset="0"/>
                <a:cs typeface="Gill Sans" charset="0"/>
              </a:rPr>
              <a:t>Z </a:t>
            </a:r>
            <a:r>
              <a:rPr lang="en-US" sz="2200" dirty="0">
                <a:ea typeface="ＭＳ Ｐゴシック" charset="0"/>
                <a:cs typeface="Gill Sans" charset="0"/>
              </a:rPr>
              <a:t>– 3</a:t>
            </a:r>
            <a:r>
              <a:rPr lang="en-US" sz="2200" dirty="0" smtClean="0">
                <a:ea typeface="ＭＳ Ｐゴシック" charset="0"/>
                <a:cs typeface="Gill Sans" charset="0"/>
              </a:rPr>
              <a:t> </a:t>
            </a:r>
            <a:r>
              <a:rPr lang="en-US" sz="2200" dirty="0">
                <a:ea typeface="ＭＳ Ｐゴシック" charset="0"/>
                <a:cs typeface="Gill Sans" charset="0"/>
              </a:rPr>
              <a:t>– </a:t>
            </a:r>
            <a:r>
              <a:rPr lang="en-US" sz="2200" dirty="0">
                <a:ea typeface="ＭＳ Ｐゴシック" charset="0"/>
                <a:cs typeface="Helvetica" charset="0"/>
                <a:sym typeface="Helvetica" charset="0"/>
              </a:rPr>
              <a:t>5</a:t>
            </a:r>
            <a:endParaRPr lang="en-US" sz="2200" dirty="0" smtClean="0">
              <a:ea typeface="ＭＳ Ｐゴシック" charset="0"/>
              <a:cs typeface="Gill Sans" charset="0"/>
            </a:endParaRPr>
          </a:p>
        </p:txBody>
      </p:sp>
      <p:sp>
        <p:nvSpPr>
          <p:cNvPr id="23" name="Double Brace 22"/>
          <p:cNvSpPr/>
          <p:nvPr/>
        </p:nvSpPr>
        <p:spPr>
          <a:xfrm>
            <a:off x="5041827" y="4875562"/>
            <a:ext cx="2349788" cy="864415"/>
          </a:xfrm>
          <a:prstGeom prst="bracePair">
            <a:avLst/>
          </a:prstGeom>
          <a:ln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502601" y="2458812"/>
            <a:ext cx="22383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Dec-by-three(X)</a:t>
            </a:r>
          </a:p>
          <a:p>
            <a:r>
              <a:rPr lang="en-US" sz="2200" dirty="0" smtClean="0"/>
              <a:t>  Y = X − 3</a:t>
            </a:r>
            <a:endParaRPr lang="en-US" sz="2200" dirty="0"/>
          </a:p>
        </p:txBody>
      </p:sp>
      <p:sp>
        <p:nvSpPr>
          <p:cNvPr id="29" name="TextBox 28"/>
          <p:cNvSpPr txBox="1"/>
          <p:nvPr/>
        </p:nvSpPr>
        <p:spPr>
          <a:xfrm>
            <a:off x="4876493" y="2471700"/>
            <a:ext cx="22383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0 = </a:t>
            </a:r>
            <a:r>
              <a:rPr lang="en-US" sz="2200" dirty="0"/>
              <a:t>Z − </a:t>
            </a:r>
            <a:r>
              <a:rPr lang="en-US" sz="2200" dirty="0" smtClean="0"/>
              <a:t>X,</a:t>
            </a:r>
          </a:p>
          <a:p>
            <a:r>
              <a:rPr lang="en-US" sz="2200" dirty="0" smtClean="0"/>
              <a:t>0 = Z – 3 – Y</a:t>
            </a:r>
          </a:p>
        </p:txBody>
      </p:sp>
      <p:sp>
        <p:nvSpPr>
          <p:cNvPr id="30" name="Double Brace 29"/>
          <p:cNvSpPr/>
          <p:nvPr/>
        </p:nvSpPr>
        <p:spPr>
          <a:xfrm>
            <a:off x="4600532" y="2488164"/>
            <a:ext cx="2404844" cy="812800"/>
          </a:xfrm>
          <a:prstGeom prst="bracePair">
            <a:avLst/>
          </a:prstGeom>
          <a:ln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825833" y="2944656"/>
            <a:ext cx="546099" cy="0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9"/>
          <p:cNvSpPr>
            <a:spLocks/>
          </p:cNvSpPr>
          <p:nvPr/>
        </p:nvSpPr>
        <p:spPr bwMode="auto">
          <a:xfrm>
            <a:off x="735266" y="3632113"/>
            <a:ext cx="73580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ts val="1687"/>
              </a:spcBef>
            </a:pPr>
            <a:r>
              <a:rPr lang="en-US" sz="2200" dirty="0" smtClean="0">
                <a:ea typeface="ＭＳ Ｐゴシック" charset="0"/>
                <a:cs typeface="Gill Sans" charset="0"/>
              </a:rPr>
              <a:t>Suppose X = 7. </a:t>
            </a:r>
            <a:endParaRPr lang="en-US" sz="2200" dirty="0">
              <a:ea typeface="ＭＳ Ｐゴシック" charset="0"/>
              <a:cs typeface="Gill Sans" charset="0"/>
            </a:endParaRPr>
          </a:p>
        </p:txBody>
      </p:sp>
      <p:sp>
        <p:nvSpPr>
          <p:cNvPr id="34" name="Rectangle 9"/>
          <p:cNvSpPr>
            <a:spLocks/>
          </p:cNvSpPr>
          <p:nvPr/>
        </p:nvSpPr>
        <p:spPr bwMode="auto">
          <a:xfrm>
            <a:off x="735266" y="1826596"/>
            <a:ext cx="73580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ts val="1687"/>
              </a:spcBef>
            </a:pPr>
            <a:r>
              <a:rPr lang="en-US" sz="2200" dirty="0" smtClean="0">
                <a:ea typeface="ＭＳ Ｐゴシック" charset="0"/>
                <a:cs typeface="Gill Sans" charset="0"/>
              </a:rPr>
              <a:t>Example:</a:t>
            </a:r>
            <a:endParaRPr lang="en-US" sz="2200" dirty="0"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64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 txBox="1">
            <a:spLocks noChangeArrowheads="1"/>
          </p:cNvSpPr>
          <p:nvPr/>
        </p:nvSpPr>
        <p:spPr>
          <a:xfrm>
            <a:off x="1149683" y="1377070"/>
            <a:ext cx="2370874" cy="663476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Z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← </a:t>
            </a:r>
            <a:r>
              <a:rPr lang="en-US" dirty="0"/>
              <a:t>(Z</a:t>
            </a:r>
            <a:r>
              <a:rPr lang="en-US" baseline="-25000" dirty="0" smtClean="0"/>
              <a:t>1</a:t>
            </a:r>
            <a:r>
              <a:rPr lang="en-US" dirty="0" smtClean="0"/>
              <a:t> != Z</a:t>
            </a:r>
            <a:r>
              <a:rPr lang="en-US" baseline="-25000" dirty="0" smtClean="0"/>
              <a:t>2</a:t>
            </a:r>
            <a:r>
              <a:rPr lang="en-US" dirty="0"/>
              <a:t>)</a:t>
            </a:r>
            <a:endParaRPr lang="en-US" dirty="0" smtClean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708875" y="1637984"/>
            <a:ext cx="952500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1"/>
          <p:cNvSpPr txBox="1">
            <a:spLocks noChangeArrowheads="1"/>
          </p:cNvSpPr>
          <p:nvPr/>
        </p:nvSpPr>
        <p:spPr>
          <a:xfrm>
            <a:off x="663966" y="5036992"/>
            <a:ext cx="8137129" cy="77261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200" dirty="0" smtClean="0"/>
              <a:t>Our compiler applies this transformation. </a:t>
            </a:r>
            <a:endParaRPr lang="en-US" sz="2200" dirty="0"/>
          </a:p>
        </p:txBody>
      </p:sp>
      <p:sp>
        <p:nvSpPr>
          <p:cNvPr id="22" name="Rectangle 1"/>
          <p:cNvSpPr txBox="1">
            <a:spLocks noChangeArrowheads="1"/>
          </p:cNvSpPr>
          <p:nvPr/>
        </p:nvSpPr>
        <p:spPr>
          <a:xfrm>
            <a:off x="637230" y="5909004"/>
            <a:ext cx="8137129" cy="694996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200" dirty="0" smtClean="0"/>
              <a:t>This work has been extended </a:t>
            </a:r>
            <a:r>
              <a:rPr lang="en-US" sz="1800" dirty="0" smtClean="0"/>
              <a:t>[</a:t>
            </a:r>
            <a:r>
              <a:rPr lang="en-US" sz="1800" dirty="0" err="1" smtClean="0"/>
              <a:t>Parno</a:t>
            </a:r>
            <a:r>
              <a:rPr lang="en-US" sz="1800" dirty="0" smtClean="0"/>
              <a:t> et al. </a:t>
            </a:r>
            <a:r>
              <a:rPr lang="en-US" sz="1800" cap="small" dirty="0" smtClean="0"/>
              <a:t>oakland</a:t>
            </a:r>
            <a:r>
              <a:rPr lang="en-US" sz="1600" dirty="0" smtClean="0"/>
              <a:t>13</a:t>
            </a:r>
            <a:r>
              <a:rPr lang="en-US" sz="1800" dirty="0" smtClean="0"/>
              <a:t>]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>
          <a:xfrm>
            <a:off x="5021499" y="2476735"/>
            <a:ext cx="2954421" cy="669769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/>
              <a:t>log |</a:t>
            </a:r>
            <a:r>
              <a:rPr lang="en-US" sz="2200" dirty="0" err="1" smtClean="0"/>
              <a:t>F</a:t>
            </a:r>
            <a:r>
              <a:rPr lang="en-US" sz="2200" baseline="-25000" dirty="0" err="1" smtClean="0"/>
              <a:t>p</a:t>
            </a:r>
            <a:r>
              <a:rPr lang="en-US" sz="2200" dirty="0" smtClean="0"/>
              <a:t>| constraints</a:t>
            </a:r>
            <a:endParaRPr lang="en-US" sz="2200" dirty="0"/>
          </a:p>
        </p:txBody>
      </p:sp>
      <p:sp>
        <p:nvSpPr>
          <p:cNvPr id="20" name="Rectangle 1"/>
          <p:cNvSpPr txBox="1">
            <a:spLocks noChangeArrowheads="1"/>
          </p:cNvSpPr>
          <p:nvPr/>
        </p:nvSpPr>
        <p:spPr>
          <a:xfrm>
            <a:off x="1770987" y="2470268"/>
            <a:ext cx="1722834" cy="663476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“Z</a:t>
            </a:r>
            <a:r>
              <a:rPr lang="en-US" baseline="-25000" dirty="0" smtClean="0"/>
              <a:t>1</a:t>
            </a:r>
            <a:r>
              <a:rPr lang="en-US" dirty="0" smtClean="0"/>
              <a:t> &lt; Z</a:t>
            </a:r>
            <a:r>
              <a:rPr lang="en-US" baseline="-25000" dirty="0" smtClean="0"/>
              <a:t>2</a:t>
            </a:r>
            <a:r>
              <a:rPr lang="en-US" dirty="0" smtClean="0"/>
              <a:t>”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730040" y="2750120"/>
            <a:ext cx="952500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1936756" y="3178571"/>
            <a:ext cx="1137964" cy="663476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loops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730040" y="3445054"/>
            <a:ext cx="952500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1"/>
          <p:cNvSpPr txBox="1">
            <a:spLocks noChangeArrowheads="1"/>
          </p:cNvSpPr>
          <p:nvPr/>
        </p:nvSpPr>
        <p:spPr>
          <a:xfrm>
            <a:off x="5018493" y="3211773"/>
            <a:ext cx="3002546" cy="669769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/>
              <a:t>unrolled</a:t>
            </a:r>
            <a:endParaRPr lang="en-US" sz="2200" dirty="0"/>
          </a:p>
        </p:txBody>
      </p:sp>
      <p:sp>
        <p:nvSpPr>
          <p:cNvPr id="30" name="Rectangle 1"/>
          <p:cNvSpPr txBox="1">
            <a:spLocks noChangeArrowheads="1"/>
          </p:cNvSpPr>
          <p:nvPr/>
        </p:nvSpPr>
        <p:spPr>
          <a:xfrm>
            <a:off x="1510622" y="3993815"/>
            <a:ext cx="2366198" cy="663476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RAM access 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735389" y="4193456"/>
            <a:ext cx="952500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1"/>
          <p:cNvSpPr txBox="1">
            <a:spLocks noChangeArrowheads="1"/>
          </p:cNvSpPr>
          <p:nvPr/>
        </p:nvSpPr>
        <p:spPr>
          <a:xfrm>
            <a:off x="5037209" y="3960168"/>
            <a:ext cx="3002546" cy="669769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/>
              <a:t>???</a:t>
            </a:r>
            <a:endParaRPr lang="en-US" sz="2200" dirty="0"/>
          </a:p>
        </p:txBody>
      </p:sp>
      <p:sp>
        <p:nvSpPr>
          <p:cNvPr id="19" name="Rectangle 18"/>
          <p:cNvSpPr/>
          <p:nvPr/>
        </p:nvSpPr>
        <p:spPr>
          <a:xfrm>
            <a:off x="5032313" y="1158343"/>
            <a:ext cx="313579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cs typeface="Helvetica" charset="0"/>
                <a:sym typeface="Helvetica" charset="0"/>
              </a:rPr>
              <a:t>0</a:t>
            </a:r>
            <a:r>
              <a:rPr lang="en-US" sz="2200" dirty="0" smtClean="0">
                <a:solidFill>
                  <a:schemeClr val="tx2"/>
                </a:solidFill>
              </a:rPr>
              <a:t> </a:t>
            </a:r>
            <a:r>
              <a:rPr lang="en-US" sz="2200" dirty="0">
                <a:solidFill>
                  <a:schemeClr val="tx2"/>
                </a:solidFill>
              </a:rPr>
              <a:t>= </a:t>
            </a:r>
            <a:r>
              <a:rPr lang="en-US" sz="2200" dirty="0" smtClean="0">
                <a:solidFill>
                  <a:schemeClr val="tx2"/>
                </a:solidFill>
              </a:rPr>
              <a:t>(Z</a:t>
            </a:r>
            <a:r>
              <a:rPr lang="en-US" sz="2400" baseline="-25000" dirty="0" smtClean="0">
                <a:solidFill>
                  <a:schemeClr val="tx2"/>
                </a:solidFill>
              </a:rPr>
              <a:t>1</a:t>
            </a:r>
            <a:r>
              <a:rPr lang="en-US" sz="2200" dirty="0" smtClean="0">
                <a:solidFill>
                  <a:schemeClr val="tx2"/>
                </a:solidFill>
              </a:rPr>
              <a:t> – Z</a:t>
            </a:r>
            <a:r>
              <a:rPr lang="en-US" sz="2000" baseline="-25000" dirty="0" smtClean="0">
                <a:solidFill>
                  <a:schemeClr val="tx2"/>
                </a:solidFill>
              </a:rPr>
              <a:t>2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200" dirty="0" smtClean="0">
                <a:solidFill>
                  <a:schemeClr val="tx2"/>
                </a:solidFill>
              </a:rPr>
              <a:t>) </a:t>
            </a:r>
            <a:r>
              <a:rPr lang="en-US" sz="2200" dirty="0" smtClean="0">
                <a:solidFill>
                  <a:schemeClr val="tx2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200" dirty="0" smtClean="0">
                <a:solidFill>
                  <a:schemeClr val="tx2"/>
                </a:solidFill>
              </a:rPr>
              <a:t> </a:t>
            </a:r>
            <a:r>
              <a:rPr lang="en-US" sz="2200" dirty="0">
                <a:solidFill>
                  <a:schemeClr val="tx2"/>
                </a:solidFill>
              </a:rPr>
              <a:t>M – </a:t>
            </a:r>
            <a:r>
              <a:rPr lang="en-US" sz="2400" dirty="0" smtClean="0">
                <a:solidFill>
                  <a:schemeClr val="tx2"/>
                </a:solidFill>
              </a:rPr>
              <a:t>Z</a:t>
            </a:r>
            <a:r>
              <a:rPr lang="en-US" sz="2000" baseline="-25000" dirty="0" smtClean="0">
                <a:solidFill>
                  <a:schemeClr val="tx2"/>
                </a:solidFill>
              </a:rPr>
              <a:t>3</a:t>
            </a:r>
            <a:r>
              <a:rPr lang="en-US" sz="2200" dirty="0" smtClean="0">
                <a:solidFill>
                  <a:schemeClr val="tx2"/>
                </a:solidFill>
              </a:rPr>
              <a:t>,</a:t>
            </a:r>
          </a:p>
          <a:p>
            <a:r>
              <a:rPr lang="en-US" sz="2200" dirty="0" smtClean="0">
                <a:solidFill>
                  <a:schemeClr val="tx2"/>
                </a:solidFill>
              </a:rPr>
              <a:t>0 = (1 </a:t>
            </a:r>
            <a:r>
              <a:rPr lang="en-US" sz="2200" dirty="0">
                <a:solidFill>
                  <a:schemeClr val="tx2"/>
                </a:solidFill>
              </a:rPr>
              <a:t>– Z</a:t>
            </a:r>
            <a:r>
              <a:rPr lang="en-US" sz="2000" baseline="-25000" dirty="0">
                <a:solidFill>
                  <a:schemeClr val="tx2"/>
                </a:solidFill>
              </a:rPr>
              <a:t>3</a:t>
            </a:r>
            <a:r>
              <a:rPr lang="en-US" sz="2200" dirty="0" smtClean="0">
                <a:solidFill>
                  <a:schemeClr val="tx2"/>
                </a:solidFill>
              </a:rPr>
              <a:t>) </a:t>
            </a:r>
            <a:r>
              <a:rPr lang="en-US" sz="2200" dirty="0">
                <a:solidFill>
                  <a:schemeClr val="tx2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smtClean="0">
                <a:solidFill>
                  <a:schemeClr val="tx2"/>
                </a:solidFill>
              </a:rPr>
              <a:t>(Z</a:t>
            </a:r>
            <a:r>
              <a:rPr lang="en-US" sz="2400" baseline="-25000" dirty="0" smtClean="0">
                <a:solidFill>
                  <a:schemeClr val="tx2"/>
                </a:solidFill>
              </a:rPr>
              <a:t>1</a:t>
            </a:r>
            <a:r>
              <a:rPr lang="en-US" sz="2200" dirty="0" smtClean="0">
                <a:solidFill>
                  <a:schemeClr val="tx2"/>
                </a:solidFill>
              </a:rPr>
              <a:t> </a:t>
            </a:r>
            <a:r>
              <a:rPr lang="en-US" sz="2200" dirty="0">
                <a:solidFill>
                  <a:schemeClr val="tx2"/>
                </a:solidFill>
              </a:rPr>
              <a:t>– </a:t>
            </a:r>
            <a:r>
              <a:rPr lang="en-US" sz="2200" dirty="0" smtClean="0">
                <a:solidFill>
                  <a:schemeClr val="tx2"/>
                </a:solidFill>
              </a:rPr>
              <a:t>Z</a:t>
            </a:r>
            <a:r>
              <a:rPr lang="en-US" sz="2000" baseline="-25000" dirty="0" smtClean="0">
                <a:solidFill>
                  <a:schemeClr val="tx2"/>
                </a:solidFill>
              </a:rPr>
              <a:t>2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200" dirty="0">
                <a:solidFill>
                  <a:schemeClr val="tx2"/>
                </a:solidFill>
              </a:rPr>
              <a:t>) </a:t>
            </a:r>
          </a:p>
        </p:txBody>
      </p:sp>
      <p:sp>
        <p:nvSpPr>
          <p:cNvPr id="23" name="Double Brace 22"/>
          <p:cNvSpPr/>
          <p:nvPr/>
        </p:nvSpPr>
        <p:spPr>
          <a:xfrm>
            <a:off x="4886423" y="1123628"/>
            <a:ext cx="3261360" cy="937105"/>
          </a:xfrm>
          <a:prstGeom prst="bracePair">
            <a:avLst/>
          </a:prstGeom>
          <a:ln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"/>
          <p:cNvSpPr txBox="1">
            <a:spLocks noChangeArrowheads="1"/>
          </p:cNvSpPr>
          <p:nvPr/>
        </p:nvSpPr>
        <p:spPr>
          <a:xfrm>
            <a:off x="1407576" y="367645"/>
            <a:ext cx="2242871" cy="663476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ircuit gates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702523" y="612961"/>
            <a:ext cx="952500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1"/>
          <p:cNvSpPr txBox="1">
            <a:spLocks noChangeArrowheads="1"/>
          </p:cNvSpPr>
          <p:nvPr/>
        </p:nvSpPr>
        <p:spPr>
          <a:xfrm>
            <a:off x="4980394" y="390264"/>
            <a:ext cx="1359024" cy="669769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/>
              <a:t>same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5130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11" grpId="0" animBg="1"/>
      <p:bldP spid="20" grpId="0" animBg="1"/>
      <p:bldP spid="25" grpId="0" animBg="1"/>
      <p:bldP spid="27" grpId="0" animBg="1"/>
      <p:bldP spid="30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799865" y="3852328"/>
            <a:ext cx="7709134" cy="1905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charset="2"/>
              <a:buChar char="§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charset="2"/>
              <a:buChar char=""/>
              <a:defRPr sz="22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r>
              <a:rPr lang="en-US" sz="2200" dirty="0" smtClean="0">
                <a:solidFill>
                  <a:schemeClr val="tx2"/>
                </a:solidFill>
              </a:rPr>
              <a:t>Observe: setup costs and hence batching are acceptable (batching fits data parallel cloud computations).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200" dirty="0" smtClean="0">
                <a:solidFill>
                  <a:schemeClr val="tx2"/>
                </a:solidFill>
              </a:rPr>
              <a:t>What we need: small batch sizes to break even.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82933" y="735098"/>
            <a:ext cx="3217568" cy="2243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charset="2"/>
              <a:buChar char="§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charset="2"/>
              <a:buChar char=""/>
              <a:defRPr sz="22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00"/>
              </a:spcBef>
              <a:buNone/>
            </a:pPr>
            <a:r>
              <a:rPr lang="en-US" sz="2600" dirty="0" smtClean="0">
                <a:solidFill>
                  <a:schemeClr val="tx2"/>
                </a:solidFill>
              </a:rPr>
              <a:t>CMT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>
                <a:solidFill>
                  <a:schemeClr val="accent5"/>
                </a:solidFill>
              </a:rPr>
              <a:t>–</a:t>
            </a:r>
            <a:r>
              <a:rPr lang="en-US" sz="2200" dirty="0" smtClean="0">
                <a:solidFill>
                  <a:schemeClr val="accent5"/>
                </a:solidFill>
              </a:rPr>
              <a:t> Limited expressiveness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+ No setup costs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+ No crypto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39067" y="724515"/>
            <a:ext cx="3005902" cy="2243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charset="2"/>
              <a:buChar char="§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charset="2"/>
              <a:buChar char=""/>
              <a:defRPr sz="22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00"/>
              </a:spcBef>
              <a:buNone/>
            </a:pPr>
            <a:r>
              <a:rPr lang="en-US" sz="2600" dirty="0" err="1" smtClean="0">
                <a:solidFill>
                  <a:schemeClr val="tx2"/>
                </a:solidFill>
              </a:rPr>
              <a:t>Zaatar</a:t>
            </a:r>
            <a:endParaRPr lang="en-US" sz="2600" dirty="0" smtClean="0">
              <a:solidFill>
                <a:schemeClr val="tx2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 smtClean="0">
                <a:solidFill>
                  <a:srgbClr val="4A659A"/>
                </a:solidFill>
              </a:rPr>
              <a:t>+ General-purpose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 smtClean="0">
                <a:solidFill>
                  <a:schemeClr val="accent5"/>
                </a:solidFill>
              </a:rPr>
              <a:t>– Requires setup costs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>
                <a:solidFill>
                  <a:schemeClr val="accent5"/>
                </a:solidFill>
              </a:rPr>
              <a:t>–</a:t>
            </a:r>
            <a:r>
              <a:rPr lang="en-US" sz="2200" dirty="0" smtClean="0">
                <a:solidFill>
                  <a:schemeClr val="accent5"/>
                </a:solidFill>
              </a:rPr>
              <a:t> Requires </a:t>
            </a:r>
            <a:r>
              <a:rPr lang="en-US" sz="2200" dirty="0">
                <a:solidFill>
                  <a:schemeClr val="accent5"/>
                </a:solidFill>
              </a:rPr>
              <a:t>c</a:t>
            </a:r>
            <a:r>
              <a:rPr lang="en-US" sz="2200" dirty="0" smtClean="0">
                <a:solidFill>
                  <a:schemeClr val="accent5"/>
                </a:solidFill>
              </a:rPr>
              <a:t>rypto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72744" y="718167"/>
            <a:ext cx="736834" cy="477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charset="2"/>
              <a:buChar char="§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charset="2"/>
              <a:buChar char=""/>
              <a:defRPr sz="22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00"/>
              </a:spcBef>
              <a:buNone/>
            </a:pPr>
            <a:r>
              <a:rPr lang="en-US" sz="2600" dirty="0">
                <a:solidFill>
                  <a:schemeClr val="tx2"/>
                </a:solidFill>
              </a:rPr>
              <a:t>v</a:t>
            </a:r>
            <a:r>
              <a:rPr lang="en-US" sz="2600" dirty="0" smtClean="0">
                <a:solidFill>
                  <a:schemeClr val="tx2"/>
                </a:solidFill>
              </a:rPr>
              <a:t>s.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535082" y="1291167"/>
            <a:ext cx="2825751" cy="412750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528732" y="1789570"/>
            <a:ext cx="2853268" cy="454097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70465" y="2270053"/>
            <a:ext cx="2139952" cy="454097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246727" y="2913148"/>
            <a:ext cx="2584690" cy="780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charset="2"/>
              <a:buChar char="§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charset="2"/>
              <a:buChar char=""/>
              <a:defRPr sz="22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00"/>
              </a:spcBef>
              <a:buNone/>
            </a:pPr>
            <a:r>
              <a:rPr lang="en-US" sz="2600" dirty="0" smtClean="0">
                <a:solidFill>
                  <a:schemeClr val="tx2"/>
                </a:solidFill>
              </a:rPr>
              <a:t>CMT, improved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10416" y="2598209"/>
            <a:ext cx="1169458" cy="328083"/>
          </a:xfrm>
          <a:prstGeom prst="straightConnector1">
            <a:avLst/>
          </a:prstGeom>
          <a:ln w="22225">
            <a:solidFill>
              <a:schemeClr val="tx2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386792" y="1524000"/>
            <a:ext cx="1105962" cy="1418167"/>
          </a:xfrm>
          <a:prstGeom prst="straightConnector1">
            <a:avLst/>
          </a:prstGeom>
          <a:ln w="22225">
            <a:solidFill>
              <a:schemeClr val="tx2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1"/>
          </p:cNvCxnSpPr>
          <p:nvPr/>
        </p:nvCxnSpPr>
        <p:spPr>
          <a:xfrm flipH="1">
            <a:off x="4778375" y="2016619"/>
            <a:ext cx="750357" cy="930839"/>
          </a:xfrm>
          <a:prstGeom prst="straightConnector1">
            <a:avLst/>
          </a:prstGeom>
          <a:ln w="22225">
            <a:solidFill>
              <a:schemeClr val="tx2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14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 animBg="1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756968" y="2416275"/>
            <a:ext cx="3391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4A659A"/>
                </a:solidFill>
              </a:rPr>
              <a:t>Design of Allspice</a:t>
            </a:r>
            <a:endParaRPr lang="en-US" sz="2400" dirty="0">
              <a:solidFill>
                <a:srgbClr val="4A659A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8136" y="5496943"/>
            <a:ext cx="566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4A659A"/>
                </a:solidFill>
              </a:rPr>
              <a:t>Experimental evaluation</a:t>
            </a:r>
            <a:endParaRPr lang="en-US" sz="2400" dirty="0">
              <a:solidFill>
                <a:srgbClr val="4A659A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9453" y="854172"/>
            <a:ext cx="4583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4A659A"/>
                </a:solidFill>
              </a:rPr>
              <a:t>Background: CMT and </a:t>
            </a:r>
            <a:r>
              <a:rPr lang="en-US" sz="2400" dirty="0" err="1" smtClean="0">
                <a:solidFill>
                  <a:srgbClr val="4A659A"/>
                </a:solidFill>
              </a:rPr>
              <a:t>Zaatar</a:t>
            </a:r>
            <a:endParaRPr lang="en-US" sz="2400" dirty="0">
              <a:solidFill>
                <a:srgbClr val="4A659A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9133" y="4593922"/>
            <a:ext cx="1180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Zaatar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529133" y="2998103"/>
            <a:ext cx="2808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CMT, improved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368552" y="3888358"/>
            <a:ext cx="1671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compiler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29752" y="3226440"/>
            <a:ext cx="1147988" cy="723150"/>
          </a:xfrm>
          <a:prstGeom prst="straightConnector1">
            <a:avLst/>
          </a:prstGeom>
          <a:ln w="31750">
            <a:solidFill>
              <a:schemeClr val="tx2"/>
            </a:solidFill>
            <a:prstDash val="solid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50911" y="4261414"/>
            <a:ext cx="1172961" cy="523957"/>
          </a:xfrm>
          <a:prstGeom prst="straightConnector1">
            <a:avLst/>
          </a:prstGeom>
          <a:ln w="31750">
            <a:solidFill>
              <a:schemeClr val="tx2"/>
            </a:solidFill>
            <a:prstDash val="solid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25736" y="4129476"/>
            <a:ext cx="614947" cy="0"/>
          </a:xfrm>
          <a:prstGeom prst="straightConnector1">
            <a:avLst/>
          </a:prstGeom>
          <a:ln w="31750">
            <a:solidFill>
              <a:schemeClr val="tx2"/>
            </a:solidFill>
            <a:prstDash val="solid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9299" y="4036397"/>
            <a:ext cx="1007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foo.c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99299" y="3691380"/>
            <a:ext cx="130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foo.sfdl</a:t>
            </a:r>
            <a:endParaRPr lang="en-US" sz="2000" dirty="0"/>
          </a:p>
        </p:txBody>
      </p:sp>
      <p:sp>
        <p:nvSpPr>
          <p:cNvPr id="13" name="Rounded Rectangle 12"/>
          <p:cNvSpPr/>
          <p:nvPr/>
        </p:nvSpPr>
        <p:spPr>
          <a:xfrm>
            <a:off x="666749" y="2261585"/>
            <a:ext cx="2772833" cy="775843"/>
          </a:xfrm>
          <a:prstGeom prst="roundRect">
            <a:avLst>
              <a:gd name="adj" fmla="val 50000"/>
            </a:avLst>
          </a:prstGeom>
          <a:solidFill>
            <a:schemeClr val="tx2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91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8823" y="930011"/>
            <a:ext cx="5168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Recall: CMT requires arithmetic circuits, which have limited expressiveness </a:t>
            </a:r>
            <a:endParaRPr lang="en-US" sz="2200" dirty="0"/>
          </a:p>
        </p:txBody>
      </p:sp>
      <p:grpSp>
        <p:nvGrpSpPr>
          <p:cNvPr id="196" name="Group 195"/>
          <p:cNvGrpSpPr/>
          <p:nvPr/>
        </p:nvGrpSpPr>
        <p:grpSpPr>
          <a:xfrm>
            <a:off x="6444988" y="501238"/>
            <a:ext cx="1094312" cy="1699441"/>
            <a:chOff x="5884072" y="522404"/>
            <a:chExt cx="1094312" cy="1699441"/>
          </a:xfrm>
        </p:grpSpPr>
        <p:sp>
          <p:nvSpPr>
            <p:cNvPr id="16" name="Rectangle 15"/>
            <p:cNvSpPr/>
            <p:nvPr/>
          </p:nvSpPr>
          <p:spPr>
            <a:xfrm>
              <a:off x="6123315" y="564733"/>
              <a:ext cx="154791" cy="31095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896289" y="804840"/>
              <a:ext cx="22702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90952" y="1251449"/>
              <a:ext cx="22702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596287" y="979728"/>
              <a:ext cx="154791" cy="7122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890952" y="2152929"/>
              <a:ext cx="22702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10292" y="1042130"/>
              <a:ext cx="8599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751078" y="1299770"/>
              <a:ext cx="22730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276209" y="756465"/>
              <a:ext cx="792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884072" y="1691954"/>
              <a:ext cx="22702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894391" y="640324"/>
              <a:ext cx="22702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890952" y="1077314"/>
              <a:ext cx="22702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890952" y="1520938"/>
              <a:ext cx="22702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890952" y="1987321"/>
              <a:ext cx="22702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6355502" y="686917"/>
              <a:ext cx="154791" cy="41858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355502" y="1569338"/>
              <a:ext cx="154791" cy="41858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23138" y="996274"/>
              <a:ext cx="154791" cy="31095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121418" y="1448485"/>
              <a:ext cx="154791" cy="31095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21418" y="1897688"/>
              <a:ext cx="154791" cy="31095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279471" y="1042130"/>
              <a:ext cx="792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276209" y="1629154"/>
              <a:ext cx="792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279471" y="1935095"/>
              <a:ext cx="792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510292" y="1627334"/>
              <a:ext cx="8599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47121" y="522404"/>
              <a:ext cx="15615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×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48092" y="955676"/>
              <a:ext cx="15615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×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5743" y="1400909"/>
              <a:ext cx="15615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×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45821" y="1852513"/>
              <a:ext cx="15615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×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86803" y="690138"/>
              <a:ext cx="15615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86408" y="1581342"/>
              <a:ext cx="15615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27194" y="1102245"/>
              <a:ext cx="15615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</p:grpSp>
      <p:sp>
        <p:nvSpPr>
          <p:cNvPr id="52" name="Rectangle 1"/>
          <p:cNvSpPr txBox="1">
            <a:spLocks noChangeArrowheads="1"/>
          </p:cNvSpPr>
          <p:nvPr/>
        </p:nvSpPr>
        <p:spPr>
          <a:xfrm>
            <a:off x="2027142" y="2991354"/>
            <a:ext cx="2370874" cy="663476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/>
              <a:t>Z</a:t>
            </a:r>
            <a:r>
              <a:rPr lang="en-US" sz="2200" baseline="-25000" dirty="0" smtClean="0"/>
              <a:t>3</a:t>
            </a:r>
            <a:r>
              <a:rPr lang="en-US" sz="2200" dirty="0" smtClean="0"/>
              <a:t> </a:t>
            </a:r>
            <a:r>
              <a:rPr lang="en-US" sz="2200" dirty="0" smtClean="0">
                <a:sym typeface="Wingdings"/>
              </a:rPr>
              <a:t>← </a:t>
            </a:r>
            <a:r>
              <a:rPr lang="en-US" sz="2200" dirty="0"/>
              <a:t>(Z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 != Z</a:t>
            </a:r>
            <a:r>
              <a:rPr lang="en-US" sz="2200" baseline="-25000" dirty="0" smtClean="0"/>
              <a:t>2</a:t>
            </a:r>
            <a:r>
              <a:rPr lang="en-US" sz="2200" dirty="0"/>
              <a:t>)</a:t>
            </a:r>
            <a:endParaRPr lang="en-US" sz="2200" dirty="0" smtClean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318000" y="3254190"/>
            <a:ext cx="745541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482587" y="2851518"/>
            <a:ext cx="31357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cs typeface="Helvetica" charset="0"/>
                <a:sym typeface="Helvetica" charset="0"/>
              </a:rPr>
              <a:t>0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(Z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 – Z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) </a:t>
            </a:r>
            <a:r>
              <a:rPr lang="en-US" sz="22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200" dirty="0" smtClean="0"/>
              <a:t> </a:t>
            </a:r>
            <a:r>
              <a:rPr lang="en-US" sz="2200" dirty="0"/>
              <a:t>M – </a:t>
            </a:r>
            <a:r>
              <a:rPr lang="en-US" sz="2200" dirty="0" smtClean="0"/>
              <a:t>Z</a:t>
            </a:r>
            <a:r>
              <a:rPr lang="en-US" sz="2200" baseline="-25000" dirty="0" smtClean="0"/>
              <a:t>3</a:t>
            </a:r>
            <a:r>
              <a:rPr lang="en-US" sz="2200" dirty="0" smtClean="0"/>
              <a:t>,</a:t>
            </a:r>
          </a:p>
          <a:p>
            <a:r>
              <a:rPr lang="en-US" sz="2200" dirty="0" smtClean="0"/>
              <a:t>0 = (1 </a:t>
            </a:r>
            <a:r>
              <a:rPr lang="en-US" sz="2200" dirty="0"/>
              <a:t>– Z</a:t>
            </a:r>
            <a:r>
              <a:rPr lang="en-US" sz="2200" baseline="-25000" dirty="0"/>
              <a:t>3</a:t>
            </a:r>
            <a:r>
              <a:rPr lang="en-US" sz="2200" dirty="0" smtClean="0"/>
              <a:t>) </a:t>
            </a:r>
            <a:r>
              <a:rPr lang="en-US" sz="2200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200" dirty="0"/>
              <a:t> </a:t>
            </a:r>
            <a:r>
              <a:rPr lang="en-US" sz="2200" dirty="0" smtClean="0"/>
              <a:t>(Z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 </a:t>
            </a:r>
            <a:r>
              <a:rPr lang="en-US" sz="2200" dirty="0"/>
              <a:t>– </a:t>
            </a:r>
            <a:r>
              <a:rPr lang="en-US" sz="2200" dirty="0" smtClean="0"/>
              <a:t>Z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</a:t>
            </a:r>
            <a:r>
              <a:rPr lang="en-US" sz="2200" dirty="0"/>
              <a:t>) </a:t>
            </a:r>
          </a:p>
          <a:p>
            <a:endParaRPr lang="en-US" sz="2200" dirty="0"/>
          </a:p>
        </p:txBody>
      </p:sp>
      <p:sp>
        <p:nvSpPr>
          <p:cNvPr id="56" name="Double Brace 55"/>
          <p:cNvSpPr/>
          <p:nvPr/>
        </p:nvSpPr>
        <p:spPr>
          <a:xfrm>
            <a:off x="5357091" y="2895138"/>
            <a:ext cx="3240966" cy="773546"/>
          </a:xfrm>
          <a:prstGeom prst="bracePair">
            <a:avLst/>
          </a:prstGeom>
          <a:ln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88823" y="3010037"/>
            <a:ext cx="14782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Recall:</a:t>
            </a:r>
            <a:endParaRPr lang="en-US" sz="2200" dirty="0"/>
          </a:p>
        </p:txBody>
      </p:sp>
      <p:sp>
        <p:nvSpPr>
          <p:cNvPr id="51" name="TextBox 50"/>
          <p:cNvSpPr txBox="1"/>
          <p:nvPr/>
        </p:nvSpPr>
        <p:spPr>
          <a:xfrm>
            <a:off x="588823" y="4811598"/>
            <a:ext cx="42687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Solution: circuits that take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advice</a:t>
            </a:r>
            <a:endParaRPr lang="en-US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119266" y="4251043"/>
            <a:ext cx="1431636" cy="1166091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126737" y="5599547"/>
            <a:ext cx="1412620" cy="750455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045357" y="4948235"/>
            <a:ext cx="615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A659A"/>
                </a:solidFill>
              </a:rPr>
              <a:t>z</a:t>
            </a:r>
            <a:r>
              <a:rPr lang="en-US" sz="2000" baseline="-25000" dirty="0" smtClean="0">
                <a:solidFill>
                  <a:srgbClr val="4A659A"/>
                </a:solidFill>
              </a:rPr>
              <a:t>3</a:t>
            </a:r>
            <a:endParaRPr lang="en-US" sz="2000" dirty="0">
              <a:solidFill>
                <a:srgbClr val="4A659A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68448" y="5834215"/>
            <a:ext cx="591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4A659A"/>
                </a:solidFill>
              </a:rPr>
              <a:t>m</a:t>
            </a:r>
            <a:endParaRPr lang="en-US" sz="2000" dirty="0">
              <a:solidFill>
                <a:srgbClr val="4A659A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5691793" y="5215517"/>
            <a:ext cx="417802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133342" y="4312833"/>
            <a:ext cx="713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z</a:t>
            </a:r>
            <a:r>
              <a:rPr lang="en-US" sz="2000" baseline="-25000" dirty="0" smtClean="0"/>
              <a:t>1</a:t>
            </a:r>
            <a:endParaRPr lang="en-US" sz="2000" dirty="0"/>
          </a:p>
        </p:txBody>
      </p:sp>
      <p:sp>
        <p:nvSpPr>
          <p:cNvPr id="77" name="TextBox 76"/>
          <p:cNvSpPr txBox="1"/>
          <p:nvPr/>
        </p:nvSpPr>
        <p:spPr>
          <a:xfrm>
            <a:off x="6147196" y="4719233"/>
            <a:ext cx="699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z</a:t>
            </a:r>
            <a:r>
              <a:rPr lang="en-US" sz="2000" baseline="-25000" dirty="0" smtClean="0"/>
              <a:t>2</a:t>
            </a:r>
            <a:endParaRPr lang="en-US" sz="2000" dirty="0"/>
          </a:p>
        </p:txBody>
      </p:sp>
      <p:cxnSp>
        <p:nvCxnSpPr>
          <p:cNvPr id="39" name="Curved Connector 38"/>
          <p:cNvCxnSpPr>
            <a:stCxn id="76" idx="3"/>
          </p:cNvCxnSpPr>
          <p:nvPr/>
        </p:nvCxnSpPr>
        <p:spPr>
          <a:xfrm>
            <a:off x="6846847" y="4512888"/>
            <a:ext cx="329665" cy="1090053"/>
          </a:xfrm>
          <a:prstGeom prst="bentConnector2">
            <a:avLst/>
          </a:prstGeom>
          <a:ln w="190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38"/>
          <p:cNvCxnSpPr>
            <a:stCxn id="77" idx="3"/>
          </p:cNvCxnSpPr>
          <p:nvPr/>
        </p:nvCxnSpPr>
        <p:spPr>
          <a:xfrm>
            <a:off x="6846847" y="4919288"/>
            <a:ext cx="157842" cy="668712"/>
          </a:xfrm>
          <a:prstGeom prst="bentConnector2">
            <a:avLst/>
          </a:prstGeom>
          <a:ln w="190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5691793" y="6065106"/>
            <a:ext cx="433703" cy="4097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urved Connector 38"/>
          <p:cNvCxnSpPr/>
          <p:nvPr/>
        </p:nvCxnSpPr>
        <p:spPr>
          <a:xfrm rot="16200000" flipH="1">
            <a:off x="5723209" y="5347710"/>
            <a:ext cx="526782" cy="257593"/>
          </a:xfrm>
          <a:prstGeom prst="bentConnector3">
            <a:avLst>
              <a:gd name="adj1" fmla="val 98406"/>
            </a:avLst>
          </a:prstGeom>
          <a:ln w="190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7968395" y="4519879"/>
            <a:ext cx="672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</a:t>
            </a:r>
            <a:endParaRPr lang="en-US" sz="2000" dirty="0"/>
          </a:p>
        </p:txBody>
      </p:sp>
      <p:sp>
        <p:nvSpPr>
          <p:cNvPr id="172" name="TextBox 171"/>
          <p:cNvSpPr txBox="1"/>
          <p:nvPr/>
        </p:nvSpPr>
        <p:spPr>
          <a:xfrm>
            <a:off x="5068448" y="4308997"/>
            <a:ext cx="591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x</a:t>
            </a:r>
            <a:endParaRPr lang="en-US" sz="2000" dirty="0"/>
          </a:p>
        </p:txBody>
      </p:sp>
      <p:cxnSp>
        <p:nvCxnSpPr>
          <p:cNvPr id="173" name="Straight Connector 172"/>
          <p:cNvCxnSpPr/>
          <p:nvPr/>
        </p:nvCxnSpPr>
        <p:spPr>
          <a:xfrm>
            <a:off x="5691793" y="4547932"/>
            <a:ext cx="417802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6115318" y="5557680"/>
            <a:ext cx="1429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</a:t>
            </a:r>
            <a:r>
              <a:rPr lang="en-US" sz="2200" dirty="0" smtClean="0"/>
              <a:t>heck</a:t>
            </a:r>
          </a:p>
          <a:p>
            <a:pPr algn="ctr"/>
            <a:r>
              <a:rPr lang="en-US" sz="2200" dirty="0" smtClean="0"/>
              <a:t>advice</a:t>
            </a:r>
            <a:endParaRPr lang="en-US" sz="2200" dirty="0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7541982" y="4776217"/>
            <a:ext cx="417802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7963913" y="5760267"/>
            <a:ext cx="672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cxnSp>
        <p:nvCxnSpPr>
          <p:cNvPr id="195" name="Straight Connector 194"/>
          <p:cNvCxnSpPr/>
          <p:nvPr/>
        </p:nvCxnSpPr>
        <p:spPr>
          <a:xfrm>
            <a:off x="7537500" y="5981970"/>
            <a:ext cx="417802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658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5" grpId="0"/>
      <p:bldP spid="56" grpId="0" animBg="1"/>
      <p:bldP spid="57" grpId="0"/>
      <p:bldP spid="51" grpId="0"/>
      <p:bldP spid="54" grpId="0" animBg="1"/>
      <p:bldP spid="58" grpId="0" animBg="1"/>
      <p:bldP spid="59" grpId="0"/>
      <p:bldP spid="60" grpId="0"/>
      <p:bldP spid="76" grpId="0"/>
      <p:bldP spid="77" grpId="0"/>
      <p:bldP spid="171" grpId="0"/>
      <p:bldP spid="172" grpId="0"/>
      <p:bldP spid="188" grpId="0"/>
      <p:bldP spid="19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973090" y="528155"/>
            <a:ext cx="1403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client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20812" y="528155"/>
            <a:ext cx="1403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server</a:t>
            </a: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454849" y="1361846"/>
            <a:ext cx="2505356" cy="18472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77939" y="992391"/>
            <a:ext cx="2493811" cy="17318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477932" y="1823697"/>
            <a:ext cx="2505363" cy="8078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454841" y="2008391"/>
            <a:ext cx="2505363" cy="16167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2926" y="4645555"/>
            <a:ext cx="27016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cap="small" dirty="0">
                <a:solidFill>
                  <a:schemeClr val="accent5"/>
                </a:solidFill>
              </a:rPr>
              <a:t>a</a:t>
            </a:r>
            <a:r>
              <a:rPr lang="en-US" sz="2200" b="1" cap="small" dirty="0" smtClean="0">
                <a:solidFill>
                  <a:schemeClr val="accent5"/>
                </a:solidFill>
              </a:rPr>
              <a:t>ccept/reject</a:t>
            </a:r>
            <a:endParaRPr lang="en-US" sz="2200" b="1" cap="small" dirty="0">
              <a:solidFill>
                <a:schemeClr val="accent5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660071" y="4354286"/>
            <a:ext cx="2152" cy="346517"/>
          </a:xfrm>
          <a:prstGeom prst="straightConnector1">
            <a:avLst/>
          </a:prstGeom>
          <a:ln>
            <a:solidFill>
              <a:srgbClr val="5A170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293417">
            <a:off x="3753670" y="648124"/>
            <a:ext cx="195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“f”</a:t>
            </a:r>
            <a:r>
              <a:rPr lang="en-US" sz="2400" dirty="0"/>
              <a:t>, </a:t>
            </a:r>
            <a:r>
              <a:rPr lang="en-US" sz="2400" dirty="0" smtClean="0"/>
              <a:t>x 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 rot="21329636">
            <a:off x="3826172" y="986718"/>
            <a:ext cx="195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</a:t>
            </a:r>
            <a:r>
              <a:rPr lang="en-US" sz="2400" dirty="0" smtClean="0"/>
              <a:t>, </a:t>
            </a:r>
            <a:r>
              <a:rPr lang="en-US" sz="2400" dirty="0" err="1" smtClean="0"/>
              <a:t>z</a:t>
            </a:r>
            <a:r>
              <a:rPr lang="en-US" sz="2400" baseline="-25000" dirty="0" err="1" smtClean="0"/>
              <a:t>advice</a:t>
            </a:r>
            <a:endParaRPr lang="en-US" sz="2400" baseline="-25000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454841" y="669118"/>
            <a:ext cx="11554" cy="3821579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937113" y="726845"/>
            <a:ext cx="38445" cy="3798488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3468695" y="2299370"/>
            <a:ext cx="2505363" cy="8078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H="1">
            <a:off x="3445604" y="2484064"/>
            <a:ext cx="2505363" cy="16167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>
            <a:off x="3471004" y="3190679"/>
            <a:ext cx="2505363" cy="8078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 flipH="1">
            <a:off x="3447913" y="3375373"/>
            <a:ext cx="2505363" cy="16167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 rot="16200000">
            <a:off x="3891947" y="2689464"/>
            <a:ext cx="1403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…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46225" y="5064151"/>
            <a:ext cx="49087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2400"/>
              </a:spcBef>
              <a:buFontTx/>
              <a:buAutoNum type="arabicParenBoth"/>
            </a:pPr>
            <a:r>
              <a:rPr lang="en-US" sz="2200" dirty="0">
                <a:solidFill>
                  <a:schemeClr val="tx2"/>
                </a:solidFill>
              </a:rPr>
              <a:t>How do we ensure regularity</a:t>
            </a:r>
            <a:r>
              <a:rPr lang="en-US" sz="2200" dirty="0" smtClean="0">
                <a:solidFill>
                  <a:schemeClr val="tx2"/>
                </a:solidFill>
              </a:rPr>
              <a:t>?</a:t>
            </a:r>
          </a:p>
          <a:p>
            <a:pPr marL="457200" indent="-457200">
              <a:spcBef>
                <a:spcPts val="2400"/>
              </a:spcBef>
              <a:buAutoNum type="arabicParenBoth"/>
            </a:pPr>
            <a:r>
              <a:rPr lang="en-US" sz="2200" dirty="0" smtClean="0">
                <a:solidFill>
                  <a:schemeClr val="tx2"/>
                </a:solidFill>
              </a:rPr>
              <a:t>Is this efficient?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5351" y="1887221"/>
            <a:ext cx="2028648" cy="1865429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194603" y="1210493"/>
            <a:ext cx="329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2344644" y="1246922"/>
            <a:ext cx="423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718010" y="3865057"/>
            <a:ext cx="715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tx2"/>
                </a:solidFill>
              </a:rPr>
              <a:t>x 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61052" y="3856006"/>
            <a:ext cx="871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chemeClr val="tx2"/>
                </a:solidFill>
              </a:rPr>
              <a:t>z</a:t>
            </a:r>
            <a:r>
              <a:rPr lang="en-US" sz="2200" baseline="-25000" dirty="0" err="1" smtClean="0">
                <a:solidFill>
                  <a:schemeClr val="tx2"/>
                </a:solidFill>
              </a:rPr>
              <a:t>advice</a:t>
            </a:r>
            <a:r>
              <a:rPr lang="en-US" sz="2200" dirty="0" smtClean="0">
                <a:solidFill>
                  <a:schemeClr val="tx2"/>
                </a:solidFill>
              </a:rPr>
              <a:t> </a:t>
            </a:r>
            <a:endParaRPr lang="en-US" sz="2200" dirty="0">
              <a:solidFill>
                <a:schemeClr val="tx2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1343694" y="1642806"/>
            <a:ext cx="48" cy="24024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2499448" y="1655916"/>
            <a:ext cx="48" cy="24024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087928" y="3745563"/>
            <a:ext cx="0" cy="235887"/>
          </a:xfrm>
          <a:prstGeom prst="line">
            <a:avLst/>
          </a:prstGeom>
          <a:ln w="158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2054425" y="3857625"/>
            <a:ext cx="0" cy="119066"/>
          </a:xfrm>
          <a:prstGeom prst="line">
            <a:avLst/>
          </a:prstGeom>
          <a:ln w="15875" cap="flat">
            <a:solidFill>
              <a:schemeClr val="tx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1738070" y="3863975"/>
            <a:ext cx="314326" cy="3176"/>
          </a:xfrm>
          <a:prstGeom prst="line">
            <a:avLst/>
          </a:prstGeom>
          <a:ln w="158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1743275" y="3746500"/>
            <a:ext cx="0" cy="119066"/>
          </a:xfrm>
          <a:prstGeom prst="line">
            <a:avLst/>
          </a:prstGeom>
          <a:ln w="158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 flipV="1">
            <a:off x="2216832" y="3860614"/>
            <a:ext cx="0" cy="119066"/>
          </a:xfrm>
          <a:prstGeom prst="line">
            <a:avLst/>
          </a:prstGeom>
          <a:ln w="15875" cap="flat">
            <a:solidFill>
              <a:schemeClr val="tx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2218861" y="3866964"/>
            <a:ext cx="314326" cy="3176"/>
          </a:xfrm>
          <a:prstGeom prst="line">
            <a:avLst/>
          </a:prstGeom>
          <a:ln w="158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2527982" y="3749489"/>
            <a:ext cx="0" cy="119066"/>
          </a:xfrm>
          <a:prstGeom prst="line">
            <a:avLst/>
          </a:prstGeom>
          <a:ln w="158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140857" y="1885551"/>
            <a:ext cx="0" cy="1851878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99535" y="1328970"/>
            <a:ext cx="2549071" cy="417280"/>
          </a:xfrm>
          <a:prstGeom prst="roundRect">
            <a:avLst>
              <a:gd name="adj" fmla="val 50000"/>
            </a:avLst>
          </a:prstGeom>
          <a:solidFill>
            <a:schemeClr val="accent2">
              <a:alpha val="40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10118" y="1830918"/>
            <a:ext cx="2549071" cy="308428"/>
          </a:xfrm>
          <a:prstGeom prst="roundRect">
            <a:avLst>
              <a:gd name="adj" fmla="val 50000"/>
            </a:avLst>
          </a:prstGeom>
          <a:solidFill>
            <a:schemeClr val="accent2">
              <a:alpha val="40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08607" y="2308375"/>
            <a:ext cx="2549071" cy="310243"/>
          </a:xfrm>
          <a:prstGeom prst="roundRect">
            <a:avLst>
              <a:gd name="adj" fmla="val 50000"/>
            </a:avLst>
          </a:prstGeom>
          <a:solidFill>
            <a:schemeClr val="accent2">
              <a:alpha val="40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99535" y="3937909"/>
            <a:ext cx="2549071" cy="411842"/>
          </a:xfrm>
          <a:prstGeom prst="roundRect">
            <a:avLst>
              <a:gd name="adj" fmla="val 50000"/>
            </a:avLst>
          </a:prstGeom>
          <a:solidFill>
            <a:schemeClr val="accent2">
              <a:alpha val="40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7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524609" y="2416377"/>
            <a:ext cx="1431636" cy="1868714"/>
            <a:chOff x="935462" y="3020786"/>
            <a:chExt cx="1431636" cy="1868714"/>
          </a:xfrm>
        </p:grpSpPr>
        <p:sp useBgFill="1">
          <p:nvSpPr>
            <p:cNvPr id="56" name="Rectangle 55"/>
            <p:cNvSpPr/>
            <p:nvPr/>
          </p:nvSpPr>
          <p:spPr>
            <a:xfrm>
              <a:off x="935462" y="3021152"/>
              <a:ext cx="1431636" cy="1865429"/>
            </a:xfrm>
            <a:prstGeom prst="rect">
              <a:avLst/>
            </a:prstGeom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1986643" y="3020786"/>
              <a:ext cx="0" cy="1868714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 rot="19872165">
            <a:off x="790689" y="2247749"/>
            <a:ext cx="102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 rot="19872165">
            <a:off x="2240312" y="4078368"/>
            <a:ext cx="102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…</a:t>
            </a:r>
            <a:endParaRPr lang="en-US" sz="24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1197720" y="2740449"/>
            <a:ext cx="1431636" cy="1868714"/>
            <a:chOff x="935462" y="3020786"/>
            <a:chExt cx="1431636" cy="1868714"/>
          </a:xfrm>
        </p:grpSpPr>
        <p:sp useBgFill="1">
          <p:nvSpPr>
            <p:cNvPr id="59" name="Rectangle 58"/>
            <p:cNvSpPr/>
            <p:nvPr/>
          </p:nvSpPr>
          <p:spPr>
            <a:xfrm>
              <a:off x="935462" y="3021152"/>
              <a:ext cx="1431636" cy="1865429"/>
            </a:xfrm>
            <a:prstGeom prst="rect">
              <a:avLst/>
            </a:prstGeom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1986643" y="3020786"/>
              <a:ext cx="0" cy="1868714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08819" y="2851125"/>
            <a:ext cx="1431636" cy="1868714"/>
            <a:chOff x="935462" y="3020786"/>
            <a:chExt cx="1431636" cy="1868714"/>
          </a:xfrm>
        </p:grpSpPr>
        <p:sp useBgFill="1">
          <p:nvSpPr>
            <p:cNvPr id="34" name="Rectangle 33"/>
            <p:cNvSpPr/>
            <p:nvPr/>
          </p:nvSpPr>
          <p:spPr>
            <a:xfrm>
              <a:off x="935462" y="3021152"/>
              <a:ext cx="1431636" cy="1865429"/>
            </a:xfrm>
            <a:prstGeom prst="rect">
              <a:avLst/>
            </a:prstGeom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986643" y="3020786"/>
              <a:ext cx="0" cy="1868714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346" y="194235"/>
            <a:ext cx="5779655" cy="1121947"/>
          </a:xfrm>
        </p:spPr>
        <p:txBody>
          <a:bodyPr/>
          <a:lstStyle/>
          <a:p>
            <a:pPr algn="l"/>
            <a:r>
              <a:rPr lang="en-US" sz="2200" dirty="0" smtClean="0"/>
              <a:t>(1) We give up on regularity by using batching.</a:t>
            </a:r>
            <a:endParaRPr lang="en-US" sz="22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990109" y="2449261"/>
            <a:ext cx="2524183" cy="2992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3983364" y="2591581"/>
            <a:ext cx="2519169" cy="9624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874224" y="1310500"/>
            <a:ext cx="1022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client</a:t>
            </a:r>
            <a:endParaRPr lang="en-US" sz="2200" dirty="0"/>
          </a:p>
        </p:txBody>
      </p:sp>
      <p:sp>
        <p:nvSpPr>
          <p:cNvPr id="77" name="TextBox 76"/>
          <p:cNvSpPr txBox="1"/>
          <p:nvPr/>
        </p:nvSpPr>
        <p:spPr>
          <a:xfrm>
            <a:off x="6568530" y="1261336"/>
            <a:ext cx="1022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server</a:t>
            </a:r>
            <a:endParaRPr lang="en-US" sz="2200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3979217" y="1296612"/>
            <a:ext cx="0" cy="368931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6500860" y="1331248"/>
            <a:ext cx="18358" cy="3654675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980873" y="1562577"/>
            <a:ext cx="2522814" cy="2513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3972791" y="2021841"/>
            <a:ext cx="2522814" cy="2513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 rot="293417">
            <a:off x="4208745" y="1268220"/>
            <a:ext cx="195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“f”</a:t>
            </a:r>
            <a:r>
              <a:rPr lang="en-US" sz="2400" dirty="0"/>
              <a:t>, x</a:t>
            </a:r>
            <a:r>
              <a:rPr lang="en-US" sz="2400" baseline="30000" dirty="0"/>
              <a:t>(j)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02" name="TextBox 101"/>
          <p:cNvSpPr txBox="1"/>
          <p:nvPr/>
        </p:nvSpPr>
        <p:spPr>
          <a:xfrm rot="21266662">
            <a:off x="4188312" y="1685784"/>
            <a:ext cx="195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y</a:t>
            </a:r>
            <a:r>
              <a:rPr lang="en-US" sz="2400" baseline="30000" dirty="0"/>
              <a:t>(j</a:t>
            </a:r>
            <a:r>
              <a:rPr lang="en-US" sz="2400" baseline="30000" dirty="0" smtClean="0"/>
              <a:t>)</a:t>
            </a:r>
            <a:r>
              <a:rPr lang="en-US" sz="2400" dirty="0" smtClean="0"/>
              <a:t>, </a:t>
            </a:r>
            <a:r>
              <a:rPr lang="en-US" sz="2400" dirty="0" err="1" smtClean="0"/>
              <a:t>z</a:t>
            </a:r>
            <a:r>
              <a:rPr lang="en-US" sz="2400" baseline="-25000" dirty="0" err="1" smtClean="0"/>
              <a:t>advice</a:t>
            </a:r>
            <a:endParaRPr lang="en-US" sz="2400" baseline="-25000" dirty="0"/>
          </a:p>
        </p:txBody>
      </p:sp>
      <p:sp>
        <p:nvSpPr>
          <p:cNvPr id="33" name="TextBox 32"/>
          <p:cNvSpPr txBox="1"/>
          <p:nvPr/>
        </p:nvSpPr>
        <p:spPr>
          <a:xfrm rot="21329636">
            <a:off x="5041073" y="1755907"/>
            <a:ext cx="578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aseline="30000" dirty="0" smtClean="0"/>
              <a:t>(</a:t>
            </a:r>
            <a:r>
              <a:rPr lang="en-US" sz="2400" baseline="30000" dirty="0"/>
              <a:t>j</a:t>
            </a:r>
            <a:r>
              <a:rPr lang="en-US" sz="2400" baseline="30000" dirty="0" smtClean="0"/>
              <a:t>)</a:t>
            </a:r>
            <a:endParaRPr lang="en-US" sz="2400" baseline="-25000" dirty="0"/>
          </a:p>
        </p:txBody>
      </p:sp>
      <p:sp>
        <p:nvSpPr>
          <p:cNvPr id="62" name="Rectangle 1"/>
          <p:cNvSpPr txBox="1">
            <a:spLocks noChangeArrowheads="1"/>
          </p:cNvSpPr>
          <p:nvPr/>
        </p:nvSpPr>
        <p:spPr>
          <a:xfrm>
            <a:off x="706417" y="5486412"/>
            <a:ext cx="7702797" cy="1011849"/>
          </a:xfrm>
          <a:prstGeom prst="rect">
            <a:avLst/>
          </a:prstGeom>
          <a:ln/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2D2F2B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dirty="0" smtClean="0"/>
              <a:t>(2) For efficiency, the advice must be small relative to the running time (</a:t>
            </a:r>
            <a:r>
              <a:rPr lang="en-US" sz="2200" dirty="0" err="1" smtClean="0"/>
              <a:t>sublinear</a:t>
            </a:r>
            <a:r>
              <a:rPr lang="en-US" sz="2200" dirty="0" smtClean="0"/>
              <a:t> number of != and &lt; operations).</a:t>
            </a:r>
          </a:p>
          <a:p>
            <a:pPr algn="l"/>
            <a:endParaRPr lang="en-US" sz="2200" dirty="0" smtClean="0"/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3987598" y="2680481"/>
            <a:ext cx="2519169" cy="9624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3986539" y="2769381"/>
            <a:ext cx="2519169" cy="9624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991937" y="3136603"/>
            <a:ext cx="2524183" cy="2992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3985192" y="3278923"/>
            <a:ext cx="2519169" cy="9624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3989426" y="3367823"/>
            <a:ext cx="2519169" cy="9624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3988367" y="3456723"/>
            <a:ext cx="2519169" cy="9624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990879" y="3870611"/>
            <a:ext cx="2524183" cy="2992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3984134" y="4012931"/>
            <a:ext cx="2519169" cy="9624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3988368" y="4101831"/>
            <a:ext cx="2519169" cy="9624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3987309" y="4190731"/>
            <a:ext cx="2519169" cy="9624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596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53160" y="781234"/>
            <a:ext cx="127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Zaatar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0010" y="2097097"/>
            <a:ext cx="176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CMT, improved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3100777" y="1030743"/>
            <a:ext cx="647290" cy="1256898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78487" y="1433784"/>
            <a:ext cx="129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11483" y="1737031"/>
            <a:ext cx="1605936" cy="458839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03841" y="1673394"/>
            <a:ext cx="614947" cy="0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965502" y="595245"/>
            <a:ext cx="600075" cy="990600"/>
            <a:chOff x="6726918" y="2654754"/>
            <a:chExt cx="600075" cy="9906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6777820" y="2766495"/>
              <a:ext cx="504723" cy="56534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6777719" y="2902404"/>
              <a:ext cx="501649" cy="73025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726918" y="2654754"/>
              <a:ext cx="1" cy="990600"/>
            </a:xfrm>
            <a:prstGeom prst="line">
              <a:avLst/>
            </a:prstGeom>
            <a:ln w="15875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7323818" y="2661104"/>
              <a:ext cx="3175" cy="974725"/>
            </a:xfrm>
            <a:prstGeom prst="line">
              <a:avLst/>
            </a:prstGeom>
            <a:ln w="15875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774645" y="3030020"/>
              <a:ext cx="504723" cy="56534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774544" y="3165929"/>
              <a:ext cx="501649" cy="73025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774645" y="3296720"/>
              <a:ext cx="504723" cy="56534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6774544" y="3432629"/>
              <a:ext cx="501649" cy="73025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144635" y="1442729"/>
            <a:ext cx="74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foo.c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5957309" y="1811954"/>
            <a:ext cx="600076" cy="1083791"/>
            <a:chOff x="5990317" y="4621440"/>
            <a:chExt cx="600076" cy="1083791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6041219" y="4733181"/>
              <a:ext cx="504723" cy="56534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6041118" y="4869090"/>
              <a:ext cx="501649" cy="73025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990317" y="4621440"/>
              <a:ext cx="0" cy="1083791"/>
            </a:xfrm>
            <a:prstGeom prst="line">
              <a:avLst/>
            </a:prstGeom>
            <a:ln w="15875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6590392" y="4627790"/>
              <a:ext cx="1" cy="1069625"/>
            </a:xfrm>
            <a:prstGeom prst="line">
              <a:avLst/>
            </a:prstGeom>
            <a:ln w="15875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038044" y="4996706"/>
              <a:ext cx="504723" cy="56534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6037943" y="5132615"/>
              <a:ext cx="501649" cy="73025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6038044" y="5466622"/>
              <a:ext cx="504723" cy="56534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6037943" y="5602531"/>
              <a:ext cx="501649" cy="73025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16200000">
              <a:off x="6067004" y="5198767"/>
              <a:ext cx="314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…</a:t>
              </a:r>
              <a:endParaRPr lang="en-US" sz="1400" dirty="0"/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 flipV="1">
            <a:off x="4208205" y="1111044"/>
            <a:ext cx="1605936" cy="458839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1"/>
          <p:cNvSpPr txBox="1">
            <a:spLocks noChangeArrowheads="1"/>
          </p:cNvSpPr>
          <p:nvPr/>
        </p:nvSpPr>
        <p:spPr>
          <a:xfrm>
            <a:off x="598122" y="3268883"/>
            <a:ext cx="8137129" cy="987777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200" dirty="0" smtClean="0"/>
              <a:t>Our compiler is derived from </a:t>
            </a:r>
            <a:r>
              <a:rPr lang="en-US" sz="2200" dirty="0" err="1" smtClean="0"/>
              <a:t>Fairplay</a:t>
            </a:r>
            <a:r>
              <a:rPr lang="en-US" sz="2200" dirty="0" smtClean="0"/>
              <a:t> </a:t>
            </a:r>
            <a:r>
              <a:rPr lang="en-US" sz="1800" dirty="0" smtClean="0"/>
              <a:t>[</a:t>
            </a:r>
            <a:r>
              <a:rPr lang="en-US" sz="1800" cap="small" dirty="0" err="1" smtClean="0"/>
              <a:t>mnps</a:t>
            </a:r>
            <a:r>
              <a:rPr lang="en-US" sz="1800" cap="small" dirty="0" smtClean="0"/>
              <a:t> security</a:t>
            </a:r>
            <a:r>
              <a:rPr lang="en-US" sz="1600" dirty="0" smtClean="0"/>
              <a:t>04</a:t>
            </a:r>
            <a:r>
              <a:rPr lang="en-US" sz="1800" dirty="0" smtClean="0"/>
              <a:t>]</a:t>
            </a:r>
            <a:r>
              <a:rPr lang="en-US" sz="2200" dirty="0"/>
              <a:t>;</a:t>
            </a:r>
            <a:r>
              <a:rPr lang="en-US" sz="2200" dirty="0" smtClean="0"/>
              <a:t> it turns the program into list of assignments (SSA).</a:t>
            </a:r>
            <a:endParaRPr lang="en-US" sz="2200" dirty="0"/>
          </a:p>
        </p:txBody>
      </p:sp>
      <p:sp>
        <p:nvSpPr>
          <p:cNvPr id="38" name="Rectangle 1"/>
          <p:cNvSpPr txBox="1">
            <a:spLocks noChangeArrowheads="1"/>
          </p:cNvSpPr>
          <p:nvPr/>
        </p:nvSpPr>
        <p:spPr>
          <a:xfrm>
            <a:off x="590596" y="4395890"/>
            <a:ext cx="8390844" cy="1014116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/>
              <a:t>We replaced </a:t>
            </a:r>
            <a:r>
              <a:rPr lang="en-US" sz="2200" dirty="0"/>
              <a:t>the back-end </a:t>
            </a:r>
            <a:r>
              <a:rPr lang="en-US" sz="2200" dirty="0" smtClean="0"/>
              <a:t>(now it is constraints </a:t>
            </a:r>
            <a:r>
              <a:rPr lang="en-US" sz="2200" dirty="0"/>
              <a:t>or circuits-with-advice</a:t>
            </a:r>
            <a:r>
              <a:rPr lang="en-US" sz="2200" dirty="0" smtClean="0"/>
              <a:t>) and front-end (now it is C, inspired by </a:t>
            </a:r>
            <a:r>
              <a:rPr lang="en-US" sz="1800" dirty="0" smtClean="0"/>
              <a:t>[</a:t>
            </a:r>
            <a:r>
              <a:rPr lang="en-US" sz="1800" dirty="0" err="1" smtClean="0"/>
              <a:t>Parno</a:t>
            </a:r>
            <a:r>
              <a:rPr lang="en-US" sz="1800" dirty="0" smtClean="0"/>
              <a:t> et al., </a:t>
            </a:r>
            <a:r>
              <a:rPr lang="en-US" sz="1800" cap="small" dirty="0" smtClean="0"/>
              <a:t>oakland</a:t>
            </a:r>
            <a:r>
              <a:rPr lang="en-US" sz="1600" dirty="0" smtClean="0"/>
              <a:t>13]</a:t>
            </a:r>
            <a:r>
              <a:rPr lang="en-US" sz="2200" dirty="0" smtClean="0"/>
              <a:t>).</a:t>
            </a:r>
            <a:endParaRPr lang="en-US" sz="2200" dirty="0"/>
          </a:p>
        </p:txBody>
      </p:sp>
      <p:sp>
        <p:nvSpPr>
          <p:cNvPr id="39" name="Rectangle 1"/>
          <p:cNvSpPr txBox="1">
            <a:spLocks noChangeArrowheads="1"/>
          </p:cNvSpPr>
          <p:nvPr/>
        </p:nvSpPr>
        <p:spPr>
          <a:xfrm>
            <a:off x="611292" y="5549236"/>
            <a:ext cx="8241080" cy="777054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200" dirty="0" smtClean="0"/>
              <a:t>Protocol choice based on cost models, </a:t>
            </a:r>
            <a:r>
              <a:rPr lang="en-US" sz="2200" dirty="0" err="1" smtClean="0"/>
              <a:t>microbenchmarks</a:t>
            </a:r>
            <a:r>
              <a:rPr lang="en-US" sz="2200" dirty="0" smtClean="0"/>
              <a:t>, input size.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8832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662" y="4273450"/>
            <a:ext cx="7892810" cy="2276121"/>
          </a:xfrm>
        </p:spPr>
        <p:txBody>
          <a:bodyPr>
            <a:normAutofit/>
          </a:bodyPr>
          <a:lstStyle/>
          <a:p>
            <a:pPr marL="0" indent="0">
              <a:spcBef>
                <a:spcPts val="3200"/>
              </a:spcBef>
              <a:buNone/>
            </a:pPr>
            <a:r>
              <a:rPr lang="en-US" dirty="0" smtClean="0"/>
              <a:t>This should be:</a:t>
            </a:r>
          </a:p>
          <a:p>
            <a:pPr marL="0" lvl="1" indent="457200">
              <a:spcBef>
                <a:spcPts val="1200"/>
              </a:spcBef>
              <a:buNone/>
            </a:pPr>
            <a:r>
              <a:rPr lang="en-US" dirty="0" smtClean="0"/>
              <a:t>1.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Unconditional</a:t>
            </a:r>
            <a:r>
              <a:rPr lang="en-US" dirty="0" smtClean="0"/>
              <a:t>, meaning no assumptions about the server</a:t>
            </a:r>
          </a:p>
          <a:p>
            <a:pPr marL="0" lvl="1" indent="457200">
              <a:spcBef>
                <a:spcPts val="1200"/>
              </a:spcBef>
              <a:buNone/>
            </a:pPr>
            <a:r>
              <a:rPr lang="en-US" dirty="0" smtClean="0">
                <a:solidFill>
                  <a:srgbClr val="2D2F2B"/>
                </a:solidFill>
              </a:rPr>
              <a:t>2.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General-purpose</a:t>
            </a:r>
            <a:r>
              <a:rPr lang="en-US" dirty="0" smtClean="0"/>
              <a:t>, meaning arbitrary f</a:t>
            </a:r>
          </a:p>
          <a:p>
            <a:pPr marL="0" lvl="1" indent="457200">
              <a:spcBef>
                <a:spcPts val="1200"/>
              </a:spcBef>
              <a:buNone/>
            </a:pPr>
            <a:r>
              <a:rPr lang="en-US" dirty="0" smtClean="0">
                <a:solidFill>
                  <a:srgbClr val="2D2F2B"/>
                </a:solidFill>
              </a:rPr>
              <a:t>3.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Practical</a:t>
            </a:r>
            <a:r>
              <a:rPr lang="en-US" dirty="0" smtClean="0"/>
              <a:t>, or at least conceivably practical soon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97440" y="1664095"/>
            <a:ext cx="1403684" cy="868949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67314" y="1664095"/>
            <a:ext cx="1403684" cy="868949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01123" y="1754454"/>
            <a:ext cx="2866190" cy="227263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201124" y="2145360"/>
            <a:ext cx="2866190" cy="227263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93417">
            <a:off x="3669018" y="1428219"/>
            <a:ext cx="1951789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“f”, x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 rot="21329636">
            <a:off x="3785482" y="2158400"/>
            <a:ext cx="1951789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y,  aux.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797440" y="1844116"/>
            <a:ext cx="1403684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067314" y="1844116"/>
            <a:ext cx="1403684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server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194949" y="2589614"/>
            <a:ext cx="2768600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</a:t>
            </a:r>
            <a:r>
              <a:rPr lang="en-US" sz="2000" dirty="0" smtClean="0"/>
              <a:t>heck whether y = f(x), </a:t>
            </a:r>
            <a:r>
              <a:rPr lang="en-US" sz="2000" dirty="0"/>
              <a:t>without </a:t>
            </a:r>
            <a:r>
              <a:rPr lang="en-US" sz="2000" dirty="0" smtClean="0"/>
              <a:t>computing f</a:t>
            </a:r>
            <a:r>
              <a:rPr lang="en-US" sz="2000" dirty="0"/>
              <a:t>(x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41590" y="574801"/>
            <a:ext cx="8502410" cy="762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dirty="0" smtClean="0"/>
              <a:t>Problem statement: </a:t>
            </a:r>
            <a:r>
              <a:rPr lang="en-US" sz="2700" dirty="0" smtClean="0">
                <a:solidFill>
                  <a:schemeClr val="accent2">
                    <a:lumMod val="75000"/>
                  </a:schemeClr>
                </a:solidFill>
              </a:rPr>
              <a:t>verifiable computation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48847" y="3591279"/>
            <a:ext cx="8141367" cy="62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200"/>
              </a:spcBef>
              <a:buFont typeface="Wingdings" charset="2"/>
              <a:buNone/>
            </a:pPr>
            <a:r>
              <a:rPr lang="en-US" dirty="0" smtClean="0"/>
              <a:t>The motivation is 3</a:t>
            </a:r>
            <a:r>
              <a:rPr lang="en-US" baseline="30000" dirty="0" smtClean="0"/>
              <a:t>rd</a:t>
            </a:r>
            <a:r>
              <a:rPr lang="en-US" dirty="0" smtClean="0"/>
              <a:t> party computing: cloud, volunteers, etc.</a:t>
            </a:r>
          </a:p>
        </p:txBody>
      </p:sp>
    </p:spTree>
    <p:extLst>
      <p:ext uri="{BB962C8B-B14F-4D97-AF65-F5344CB8AC3E}">
        <p14:creationId xmlns:p14="http://schemas.microsoft.com/office/powerpoint/2010/main" val="2941093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30250" y="5383668"/>
            <a:ext cx="3661834" cy="775843"/>
          </a:xfrm>
          <a:prstGeom prst="roundRect">
            <a:avLst>
              <a:gd name="adj" fmla="val 50000"/>
            </a:avLst>
          </a:prstGeom>
          <a:solidFill>
            <a:schemeClr val="tx2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56968" y="2416275"/>
            <a:ext cx="3391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4A659A"/>
                </a:solidFill>
              </a:rPr>
              <a:t>Design of Allspice</a:t>
            </a:r>
            <a:endParaRPr lang="en-US" sz="2400" dirty="0">
              <a:solidFill>
                <a:srgbClr val="4A659A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8136" y="5496943"/>
            <a:ext cx="4132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4A659A"/>
                </a:solidFill>
              </a:rPr>
              <a:t>Experimental evaluation</a:t>
            </a:r>
            <a:endParaRPr lang="en-US" sz="2400" dirty="0">
              <a:solidFill>
                <a:srgbClr val="4A659A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9453" y="854172"/>
            <a:ext cx="4583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4A659A"/>
                </a:solidFill>
              </a:rPr>
              <a:t>Background: CMT and </a:t>
            </a:r>
            <a:r>
              <a:rPr lang="en-US" sz="2400" dirty="0" err="1" smtClean="0">
                <a:solidFill>
                  <a:srgbClr val="4A659A"/>
                </a:solidFill>
              </a:rPr>
              <a:t>Zaatar</a:t>
            </a:r>
            <a:endParaRPr lang="en-US" sz="2400" dirty="0">
              <a:solidFill>
                <a:srgbClr val="4A659A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9133" y="4593922"/>
            <a:ext cx="1180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Zaatar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529133" y="2998103"/>
            <a:ext cx="2808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CMT, improved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368552" y="3888358"/>
            <a:ext cx="1671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compiler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29752" y="3226440"/>
            <a:ext cx="1147988" cy="723150"/>
          </a:xfrm>
          <a:prstGeom prst="straightConnector1">
            <a:avLst/>
          </a:prstGeom>
          <a:ln w="31750">
            <a:solidFill>
              <a:schemeClr val="tx2"/>
            </a:solidFill>
            <a:prstDash val="solid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50911" y="4261414"/>
            <a:ext cx="1172961" cy="523957"/>
          </a:xfrm>
          <a:prstGeom prst="straightConnector1">
            <a:avLst/>
          </a:prstGeom>
          <a:ln w="31750">
            <a:solidFill>
              <a:schemeClr val="tx2"/>
            </a:solidFill>
            <a:prstDash val="solid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25736" y="4129476"/>
            <a:ext cx="614947" cy="0"/>
          </a:xfrm>
          <a:prstGeom prst="straightConnector1">
            <a:avLst/>
          </a:prstGeom>
          <a:ln w="31750">
            <a:solidFill>
              <a:schemeClr val="tx2"/>
            </a:solidFill>
            <a:prstDash val="solid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9299" y="4036397"/>
            <a:ext cx="1007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foo.c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99299" y="3691380"/>
            <a:ext cx="130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foo.sfdl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1039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8669" y="513563"/>
            <a:ext cx="8098631" cy="3656278"/>
          </a:xfrm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Calisto MT"/>
                <a:cs typeface="Calisto MT"/>
              </a:rPr>
              <a:t>Benchmark computations:</a:t>
            </a:r>
          </a:p>
          <a:p>
            <a:pPr>
              <a:spcBef>
                <a:spcPts val="1200"/>
              </a:spcBef>
            </a:pPr>
            <a:r>
              <a:rPr lang="en-US" sz="2200" dirty="0" smtClean="0">
                <a:cs typeface="Calisto MT"/>
              </a:rPr>
              <a:t>Matrix multiplication</a:t>
            </a:r>
          </a:p>
          <a:p>
            <a:pPr>
              <a:spcBef>
                <a:spcPts val="1200"/>
              </a:spcBef>
            </a:pPr>
            <a:r>
              <a:rPr lang="en-US" sz="2200" dirty="0" smtClean="0">
                <a:cs typeface="Calisto MT"/>
              </a:rPr>
              <a:t>Polynomial evaluation</a:t>
            </a:r>
          </a:p>
          <a:p>
            <a:pPr>
              <a:spcBef>
                <a:spcPts val="1200"/>
              </a:spcBef>
            </a:pPr>
            <a:r>
              <a:rPr lang="en-US" sz="2200" dirty="0" smtClean="0">
                <a:cs typeface="Calisto MT"/>
              </a:rPr>
              <a:t>Root finding for polynomials</a:t>
            </a:r>
          </a:p>
          <a:p>
            <a:pPr>
              <a:spcBef>
                <a:spcPts val="1200"/>
              </a:spcBef>
            </a:pPr>
            <a:r>
              <a:rPr lang="en-US" sz="2200" dirty="0" smtClean="0">
                <a:cs typeface="Calisto MT"/>
              </a:rPr>
              <a:t>PAM clustering</a:t>
            </a:r>
            <a:endParaRPr lang="en-US" sz="2200" dirty="0">
              <a:cs typeface="Calisto MT"/>
            </a:endParaRPr>
          </a:p>
          <a:p>
            <a:pPr>
              <a:spcBef>
                <a:spcPts val="1200"/>
              </a:spcBef>
            </a:pPr>
            <a:r>
              <a:rPr lang="en-US" sz="2200" dirty="0" smtClean="0">
                <a:cs typeface="Calisto MT"/>
              </a:rPr>
              <a:t>Longest common </a:t>
            </a:r>
            <a:r>
              <a:rPr lang="en-US" sz="2200" dirty="0" err="1" smtClean="0">
                <a:cs typeface="Calisto MT"/>
              </a:rPr>
              <a:t>subequence</a:t>
            </a:r>
            <a:endParaRPr lang="en-US" sz="2200" dirty="0" smtClean="0">
              <a:cs typeface="Calisto MT"/>
            </a:endParaRPr>
          </a:p>
          <a:p>
            <a:pPr>
              <a:spcBef>
                <a:spcPts val="1200"/>
              </a:spcBef>
            </a:pPr>
            <a:r>
              <a:rPr lang="en-US" sz="2200" dirty="0" smtClean="0">
                <a:cs typeface="Calisto MT"/>
              </a:rPr>
              <a:t>Floyd-</a:t>
            </a:r>
            <a:r>
              <a:rPr lang="en-US" sz="2200" dirty="0" err="1" smtClean="0">
                <a:cs typeface="Calisto MT"/>
              </a:rPr>
              <a:t>Warshall</a:t>
            </a:r>
            <a:r>
              <a:rPr lang="en-US" sz="2200" dirty="0" smtClean="0">
                <a:cs typeface="Calisto MT"/>
              </a:rPr>
              <a:t> all-pairs shortest paths	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78669" y="4413908"/>
            <a:ext cx="7920831" cy="2168923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Wingdings" charset="2"/>
              <a:buNone/>
            </a:pPr>
            <a:r>
              <a:rPr lang="en-US" sz="2200" dirty="0" smtClean="0">
                <a:latin typeface="Calisto MT"/>
                <a:cs typeface="Calisto MT"/>
              </a:rPr>
              <a:t>Evaluation </a:t>
            </a:r>
            <a:r>
              <a:rPr lang="en-US" sz="2200" dirty="0" err="1" smtClean="0">
                <a:latin typeface="Calisto MT"/>
                <a:cs typeface="Calisto MT"/>
              </a:rPr>
              <a:t>testbed</a:t>
            </a:r>
            <a:r>
              <a:rPr lang="en-US" sz="2200" dirty="0" smtClean="0">
                <a:latin typeface="Calisto MT"/>
                <a:cs typeface="Calisto MT"/>
              </a:rPr>
              <a:t>:</a:t>
            </a:r>
            <a:endParaRPr lang="en-US" sz="2200" dirty="0">
              <a:latin typeface="Calisto MT"/>
              <a:cs typeface="Calisto MT"/>
            </a:endParaRPr>
          </a:p>
          <a:p>
            <a:pPr>
              <a:spcBef>
                <a:spcPts val="1200"/>
              </a:spcBef>
            </a:pPr>
            <a:r>
              <a:rPr lang="en-US" sz="2200" dirty="0" smtClean="0">
                <a:latin typeface="Calisto MT"/>
                <a:cs typeface="Calisto MT"/>
              </a:rPr>
              <a:t>It uses a cluster at </a:t>
            </a:r>
            <a:r>
              <a:rPr lang="en-US" sz="2200" dirty="0">
                <a:latin typeface="Calisto MT"/>
                <a:cs typeface="Calisto MT"/>
              </a:rPr>
              <a:t>T</a:t>
            </a:r>
            <a:r>
              <a:rPr lang="en-US" sz="2200" dirty="0" smtClean="0">
                <a:latin typeface="Calisto MT"/>
                <a:cs typeface="Calisto MT"/>
              </a:rPr>
              <a:t>exas Advanced </a:t>
            </a:r>
            <a:r>
              <a:rPr lang="en-US" sz="2200" dirty="0">
                <a:latin typeface="Calisto MT"/>
                <a:cs typeface="Calisto MT"/>
              </a:rPr>
              <a:t>C</a:t>
            </a:r>
            <a:r>
              <a:rPr lang="en-US" sz="2200" dirty="0" smtClean="0">
                <a:latin typeface="Calisto MT"/>
                <a:cs typeface="Calisto MT"/>
              </a:rPr>
              <a:t>omputing </a:t>
            </a:r>
            <a:r>
              <a:rPr lang="en-US" sz="2200" dirty="0">
                <a:latin typeface="Calisto MT"/>
                <a:cs typeface="Calisto MT"/>
              </a:rPr>
              <a:t>C</a:t>
            </a:r>
            <a:r>
              <a:rPr lang="en-US" sz="2200" dirty="0" smtClean="0">
                <a:latin typeface="Calisto MT"/>
                <a:cs typeface="Calisto MT"/>
              </a:rPr>
              <a:t>enter (</a:t>
            </a:r>
            <a:r>
              <a:rPr lang="en-US" sz="2200" cap="small" dirty="0" err="1" smtClean="0">
                <a:latin typeface="Calisto MT"/>
                <a:cs typeface="Calisto MT"/>
              </a:rPr>
              <a:t>tacc</a:t>
            </a:r>
            <a:r>
              <a:rPr lang="en-US" sz="2200" dirty="0" smtClean="0">
                <a:latin typeface="Calisto MT"/>
                <a:cs typeface="Calisto MT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sz="2200" dirty="0" smtClean="0">
                <a:latin typeface="Calisto MT"/>
                <a:cs typeface="Calisto MT"/>
              </a:rPr>
              <a:t>Each machine runs Linux on an Intel Xeon 2.53 GHz with 48</a:t>
            </a:r>
            <a:r>
              <a:rPr lang="en-US" sz="2200" cap="small" dirty="0" smtClean="0">
                <a:latin typeface="Calisto MT"/>
                <a:cs typeface="Calisto MT"/>
              </a:rPr>
              <a:t>gb</a:t>
            </a:r>
            <a:r>
              <a:rPr lang="en-US" sz="2200" dirty="0" smtClean="0">
                <a:latin typeface="Calisto MT"/>
                <a:cs typeface="Calisto MT"/>
              </a:rPr>
              <a:t> of </a:t>
            </a:r>
            <a:r>
              <a:rPr lang="en-US" sz="2200" cap="small" dirty="0" smtClean="0">
                <a:latin typeface="Calisto MT"/>
                <a:cs typeface="Calisto MT"/>
              </a:rPr>
              <a:t>ram</a:t>
            </a:r>
            <a:r>
              <a:rPr lang="en-US" sz="2200" dirty="0" smtClean="0">
                <a:latin typeface="Calisto MT"/>
                <a:cs typeface="Calisto M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200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237" y="516447"/>
            <a:ext cx="7770813" cy="96523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When CMT-improved applies, </a:t>
            </a:r>
            <a:r>
              <a:rPr lang="en-US" dirty="0"/>
              <a:t>w</a:t>
            </a:r>
            <a:r>
              <a:rPr lang="en-US" dirty="0" smtClean="0"/>
              <a:t>hat is the reduction in the break-even point?</a:t>
            </a:r>
          </a:p>
        </p:txBody>
      </p:sp>
      <p:sp>
        <p:nvSpPr>
          <p:cNvPr id="29" name="Line 3"/>
          <p:cNvSpPr>
            <a:spLocks noChangeShapeType="1"/>
          </p:cNvSpPr>
          <p:nvPr/>
        </p:nvSpPr>
        <p:spPr bwMode="auto">
          <a:xfrm rot="10800000">
            <a:off x="2509560" y="1781957"/>
            <a:ext cx="0" cy="139638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Line 4"/>
          <p:cNvSpPr>
            <a:spLocks noChangeShapeType="1"/>
          </p:cNvSpPr>
          <p:nvPr/>
        </p:nvSpPr>
        <p:spPr bwMode="auto">
          <a:xfrm>
            <a:off x="2518490" y="3161594"/>
            <a:ext cx="2511475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" name="Line 5"/>
          <p:cNvSpPr>
            <a:spLocks noChangeShapeType="1"/>
          </p:cNvSpPr>
          <p:nvPr/>
        </p:nvSpPr>
        <p:spPr bwMode="auto">
          <a:xfrm rot="10800000" flipH="1">
            <a:off x="2533001" y="2141377"/>
            <a:ext cx="1781473" cy="1012403"/>
          </a:xfrm>
          <a:prstGeom prst="line">
            <a:avLst/>
          </a:prstGeom>
          <a:noFill/>
          <a:ln w="38100" cap="flat">
            <a:solidFill>
              <a:srgbClr val="005A7C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Rectangle 6"/>
          <p:cNvSpPr>
            <a:spLocks/>
          </p:cNvSpPr>
          <p:nvPr/>
        </p:nvSpPr>
        <p:spPr bwMode="auto">
          <a:xfrm>
            <a:off x="3063201" y="3158245"/>
            <a:ext cx="13468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200">
                <a:ea typeface="ＭＳ Ｐゴシック" charset="0"/>
                <a:cs typeface="Gill Sans" charset="0"/>
              </a:rPr>
              <a:t># instances</a:t>
            </a:r>
          </a:p>
        </p:txBody>
      </p:sp>
      <p:sp>
        <p:nvSpPr>
          <p:cNvPr id="33" name="Rectangle 7"/>
          <p:cNvSpPr>
            <a:spLocks/>
          </p:cNvSpPr>
          <p:nvPr/>
        </p:nvSpPr>
        <p:spPr bwMode="auto">
          <a:xfrm>
            <a:off x="1253824" y="2417080"/>
            <a:ext cx="12063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200">
                <a:ea typeface="ＭＳ Ｐゴシック" charset="0"/>
                <a:cs typeface="Gill Sans" charset="0"/>
              </a:rPr>
              <a:t>CPU time</a:t>
            </a:r>
          </a:p>
        </p:txBody>
      </p:sp>
      <p:sp>
        <p:nvSpPr>
          <p:cNvPr id="34" name="Rectangle 8"/>
          <p:cNvSpPr>
            <a:spLocks/>
          </p:cNvSpPr>
          <p:nvPr/>
        </p:nvSpPr>
        <p:spPr bwMode="auto">
          <a:xfrm>
            <a:off x="3465037" y="1738424"/>
            <a:ext cx="19753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>
                <a:ea typeface="ＭＳ Ｐゴシック" charset="0"/>
                <a:cs typeface="Gill Sans" charset="0"/>
              </a:rPr>
              <a:t>computation costs</a:t>
            </a:r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 rot="10800000" flipH="1">
            <a:off x="2534117" y="2526469"/>
            <a:ext cx="1847329" cy="233288"/>
          </a:xfrm>
          <a:prstGeom prst="line">
            <a:avLst/>
          </a:prstGeom>
          <a:noFill/>
          <a:ln w="38100" cap="flat">
            <a:solidFill>
              <a:srgbClr val="A408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" name="Rectangle 10"/>
          <p:cNvSpPr>
            <a:spLocks/>
          </p:cNvSpPr>
          <p:nvPr/>
        </p:nvSpPr>
        <p:spPr bwMode="auto">
          <a:xfrm>
            <a:off x="4582365" y="2283135"/>
            <a:ext cx="18152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>
                <a:ea typeface="ＭＳ Ｐゴシック" charset="0"/>
                <a:cs typeface="Gill Sans" charset="0"/>
              </a:rPr>
              <a:t>verification costs</a:t>
            </a:r>
          </a:p>
        </p:txBody>
      </p:sp>
      <p:sp>
        <p:nvSpPr>
          <p:cNvPr id="37" name="Line 11"/>
          <p:cNvSpPr>
            <a:spLocks noChangeShapeType="1"/>
          </p:cNvSpPr>
          <p:nvPr/>
        </p:nvSpPr>
        <p:spPr bwMode="auto">
          <a:xfrm>
            <a:off x="3480663" y="2693901"/>
            <a:ext cx="2357438" cy="449833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" name="Rectangle 12"/>
          <p:cNvSpPr>
            <a:spLocks/>
          </p:cNvSpPr>
          <p:nvPr/>
        </p:nvSpPr>
        <p:spPr bwMode="auto">
          <a:xfrm>
            <a:off x="5907306" y="2997510"/>
            <a:ext cx="117981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ea typeface="ＭＳ Ｐゴシック" charset="0"/>
                <a:cs typeface="Gill Sans" charset="0"/>
              </a:rPr>
              <a:t>break-even </a:t>
            </a:r>
          </a:p>
          <a:p>
            <a:r>
              <a:rPr lang="en-US" sz="2000">
                <a:ea typeface="ＭＳ Ｐゴシック" charset="0"/>
                <a:cs typeface="Gill Sans" charset="0"/>
              </a:rPr>
              <a:t>point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66232" y="5664154"/>
            <a:ext cx="7770813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3"/>
            </a:pPr>
            <a:r>
              <a:rPr lang="en-US" dirty="0" smtClean="0"/>
              <a:t>What are the servers’ costs?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02732" y="4023753"/>
            <a:ext cx="7770813" cy="774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2"/>
            </a:pPr>
            <a:r>
              <a:rPr lang="en-US" dirty="0" smtClean="0"/>
              <a:t>When does CMT-improved apply?</a:t>
            </a:r>
          </a:p>
        </p:txBody>
      </p:sp>
    </p:spTree>
    <p:extLst>
      <p:ext uri="{BB962C8B-B14F-4D97-AF65-F5344CB8AC3E}">
        <p14:creationId xmlns:p14="http://schemas.microsoft.com/office/powerpoint/2010/main" val="271938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7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2564498"/>
              </p:ext>
            </p:extLst>
          </p:nvPr>
        </p:nvGraphicFramePr>
        <p:xfrm>
          <a:off x="1053703" y="1962542"/>
          <a:ext cx="7295555" cy="3277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Chart" r:id="rId3" imgW="14577778" imgH="6547762" progId="MSGraph.Chart.8">
                  <p:embed/>
                </p:oleObj>
              </mc:Choice>
              <mc:Fallback>
                <p:oleObj name="Chart" r:id="rId3" imgW="14577778" imgH="6547762" progId="MSGraph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703" y="1962542"/>
                        <a:ext cx="7295555" cy="3277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8" name="Rectangle 2"/>
          <p:cNvSpPr>
            <a:spLocks/>
          </p:cNvSpPr>
          <p:nvPr/>
        </p:nvSpPr>
        <p:spPr bwMode="auto">
          <a:xfrm rot="21341376">
            <a:off x="3856866" y="3953215"/>
            <a:ext cx="485153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2100" dirty="0">
                <a:ea typeface="ＭＳ Ｐゴシック" charset="0"/>
                <a:cs typeface="Gill Sans" charset="0"/>
              </a:rPr>
              <a:t>CMT-improved </a:t>
            </a:r>
            <a:r>
              <a:rPr lang="en-US" sz="2100" dirty="0" smtClean="0">
                <a:ea typeface="ＭＳ Ｐゴシック" charset="0"/>
                <a:cs typeface="Gill Sans" charset="0"/>
              </a:rPr>
              <a:t>(</a:t>
            </a:r>
            <a:r>
              <a:rPr lang="en-US" sz="2100" dirty="0">
                <a:ea typeface="ＭＳ Ｐゴシック" charset="0"/>
                <a:cs typeface="Gill Sans" charset="0"/>
              </a:rPr>
              <a:t>slope = 28 </a:t>
            </a:r>
            <a:r>
              <a:rPr lang="en-US" sz="2100" dirty="0" err="1" smtClean="0">
                <a:ea typeface="ＭＳ Ｐゴシック" charset="0"/>
                <a:cs typeface="Gill Sans" charset="0"/>
              </a:rPr>
              <a:t>ms</a:t>
            </a:r>
            <a:r>
              <a:rPr lang="en-US" sz="2100" dirty="0" smtClean="0">
                <a:ea typeface="ＭＳ Ｐゴシック" charset="0"/>
                <a:cs typeface="Gill Sans" charset="0"/>
              </a:rPr>
              <a:t>/comp.)</a:t>
            </a:r>
            <a:endParaRPr lang="en-US" sz="2100" dirty="0">
              <a:ea typeface="ＭＳ Ｐゴシック" charset="0"/>
              <a:cs typeface="Gill Sans" charset="0"/>
            </a:endParaRPr>
          </a:p>
        </p:txBody>
      </p:sp>
      <p:sp>
        <p:nvSpPr>
          <p:cNvPr id="24579" name="Rectangle 3"/>
          <p:cNvSpPr>
            <a:spLocks/>
          </p:cNvSpPr>
          <p:nvPr/>
        </p:nvSpPr>
        <p:spPr bwMode="auto">
          <a:xfrm rot="20318261">
            <a:off x="7333804" y="2013286"/>
            <a:ext cx="109051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2100" dirty="0" smtClean="0">
                <a:ea typeface="ＭＳ Ｐゴシック" charset="0"/>
                <a:cs typeface="Gill Sans" charset="0"/>
              </a:rPr>
              <a:t>local</a:t>
            </a:r>
            <a:endParaRPr lang="en-US" sz="2100" dirty="0">
              <a:ea typeface="ＭＳ Ｐゴシック" charset="0"/>
              <a:cs typeface="Gill Sans" charset="0"/>
            </a:endParaRPr>
          </a:p>
        </p:txBody>
      </p:sp>
      <p:sp>
        <p:nvSpPr>
          <p:cNvPr id="24580" name="Rectangle 4"/>
          <p:cNvSpPr>
            <a:spLocks/>
          </p:cNvSpPr>
          <p:nvPr/>
        </p:nvSpPr>
        <p:spPr bwMode="auto">
          <a:xfrm rot="21296348">
            <a:off x="2332263" y="2766825"/>
            <a:ext cx="361477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2100" dirty="0" err="1">
                <a:ea typeface="ＭＳ Ｐゴシック" charset="0"/>
                <a:cs typeface="Gill Sans" charset="0"/>
              </a:rPr>
              <a:t>Zaatar</a:t>
            </a:r>
            <a:r>
              <a:rPr lang="en-US" sz="2100" dirty="0">
                <a:ea typeface="ＭＳ Ｐゴシック" charset="0"/>
                <a:cs typeface="Gill Sans" charset="0"/>
              </a:rPr>
              <a:t> </a:t>
            </a:r>
            <a:r>
              <a:rPr lang="en-US" sz="2100" dirty="0" smtClean="0">
                <a:ea typeface="ＭＳ Ｐゴシック" charset="0"/>
                <a:cs typeface="Gill Sans" charset="0"/>
              </a:rPr>
              <a:t>(</a:t>
            </a:r>
            <a:r>
              <a:rPr lang="en-US" sz="2100" dirty="0">
                <a:ea typeface="ＭＳ Ｐゴシック" charset="0"/>
                <a:cs typeface="Gill Sans" charset="0"/>
              </a:rPr>
              <a:t>slope = 32 </a:t>
            </a:r>
            <a:r>
              <a:rPr lang="en-US" sz="2100" dirty="0" err="1" smtClean="0">
                <a:ea typeface="ＭＳ Ｐゴシック" charset="0"/>
                <a:cs typeface="Gill Sans" charset="0"/>
              </a:rPr>
              <a:t>ms</a:t>
            </a:r>
            <a:r>
              <a:rPr lang="en-US" sz="2100" dirty="0" smtClean="0">
                <a:ea typeface="ＭＳ Ｐゴシック" charset="0"/>
                <a:cs typeface="Gill Sans" charset="0"/>
              </a:rPr>
              <a:t>/comp.)</a:t>
            </a:r>
            <a:endParaRPr lang="en-US" sz="2100" dirty="0">
              <a:ea typeface="ＭＳ Ｐゴシック" charset="0"/>
              <a:cs typeface="Gill Sans" charset="0"/>
            </a:endParaRP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1902024" y="4737442"/>
            <a:ext cx="651867" cy="1014636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ysDash"/>
            <a:miter lim="800000"/>
            <a:headEnd type="triangle" w="lg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2" name="Rectangle 6"/>
          <p:cNvSpPr>
            <a:spLocks/>
          </p:cNvSpPr>
          <p:nvPr/>
        </p:nvSpPr>
        <p:spPr bwMode="auto">
          <a:xfrm>
            <a:off x="6044489" y="5702715"/>
            <a:ext cx="24109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100" dirty="0">
                <a:ea typeface="ＭＳ Ｐゴシック" charset="0"/>
                <a:cs typeface="Gill Sans" charset="0"/>
              </a:rPr>
              <a:t>break-even batch size</a:t>
            </a:r>
          </a:p>
          <a:p>
            <a:r>
              <a:rPr lang="en-US" sz="2100" dirty="0">
                <a:ea typeface="ＭＳ Ｐゴシック" charset="0"/>
                <a:cs typeface="Gill Sans" charset="0"/>
              </a:rPr>
              <a:t>under </a:t>
            </a:r>
            <a:r>
              <a:rPr lang="en-US" sz="2100" dirty="0" err="1">
                <a:ea typeface="ＭＳ Ｐゴシック" charset="0"/>
                <a:cs typeface="Gill Sans" charset="0"/>
              </a:rPr>
              <a:t>Zaatar</a:t>
            </a:r>
            <a:endParaRPr lang="en-US" sz="2100" dirty="0">
              <a:ea typeface="ＭＳ Ｐゴシック" charset="0"/>
              <a:cs typeface="Gill Sans" charset="0"/>
            </a:endParaRPr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rot="10800000" flipH="1" flipV="1">
            <a:off x="6318870" y="2905741"/>
            <a:ext cx="306297" cy="278809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ysDash"/>
            <a:miter lim="800000"/>
            <a:headEnd type="triangle" w="lg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4" name="Rectangle 8"/>
          <p:cNvSpPr>
            <a:spLocks/>
          </p:cNvSpPr>
          <p:nvPr/>
        </p:nvSpPr>
        <p:spPr bwMode="auto">
          <a:xfrm rot="-5400000">
            <a:off x="-851612" y="3364131"/>
            <a:ext cx="3114115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tabLst>
                <a:tab pos="642915" algn="l"/>
              </a:tabLst>
            </a:pPr>
            <a:r>
              <a:rPr lang="en-US" sz="2500">
                <a:ea typeface="ＭＳ Ｐゴシック" charset="0"/>
                <a:cs typeface="Gill Sans" charset="0"/>
              </a:rPr>
              <a:t>running time (seconds)</a:t>
            </a:r>
          </a:p>
        </p:txBody>
      </p:sp>
      <p:sp>
        <p:nvSpPr>
          <p:cNvPr id="24585" name="Rectangle 9"/>
          <p:cNvSpPr>
            <a:spLocks/>
          </p:cNvSpPr>
          <p:nvPr/>
        </p:nvSpPr>
        <p:spPr bwMode="auto">
          <a:xfrm>
            <a:off x="1460004" y="5800610"/>
            <a:ext cx="251381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100">
                <a:ea typeface="ＭＳ Ｐゴシック" charset="0"/>
                <a:cs typeface="Gill Sans" charset="0"/>
              </a:rPr>
              <a:t>break-even batch size</a:t>
            </a:r>
          </a:p>
          <a:p>
            <a:r>
              <a:rPr lang="en-US" sz="2100">
                <a:ea typeface="ＭＳ Ｐゴシック" charset="0"/>
                <a:cs typeface="Gill Sans" charset="0"/>
              </a:rPr>
              <a:t>under CMT-improved</a:t>
            </a:r>
          </a:p>
        </p:txBody>
      </p:sp>
      <p:sp>
        <p:nvSpPr>
          <p:cNvPr id="24586" name="Rectangle 10"/>
          <p:cNvSpPr>
            <a:spLocks/>
          </p:cNvSpPr>
          <p:nvPr/>
        </p:nvSpPr>
        <p:spPr bwMode="auto">
          <a:xfrm>
            <a:off x="4313039" y="5342056"/>
            <a:ext cx="1333435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tabLst>
                <a:tab pos="642915" algn="l"/>
              </a:tabLst>
            </a:pPr>
            <a:r>
              <a:rPr lang="en-US" sz="2500">
                <a:ea typeface="ＭＳ Ｐゴシック" charset="0"/>
                <a:cs typeface="Gill Sans" charset="0"/>
              </a:rPr>
              <a:t>batch size</a:t>
            </a: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>
          <a:xfrm>
            <a:off x="682430" y="206888"/>
            <a:ext cx="7786477" cy="1040580"/>
          </a:xfrm>
          <a:prstGeom prst="rect">
            <a:avLst/>
          </a:prstGeom>
          <a:ln/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2D2F2B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CMT-improved has very low break-even batch sizes for 128x128 matrix multiplication.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11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  <p:bldP spid="24582" grpId="0"/>
      <p:bldP spid="24583" grpId="0" animBg="1"/>
      <p:bldP spid="2458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29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044817"/>
              </p:ext>
            </p:extLst>
          </p:nvPr>
        </p:nvGraphicFramePr>
        <p:xfrm>
          <a:off x="449053" y="2183846"/>
          <a:ext cx="8440952" cy="1714723"/>
        </p:xfrm>
        <a:graphic>
          <a:graphicData uri="http://schemas.openxmlformats.org/drawingml/2006/table">
            <a:tbl>
              <a:tblPr/>
              <a:tblGrid>
                <a:gridCol w="1669613"/>
                <a:gridCol w="1675567"/>
                <a:gridCol w="1302822"/>
                <a:gridCol w="144096"/>
                <a:gridCol w="1832764"/>
                <a:gridCol w="181609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sto MT"/>
                        <a:ea typeface="ヒラギノ角ゴ ProN W3" charset="0"/>
                        <a:cs typeface="Calisto MT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sto MT"/>
                          <a:ea typeface="ヒラギノ角ゴ ProN W3" charset="0"/>
                          <a:cs typeface="Calisto MT"/>
                          <a:sym typeface="Gill Sans" charset="0"/>
                        </a:rPr>
                        <a:t>polynomial evaluation (m=256)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sto MT"/>
                        <a:ea typeface="ヒラギノ角ゴ ProN W3" charset="0"/>
                        <a:cs typeface="Calisto MT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sto MT"/>
                          <a:ea typeface="ヒラギノ角ゴ ProN W3" charset="0"/>
                          <a:cs typeface="Calisto MT"/>
                          <a:sym typeface="Gill Sans" charset="0"/>
                        </a:rPr>
                        <a:t>root finding by bisection (m=256, L=8)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sto MT"/>
                        <a:ea typeface="ヒラギノ角ゴ ProN W3" charset="0"/>
                        <a:cs typeface="Calisto MT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sto MT"/>
                          <a:ea typeface="ヒラギノ角ゴ ProN W3" charset="0"/>
                          <a:cs typeface="Calisto MT"/>
                          <a:sym typeface="Gill Sans" charset="0"/>
                        </a:rPr>
                        <a:t>batch size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sto MT"/>
                          <a:ea typeface="ヒラギノ角ゴ ProN W3" charset="0"/>
                          <a:cs typeface="Calisto MT"/>
                          <a:sym typeface="Gill Sans" charset="0"/>
                        </a:rPr>
                        <a:t>client</a:t>
                      </a:r>
                      <a:r>
                        <a:rPr kumimoji="0" lang="ja-JP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sto MT"/>
                          <a:ea typeface="ヒラギノ角ゴ ProN W3" charset="0"/>
                          <a:cs typeface="Calisto MT"/>
                          <a:sym typeface="Gill Sans" charset="0"/>
                        </a:rPr>
                        <a:t>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sto MT"/>
                          <a:ea typeface="ヒラギノ角ゴ ProN W3" charset="0"/>
                          <a:cs typeface="Calisto MT"/>
                          <a:sym typeface="Gill Sans" charset="0"/>
                        </a:rPr>
                        <a:t>s work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sto MT"/>
                        <a:ea typeface="ヒラギノ角ゴ ProN W3" charset="0"/>
                        <a:cs typeface="Calisto MT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sto MT"/>
                          <a:ea typeface="ヒラギノ角ゴ ProN W3" charset="0"/>
                          <a:cs typeface="Calisto MT"/>
                          <a:sym typeface="Gill Sans" charset="0"/>
                        </a:rPr>
                        <a:t>batch size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sto MT"/>
                          <a:ea typeface="ヒラギノ角ゴ ProN W3" charset="0"/>
                          <a:cs typeface="Calisto MT"/>
                          <a:sym typeface="Gill Sans" charset="0"/>
                        </a:rPr>
                        <a:t>client</a:t>
                      </a:r>
                      <a:r>
                        <a:rPr kumimoji="0" lang="ja-JP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sto MT"/>
                          <a:ea typeface="ヒラギノ角ゴ ProN W3" charset="0"/>
                          <a:cs typeface="Calisto MT"/>
                          <a:sym typeface="Gill Sans" charset="0"/>
                        </a:rPr>
                        <a:t>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sto MT"/>
                          <a:ea typeface="ヒラギノ角ゴ ProN W3" charset="0"/>
                          <a:cs typeface="Calisto MT"/>
                          <a:sym typeface="Gill Sans" charset="0"/>
                        </a:rPr>
                        <a:t>s work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6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sto MT"/>
                          <a:ea typeface="ヒラギノ角ゴ ProN W3" charset="0"/>
                          <a:cs typeface="Calisto MT"/>
                          <a:sym typeface="Gill Sans" charset="0"/>
                        </a:rPr>
                        <a:t>Zaatar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sto MT"/>
                          <a:ea typeface="ヒラギノ角ゴ ProN W3" charset="0"/>
                          <a:cs typeface="Calisto MT"/>
                          <a:sym typeface="Gill Sans" charset="0"/>
                        </a:rPr>
                        <a:t>280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sto MT"/>
                          <a:ea typeface="ヒラギノ角ゴ ProN W3" charset="0"/>
                          <a:cs typeface="Calisto MT"/>
                          <a:sym typeface="Gill Sans" charset="0"/>
                        </a:rPr>
                        <a:t>1.3 min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sto MT"/>
                        <a:ea typeface="ヒラギノ角ゴ ProN W3" charset="0"/>
                        <a:cs typeface="Calisto MT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sto MT"/>
                          <a:ea typeface="ヒラギノ角ゴ ProN W3" charset="0"/>
                          <a:cs typeface="Calisto MT"/>
                          <a:sym typeface="Gill Sans" charset="0"/>
                        </a:rPr>
                        <a:t>210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sto MT"/>
                          <a:ea typeface="ヒラギノ角ゴ ProN W3" charset="0"/>
                          <a:cs typeface="Calisto MT"/>
                          <a:sym typeface="Gill Sans" charset="0"/>
                        </a:rPr>
                        <a:t>2.7 min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6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sto MT"/>
                          <a:ea typeface="ヒラギノ角ゴ ProN W3" charset="0"/>
                          <a:cs typeface="Calisto MT"/>
                          <a:sym typeface="Gill Sans" charset="0"/>
                        </a:rPr>
                        <a:t>CMT-improved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sto MT"/>
                          <a:ea typeface="ヒラギノ角ゴ ProN W3" charset="0"/>
                          <a:cs typeface="Calisto MT"/>
                          <a:sym typeface="Gill Sans" charset="0"/>
                        </a:rPr>
                        <a:t>7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sto MT"/>
                          <a:ea typeface="ヒラギノ角ゴ ProN W3" charset="0"/>
                          <a:cs typeface="Calisto MT"/>
                          <a:sym typeface="Gill Sans" charset="0"/>
                        </a:rPr>
                        <a:t>2 s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sto MT"/>
                        <a:ea typeface="ヒラギノ角ゴ ProN W3" charset="0"/>
                        <a:cs typeface="Calisto MT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sto MT"/>
                          <a:ea typeface="ヒラギノ角ゴ ProN W3" charset="0"/>
                          <a:cs typeface="Calisto MT"/>
                          <a:sym typeface="Gill Sans" charset="0"/>
                        </a:rPr>
                        <a:t>15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sto MT"/>
                          <a:ea typeface="ヒラギノ角ゴ ProN W3" charset="0"/>
                          <a:cs typeface="Calisto MT"/>
                          <a:sym typeface="Gill Sans" charset="0"/>
                        </a:rPr>
                        <a:t>11 s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1"/>
          <p:cNvSpPr txBox="1">
            <a:spLocks noChangeArrowheads="1"/>
          </p:cNvSpPr>
          <p:nvPr/>
        </p:nvSpPr>
        <p:spPr>
          <a:xfrm>
            <a:off x="777679" y="799555"/>
            <a:ext cx="7786477" cy="1040580"/>
          </a:xfrm>
          <a:prstGeom prst="rect">
            <a:avLst/>
          </a:prstGeom>
          <a:ln/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2D2F2B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dirty="0" smtClean="0"/>
              <a:t>When CMT-improved is applicable, it has low batch sizes.</a:t>
            </a:r>
            <a:endParaRPr lang="en-US" sz="2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54932" y="4469719"/>
            <a:ext cx="7685811" cy="218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00"/>
              </a:spcBef>
              <a:buNone/>
            </a:pPr>
            <a:r>
              <a:rPr lang="en-US" sz="2200" dirty="0"/>
              <a:t>But, of our benchmarks, CMT</a:t>
            </a:r>
            <a:r>
              <a:rPr lang="en-US" sz="2200" smtClean="0"/>
              <a:t>-improved does </a:t>
            </a:r>
            <a:r>
              <a:rPr lang="en-US" sz="2200" dirty="0"/>
              <a:t>not apply to:</a:t>
            </a:r>
          </a:p>
          <a:p>
            <a:pPr>
              <a:spcBef>
                <a:spcPts val="800"/>
              </a:spcBef>
            </a:pPr>
            <a:r>
              <a:rPr lang="en-US" sz="2200" dirty="0"/>
              <a:t>PAM clustering</a:t>
            </a:r>
          </a:p>
          <a:p>
            <a:pPr>
              <a:spcBef>
                <a:spcPts val="800"/>
              </a:spcBef>
            </a:pPr>
            <a:r>
              <a:rPr lang="en-US" sz="2200" dirty="0"/>
              <a:t>Longest common subsequence</a:t>
            </a:r>
          </a:p>
          <a:p>
            <a:pPr>
              <a:spcBef>
                <a:spcPts val="800"/>
              </a:spcBef>
            </a:pPr>
            <a:r>
              <a:rPr lang="en-US" sz="2200" dirty="0"/>
              <a:t>Floyd-</a:t>
            </a:r>
            <a:r>
              <a:rPr lang="en-US" sz="2200" dirty="0" err="1"/>
              <a:t>Warshall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9938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582082" y="178594"/>
            <a:ext cx="8159750" cy="131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2400" dirty="0">
                <a:ea typeface="ＭＳ Ｐゴシック" charset="0"/>
                <a:cs typeface="Gill Sans" charset="0"/>
              </a:rPr>
              <a:t>The </a:t>
            </a:r>
            <a:r>
              <a:rPr lang="en-US" sz="2400" dirty="0" smtClean="0">
                <a:ea typeface="ＭＳ Ｐゴシック" charset="0"/>
                <a:cs typeface="Gill Sans" charset="0"/>
              </a:rPr>
              <a:t>servers of </a:t>
            </a:r>
            <a:r>
              <a:rPr lang="en-US" sz="2400" dirty="0" err="1" smtClean="0">
                <a:ea typeface="ＭＳ Ｐゴシック" charset="0"/>
                <a:cs typeface="Gill Sans" charset="0"/>
              </a:rPr>
              <a:t>Zaatar</a:t>
            </a:r>
            <a:r>
              <a:rPr lang="en-US" sz="2400" dirty="0" smtClean="0">
                <a:ea typeface="ＭＳ Ｐゴシック" charset="0"/>
                <a:cs typeface="Gill Sans" charset="0"/>
              </a:rPr>
              <a:t> and CMT-improved have similar costs.</a:t>
            </a:r>
            <a:endParaRPr lang="en-US" sz="2400" dirty="0">
              <a:ea typeface="ＭＳ Ｐゴシック" charset="0"/>
              <a:cs typeface="Gill Sans" charset="0"/>
            </a:endParaRPr>
          </a:p>
        </p:txBody>
      </p:sp>
      <p:graphicFrame>
        <p:nvGraphicFramePr>
          <p:cNvPr id="21506" name="Object 2"/>
          <p:cNvGraphicFramePr>
            <a:graphicFrameLocks/>
          </p:cNvGraphicFramePr>
          <p:nvPr/>
        </p:nvGraphicFramePr>
        <p:xfrm>
          <a:off x="1455539" y="1500187"/>
          <a:ext cx="6911578" cy="3973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Chart" r:id="rId3" imgW="13811001" imgH="7940803" progId="MSGraph.Chart.8">
                  <p:embed/>
                </p:oleObj>
              </mc:Choice>
              <mc:Fallback>
                <p:oleObj name="Chart" r:id="rId3" imgW="13811001" imgH="7940803" progId="MSGraph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539" y="1500187"/>
                        <a:ext cx="6911578" cy="3973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Rectangle 3"/>
          <p:cNvSpPr>
            <a:spLocks/>
          </p:cNvSpPr>
          <p:nvPr/>
        </p:nvSpPr>
        <p:spPr bwMode="auto">
          <a:xfrm>
            <a:off x="982265" y="4441671"/>
            <a:ext cx="36608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100">
                <a:ea typeface="ＭＳ Ｐゴシック" charset="0"/>
                <a:cs typeface="Gill Sans" charset="0"/>
              </a:rPr>
              <a:t>10</a:t>
            </a:r>
            <a:r>
              <a:rPr lang="en-US" sz="2100" baseline="32000">
                <a:ea typeface="ＭＳ Ｐゴシック" charset="0"/>
                <a:cs typeface="Gill Sans" charset="0"/>
              </a:rPr>
              <a:t>0</a:t>
            </a:r>
          </a:p>
        </p:txBody>
      </p:sp>
      <p:sp>
        <p:nvSpPr>
          <p:cNvPr id="21508" name="Rectangle 4"/>
          <p:cNvSpPr>
            <a:spLocks/>
          </p:cNvSpPr>
          <p:nvPr/>
        </p:nvSpPr>
        <p:spPr bwMode="auto">
          <a:xfrm>
            <a:off x="982265" y="3441546"/>
            <a:ext cx="36608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100">
                <a:ea typeface="ＭＳ Ｐゴシック" charset="0"/>
                <a:cs typeface="Gill Sans" charset="0"/>
              </a:rPr>
              <a:t>10</a:t>
            </a:r>
            <a:r>
              <a:rPr lang="en-US" sz="2100" baseline="32000">
                <a:ea typeface="ＭＳ Ｐゴシック" charset="0"/>
                <a:cs typeface="Gill Sans" charset="0"/>
              </a:rPr>
              <a:t>2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982265" y="2486070"/>
            <a:ext cx="36608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100">
                <a:ea typeface="ＭＳ Ｐゴシック" charset="0"/>
                <a:cs typeface="Gill Sans" charset="0"/>
              </a:rPr>
              <a:t>10</a:t>
            </a:r>
            <a:r>
              <a:rPr lang="en-US" sz="2100" baseline="32000">
                <a:ea typeface="ＭＳ Ｐゴシック" charset="0"/>
                <a:cs typeface="Gill Sans" charset="0"/>
              </a:rPr>
              <a:t>4</a:t>
            </a:r>
          </a:p>
        </p:txBody>
      </p:sp>
      <p:sp>
        <p:nvSpPr>
          <p:cNvPr id="21510" name="Rectangle 6"/>
          <p:cNvSpPr>
            <a:spLocks/>
          </p:cNvSpPr>
          <p:nvPr/>
        </p:nvSpPr>
        <p:spPr bwMode="auto">
          <a:xfrm rot="-2700000">
            <a:off x="1882046" y="2612841"/>
            <a:ext cx="8157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tabLst>
                <a:tab pos="642915" algn="l"/>
              </a:tabLst>
            </a:pPr>
            <a:r>
              <a:rPr lang="en-US" sz="1700">
                <a:ea typeface="ＭＳ Ｐゴシック" charset="0"/>
                <a:cs typeface="Gill Sans" charset="0"/>
              </a:rPr>
              <a:t>17.1 min</a:t>
            </a:r>
          </a:p>
        </p:txBody>
      </p:sp>
      <p:sp>
        <p:nvSpPr>
          <p:cNvPr id="21511" name="Rectangle 7"/>
          <p:cNvSpPr>
            <a:spLocks/>
          </p:cNvSpPr>
          <p:nvPr/>
        </p:nvSpPr>
        <p:spPr bwMode="auto">
          <a:xfrm rot="-2700000">
            <a:off x="2792264" y="2775808"/>
            <a:ext cx="70532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tabLst>
                <a:tab pos="642915" algn="l"/>
              </a:tabLst>
            </a:pPr>
            <a:r>
              <a:rPr lang="en-US" sz="1700">
                <a:ea typeface="ＭＳ Ｐゴシック" charset="0"/>
                <a:cs typeface="Gill Sans" charset="0"/>
              </a:rPr>
              <a:t>8.4 min</a:t>
            </a:r>
          </a:p>
        </p:txBody>
      </p:sp>
      <p:sp>
        <p:nvSpPr>
          <p:cNvPr id="21512" name="Rectangle 8"/>
          <p:cNvSpPr>
            <a:spLocks/>
          </p:cNvSpPr>
          <p:nvPr/>
        </p:nvSpPr>
        <p:spPr bwMode="auto">
          <a:xfrm rot="-2700000">
            <a:off x="4149576" y="3011329"/>
            <a:ext cx="70532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tabLst>
                <a:tab pos="642915" algn="l"/>
              </a:tabLst>
            </a:pPr>
            <a:r>
              <a:rPr lang="en-US" sz="1700">
                <a:ea typeface="ＭＳ Ｐゴシック" charset="0"/>
                <a:cs typeface="Gill Sans" charset="0"/>
              </a:rPr>
              <a:t>3.2 min</a:t>
            </a:r>
          </a:p>
        </p:txBody>
      </p:sp>
      <p:sp>
        <p:nvSpPr>
          <p:cNvPr id="21513" name="Rectangle 9"/>
          <p:cNvSpPr>
            <a:spLocks/>
          </p:cNvSpPr>
          <p:nvPr/>
        </p:nvSpPr>
        <p:spPr bwMode="auto">
          <a:xfrm rot="-2700000">
            <a:off x="5060404" y="3112903"/>
            <a:ext cx="70532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tabLst>
                <a:tab pos="642915" algn="l"/>
              </a:tabLst>
            </a:pPr>
            <a:r>
              <a:rPr lang="en-US" sz="1700">
                <a:ea typeface="ＭＳ Ｐゴシック" charset="0"/>
                <a:cs typeface="Gill Sans" charset="0"/>
              </a:rPr>
              <a:t>1.8 min</a:t>
            </a:r>
          </a:p>
        </p:txBody>
      </p:sp>
      <p:sp>
        <p:nvSpPr>
          <p:cNvPr id="21514" name="Rectangle 10"/>
          <p:cNvSpPr>
            <a:spLocks/>
          </p:cNvSpPr>
          <p:nvPr/>
        </p:nvSpPr>
        <p:spPr bwMode="auto">
          <a:xfrm rot="-2700000">
            <a:off x="6373069" y="2856175"/>
            <a:ext cx="70532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tabLst>
                <a:tab pos="642915" algn="l"/>
              </a:tabLst>
            </a:pPr>
            <a:r>
              <a:rPr lang="en-US" sz="1700">
                <a:ea typeface="ＭＳ Ｐゴシック" charset="0"/>
                <a:cs typeface="Gill Sans" charset="0"/>
              </a:rPr>
              <a:t>6.5 min</a:t>
            </a:r>
          </a:p>
        </p:txBody>
      </p:sp>
      <p:sp>
        <p:nvSpPr>
          <p:cNvPr id="21515" name="Rectangle 11"/>
          <p:cNvSpPr>
            <a:spLocks/>
          </p:cNvSpPr>
          <p:nvPr/>
        </p:nvSpPr>
        <p:spPr bwMode="auto">
          <a:xfrm rot="-2700000">
            <a:off x="7320226" y="2682046"/>
            <a:ext cx="8157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tabLst>
                <a:tab pos="642915" algn="l"/>
              </a:tabLst>
            </a:pPr>
            <a:r>
              <a:rPr lang="en-US" sz="1700">
                <a:ea typeface="ＭＳ Ｐゴシック" charset="0"/>
                <a:cs typeface="Gill Sans" charset="0"/>
              </a:rPr>
              <a:t>12.7 min</a:t>
            </a:r>
          </a:p>
        </p:txBody>
      </p:sp>
      <p:sp>
        <p:nvSpPr>
          <p:cNvPr id="21516" name="Rectangle 12"/>
          <p:cNvSpPr>
            <a:spLocks/>
          </p:cNvSpPr>
          <p:nvPr/>
        </p:nvSpPr>
        <p:spPr bwMode="auto">
          <a:xfrm>
            <a:off x="2160984" y="5494898"/>
            <a:ext cx="8038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tabLst>
                <a:tab pos="642915" algn="l"/>
              </a:tabLst>
            </a:pPr>
            <a:r>
              <a:rPr lang="en-US" sz="1700">
                <a:ea typeface="ＭＳ Ｐゴシック" charset="0"/>
                <a:cs typeface="Gill Sans" charset="0"/>
              </a:rPr>
              <a:t>(m=128)</a:t>
            </a:r>
          </a:p>
        </p:txBody>
      </p:sp>
      <p:sp>
        <p:nvSpPr>
          <p:cNvPr id="21517" name="Rectangle 13"/>
          <p:cNvSpPr>
            <a:spLocks/>
          </p:cNvSpPr>
          <p:nvPr/>
        </p:nvSpPr>
        <p:spPr bwMode="auto">
          <a:xfrm>
            <a:off x="4554141" y="5494898"/>
            <a:ext cx="8038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tabLst>
                <a:tab pos="642915" algn="l"/>
              </a:tabLst>
            </a:pPr>
            <a:r>
              <a:rPr lang="en-US" sz="1700">
                <a:ea typeface="ＭＳ Ｐゴシック" charset="0"/>
                <a:cs typeface="Gill Sans" charset="0"/>
              </a:rPr>
              <a:t>(m=512)</a:t>
            </a:r>
          </a:p>
        </p:txBody>
      </p:sp>
      <p:sp>
        <p:nvSpPr>
          <p:cNvPr id="21518" name="Rectangle 14"/>
          <p:cNvSpPr>
            <a:spLocks/>
          </p:cNvSpPr>
          <p:nvPr/>
        </p:nvSpPr>
        <p:spPr bwMode="auto">
          <a:xfrm>
            <a:off x="6572250" y="5494898"/>
            <a:ext cx="12645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tabLst>
                <a:tab pos="642915" algn="l"/>
              </a:tabLst>
            </a:pPr>
            <a:r>
              <a:rPr lang="en-US" sz="1700">
                <a:ea typeface="ＭＳ Ｐゴシック" charset="0"/>
                <a:cs typeface="Gill Sans" charset="0"/>
              </a:rPr>
              <a:t>(m=256,L=8)</a:t>
            </a:r>
          </a:p>
        </p:txBody>
      </p:sp>
      <p:sp>
        <p:nvSpPr>
          <p:cNvPr id="21519" name="Rectangle 15"/>
          <p:cNvSpPr>
            <a:spLocks/>
          </p:cNvSpPr>
          <p:nvPr/>
        </p:nvSpPr>
        <p:spPr bwMode="auto">
          <a:xfrm rot="-5400000">
            <a:off x="-584849" y="3799730"/>
            <a:ext cx="24912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tabLst>
                <a:tab pos="642915" algn="l"/>
              </a:tabLst>
            </a:pPr>
            <a:r>
              <a:rPr lang="en-US" sz="2000">
                <a:ea typeface="ＭＳ Ｐゴシック" charset="0"/>
                <a:cs typeface="Gill Sans" charset="0"/>
              </a:rPr>
              <a:t>running time (seconds)</a:t>
            </a:r>
          </a:p>
        </p:txBody>
      </p:sp>
    </p:spTree>
    <p:extLst>
      <p:ext uri="{BB962C8B-B14F-4D97-AF65-F5344CB8AC3E}">
        <p14:creationId xmlns:p14="http://schemas.microsoft.com/office/powerpoint/2010/main" val="415046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16" y="1294902"/>
            <a:ext cx="7770813" cy="1371600"/>
          </a:xfrm>
        </p:spPr>
        <p:txBody>
          <a:bodyPr/>
          <a:lstStyle/>
          <a:p>
            <a:r>
              <a:rPr lang="en-US" sz="2400" dirty="0" smtClean="0"/>
              <a:t>Related work, limitations, summary, and conclusion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7036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078" y="431800"/>
            <a:ext cx="8178800" cy="66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describe the landscape in terms of our three goals.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2241" y="1340241"/>
            <a:ext cx="8616341" cy="237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200" dirty="0" smtClean="0"/>
              <a:t>Gives up being unconditional or general-purpose:</a:t>
            </a:r>
          </a:p>
          <a:p>
            <a:pPr>
              <a:spcBef>
                <a:spcPts val="1000"/>
              </a:spcBef>
            </a:pPr>
            <a:r>
              <a:rPr lang="en-US" sz="2200" dirty="0" smtClean="0"/>
              <a:t>Replication </a:t>
            </a:r>
            <a:r>
              <a:rPr lang="en-US" sz="1500" dirty="0" smtClean="0">
                <a:solidFill>
                  <a:schemeClr val="accent5"/>
                </a:solidFill>
              </a:rPr>
              <a:t>[Castro &amp; </a:t>
            </a:r>
            <a:r>
              <a:rPr lang="en-US" sz="1500" dirty="0" err="1" smtClean="0">
                <a:solidFill>
                  <a:schemeClr val="accent5"/>
                </a:solidFill>
              </a:rPr>
              <a:t>Liskov</a:t>
            </a:r>
            <a:r>
              <a:rPr lang="en-US" sz="1500" dirty="0" smtClean="0">
                <a:solidFill>
                  <a:schemeClr val="accent5"/>
                </a:solidFill>
              </a:rPr>
              <a:t> TOCS02]</a:t>
            </a:r>
            <a:r>
              <a:rPr lang="en-US" sz="2200" dirty="0" smtClean="0"/>
              <a:t>, trusted hardware </a:t>
            </a:r>
            <a:r>
              <a:rPr lang="en-US" sz="1500" dirty="0" smtClean="0">
                <a:solidFill>
                  <a:srgbClr val="5A1705"/>
                </a:solidFill>
              </a:rPr>
              <a:t>[</a:t>
            </a:r>
            <a:r>
              <a:rPr lang="en-US" sz="1500" dirty="0" err="1" smtClean="0">
                <a:solidFill>
                  <a:srgbClr val="5A1705"/>
                </a:solidFill>
              </a:rPr>
              <a:t>Chiesa</a:t>
            </a:r>
            <a:r>
              <a:rPr lang="en-US" sz="1500" dirty="0" smtClean="0">
                <a:solidFill>
                  <a:srgbClr val="5A1705"/>
                </a:solidFill>
              </a:rPr>
              <a:t> &amp; </a:t>
            </a:r>
            <a:r>
              <a:rPr lang="en-US" sz="1500" dirty="0" err="1" smtClean="0">
                <a:solidFill>
                  <a:srgbClr val="5A1705"/>
                </a:solidFill>
              </a:rPr>
              <a:t>Tromer</a:t>
            </a:r>
            <a:r>
              <a:rPr lang="en-US" sz="1500" dirty="0" smtClean="0">
                <a:solidFill>
                  <a:srgbClr val="5A1705"/>
                </a:solidFill>
              </a:rPr>
              <a:t> ICS10, </a:t>
            </a:r>
            <a:r>
              <a:rPr lang="en-US" sz="1500" dirty="0" err="1" smtClean="0">
                <a:solidFill>
                  <a:srgbClr val="5A1705"/>
                </a:solidFill>
              </a:rPr>
              <a:t>Sadeghi</a:t>
            </a:r>
            <a:r>
              <a:rPr lang="en-US" sz="1500" dirty="0" smtClean="0">
                <a:solidFill>
                  <a:srgbClr val="5A1705"/>
                </a:solidFill>
              </a:rPr>
              <a:t> et al. TRUST10]</a:t>
            </a:r>
            <a:r>
              <a:rPr lang="en-US" sz="2200" dirty="0" smtClean="0"/>
              <a:t>, auditing </a:t>
            </a:r>
            <a:r>
              <a:rPr lang="en-US" sz="1500" dirty="0" smtClean="0">
                <a:solidFill>
                  <a:schemeClr val="accent5"/>
                </a:solidFill>
              </a:rPr>
              <a:t>[</a:t>
            </a:r>
            <a:r>
              <a:rPr lang="en-US" sz="1500" dirty="0" err="1" smtClean="0">
                <a:solidFill>
                  <a:schemeClr val="accent5"/>
                </a:solidFill>
              </a:rPr>
              <a:t>Haeberlen</a:t>
            </a:r>
            <a:r>
              <a:rPr lang="en-US" sz="1500" dirty="0" smtClean="0">
                <a:solidFill>
                  <a:schemeClr val="accent5"/>
                </a:solidFill>
              </a:rPr>
              <a:t> et al. SOSP07, </a:t>
            </a:r>
            <a:r>
              <a:rPr lang="en-US" sz="1500" dirty="0" err="1" smtClean="0">
                <a:solidFill>
                  <a:schemeClr val="accent5"/>
                </a:solidFill>
              </a:rPr>
              <a:t>Monrose</a:t>
            </a:r>
            <a:r>
              <a:rPr lang="en-US" sz="1500" dirty="0" smtClean="0">
                <a:solidFill>
                  <a:schemeClr val="accent5"/>
                </a:solidFill>
              </a:rPr>
              <a:t> et al. NDSS99]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Special-purpose </a:t>
            </a:r>
            <a:r>
              <a:rPr lang="en-US" sz="1600" dirty="0" smtClean="0">
                <a:solidFill>
                  <a:schemeClr val="accent5"/>
                </a:solidFill>
              </a:rPr>
              <a:t>[</a:t>
            </a:r>
            <a:r>
              <a:rPr lang="en-US" sz="1600" dirty="0" err="1" smtClean="0">
                <a:solidFill>
                  <a:schemeClr val="accent5"/>
                </a:solidFill>
              </a:rPr>
              <a:t>Freivalds</a:t>
            </a:r>
            <a:r>
              <a:rPr lang="en-US" sz="1600" dirty="0" smtClean="0">
                <a:solidFill>
                  <a:schemeClr val="accent5"/>
                </a:solidFill>
              </a:rPr>
              <a:t> MFCS79, </a:t>
            </a:r>
            <a:r>
              <a:rPr lang="en-US" sz="1600" dirty="0" err="1" smtClean="0">
                <a:solidFill>
                  <a:schemeClr val="accent5"/>
                </a:solidFill>
              </a:rPr>
              <a:t>Golle</a:t>
            </a:r>
            <a:r>
              <a:rPr lang="en-US" sz="1600" dirty="0" smtClean="0">
                <a:solidFill>
                  <a:schemeClr val="accent5"/>
                </a:solidFill>
              </a:rPr>
              <a:t> &amp; </a:t>
            </a:r>
            <a:r>
              <a:rPr lang="en-US" sz="1600" dirty="0" err="1" smtClean="0">
                <a:solidFill>
                  <a:schemeClr val="accent5"/>
                </a:solidFill>
              </a:rPr>
              <a:t>Mironov</a:t>
            </a:r>
            <a:r>
              <a:rPr lang="en-US" sz="1600" dirty="0" smtClean="0">
                <a:solidFill>
                  <a:schemeClr val="accent5"/>
                </a:solidFill>
              </a:rPr>
              <a:t> RSA01, </a:t>
            </a:r>
            <a:r>
              <a:rPr lang="en-US" sz="1600" dirty="0" err="1" smtClean="0">
                <a:solidFill>
                  <a:schemeClr val="accent5"/>
                </a:solidFill>
              </a:rPr>
              <a:t>Sion</a:t>
            </a:r>
            <a:r>
              <a:rPr lang="en-US" sz="1600" dirty="0" smtClean="0">
                <a:solidFill>
                  <a:schemeClr val="accent5"/>
                </a:solidFill>
              </a:rPr>
              <a:t> VLDB05, </a:t>
            </a:r>
            <a:r>
              <a:rPr lang="en-US" sz="1600" dirty="0" err="1" smtClean="0">
                <a:solidFill>
                  <a:schemeClr val="accent5"/>
                </a:solidFill>
              </a:rPr>
              <a:t>Benabbas</a:t>
            </a:r>
            <a:r>
              <a:rPr lang="en-US" sz="1600" dirty="0" smtClean="0">
                <a:solidFill>
                  <a:schemeClr val="accent5"/>
                </a:solidFill>
              </a:rPr>
              <a:t> et al. CRYPTO11, </a:t>
            </a:r>
            <a:r>
              <a:rPr lang="en-US" sz="1600" dirty="0" err="1" smtClean="0">
                <a:solidFill>
                  <a:schemeClr val="accent5"/>
                </a:solidFill>
              </a:rPr>
              <a:t>Boneh</a:t>
            </a:r>
            <a:r>
              <a:rPr lang="en-US" sz="1600" dirty="0" smtClean="0">
                <a:solidFill>
                  <a:schemeClr val="accent5"/>
                </a:solidFill>
              </a:rPr>
              <a:t> &amp; Freeman EUROCRYPT11] </a:t>
            </a:r>
            <a:r>
              <a:rPr lang="en-US" sz="2200" dirty="0" smtClean="0"/>
              <a:t>	</a:t>
            </a:r>
            <a:endParaRPr lang="en-US" sz="18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2242" y="3805922"/>
            <a:ext cx="8534400" cy="2205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200" dirty="0" smtClean="0"/>
              <a:t>Unconditional and general-purpose but not aimed toward practice:</a:t>
            </a:r>
          </a:p>
          <a:p>
            <a:pPr>
              <a:spcBef>
                <a:spcPts val="1000"/>
              </a:spcBef>
            </a:pPr>
            <a:r>
              <a:rPr lang="en-US" sz="2200" dirty="0" smtClean="0"/>
              <a:t>Use fully </a:t>
            </a:r>
            <a:r>
              <a:rPr lang="en-US" sz="2200" dirty="0" err="1" smtClean="0"/>
              <a:t>homomorphic</a:t>
            </a:r>
            <a:r>
              <a:rPr lang="en-US" sz="2200" dirty="0" smtClean="0"/>
              <a:t> encryption </a:t>
            </a:r>
            <a:r>
              <a:rPr lang="en-US" sz="1600" dirty="0" smtClean="0">
                <a:solidFill>
                  <a:srgbClr val="5A1705"/>
                </a:solidFill>
              </a:rPr>
              <a:t>[</a:t>
            </a:r>
            <a:r>
              <a:rPr lang="en-US" sz="1600" dirty="0" err="1" smtClean="0">
                <a:solidFill>
                  <a:srgbClr val="5A1705"/>
                </a:solidFill>
              </a:rPr>
              <a:t>Gennaro</a:t>
            </a:r>
            <a:r>
              <a:rPr lang="en-US" sz="1600" dirty="0" smtClean="0">
                <a:solidFill>
                  <a:srgbClr val="5A1705"/>
                </a:solidFill>
              </a:rPr>
              <a:t> et al., Chung et al. CRYPTO10]</a:t>
            </a:r>
          </a:p>
          <a:p>
            <a:pPr>
              <a:spcBef>
                <a:spcPts val="1000"/>
              </a:spcBef>
            </a:pPr>
            <a:r>
              <a:rPr lang="en-US" sz="2200" dirty="0" smtClean="0"/>
              <a:t>Proof-based verifiable computation </a:t>
            </a:r>
            <a:r>
              <a:rPr lang="en-US" sz="1600" dirty="0" smtClean="0">
                <a:solidFill>
                  <a:srgbClr val="5A1705"/>
                </a:solidFill>
              </a:rPr>
              <a:t>[GMR85, Ben-Or et </a:t>
            </a:r>
            <a:r>
              <a:rPr lang="en-US" sz="1600" dirty="0">
                <a:solidFill>
                  <a:srgbClr val="5A1705"/>
                </a:solidFill>
              </a:rPr>
              <a:t>al. </a:t>
            </a:r>
            <a:r>
              <a:rPr lang="en-US" sz="1600" dirty="0" smtClean="0">
                <a:solidFill>
                  <a:srgbClr val="5A1705"/>
                </a:solidFill>
              </a:rPr>
              <a:t>STOC88, BFLS91, </a:t>
            </a:r>
            <a:r>
              <a:rPr lang="en-US" sz="1600" dirty="0" err="1" smtClean="0">
                <a:solidFill>
                  <a:srgbClr val="5A1705"/>
                </a:solidFill>
              </a:rPr>
              <a:t>Kilian</a:t>
            </a:r>
            <a:r>
              <a:rPr lang="en-US" sz="1600" dirty="0" smtClean="0">
                <a:solidFill>
                  <a:srgbClr val="5A1705"/>
                </a:solidFill>
              </a:rPr>
              <a:t> STOC92, ALMSS92, AS92, GKR STOC08]</a:t>
            </a:r>
            <a:endParaRPr lang="en-US" sz="1600" dirty="0">
              <a:solidFill>
                <a:srgbClr val="5A1705"/>
              </a:solidFill>
            </a:endParaRPr>
          </a:p>
          <a:p>
            <a:pPr lvl="1">
              <a:buSzPct val="100000"/>
              <a:buFont typeface="Wingdings" charset="2"/>
              <a:buChar char="§"/>
            </a:pPr>
            <a:r>
              <a:rPr lang="en-US" dirty="0">
                <a:solidFill>
                  <a:srgbClr val="5A1705"/>
                </a:solidFill>
              </a:rPr>
              <a:t>*</a:t>
            </a:r>
            <a:r>
              <a:rPr lang="en-US" sz="1600" dirty="0" smtClean="0">
                <a:solidFill>
                  <a:srgbClr val="5A1705"/>
                </a:solidFill>
              </a:rPr>
              <a:t>[Ben-</a:t>
            </a:r>
            <a:r>
              <a:rPr lang="en-US" sz="1600" dirty="0" err="1" smtClean="0">
                <a:solidFill>
                  <a:srgbClr val="5A1705"/>
                </a:solidFill>
              </a:rPr>
              <a:t>Sasson</a:t>
            </a:r>
            <a:r>
              <a:rPr lang="en-US" sz="1600" dirty="0" smtClean="0">
                <a:solidFill>
                  <a:srgbClr val="5A1705"/>
                </a:solidFill>
              </a:rPr>
              <a:t> et al. ITCS13, STOC13, CRYPTO13, </a:t>
            </a:r>
            <a:r>
              <a:rPr lang="en-US" sz="1600" dirty="0" err="1" smtClean="0">
                <a:solidFill>
                  <a:srgbClr val="5A1705"/>
                </a:solidFill>
              </a:rPr>
              <a:t>Bitansky</a:t>
            </a:r>
            <a:r>
              <a:rPr lang="en-US" sz="1600" dirty="0" smtClean="0">
                <a:solidFill>
                  <a:srgbClr val="5A1705"/>
                </a:solidFill>
              </a:rPr>
              <a:t> et al. TCC13]</a:t>
            </a:r>
          </a:p>
          <a:p>
            <a:pPr marL="0" indent="0">
              <a:buFont typeface="Wingdings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67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073" y="431799"/>
            <a:ext cx="8281093" cy="2341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Experimental results are now available from three projects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Pepper, Ginger, </a:t>
            </a:r>
            <a:r>
              <a:rPr lang="en-US" sz="2200" dirty="0" err="1" smtClean="0"/>
              <a:t>Zaatar</a:t>
            </a:r>
            <a:r>
              <a:rPr lang="en-US" sz="2200" dirty="0"/>
              <a:t> </a:t>
            </a:r>
            <a:r>
              <a:rPr lang="en-US" sz="1800" cap="small" dirty="0" smtClean="0">
                <a:solidFill>
                  <a:schemeClr val="accent5"/>
                </a:solidFill>
              </a:rPr>
              <a:t>[</a:t>
            </a:r>
            <a:r>
              <a:rPr lang="en-US" sz="1800" cap="small" dirty="0">
                <a:solidFill>
                  <a:schemeClr val="accent5"/>
                </a:solidFill>
              </a:rPr>
              <a:t>hotos11, ndss12, security12, </a:t>
            </a:r>
            <a:r>
              <a:rPr lang="en-US" sz="1800" cap="small" dirty="0" smtClean="0">
                <a:solidFill>
                  <a:schemeClr val="accent5"/>
                </a:solidFill>
              </a:rPr>
              <a:t>eurosys13]</a:t>
            </a:r>
          </a:p>
          <a:p>
            <a:pPr>
              <a:spcBef>
                <a:spcPts val="1200"/>
              </a:spcBef>
            </a:pPr>
            <a:r>
              <a:rPr lang="en-US" sz="2200" cap="small" dirty="0" smtClean="0"/>
              <a:t>CMT </a:t>
            </a:r>
            <a:r>
              <a:rPr lang="en-US" sz="1800" cap="small" dirty="0" smtClean="0">
                <a:solidFill>
                  <a:schemeClr val="accent5"/>
                </a:solidFill>
              </a:rPr>
              <a:t>[</a:t>
            </a:r>
            <a:r>
              <a:rPr lang="en-US" sz="1800" cap="small" dirty="0" err="1">
                <a:solidFill>
                  <a:schemeClr val="accent5"/>
                </a:solidFill>
              </a:rPr>
              <a:t>cmt</a:t>
            </a:r>
            <a:r>
              <a:rPr lang="en-US" sz="1800" cap="small" dirty="0">
                <a:solidFill>
                  <a:schemeClr val="accent5"/>
                </a:solidFill>
              </a:rPr>
              <a:t> itcs12, </a:t>
            </a:r>
            <a:r>
              <a:rPr lang="en-US" sz="1800" dirty="0" err="1">
                <a:solidFill>
                  <a:schemeClr val="accent5"/>
                </a:solidFill>
              </a:rPr>
              <a:t>Thaler</a:t>
            </a:r>
            <a:r>
              <a:rPr lang="en-US" sz="1800" dirty="0">
                <a:solidFill>
                  <a:schemeClr val="accent5"/>
                </a:solidFill>
              </a:rPr>
              <a:t> et al. </a:t>
            </a:r>
            <a:r>
              <a:rPr lang="en-US" sz="1800" cap="small" dirty="0">
                <a:solidFill>
                  <a:schemeClr val="accent5"/>
                </a:solidFill>
              </a:rPr>
              <a:t>hotcloud12</a:t>
            </a:r>
            <a:r>
              <a:rPr lang="en-US" sz="1800" cap="small" dirty="0" smtClean="0">
                <a:solidFill>
                  <a:schemeClr val="accent5"/>
                </a:solidFill>
              </a:rPr>
              <a:t>]</a:t>
            </a:r>
          </a:p>
          <a:p>
            <a:pPr>
              <a:spcBef>
                <a:spcPts val="1200"/>
              </a:spcBef>
            </a:pPr>
            <a:r>
              <a:rPr lang="en-US" sz="2200" dirty="0" smtClean="0">
                <a:solidFill>
                  <a:srgbClr val="2D2F2B"/>
                </a:solidFill>
              </a:rPr>
              <a:t>Pinocchio </a:t>
            </a:r>
            <a:r>
              <a:rPr lang="en-US" sz="1800" dirty="0" smtClean="0">
                <a:solidFill>
                  <a:schemeClr val="accent5"/>
                </a:solidFill>
              </a:rPr>
              <a:t>[</a:t>
            </a:r>
            <a:r>
              <a:rPr lang="en-US" sz="1800" cap="small" dirty="0" err="1">
                <a:solidFill>
                  <a:schemeClr val="accent5"/>
                </a:solidFill>
              </a:rPr>
              <a:t>ggpr</a:t>
            </a:r>
            <a:r>
              <a:rPr lang="en-US" sz="1800" cap="small" dirty="0">
                <a:solidFill>
                  <a:schemeClr val="accent5"/>
                </a:solidFill>
              </a:rPr>
              <a:t> eurocrypt13, </a:t>
            </a:r>
            <a:r>
              <a:rPr lang="en-US" sz="1800" dirty="0" err="1">
                <a:solidFill>
                  <a:schemeClr val="accent5"/>
                </a:solidFill>
              </a:rPr>
              <a:t>Parno</a:t>
            </a:r>
            <a:r>
              <a:rPr lang="en-US" sz="1800" dirty="0">
                <a:solidFill>
                  <a:schemeClr val="accent5"/>
                </a:solidFill>
              </a:rPr>
              <a:t> et al. </a:t>
            </a:r>
            <a:r>
              <a:rPr lang="en-US" sz="1800" cap="small" dirty="0">
                <a:solidFill>
                  <a:schemeClr val="accent5"/>
                </a:solidFill>
              </a:rPr>
              <a:t>oakland13</a:t>
            </a:r>
            <a:r>
              <a:rPr lang="en-US" sz="1800" cap="small" dirty="0" smtClean="0">
                <a:solidFill>
                  <a:schemeClr val="accent5"/>
                </a:solidFill>
              </a:rPr>
              <a:t>]</a:t>
            </a:r>
            <a:endParaRPr lang="en-US" sz="1800" dirty="0" smtClean="0">
              <a:solidFill>
                <a:schemeClr val="accent5"/>
              </a:solidFill>
            </a:endParaRPr>
          </a:p>
          <a:p>
            <a:endParaRPr lang="en-US" sz="2200" cap="small" dirty="0" smtClean="0"/>
          </a:p>
          <a:p>
            <a:endParaRPr lang="en-US" sz="2100" dirty="0" smtClean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750908"/>
              </p:ext>
            </p:extLst>
          </p:nvPr>
        </p:nvGraphicFramePr>
        <p:xfrm>
          <a:off x="668353" y="2749580"/>
          <a:ext cx="8242812" cy="356616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3749292"/>
                <a:gridCol w="1989807"/>
                <a:gridCol w="2503713"/>
              </a:tblGrid>
              <a:tr h="393529">
                <a:tc>
                  <a:txBody>
                    <a:bodyPr/>
                    <a:lstStyle/>
                    <a:p>
                      <a:pPr algn="l"/>
                      <a:endParaRPr lang="en-US" sz="20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solidFill>
                            <a:schemeClr val="tx2"/>
                          </a:solidFill>
                        </a:rPr>
                        <a:t>Zaatar</a:t>
                      </a:r>
                      <a:endParaRPr lang="en-US" sz="20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/>
                          </a:solidFill>
                        </a:rPr>
                        <a:t>Pinocchio</a:t>
                      </a:r>
                      <a:endParaRPr lang="en-US" sz="20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3529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Client setup</a:t>
                      </a:r>
                      <a:r>
                        <a:rPr lang="en-US" sz="2000" baseline="0" dirty="0" smtClean="0">
                          <a:solidFill>
                            <a:schemeClr val="tx2"/>
                          </a:solidFill>
                        </a:rPr>
                        <a:t> costs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x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~2-4 x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3529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Client</a:t>
                      </a:r>
                      <a:r>
                        <a:rPr lang="en-US" sz="2000" baseline="0" dirty="0" smtClean="0">
                          <a:solidFill>
                            <a:schemeClr val="tx2"/>
                          </a:solidFill>
                        </a:rPr>
                        <a:t> per-instance costs</a:t>
                      </a:r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c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~8-12 c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3529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Server</a:t>
                      </a:r>
                      <a:r>
                        <a:rPr lang="en-US" sz="2000" baseline="0" dirty="0" smtClean="0">
                          <a:solidFill>
                            <a:schemeClr val="tx2"/>
                          </a:solidFill>
                        </a:rPr>
                        <a:t> costs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x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~2-4 x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3529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Setup amortizes over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batch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all instances of</a:t>
                      </a:r>
                      <a:r>
                        <a:rPr lang="en-US" sz="2000" baseline="0" dirty="0" smtClean="0">
                          <a:solidFill>
                            <a:schemeClr val="tx2"/>
                          </a:solidFill>
                        </a:rPr>
                        <a:t> f()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3529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Who can do setup?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client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anyone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3529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Non-interactive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No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3529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Zero-knowledge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No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3529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Public</a:t>
                      </a:r>
                      <a:r>
                        <a:rPr lang="en-US" sz="2000" baseline="0" dirty="0" smtClean="0">
                          <a:solidFill>
                            <a:schemeClr val="tx2"/>
                          </a:solidFill>
                        </a:rPr>
                        <a:t> verifiability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No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677333" y="3182942"/>
            <a:ext cx="7926917" cy="469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81570" y="4330146"/>
            <a:ext cx="7926917" cy="4691"/>
          </a:xfrm>
          <a:prstGeom prst="line">
            <a:avLst/>
          </a:prstGeom>
          <a:ln w="158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5220" y="5117546"/>
            <a:ext cx="7926917" cy="4691"/>
          </a:xfrm>
          <a:prstGeom prst="line">
            <a:avLst/>
          </a:prstGeom>
          <a:ln w="158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68870" y="6360030"/>
            <a:ext cx="7926917" cy="469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970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1113593" y="1806127"/>
            <a:ext cx="7299158" cy="2903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charset="2"/>
              <a:buChar char="§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charset="2"/>
              <a:buChar char=""/>
              <a:defRPr sz="22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800"/>
              </a:spcBef>
              <a:buAutoNum type="arabicParenBoth"/>
            </a:pPr>
            <a:r>
              <a:rPr lang="en-US" sz="2200" dirty="0" smtClean="0">
                <a:solidFill>
                  <a:schemeClr val="tx2"/>
                </a:solidFill>
              </a:rPr>
              <a:t>The computational model is hermetic.</a:t>
            </a:r>
          </a:p>
          <a:p>
            <a:pPr>
              <a:spcBef>
                <a:spcPts val="4800"/>
              </a:spcBef>
              <a:buAutoNum type="arabicParenBoth"/>
            </a:pPr>
            <a:r>
              <a:rPr lang="en-US" sz="2200" dirty="0" smtClean="0">
                <a:solidFill>
                  <a:schemeClr val="tx2"/>
                </a:solidFill>
              </a:rPr>
              <a:t>Setup costs are not ideal (though tolerable).</a:t>
            </a:r>
          </a:p>
          <a:p>
            <a:pPr>
              <a:spcBef>
                <a:spcPts val="4800"/>
              </a:spcBef>
              <a:buAutoNum type="arabicParenBoth"/>
            </a:pPr>
            <a:r>
              <a:rPr lang="en-US" sz="2200" dirty="0" smtClean="0">
                <a:solidFill>
                  <a:schemeClr val="tx2"/>
                </a:solidFill>
              </a:rPr>
              <a:t>The </a:t>
            </a:r>
            <a:r>
              <a:rPr lang="en-US" sz="2200" dirty="0">
                <a:solidFill>
                  <a:schemeClr val="tx2"/>
                </a:solidFill>
              </a:rPr>
              <a:t>server’s burden is too high, still</a:t>
            </a:r>
            <a:r>
              <a:rPr lang="en-US" sz="2200" dirty="0" smtClean="0">
                <a:solidFill>
                  <a:schemeClr val="tx2"/>
                </a:solidFill>
              </a:rPr>
              <a:t>.</a:t>
            </a:r>
            <a:endParaRPr lang="en-US" sz="2200" dirty="0">
              <a:solidFill>
                <a:schemeClr val="tx2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200" dirty="0" smtClean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10723" y="2751672"/>
            <a:ext cx="8033277" cy="85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charset="2"/>
              <a:buChar char="§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charset="2"/>
              <a:buChar char=""/>
              <a:defRPr sz="22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sz="2200" dirty="0" smtClean="0">
                <a:solidFill>
                  <a:schemeClr val="tx2"/>
                </a:solidFill>
              </a:rPr>
              <a:t>	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98355" y="871394"/>
            <a:ext cx="6853948" cy="67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Wingdings" charset="2"/>
              <a:buNone/>
            </a:pPr>
            <a:r>
              <a:rPr lang="en-US" sz="2200" dirty="0" smtClean="0"/>
              <a:t>Limitations:</a:t>
            </a:r>
          </a:p>
        </p:txBody>
      </p:sp>
    </p:spTree>
    <p:extLst>
      <p:ext uri="{BB962C8B-B14F-4D97-AF65-F5344CB8AC3E}">
        <p14:creationId xmlns:p14="http://schemas.microsoft.com/office/powerpoint/2010/main" val="22411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380720" y="3184376"/>
            <a:ext cx="1403684" cy="4124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600" b="1" cap="small" dirty="0" smtClean="0">
                <a:solidFill>
                  <a:srgbClr val="800000"/>
                </a:solidFill>
              </a:rPr>
              <a:t>reject</a:t>
            </a:r>
            <a:endParaRPr lang="en-US" sz="2600" b="1" cap="small" dirty="0">
              <a:solidFill>
                <a:srgbClr val="8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80721" y="3184376"/>
            <a:ext cx="1403684" cy="4124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600" b="1" cap="small" dirty="0" smtClean="0">
                <a:solidFill>
                  <a:srgbClr val="800000"/>
                </a:solidFill>
              </a:rPr>
              <a:t>accept</a:t>
            </a:r>
            <a:endParaRPr lang="en-US" sz="2600" b="1" cap="small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876" y="4070322"/>
            <a:ext cx="7697982" cy="2442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But the costs are ludicrous</a:t>
            </a:r>
          </a:p>
          <a:p>
            <a:pPr>
              <a:spcBef>
                <a:spcPts val="1800"/>
              </a:spcBef>
            </a:pPr>
            <a:r>
              <a:rPr lang="en-US" sz="2200" dirty="0" smtClean="0"/>
              <a:t>Hundreds of trillions of CPU years to verify </a:t>
            </a:r>
            <a:r>
              <a:rPr lang="en-US" sz="2200" dirty="0"/>
              <a:t>multiplication of 500×500 </a:t>
            </a:r>
            <a:r>
              <a:rPr lang="en-US" sz="2200" dirty="0" smtClean="0"/>
              <a:t>matrices</a:t>
            </a:r>
          </a:p>
          <a:p>
            <a:pPr>
              <a:spcBef>
                <a:spcPts val="1800"/>
              </a:spcBef>
            </a:pPr>
            <a:r>
              <a:rPr lang="en-US" sz="2200" dirty="0" smtClean="0"/>
              <a:t>This does not save work for the client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49" y="2019853"/>
            <a:ext cx="1403684" cy="1654076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76094" y="2019852"/>
            <a:ext cx="1403684" cy="1635933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66783" y="2104571"/>
            <a:ext cx="3709102" cy="210387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215106">
            <a:off x="3533700" y="1776871"/>
            <a:ext cx="195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“f”, x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 rot="21329636">
            <a:off x="3288537" y="2152211"/>
            <a:ext cx="1951789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y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48" y="2011135"/>
            <a:ext cx="1403684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85165" y="1992992"/>
            <a:ext cx="1403684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server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 rot="21329636">
            <a:off x="3714991" y="2126408"/>
            <a:ext cx="1951789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800000"/>
                </a:solidFill>
              </a:rPr>
              <a:t>y’</a:t>
            </a:r>
            <a:endParaRPr lang="en-US" sz="2400" dirty="0">
              <a:solidFill>
                <a:srgbClr val="80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654439" y="2690051"/>
            <a:ext cx="1240561" cy="521714"/>
            <a:chOff x="4618795" y="3129238"/>
            <a:chExt cx="1240561" cy="521714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>
              <a:off x="4759041" y="3330463"/>
              <a:ext cx="0" cy="30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922802" y="3322274"/>
              <a:ext cx="0" cy="30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086563" y="3322274"/>
              <a:ext cx="0" cy="30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250324" y="3330439"/>
              <a:ext cx="0" cy="30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414085" y="3322274"/>
              <a:ext cx="0" cy="30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ontent Placeholder 2"/>
            <p:cNvSpPr txBox="1">
              <a:spLocks/>
            </p:cNvSpPr>
            <p:nvPr/>
          </p:nvSpPr>
          <p:spPr>
            <a:xfrm>
              <a:off x="5349274" y="3129238"/>
              <a:ext cx="510082" cy="52171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457200" indent="-457200" algn="l" defTabSz="914400" rtl="0" eaLnBrk="1" latinLnBrk="0" hangingPunct="1">
                <a:spcBef>
                  <a:spcPts val="2000"/>
                </a:spcBef>
                <a:buClr>
                  <a:srgbClr val="333333"/>
                </a:buClr>
                <a:buFont typeface="Wingdings" charset="2"/>
                <a:buChar char="§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914400" indent="-457200" algn="l" defTabSz="914400" rtl="0" eaLnBrk="1" latinLnBrk="0" hangingPunct="1">
                <a:spcBef>
                  <a:spcPts val="6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71600" indent="-457200" algn="l" defTabSz="914400" rtl="0" eaLnBrk="1" latinLnBrk="0" hangingPunct="1">
                <a:spcBef>
                  <a:spcPts val="6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828800" indent="-457200" algn="l" defTabSz="914400" rtl="0" eaLnBrk="1" latinLnBrk="0" hangingPunct="1">
                <a:spcBef>
                  <a:spcPts val="6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86000" indent="-457200" algn="l" defTabSz="914400" rtl="0" eaLnBrk="1" latinLnBrk="0" hangingPunct="1">
                <a:spcBef>
                  <a:spcPts val="6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743200" indent="-461963" algn="l" defTabSz="914400" rtl="0" eaLnBrk="1" latinLnBrk="0" hangingPunct="1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05163" indent="-461963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7600" indent="-461963" algn="l" defTabSz="914400" rtl="0" eaLnBrk="1" latinLnBrk="0" hangingPunct="1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19563" indent="-461963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...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18795" y="3315864"/>
              <a:ext cx="1087881" cy="3159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665876" y="491819"/>
            <a:ext cx="75189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tx2"/>
                </a:solidFill>
              </a:rPr>
              <a:t>Complexity theory and cryptography offer solutions.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665876" y="870771"/>
            <a:ext cx="60197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cap="small" dirty="0" smtClean="0">
                <a:solidFill>
                  <a:schemeClr val="tx2"/>
                </a:solidFill>
              </a:rPr>
              <a:t>[bcc</a:t>
            </a:r>
            <a:r>
              <a:rPr lang="en-US" sz="1600" cap="small" dirty="0" smtClean="0">
                <a:solidFill>
                  <a:schemeClr val="tx2"/>
                </a:solidFill>
              </a:rPr>
              <a:t>88</a:t>
            </a:r>
            <a:r>
              <a:rPr lang="en-US" cap="small" dirty="0" smtClean="0">
                <a:solidFill>
                  <a:schemeClr val="tx2"/>
                </a:solidFill>
              </a:rPr>
              <a:t>, gmr</a:t>
            </a:r>
            <a:r>
              <a:rPr lang="en-US" sz="1600" cap="small" dirty="0" smtClean="0">
                <a:solidFill>
                  <a:schemeClr val="tx2"/>
                </a:solidFill>
              </a:rPr>
              <a:t>89, </a:t>
            </a:r>
            <a:r>
              <a:rPr lang="en-US" cap="small" dirty="0" smtClean="0">
                <a:solidFill>
                  <a:schemeClr val="tx2"/>
                </a:solidFill>
              </a:rPr>
              <a:t>almss</a:t>
            </a:r>
            <a:r>
              <a:rPr lang="en-US" sz="1600" cap="small" dirty="0" smtClean="0">
                <a:solidFill>
                  <a:schemeClr val="tx2"/>
                </a:solidFill>
              </a:rPr>
              <a:t>92</a:t>
            </a:r>
            <a:r>
              <a:rPr lang="en-US" cap="small" dirty="0" smtClean="0">
                <a:solidFill>
                  <a:schemeClr val="tx2"/>
                </a:solidFill>
              </a:rPr>
              <a:t>, as</a:t>
            </a:r>
            <a:r>
              <a:rPr lang="en-US" sz="1600" cap="small" dirty="0" smtClean="0">
                <a:solidFill>
                  <a:schemeClr val="tx2"/>
                </a:solidFill>
              </a:rPr>
              <a:t>92, K</a:t>
            </a:r>
            <a:r>
              <a:rPr lang="en-US" sz="1600" dirty="0" smtClean="0">
                <a:solidFill>
                  <a:schemeClr val="tx2"/>
                </a:solidFill>
              </a:rPr>
              <a:t>ilian</a:t>
            </a:r>
            <a:r>
              <a:rPr lang="en-US" sz="1600" cap="small" dirty="0" smtClean="0">
                <a:solidFill>
                  <a:schemeClr val="tx2"/>
                </a:solidFill>
              </a:rPr>
              <a:t>92</a:t>
            </a:r>
            <a:r>
              <a:rPr lang="en-US" cap="small" dirty="0" smtClean="0">
                <a:solidFill>
                  <a:schemeClr val="tx2"/>
                </a:solidFill>
              </a:rPr>
              <a:t>] 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 rot="223498">
            <a:off x="3595406" y="2555205"/>
            <a:ext cx="195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queries</a:t>
            </a:r>
            <a:endParaRPr lang="en-US" sz="2400" dirty="0"/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2774040" y="2483754"/>
            <a:ext cx="3692070" cy="208643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764969" y="2901043"/>
            <a:ext cx="3705915" cy="209425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2772226" y="3316513"/>
            <a:ext cx="3692070" cy="208643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 rot="21421321">
            <a:off x="3657089" y="2997891"/>
            <a:ext cx="195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responses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1931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7" grpId="1"/>
      <p:bldP spid="5" grpId="0" animBg="1"/>
      <p:bldP spid="6" grpId="0" animBg="1"/>
      <p:bldP spid="9" grpId="0"/>
      <p:bldP spid="10" grpId="0"/>
      <p:bldP spid="10" grpId="1"/>
      <p:bldP spid="11" grpId="0"/>
      <p:bldP spid="12" grpId="0"/>
      <p:bldP spid="39" grpId="0"/>
      <p:bldP spid="56" grpId="0"/>
      <p:bldP spid="8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66925" y="455579"/>
            <a:ext cx="7460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Summary and conclusion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6038" y="1311670"/>
            <a:ext cx="8092213" cy="2413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Wingdings" charset="2"/>
              <a:buNone/>
            </a:pPr>
            <a:r>
              <a:rPr lang="en-US" sz="2200" dirty="0" smtClean="0"/>
              <a:t>Allspice’s performance and applicability is the best in the literature.</a:t>
            </a:r>
            <a:endParaRPr lang="en-US" sz="2200" dirty="0"/>
          </a:p>
          <a:p>
            <a:pPr>
              <a:spcBef>
                <a:spcPts val="1200"/>
              </a:spcBef>
            </a:pPr>
            <a:r>
              <a:rPr lang="en-US" sz="2200" dirty="0" smtClean="0"/>
              <a:t>Improves and broadens CMT, thereby slashing verification costs compared to the cryptographic protocols.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Handles general-purpose computations by failing over to </a:t>
            </a:r>
            <a:r>
              <a:rPr lang="en-US" sz="2200" dirty="0" err="1" smtClean="0"/>
              <a:t>Zaatar</a:t>
            </a:r>
            <a:r>
              <a:rPr lang="en-US" sz="2200" dirty="0" smtClean="0"/>
              <a:t> when CMT-improved does not apply.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9693" y="3940525"/>
            <a:ext cx="7865723" cy="1012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Wingdings" charset="2"/>
              <a:buNone/>
            </a:pPr>
            <a:r>
              <a:rPr lang="en-US" sz="2200" dirty="0" smtClean="0"/>
              <a:t>Future work: improve computational model, integrate with storage, reduce costs for the server, …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3927" y="5437005"/>
            <a:ext cx="7865723" cy="1012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Wingdings" charset="2"/>
              <a:buNone/>
            </a:pPr>
            <a:r>
              <a:rPr lang="en-US" sz="2200" dirty="0" smtClean="0"/>
              <a:t>We predict that proof-based verifiable computation will ultimately be a key tool in real systems.</a:t>
            </a:r>
          </a:p>
        </p:txBody>
      </p:sp>
    </p:spTree>
    <p:extLst>
      <p:ext uri="{BB962C8B-B14F-4D97-AF65-F5344CB8AC3E}">
        <p14:creationId xmlns:p14="http://schemas.microsoft.com/office/powerpoint/2010/main" val="400456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0259" y="529909"/>
            <a:ext cx="8434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Built systems have brought the theory closer to practice.</a:t>
            </a:r>
          </a:p>
        </p:txBody>
      </p:sp>
      <p:sp>
        <p:nvSpPr>
          <p:cNvPr id="8" name="Rectangle 7"/>
          <p:cNvSpPr/>
          <p:nvPr/>
        </p:nvSpPr>
        <p:spPr>
          <a:xfrm>
            <a:off x="6363305" y="1580678"/>
            <a:ext cx="2512787" cy="969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300" dirty="0" err="1" smtClean="0">
                <a:solidFill>
                  <a:schemeClr val="tx2"/>
                </a:solidFill>
              </a:rPr>
              <a:t>Setty</a:t>
            </a:r>
            <a:r>
              <a:rPr lang="en-US" sz="1300" dirty="0" smtClean="0">
                <a:solidFill>
                  <a:schemeClr val="tx2"/>
                </a:solidFill>
              </a:rPr>
              <a:t> et al. </a:t>
            </a:r>
            <a:r>
              <a:rPr lang="en-US" sz="1300" cap="small" dirty="0" smtClean="0">
                <a:solidFill>
                  <a:schemeClr val="tx2"/>
                </a:solidFill>
              </a:rPr>
              <a:t>hotos</a:t>
            </a:r>
            <a:r>
              <a:rPr lang="en-US" sz="1300" dirty="0" smtClean="0">
                <a:solidFill>
                  <a:schemeClr val="tx2"/>
                </a:solidFill>
              </a:rPr>
              <a:t>11</a:t>
            </a:r>
          </a:p>
          <a:p>
            <a:pPr algn="r">
              <a:lnSpc>
                <a:spcPct val="110000"/>
              </a:lnSpc>
            </a:pPr>
            <a:r>
              <a:rPr lang="en-US" sz="1300" cap="small" dirty="0">
                <a:solidFill>
                  <a:schemeClr val="tx2"/>
                </a:solidFill>
              </a:rPr>
              <a:t>n</a:t>
            </a:r>
            <a:r>
              <a:rPr lang="en-US" sz="1300" cap="small" dirty="0" smtClean="0">
                <a:solidFill>
                  <a:schemeClr val="tx2"/>
                </a:solidFill>
              </a:rPr>
              <a:t>dss</a:t>
            </a:r>
            <a:r>
              <a:rPr lang="en-US" sz="1300" dirty="0" smtClean="0">
                <a:solidFill>
                  <a:schemeClr val="tx2"/>
                </a:solidFill>
              </a:rPr>
              <a:t>12</a:t>
            </a:r>
          </a:p>
          <a:p>
            <a:pPr algn="r">
              <a:lnSpc>
                <a:spcPct val="110000"/>
              </a:lnSpc>
            </a:pPr>
            <a:r>
              <a:rPr lang="en-US" sz="1300" cap="small" dirty="0" smtClean="0">
                <a:solidFill>
                  <a:schemeClr val="tx2"/>
                </a:solidFill>
              </a:rPr>
              <a:t>security</a:t>
            </a:r>
            <a:r>
              <a:rPr lang="en-US" sz="1300" dirty="0" smtClean="0">
                <a:solidFill>
                  <a:schemeClr val="tx2"/>
                </a:solidFill>
              </a:rPr>
              <a:t>12</a:t>
            </a:r>
          </a:p>
          <a:p>
            <a:pPr algn="r">
              <a:lnSpc>
                <a:spcPct val="110000"/>
              </a:lnSpc>
            </a:pPr>
            <a:r>
              <a:rPr lang="en-US" sz="1300" cap="small" dirty="0" smtClean="0">
                <a:solidFill>
                  <a:schemeClr val="tx2"/>
                </a:solidFill>
              </a:rPr>
              <a:t>eurosys</a:t>
            </a:r>
            <a:r>
              <a:rPr lang="en-US" sz="1300" dirty="0" smtClean="0">
                <a:solidFill>
                  <a:schemeClr val="tx2"/>
                </a:solidFill>
              </a:rPr>
              <a:t>13</a:t>
            </a:r>
            <a:r>
              <a:rPr lang="en-US" sz="1300" cap="small" dirty="0" smtClean="0">
                <a:solidFill>
                  <a:schemeClr val="tx2"/>
                </a:solidFill>
              </a:rPr>
              <a:t> </a:t>
            </a:r>
            <a:endParaRPr lang="en-US" sz="1300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27236" y="3436002"/>
            <a:ext cx="2648856" cy="529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300" dirty="0" err="1" smtClean="0">
                <a:solidFill>
                  <a:schemeClr val="tx2"/>
                </a:solidFill>
              </a:rPr>
              <a:t>Cormode</a:t>
            </a:r>
            <a:r>
              <a:rPr lang="en-US" sz="1300" dirty="0" smtClean="0">
                <a:solidFill>
                  <a:schemeClr val="tx2"/>
                </a:solidFill>
              </a:rPr>
              <a:t> et al. </a:t>
            </a:r>
            <a:r>
              <a:rPr lang="en-US" sz="1300" cap="small" dirty="0" smtClean="0">
                <a:solidFill>
                  <a:schemeClr val="tx2"/>
                </a:solidFill>
              </a:rPr>
              <a:t>itcs</a:t>
            </a:r>
            <a:r>
              <a:rPr lang="en-US" sz="1300" dirty="0" smtClean="0">
                <a:solidFill>
                  <a:schemeClr val="tx2"/>
                </a:solidFill>
              </a:rPr>
              <a:t>12</a:t>
            </a:r>
          </a:p>
          <a:p>
            <a:pPr algn="r">
              <a:lnSpc>
                <a:spcPct val="110000"/>
              </a:lnSpc>
            </a:pPr>
            <a:r>
              <a:rPr lang="en-US" sz="1300" dirty="0" err="1" smtClean="0">
                <a:solidFill>
                  <a:schemeClr val="tx2"/>
                </a:solidFill>
              </a:rPr>
              <a:t>Thaler</a:t>
            </a:r>
            <a:r>
              <a:rPr lang="en-US" sz="1300" dirty="0" smtClean="0">
                <a:solidFill>
                  <a:schemeClr val="tx2"/>
                </a:solidFill>
              </a:rPr>
              <a:t> et al. </a:t>
            </a:r>
            <a:r>
              <a:rPr lang="en-US" sz="1300" cap="small" dirty="0" smtClean="0">
                <a:solidFill>
                  <a:schemeClr val="tx2"/>
                </a:solidFill>
              </a:rPr>
              <a:t>hotcloud</a:t>
            </a:r>
            <a:r>
              <a:rPr lang="en-US" sz="1300" dirty="0" smtClean="0">
                <a:solidFill>
                  <a:schemeClr val="tx2"/>
                </a:solidFill>
              </a:rPr>
              <a:t>12</a:t>
            </a:r>
            <a:r>
              <a:rPr lang="en-US" sz="1300" cap="small" dirty="0" smtClean="0">
                <a:solidFill>
                  <a:schemeClr val="tx2"/>
                </a:solidFill>
              </a:rPr>
              <a:t> </a:t>
            </a:r>
            <a:endParaRPr lang="en-US" sz="1300" dirty="0">
              <a:solidFill>
                <a:schemeClr val="tx2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93067" y="1533302"/>
            <a:ext cx="6555010" cy="1669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</a:rPr>
              <a:t>Zaatar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sz="2200" dirty="0" smtClean="0"/>
              <a:t> a PCP-based efficient argument protocol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Reduces costs by &gt;10</a:t>
            </a:r>
            <a:r>
              <a:rPr lang="en-US" sz="2200" baseline="30000" dirty="0" smtClean="0"/>
              <a:t>20</a:t>
            </a:r>
          </a:p>
          <a:p>
            <a:pPr>
              <a:spcBef>
                <a:spcPts val="1200"/>
              </a:spcBef>
            </a:pP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General-purpose! </a:t>
            </a:r>
            <a:r>
              <a:rPr lang="en-US" sz="2200" dirty="0" smtClean="0">
                <a:solidFill>
                  <a:schemeClr val="accent5"/>
                </a:solidFill>
              </a:rPr>
              <a:t>But </a:t>
            </a:r>
            <a:r>
              <a:rPr lang="en-US" sz="2200" dirty="0">
                <a:solidFill>
                  <a:schemeClr val="accent5"/>
                </a:solidFill>
              </a:rPr>
              <a:t>r</a:t>
            </a:r>
            <a:r>
              <a:rPr lang="en-US" sz="2200" dirty="0" smtClean="0">
                <a:solidFill>
                  <a:schemeClr val="accent5"/>
                </a:solidFill>
              </a:rPr>
              <a:t>equires crypto, setup cost.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18466" y="3413818"/>
            <a:ext cx="8044533" cy="1794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00"/>
              </a:spcBef>
              <a:buNone/>
            </a:pPr>
            <a:r>
              <a:rPr lang="en-US" sz="2200" dirty="0" smtClean="0">
                <a:solidFill>
                  <a:srgbClr val="4A659A"/>
                </a:solidFill>
              </a:rPr>
              <a:t>CMT: </a:t>
            </a:r>
            <a:r>
              <a:rPr lang="en-US" sz="2200" dirty="0" smtClean="0"/>
              <a:t>an </a:t>
            </a:r>
            <a:r>
              <a:rPr lang="en-US" sz="2200" dirty="0"/>
              <a:t>i</a:t>
            </a:r>
            <a:r>
              <a:rPr lang="en-US" sz="2200" dirty="0" smtClean="0"/>
              <a:t>nteractive proof system</a:t>
            </a:r>
            <a:endParaRPr lang="en-US" sz="2200" dirty="0"/>
          </a:p>
          <a:p>
            <a:pPr>
              <a:spcBef>
                <a:spcPts val="1200"/>
              </a:spcBef>
            </a:pPr>
            <a:r>
              <a:rPr lang="en-US" sz="2200" dirty="0" smtClean="0"/>
              <a:t>Drastically cuts costs relative to its base</a:t>
            </a:r>
          </a:p>
          <a:p>
            <a:pPr>
              <a:spcBef>
                <a:spcPts val="1200"/>
              </a:spcBef>
            </a:pPr>
            <a:r>
              <a:rPr lang="en-US" sz="2200" dirty="0" smtClean="0">
                <a:solidFill>
                  <a:srgbClr val="5A1705"/>
                </a:solidFill>
              </a:rPr>
              <a:t>Limited expressiveness.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But no crypto, no setup costs! </a:t>
            </a:r>
            <a:endParaRPr lang="en-US" sz="2200" dirty="0" smtClean="0">
              <a:solidFill>
                <a:schemeClr val="accent5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18466" y="5485114"/>
            <a:ext cx="6555010" cy="119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Pinocchio: </a:t>
            </a:r>
            <a:r>
              <a:rPr lang="en-US" sz="2200" dirty="0" smtClean="0"/>
              <a:t>an argument protocol</a:t>
            </a:r>
          </a:p>
          <a:p>
            <a:pPr>
              <a:spcBef>
                <a:spcPts val="1200"/>
              </a:spcBef>
            </a:pP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Non-interactive! </a:t>
            </a:r>
            <a:r>
              <a:rPr lang="en-US" sz="2200" dirty="0" smtClean="0"/>
              <a:t>See next talk.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2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6363305" y="5485113"/>
            <a:ext cx="2512787" cy="309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300" dirty="0" err="1" smtClean="0">
                <a:solidFill>
                  <a:schemeClr val="tx2"/>
                </a:solidFill>
              </a:rPr>
              <a:t>Parno</a:t>
            </a:r>
            <a:r>
              <a:rPr lang="en-US" sz="1300" dirty="0" smtClean="0">
                <a:solidFill>
                  <a:schemeClr val="tx2"/>
                </a:solidFill>
              </a:rPr>
              <a:t> et al. </a:t>
            </a:r>
            <a:r>
              <a:rPr lang="en-US" sz="1300" cap="small" dirty="0" smtClean="0">
                <a:solidFill>
                  <a:schemeClr val="tx2"/>
                </a:solidFill>
              </a:rPr>
              <a:t>oakland13</a:t>
            </a:r>
            <a:endParaRPr lang="en-US" sz="13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65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97300" y="2348209"/>
            <a:ext cx="8017015" cy="353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Contributions of Allspice:</a:t>
            </a:r>
            <a:endParaRPr lang="en-US" sz="2200" dirty="0" smtClean="0"/>
          </a:p>
          <a:p>
            <a:pPr>
              <a:spcBef>
                <a:spcPts val="2400"/>
              </a:spcBef>
            </a:pPr>
            <a:r>
              <a:rPr lang="en-US" sz="2200" dirty="0" smtClean="0"/>
              <a:t>Extension of CMT to wider class of computations, reducing verification costs by 10-100</a:t>
            </a:r>
            <a:r>
              <a:rPr lang="en-US" sz="2200" dirty="0"/>
              <a:t>×</a:t>
            </a:r>
            <a:r>
              <a:rPr lang="en-US" sz="2200" dirty="0" smtClean="0"/>
              <a:t> for these computations</a:t>
            </a:r>
          </a:p>
          <a:p>
            <a:pPr>
              <a:spcBef>
                <a:spcPts val="2400"/>
              </a:spcBef>
            </a:pPr>
            <a:r>
              <a:rPr lang="en-US" sz="2200" dirty="0" smtClean="0"/>
              <a:t>Static analysis to compile high-level computations to the best protocol for the computation</a:t>
            </a:r>
          </a:p>
          <a:p>
            <a:pPr>
              <a:spcBef>
                <a:spcPts val="2400"/>
              </a:spcBef>
            </a:pPr>
            <a:r>
              <a:rPr lang="en-US" sz="2200" dirty="0"/>
              <a:t>E</a:t>
            </a:r>
            <a:r>
              <a:rPr lang="en-US" sz="2200" dirty="0" smtClean="0"/>
              <a:t>xperiments and analysis to compare the protocols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7300" y="764953"/>
            <a:ext cx="7646600" cy="1108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/>
              <a:t>Can we get the low (non-cryptographic) verification costs of CMT with the general-</a:t>
            </a:r>
            <a:r>
              <a:rPr lang="en-US" sz="2200" dirty="0" err="1" smtClean="0"/>
              <a:t>purposeness</a:t>
            </a:r>
            <a:r>
              <a:rPr lang="en-US" sz="2200" dirty="0" smtClean="0"/>
              <a:t> of </a:t>
            </a:r>
            <a:r>
              <a:rPr lang="en-US" sz="2200" dirty="0" err="1" smtClean="0"/>
              <a:t>Zaatar</a:t>
            </a:r>
            <a:r>
              <a:rPr lang="en-US" sz="22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29422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767552" y="3572433"/>
            <a:ext cx="3391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4A659A"/>
                </a:solidFill>
              </a:rPr>
              <a:t>Design of Allspice:</a:t>
            </a:r>
            <a:endParaRPr lang="en-US" sz="2400" dirty="0">
              <a:solidFill>
                <a:srgbClr val="4A659A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7552" y="5190026"/>
            <a:ext cx="566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4A659A"/>
                </a:solidFill>
              </a:rPr>
              <a:t>Experimental evaluation</a:t>
            </a:r>
            <a:endParaRPr lang="en-US" sz="2400" dirty="0">
              <a:solidFill>
                <a:srgbClr val="4A659A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552" y="1954839"/>
            <a:ext cx="4583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4A659A"/>
                </a:solidFill>
              </a:rPr>
              <a:t>Background: CMT and </a:t>
            </a:r>
            <a:r>
              <a:rPr lang="en-US" sz="2400" dirty="0" err="1" smtClean="0">
                <a:solidFill>
                  <a:srgbClr val="4A659A"/>
                </a:solidFill>
              </a:rPr>
              <a:t>Zaatar</a:t>
            </a:r>
            <a:endParaRPr lang="en-US" sz="2400" dirty="0">
              <a:solidFill>
                <a:srgbClr val="4A659A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45581" y="1806500"/>
            <a:ext cx="4339167" cy="775843"/>
          </a:xfrm>
          <a:prstGeom prst="roundRect">
            <a:avLst>
              <a:gd name="adj" fmla="val 50000"/>
            </a:avLst>
          </a:prstGeom>
          <a:solidFill>
            <a:schemeClr val="tx2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08284" y="465167"/>
            <a:ext cx="35779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tx2"/>
                </a:solidFill>
              </a:rPr>
              <a:t>The rest of this talk:</a:t>
            </a:r>
            <a:endParaRPr lang="en-US" sz="2600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51622" y="4054174"/>
            <a:ext cx="1180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Zaatar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751622" y="3103939"/>
            <a:ext cx="1297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CMT, improved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5342458" y="3634360"/>
            <a:ext cx="1671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compiler</a:t>
            </a:r>
            <a:endParaRPr lang="en-US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875575" y="3344335"/>
            <a:ext cx="765581" cy="467673"/>
          </a:xfrm>
          <a:prstGeom prst="straightConnector1">
            <a:avLst/>
          </a:prstGeom>
          <a:ln w="31750">
            <a:solidFill>
              <a:schemeClr val="tx2"/>
            </a:solidFill>
            <a:prstDash val="solid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896733" y="3986249"/>
            <a:ext cx="744423" cy="331753"/>
          </a:xfrm>
          <a:prstGeom prst="straightConnector1">
            <a:avLst/>
          </a:prstGeom>
          <a:ln w="31750">
            <a:solidFill>
              <a:schemeClr val="tx2"/>
            </a:solidFill>
            <a:prstDash val="solid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99642" y="3875478"/>
            <a:ext cx="614947" cy="0"/>
          </a:xfrm>
          <a:prstGeom prst="straightConnector1">
            <a:avLst/>
          </a:prstGeom>
          <a:ln w="31750">
            <a:solidFill>
              <a:schemeClr val="tx2"/>
            </a:solidFill>
            <a:prstDash val="solid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73205" y="3782399"/>
            <a:ext cx="1007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foo.c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3773205" y="3437382"/>
            <a:ext cx="130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foo.sfdl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873750" y="23600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61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Rounded Rectangle 412"/>
          <p:cNvSpPr/>
          <p:nvPr/>
        </p:nvSpPr>
        <p:spPr>
          <a:xfrm>
            <a:off x="457201" y="2059214"/>
            <a:ext cx="2549071" cy="644072"/>
          </a:xfrm>
          <a:prstGeom prst="roundRect">
            <a:avLst>
              <a:gd name="adj" fmla="val 50000"/>
            </a:avLst>
          </a:prstGeom>
          <a:solidFill>
            <a:schemeClr val="accent2">
              <a:alpha val="40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ounded Rectangle 413"/>
          <p:cNvSpPr/>
          <p:nvPr/>
        </p:nvSpPr>
        <p:spPr>
          <a:xfrm>
            <a:off x="457201" y="2794001"/>
            <a:ext cx="2549071" cy="308428"/>
          </a:xfrm>
          <a:prstGeom prst="roundRect">
            <a:avLst>
              <a:gd name="adj" fmla="val 50000"/>
            </a:avLst>
          </a:prstGeom>
          <a:solidFill>
            <a:schemeClr val="accent2">
              <a:alpha val="40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ounded Rectangle 414"/>
          <p:cNvSpPr/>
          <p:nvPr/>
        </p:nvSpPr>
        <p:spPr>
          <a:xfrm>
            <a:off x="466273" y="3218542"/>
            <a:ext cx="2549071" cy="310243"/>
          </a:xfrm>
          <a:prstGeom prst="roundRect">
            <a:avLst>
              <a:gd name="adj" fmla="val 50000"/>
            </a:avLst>
          </a:prstGeom>
          <a:solidFill>
            <a:schemeClr val="accent2">
              <a:alpha val="40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ounded Rectangle 415"/>
          <p:cNvSpPr/>
          <p:nvPr/>
        </p:nvSpPr>
        <p:spPr>
          <a:xfrm>
            <a:off x="457201" y="4033158"/>
            <a:ext cx="2549071" cy="411842"/>
          </a:xfrm>
          <a:prstGeom prst="roundRect">
            <a:avLst>
              <a:gd name="adj" fmla="val 50000"/>
            </a:avLst>
          </a:prstGeom>
          <a:solidFill>
            <a:schemeClr val="accent2">
              <a:alpha val="40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704788" y="1140549"/>
            <a:ext cx="1403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client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97652" y="1104263"/>
            <a:ext cx="1403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server</a:t>
            </a: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186547" y="1974240"/>
            <a:ext cx="2505356" cy="18472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09637" y="1604785"/>
            <a:ext cx="2493811" cy="17318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209630" y="2436091"/>
            <a:ext cx="2505363" cy="8078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86539" y="2620785"/>
            <a:ext cx="2505363" cy="16167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66054" y="4694068"/>
            <a:ext cx="23313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cap="small" dirty="0">
                <a:solidFill>
                  <a:schemeClr val="accent5"/>
                </a:solidFill>
              </a:rPr>
              <a:t>a</a:t>
            </a:r>
            <a:r>
              <a:rPr lang="en-US" sz="2200" b="1" cap="small" dirty="0" smtClean="0">
                <a:solidFill>
                  <a:schemeClr val="accent5"/>
                </a:solidFill>
              </a:rPr>
              <a:t>ccept/reject</a:t>
            </a:r>
            <a:endParaRPr lang="en-US" sz="2200" b="1" cap="small" dirty="0">
              <a:solidFill>
                <a:schemeClr val="accent5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729653" y="4463145"/>
            <a:ext cx="4167" cy="322459"/>
          </a:xfrm>
          <a:prstGeom prst="straightConnector1">
            <a:avLst/>
          </a:prstGeom>
          <a:ln>
            <a:solidFill>
              <a:srgbClr val="5A170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293417">
            <a:off x="3418574" y="1250654"/>
            <a:ext cx="195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“f”</a:t>
            </a:r>
            <a:r>
              <a:rPr lang="en-US" sz="2400" dirty="0"/>
              <a:t>, </a:t>
            </a:r>
            <a:r>
              <a:rPr lang="en-US" sz="2400" dirty="0" smtClean="0"/>
              <a:t>x 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 rot="21329636">
            <a:off x="3439947" y="1606534"/>
            <a:ext cx="195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y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186539" y="1281512"/>
            <a:ext cx="11554" cy="3821579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668811" y="1275739"/>
            <a:ext cx="38445" cy="3798488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903455" y="3971907"/>
            <a:ext cx="0" cy="119081"/>
          </a:xfrm>
          <a:prstGeom prst="line">
            <a:avLst/>
          </a:prstGeom>
          <a:ln w="158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1396999" y="5426256"/>
            <a:ext cx="65924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tx2"/>
                </a:solidFill>
              </a:rPr>
              <a:t>+ No cryptography! Promises efficiency.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234" name="Content Placeholder 2"/>
          <p:cNvSpPr txBox="1">
            <a:spLocks/>
          </p:cNvSpPr>
          <p:nvPr/>
        </p:nvSpPr>
        <p:spPr>
          <a:xfrm>
            <a:off x="525280" y="373647"/>
            <a:ext cx="8523470" cy="811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00"/>
              </a:spcBef>
              <a:buNone/>
            </a:pPr>
            <a:r>
              <a:rPr lang="en-US" sz="2200" dirty="0" smtClean="0"/>
              <a:t>CMT </a:t>
            </a:r>
            <a:r>
              <a:rPr lang="en-US" sz="1800" dirty="0" smtClean="0"/>
              <a:t>[</a:t>
            </a:r>
            <a:r>
              <a:rPr lang="en-US" sz="1800" cap="small" dirty="0" err="1" smtClean="0"/>
              <a:t>cmt</a:t>
            </a:r>
            <a:r>
              <a:rPr lang="en-US" sz="1800" cap="small" dirty="0" smtClean="0"/>
              <a:t> </a:t>
            </a:r>
            <a:r>
              <a:rPr lang="en-US" sz="1800" cap="small" dirty="0"/>
              <a:t>itcs</a:t>
            </a:r>
            <a:r>
              <a:rPr lang="en-US" sz="1600" dirty="0"/>
              <a:t>12</a:t>
            </a:r>
            <a:r>
              <a:rPr lang="en-US" sz="1800" dirty="0" smtClean="0"/>
              <a:t>]</a:t>
            </a:r>
            <a:r>
              <a:rPr lang="en-US" sz="2000" dirty="0" smtClean="0"/>
              <a:t> </a:t>
            </a:r>
            <a:r>
              <a:rPr lang="en-US" sz="2200" dirty="0" smtClean="0"/>
              <a:t>refines the “</a:t>
            </a:r>
            <a:r>
              <a:rPr lang="en-US" sz="2200" dirty="0" err="1" smtClean="0"/>
              <a:t>Muggles</a:t>
            </a:r>
            <a:r>
              <a:rPr lang="en-US" sz="2200" dirty="0" smtClean="0"/>
              <a:t>” </a:t>
            </a:r>
            <a:r>
              <a:rPr lang="en-US" sz="2200" dirty="0" smtClean="0">
                <a:solidFill>
                  <a:srgbClr val="4A659A"/>
                </a:solidFill>
              </a:rPr>
              <a:t>interactive proof</a:t>
            </a:r>
            <a:r>
              <a:rPr lang="en-US" sz="2200" dirty="0" smtClean="0"/>
              <a:t> </a:t>
            </a:r>
            <a:r>
              <a:rPr lang="en-US" sz="1800" dirty="0" smtClean="0"/>
              <a:t>[</a:t>
            </a:r>
            <a:r>
              <a:rPr lang="en-US" sz="1800" cap="small" dirty="0" err="1" smtClean="0"/>
              <a:t>gkr</a:t>
            </a:r>
            <a:r>
              <a:rPr lang="en-US" sz="1800" cap="small" dirty="0" smtClean="0"/>
              <a:t> stoc</a:t>
            </a:r>
            <a:r>
              <a:rPr lang="en-US" sz="1600" dirty="0" smtClean="0"/>
              <a:t>08</a:t>
            </a:r>
            <a:r>
              <a:rPr lang="en-US" sz="1800" dirty="0" smtClean="0"/>
              <a:t>]</a:t>
            </a:r>
            <a:endParaRPr lang="en-US" sz="1800" dirty="0"/>
          </a:p>
        </p:txBody>
      </p:sp>
      <p:cxnSp>
        <p:nvCxnSpPr>
          <p:cNvPr id="246" name="Straight Arrow Connector 245"/>
          <p:cNvCxnSpPr/>
          <p:nvPr/>
        </p:nvCxnSpPr>
        <p:spPr>
          <a:xfrm>
            <a:off x="3200393" y="2911764"/>
            <a:ext cx="2505363" cy="8078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H="1">
            <a:off x="3177302" y="3096458"/>
            <a:ext cx="2505363" cy="16167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>
            <a:off x="3202702" y="3803073"/>
            <a:ext cx="2505363" cy="8078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 flipH="1">
            <a:off x="3179611" y="3987767"/>
            <a:ext cx="2505363" cy="16167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419512" y="6005838"/>
            <a:ext cx="732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–</a:t>
            </a:r>
            <a:r>
              <a:rPr lang="en-US" sz="2200" dirty="0" smtClean="0">
                <a:solidFill>
                  <a:schemeClr val="tx2"/>
                </a:solidFill>
              </a:rPr>
              <a:t> Computations must be circuits (and highly regular).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 rot="16200000">
            <a:off x="3623645" y="3301858"/>
            <a:ext cx="1403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…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924672" y="1925686"/>
            <a:ext cx="52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y</a:t>
            </a:r>
            <a:r>
              <a:rPr lang="en-US" sz="2200" baseline="-25000" dirty="0"/>
              <a:t>0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553123" y="3947189"/>
            <a:ext cx="715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tx2"/>
                </a:solidFill>
              </a:rPr>
              <a:t>x</a:t>
            </a:r>
            <a:r>
              <a:rPr lang="en-US" sz="2200" baseline="-25000" dirty="0" smtClean="0">
                <a:solidFill>
                  <a:schemeClr val="tx2"/>
                </a:solidFill>
              </a:rPr>
              <a:t>0</a:t>
            </a:r>
            <a:r>
              <a:rPr lang="en-US" sz="2200" dirty="0" smtClean="0">
                <a:solidFill>
                  <a:schemeClr val="tx2"/>
                </a:solidFill>
              </a:rPr>
              <a:t> 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1579784" y="3497646"/>
            <a:ext cx="715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… </a:t>
            </a:r>
            <a:endParaRPr lang="en-US" sz="2400" dirty="0"/>
          </a:p>
        </p:txBody>
      </p:sp>
      <p:sp>
        <p:nvSpPr>
          <p:cNvPr id="278" name="Rectangle 277"/>
          <p:cNvSpPr/>
          <p:nvPr/>
        </p:nvSpPr>
        <p:spPr>
          <a:xfrm rot="16200000">
            <a:off x="799486" y="3669179"/>
            <a:ext cx="204545" cy="386579"/>
          </a:xfrm>
          <a:prstGeom prst="rect">
            <a:avLst/>
          </a:prstGeom>
          <a:noFill/>
          <a:ln w="158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 rot="16200000">
            <a:off x="1330837" y="3664503"/>
            <a:ext cx="204541" cy="386576"/>
          </a:xfrm>
          <a:prstGeom prst="rect">
            <a:avLst/>
          </a:prstGeom>
          <a:noFill/>
          <a:ln w="158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 rot="16200000">
            <a:off x="2381797" y="3653423"/>
            <a:ext cx="204541" cy="386576"/>
          </a:xfrm>
          <a:prstGeom prst="rect">
            <a:avLst/>
          </a:prstGeom>
          <a:noFill/>
          <a:ln w="158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 rot="16200000">
            <a:off x="1342962" y="2810799"/>
            <a:ext cx="204541" cy="386579"/>
          </a:xfrm>
          <a:prstGeom prst="rect">
            <a:avLst/>
          </a:prstGeom>
          <a:noFill/>
          <a:ln w="158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 rot="16200000">
            <a:off x="796078" y="2810800"/>
            <a:ext cx="204541" cy="386576"/>
          </a:xfrm>
          <a:prstGeom prst="rect">
            <a:avLst/>
          </a:prstGeom>
          <a:noFill/>
          <a:ln w="158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8" name="Straight Connector 297"/>
          <p:cNvCxnSpPr/>
          <p:nvPr/>
        </p:nvCxnSpPr>
        <p:spPr>
          <a:xfrm flipV="1">
            <a:off x="1429707" y="3961363"/>
            <a:ext cx="0" cy="129625"/>
          </a:xfrm>
          <a:prstGeom prst="line">
            <a:avLst/>
          </a:prstGeom>
          <a:ln w="158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V="1">
            <a:off x="2497424" y="3946025"/>
            <a:ext cx="0" cy="144819"/>
          </a:xfrm>
          <a:prstGeom prst="line">
            <a:avLst/>
          </a:prstGeom>
          <a:ln w="158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1098546" y="3947189"/>
            <a:ext cx="715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tx2"/>
                </a:solidFill>
              </a:rPr>
              <a:t>x</a:t>
            </a:r>
            <a:r>
              <a:rPr lang="en-US" sz="2200" baseline="-25000" dirty="0" smtClean="0">
                <a:solidFill>
                  <a:schemeClr val="tx2"/>
                </a:solidFill>
              </a:rPr>
              <a:t>1</a:t>
            </a:r>
            <a:r>
              <a:rPr lang="en-US" sz="2200" dirty="0" smtClean="0">
                <a:solidFill>
                  <a:schemeClr val="tx2"/>
                </a:solidFill>
              </a:rPr>
              <a:t> 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2171055" y="3947189"/>
            <a:ext cx="715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chemeClr val="tx2"/>
                </a:solidFill>
              </a:rPr>
              <a:t>x</a:t>
            </a:r>
            <a:r>
              <a:rPr lang="en-US" sz="2200" baseline="-25000" dirty="0" err="1" smtClean="0">
                <a:solidFill>
                  <a:schemeClr val="tx2"/>
                </a:solidFill>
              </a:rPr>
              <a:t>n</a:t>
            </a:r>
            <a:r>
              <a:rPr lang="en-US" sz="2200" dirty="0" smtClean="0">
                <a:solidFill>
                  <a:schemeClr val="tx2"/>
                </a:solidFill>
              </a:rPr>
              <a:t> </a:t>
            </a:r>
            <a:endParaRPr lang="en-US" sz="2200" dirty="0">
              <a:solidFill>
                <a:schemeClr val="tx2"/>
              </a:solidFill>
            </a:endParaRPr>
          </a:p>
        </p:txBody>
      </p:sp>
      <p:cxnSp>
        <p:nvCxnSpPr>
          <p:cNvPr id="303" name="Straight Connector 302"/>
          <p:cNvCxnSpPr/>
          <p:nvPr/>
        </p:nvCxnSpPr>
        <p:spPr>
          <a:xfrm flipV="1">
            <a:off x="1170155" y="2341771"/>
            <a:ext cx="0" cy="144819"/>
          </a:xfrm>
          <a:prstGeom prst="line">
            <a:avLst/>
          </a:prstGeom>
          <a:ln w="158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0" name="TextBox 329"/>
          <p:cNvSpPr txBox="1"/>
          <p:nvPr/>
        </p:nvSpPr>
        <p:spPr>
          <a:xfrm rot="16200000">
            <a:off x="511348" y="3207636"/>
            <a:ext cx="55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… </a:t>
            </a:r>
            <a:endParaRPr lang="en-US" sz="2400" dirty="0"/>
          </a:p>
        </p:txBody>
      </p:sp>
      <p:cxnSp>
        <p:nvCxnSpPr>
          <p:cNvPr id="335" name="Elbow Connector 334"/>
          <p:cNvCxnSpPr>
            <a:stCxn id="287" idx="3"/>
            <a:endCxn id="352" idx="5"/>
          </p:cNvCxnSpPr>
          <p:nvPr/>
        </p:nvCxnSpPr>
        <p:spPr>
          <a:xfrm rot="5400000" flipH="1" flipV="1">
            <a:off x="892132" y="2699641"/>
            <a:ext cx="208395" cy="195961"/>
          </a:xfrm>
          <a:prstGeom prst="bentConnector3">
            <a:avLst>
              <a:gd name="adj1" fmla="val 49229"/>
            </a:avLst>
          </a:prstGeom>
          <a:ln w="158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2" name="Rectangle 266"/>
          <p:cNvSpPr/>
          <p:nvPr/>
        </p:nvSpPr>
        <p:spPr>
          <a:xfrm rot="16200000">
            <a:off x="1069521" y="2399176"/>
            <a:ext cx="204541" cy="386576"/>
          </a:xfrm>
          <a:custGeom>
            <a:avLst/>
            <a:gdLst>
              <a:gd name="connsiteX0" fmla="*/ 0 w 204541"/>
              <a:gd name="connsiteY0" fmla="*/ 0 h 386576"/>
              <a:gd name="connsiteX1" fmla="*/ 204541 w 204541"/>
              <a:gd name="connsiteY1" fmla="*/ 0 h 386576"/>
              <a:gd name="connsiteX2" fmla="*/ 204541 w 204541"/>
              <a:gd name="connsiteY2" fmla="*/ 386576 h 386576"/>
              <a:gd name="connsiteX3" fmla="*/ 0 w 204541"/>
              <a:gd name="connsiteY3" fmla="*/ 386576 h 386576"/>
              <a:gd name="connsiteX4" fmla="*/ 0 w 204541"/>
              <a:gd name="connsiteY4" fmla="*/ 0 h 386576"/>
              <a:gd name="connsiteX0" fmla="*/ 0 w 204541"/>
              <a:gd name="connsiteY0" fmla="*/ 0 h 386576"/>
              <a:gd name="connsiteX1" fmla="*/ 204541 w 204541"/>
              <a:gd name="connsiteY1" fmla="*/ 0 h 386576"/>
              <a:gd name="connsiteX2" fmla="*/ 204541 w 204541"/>
              <a:gd name="connsiteY2" fmla="*/ 386576 h 386576"/>
              <a:gd name="connsiteX3" fmla="*/ 0 w 204541"/>
              <a:gd name="connsiteY3" fmla="*/ 386576 h 386576"/>
              <a:gd name="connsiteX4" fmla="*/ 1312 w 204541"/>
              <a:gd name="connsiteY4" fmla="*/ 115806 h 386576"/>
              <a:gd name="connsiteX5" fmla="*/ 0 w 204541"/>
              <a:gd name="connsiteY5" fmla="*/ 0 h 386576"/>
              <a:gd name="connsiteX0" fmla="*/ 14768 w 219309"/>
              <a:gd name="connsiteY0" fmla="*/ 0 h 386576"/>
              <a:gd name="connsiteX1" fmla="*/ 219309 w 219309"/>
              <a:gd name="connsiteY1" fmla="*/ 0 h 386576"/>
              <a:gd name="connsiteX2" fmla="*/ 219309 w 219309"/>
              <a:gd name="connsiteY2" fmla="*/ 386576 h 386576"/>
              <a:gd name="connsiteX3" fmla="*/ 14768 w 219309"/>
              <a:gd name="connsiteY3" fmla="*/ 386576 h 386576"/>
              <a:gd name="connsiteX4" fmla="*/ 16080 w 219309"/>
              <a:gd name="connsiteY4" fmla="*/ 279677 h 386576"/>
              <a:gd name="connsiteX5" fmla="*/ 16080 w 219309"/>
              <a:gd name="connsiteY5" fmla="*/ 115806 h 386576"/>
              <a:gd name="connsiteX6" fmla="*/ 14768 w 219309"/>
              <a:gd name="connsiteY6" fmla="*/ 0 h 386576"/>
              <a:gd name="connsiteX0" fmla="*/ 14721 w 219262"/>
              <a:gd name="connsiteY0" fmla="*/ 0 h 386576"/>
              <a:gd name="connsiteX1" fmla="*/ 219262 w 219262"/>
              <a:gd name="connsiteY1" fmla="*/ 0 h 386576"/>
              <a:gd name="connsiteX2" fmla="*/ 219262 w 219262"/>
              <a:gd name="connsiteY2" fmla="*/ 386576 h 386576"/>
              <a:gd name="connsiteX3" fmla="*/ 14721 w 219262"/>
              <a:gd name="connsiteY3" fmla="*/ 386576 h 386576"/>
              <a:gd name="connsiteX4" fmla="*/ 16033 w 219262"/>
              <a:gd name="connsiteY4" fmla="*/ 115806 h 386576"/>
              <a:gd name="connsiteX5" fmla="*/ 14721 w 219262"/>
              <a:gd name="connsiteY5" fmla="*/ 0 h 386576"/>
              <a:gd name="connsiteX0" fmla="*/ 0 w 204541"/>
              <a:gd name="connsiteY0" fmla="*/ 0 h 386576"/>
              <a:gd name="connsiteX1" fmla="*/ 204541 w 204541"/>
              <a:gd name="connsiteY1" fmla="*/ 0 h 386576"/>
              <a:gd name="connsiteX2" fmla="*/ 204541 w 204541"/>
              <a:gd name="connsiteY2" fmla="*/ 386576 h 386576"/>
              <a:gd name="connsiteX3" fmla="*/ 0 w 204541"/>
              <a:gd name="connsiteY3" fmla="*/ 386576 h 386576"/>
              <a:gd name="connsiteX4" fmla="*/ 1312 w 204541"/>
              <a:gd name="connsiteY4" fmla="*/ 115806 h 386576"/>
              <a:gd name="connsiteX5" fmla="*/ 0 w 204541"/>
              <a:gd name="connsiteY5" fmla="*/ 0 h 386576"/>
              <a:gd name="connsiteX0" fmla="*/ 13509 w 218050"/>
              <a:gd name="connsiteY0" fmla="*/ 0 h 386576"/>
              <a:gd name="connsiteX1" fmla="*/ 218050 w 218050"/>
              <a:gd name="connsiteY1" fmla="*/ 0 h 386576"/>
              <a:gd name="connsiteX2" fmla="*/ 218050 w 218050"/>
              <a:gd name="connsiteY2" fmla="*/ 386576 h 386576"/>
              <a:gd name="connsiteX3" fmla="*/ 13509 w 218050"/>
              <a:gd name="connsiteY3" fmla="*/ 386576 h 386576"/>
              <a:gd name="connsiteX4" fmla="*/ 18917 w 218050"/>
              <a:gd name="connsiteY4" fmla="*/ 263290 h 386576"/>
              <a:gd name="connsiteX5" fmla="*/ 14821 w 218050"/>
              <a:gd name="connsiteY5" fmla="*/ 115806 h 386576"/>
              <a:gd name="connsiteX6" fmla="*/ 13509 w 218050"/>
              <a:gd name="connsiteY6" fmla="*/ 0 h 386576"/>
              <a:gd name="connsiteX0" fmla="*/ 13509 w 218050"/>
              <a:gd name="connsiteY0" fmla="*/ 0 h 386576"/>
              <a:gd name="connsiteX1" fmla="*/ 218050 w 218050"/>
              <a:gd name="connsiteY1" fmla="*/ 0 h 386576"/>
              <a:gd name="connsiteX2" fmla="*/ 218050 w 218050"/>
              <a:gd name="connsiteY2" fmla="*/ 386576 h 386576"/>
              <a:gd name="connsiteX3" fmla="*/ 13509 w 218050"/>
              <a:gd name="connsiteY3" fmla="*/ 386576 h 386576"/>
              <a:gd name="connsiteX4" fmla="*/ 18917 w 218050"/>
              <a:gd name="connsiteY4" fmla="*/ 263290 h 386576"/>
              <a:gd name="connsiteX5" fmla="*/ 14821 w 218050"/>
              <a:gd name="connsiteY5" fmla="*/ 115806 h 386576"/>
              <a:gd name="connsiteX6" fmla="*/ 13509 w 218050"/>
              <a:gd name="connsiteY6" fmla="*/ 0 h 386576"/>
              <a:gd name="connsiteX0" fmla="*/ 0 w 204541"/>
              <a:gd name="connsiteY0" fmla="*/ 0 h 386576"/>
              <a:gd name="connsiteX1" fmla="*/ 204541 w 204541"/>
              <a:gd name="connsiteY1" fmla="*/ 0 h 386576"/>
              <a:gd name="connsiteX2" fmla="*/ 204541 w 204541"/>
              <a:gd name="connsiteY2" fmla="*/ 386576 h 386576"/>
              <a:gd name="connsiteX3" fmla="*/ 0 w 204541"/>
              <a:gd name="connsiteY3" fmla="*/ 386576 h 386576"/>
              <a:gd name="connsiteX4" fmla="*/ 5408 w 204541"/>
              <a:gd name="connsiteY4" fmla="*/ 263290 h 386576"/>
              <a:gd name="connsiteX5" fmla="*/ 1312 w 204541"/>
              <a:gd name="connsiteY5" fmla="*/ 115806 h 386576"/>
              <a:gd name="connsiteX6" fmla="*/ 0 w 204541"/>
              <a:gd name="connsiteY6" fmla="*/ 0 h 386576"/>
              <a:gd name="connsiteX0" fmla="*/ 10980 w 215521"/>
              <a:gd name="connsiteY0" fmla="*/ 0 h 386576"/>
              <a:gd name="connsiteX1" fmla="*/ 215521 w 215521"/>
              <a:gd name="connsiteY1" fmla="*/ 0 h 386576"/>
              <a:gd name="connsiteX2" fmla="*/ 215521 w 215521"/>
              <a:gd name="connsiteY2" fmla="*/ 386576 h 386576"/>
              <a:gd name="connsiteX3" fmla="*/ 10980 w 215521"/>
              <a:gd name="connsiteY3" fmla="*/ 386576 h 386576"/>
              <a:gd name="connsiteX4" fmla="*/ 0 w 215521"/>
              <a:gd name="connsiteY4" fmla="*/ 263293 h 386576"/>
              <a:gd name="connsiteX5" fmla="*/ 12292 w 215521"/>
              <a:gd name="connsiteY5" fmla="*/ 115806 h 386576"/>
              <a:gd name="connsiteX6" fmla="*/ 10980 w 215521"/>
              <a:gd name="connsiteY6" fmla="*/ 0 h 386576"/>
              <a:gd name="connsiteX0" fmla="*/ 0 w 204541"/>
              <a:gd name="connsiteY0" fmla="*/ 0 h 386576"/>
              <a:gd name="connsiteX1" fmla="*/ 204541 w 204541"/>
              <a:gd name="connsiteY1" fmla="*/ 0 h 386576"/>
              <a:gd name="connsiteX2" fmla="*/ 204541 w 204541"/>
              <a:gd name="connsiteY2" fmla="*/ 386576 h 386576"/>
              <a:gd name="connsiteX3" fmla="*/ 0 w 204541"/>
              <a:gd name="connsiteY3" fmla="*/ 386576 h 386576"/>
              <a:gd name="connsiteX4" fmla="*/ 1311 w 204541"/>
              <a:gd name="connsiteY4" fmla="*/ 263296 h 386576"/>
              <a:gd name="connsiteX5" fmla="*/ 1312 w 204541"/>
              <a:gd name="connsiteY5" fmla="*/ 115806 h 386576"/>
              <a:gd name="connsiteX6" fmla="*/ 0 w 204541"/>
              <a:gd name="connsiteY6" fmla="*/ 0 h 3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4541" h="386576">
                <a:moveTo>
                  <a:pt x="0" y="0"/>
                </a:moveTo>
                <a:lnTo>
                  <a:pt x="204541" y="0"/>
                </a:lnTo>
                <a:lnTo>
                  <a:pt x="204541" y="386576"/>
                </a:lnTo>
                <a:lnTo>
                  <a:pt x="0" y="386576"/>
                </a:lnTo>
                <a:lnTo>
                  <a:pt x="1311" y="263296"/>
                </a:lnTo>
                <a:cubicBezTo>
                  <a:pt x="1311" y="214133"/>
                  <a:pt x="1312" y="164969"/>
                  <a:pt x="1312" y="115806"/>
                </a:cubicBezTo>
                <a:cubicBezTo>
                  <a:pt x="875" y="77204"/>
                  <a:pt x="437" y="38602"/>
                  <a:pt x="0" y="0"/>
                </a:cubicBezTo>
                <a:close/>
              </a:path>
            </a:pathLst>
          </a:custGeom>
          <a:noFill/>
          <a:ln w="158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5" name="Elbow Connector 354"/>
          <p:cNvCxnSpPr>
            <a:stCxn id="266" idx="3"/>
            <a:endCxn id="352" idx="4"/>
          </p:cNvCxnSpPr>
          <p:nvPr/>
        </p:nvCxnSpPr>
        <p:spPr>
          <a:xfrm rot="16200000" flipV="1">
            <a:off x="1239320" y="2695904"/>
            <a:ext cx="208394" cy="203433"/>
          </a:xfrm>
          <a:prstGeom prst="bentConnector3">
            <a:avLst>
              <a:gd name="adj1" fmla="val 49229"/>
            </a:avLst>
          </a:prstGeom>
          <a:ln w="158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0" name="Rectangle 399"/>
          <p:cNvSpPr/>
          <p:nvPr/>
        </p:nvSpPr>
        <p:spPr>
          <a:xfrm rot="16200000">
            <a:off x="2400237" y="2809344"/>
            <a:ext cx="204541" cy="386579"/>
          </a:xfrm>
          <a:prstGeom prst="rect">
            <a:avLst/>
          </a:prstGeom>
          <a:noFill/>
          <a:ln w="158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ectangle 400"/>
          <p:cNvSpPr/>
          <p:nvPr/>
        </p:nvSpPr>
        <p:spPr>
          <a:xfrm rot="16200000">
            <a:off x="1853353" y="2809345"/>
            <a:ext cx="204541" cy="386576"/>
          </a:xfrm>
          <a:prstGeom prst="rect">
            <a:avLst/>
          </a:prstGeom>
          <a:noFill/>
          <a:ln w="158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2" name="Straight Connector 401"/>
          <p:cNvCxnSpPr/>
          <p:nvPr/>
        </p:nvCxnSpPr>
        <p:spPr>
          <a:xfrm flipV="1">
            <a:off x="2227430" y="2340316"/>
            <a:ext cx="0" cy="144819"/>
          </a:xfrm>
          <a:prstGeom prst="line">
            <a:avLst/>
          </a:prstGeom>
          <a:ln w="158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Elbow Connector 402"/>
          <p:cNvCxnSpPr>
            <a:stCxn id="401" idx="3"/>
            <a:endCxn id="404" idx="5"/>
          </p:cNvCxnSpPr>
          <p:nvPr/>
        </p:nvCxnSpPr>
        <p:spPr>
          <a:xfrm rot="5400000" flipH="1" flipV="1">
            <a:off x="1949407" y="2698186"/>
            <a:ext cx="208395" cy="195961"/>
          </a:xfrm>
          <a:prstGeom prst="bentConnector3">
            <a:avLst>
              <a:gd name="adj1" fmla="val 49229"/>
            </a:avLst>
          </a:prstGeom>
          <a:ln w="158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4" name="Rectangle 266"/>
          <p:cNvSpPr/>
          <p:nvPr/>
        </p:nvSpPr>
        <p:spPr>
          <a:xfrm rot="16200000">
            <a:off x="2126796" y="2397721"/>
            <a:ext cx="204541" cy="386576"/>
          </a:xfrm>
          <a:custGeom>
            <a:avLst/>
            <a:gdLst>
              <a:gd name="connsiteX0" fmla="*/ 0 w 204541"/>
              <a:gd name="connsiteY0" fmla="*/ 0 h 386576"/>
              <a:gd name="connsiteX1" fmla="*/ 204541 w 204541"/>
              <a:gd name="connsiteY1" fmla="*/ 0 h 386576"/>
              <a:gd name="connsiteX2" fmla="*/ 204541 w 204541"/>
              <a:gd name="connsiteY2" fmla="*/ 386576 h 386576"/>
              <a:gd name="connsiteX3" fmla="*/ 0 w 204541"/>
              <a:gd name="connsiteY3" fmla="*/ 386576 h 386576"/>
              <a:gd name="connsiteX4" fmla="*/ 0 w 204541"/>
              <a:gd name="connsiteY4" fmla="*/ 0 h 386576"/>
              <a:gd name="connsiteX0" fmla="*/ 0 w 204541"/>
              <a:gd name="connsiteY0" fmla="*/ 0 h 386576"/>
              <a:gd name="connsiteX1" fmla="*/ 204541 w 204541"/>
              <a:gd name="connsiteY1" fmla="*/ 0 h 386576"/>
              <a:gd name="connsiteX2" fmla="*/ 204541 w 204541"/>
              <a:gd name="connsiteY2" fmla="*/ 386576 h 386576"/>
              <a:gd name="connsiteX3" fmla="*/ 0 w 204541"/>
              <a:gd name="connsiteY3" fmla="*/ 386576 h 386576"/>
              <a:gd name="connsiteX4" fmla="*/ 1312 w 204541"/>
              <a:gd name="connsiteY4" fmla="*/ 115806 h 386576"/>
              <a:gd name="connsiteX5" fmla="*/ 0 w 204541"/>
              <a:gd name="connsiteY5" fmla="*/ 0 h 386576"/>
              <a:gd name="connsiteX0" fmla="*/ 14768 w 219309"/>
              <a:gd name="connsiteY0" fmla="*/ 0 h 386576"/>
              <a:gd name="connsiteX1" fmla="*/ 219309 w 219309"/>
              <a:gd name="connsiteY1" fmla="*/ 0 h 386576"/>
              <a:gd name="connsiteX2" fmla="*/ 219309 w 219309"/>
              <a:gd name="connsiteY2" fmla="*/ 386576 h 386576"/>
              <a:gd name="connsiteX3" fmla="*/ 14768 w 219309"/>
              <a:gd name="connsiteY3" fmla="*/ 386576 h 386576"/>
              <a:gd name="connsiteX4" fmla="*/ 16080 w 219309"/>
              <a:gd name="connsiteY4" fmla="*/ 279677 h 386576"/>
              <a:gd name="connsiteX5" fmla="*/ 16080 w 219309"/>
              <a:gd name="connsiteY5" fmla="*/ 115806 h 386576"/>
              <a:gd name="connsiteX6" fmla="*/ 14768 w 219309"/>
              <a:gd name="connsiteY6" fmla="*/ 0 h 386576"/>
              <a:gd name="connsiteX0" fmla="*/ 14721 w 219262"/>
              <a:gd name="connsiteY0" fmla="*/ 0 h 386576"/>
              <a:gd name="connsiteX1" fmla="*/ 219262 w 219262"/>
              <a:gd name="connsiteY1" fmla="*/ 0 h 386576"/>
              <a:gd name="connsiteX2" fmla="*/ 219262 w 219262"/>
              <a:gd name="connsiteY2" fmla="*/ 386576 h 386576"/>
              <a:gd name="connsiteX3" fmla="*/ 14721 w 219262"/>
              <a:gd name="connsiteY3" fmla="*/ 386576 h 386576"/>
              <a:gd name="connsiteX4" fmla="*/ 16033 w 219262"/>
              <a:gd name="connsiteY4" fmla="*/ 115806 h 386576"/>
              <a:gd name="connsiteX5" fmla="*/ 14721 w 219262"/>
              <a:gd name="connsiteY5" fmla="*/ 0 h 386576"/>
              <a:gd name="connsiteX0" fmla="*/ 0 w 204541"/>
              <a:gd name="connsiteY0" fmla="*/ 0 h 386576"/>
              <a:gd name="connsiteX1" fmla="*/ 204541 w 204541"/>
              <a:gd name="connsiteY1" fmla="*/ 0 h 386576"/>
              <a:gd name="connsiteX2" fmla="*/ 204541 w 204541"/>
              <a:gd name="connsiteY2" fmla="*/ 386576 h 386576"/>
              <a:gd name="connsiteX3" fmla="*/ 0 w 204541"/>
              <a:gd name="connsiteY3" fmla="*/ 386576 h 386576"/>
              <a:gd name="connsiteX4" fmla="*/ 1312 w 204541"/>
              <a:gd name="connsiteY4" fmla="*/ 115806 h 386576"/>
              <a:gd name="connsiteX5" fmla="*/ 0 w 204541"/>
              <a:gd name="connsiteY5" fmla="*/ 0 h 386576"/>
              <a:gd name="connsiteX0" fmla="*/ 13509 w 218050"/>
              <a:gd name="connsiteY0" fmla="*/ 0 h 386576"/>
              <a:gd name="connsiteX1" fmla="*/ 218050 w 218050"/>
              <a:gd name="connsiteY1" fmla="*/ 0 h 386576"/>
              <a:gd name="connsiteX2" fmla="*/ 218050 w 218050"/>
              <a:gd name="connsiteY2" fmla="*/ 386576 h 386576"/>
              <a:gd name="connsiteX3" fmla="*/ 13509 w 218050"/>
              <a:gd name="connsiteY3" fmla="*/ 386576 h 386576"/>
              <a:gd name="connsiteX4" fmla="*/ 18917 w 218050"/>
              <a:gd name="connsiteY4" fmla="*/ 263290 h 386576"/>
              <a:gd name="connsiteX5" fmla="*/ 14821 w 218050"/>
              <a:gd name="connsiteY5" fmla="*/ 115806 h 386576"/>
              <a:gd name="connsiteX6" fmla="*/ 13509 w 218050"/>
              <a:gd name="connsiteY6" fmla="*/ 0 h 386576"/>
              <a:gd name="connsiteX0" fmla="*/ 13509 w 218050"/>
              <a:gd name="connsiteY0" fmla="*/ 0 h 386576"/>
              <a:gd name="connsiteX1" fmla="*/ 218050 w 218050"/>
              <a:gd name="connsiteY1" fmla="*/ 0 h 386576"/>
              <a:gd name="connsiteX2" fmla="*/ 218050 w 218050"/>
              <a:gd name="connsiteY2" fmla="*/ 386576 h 386576"/>
              <a:gd name="connsiteX3" fmla="*/ 13509 w 218050"/>
              <a:gd name="connsiteY3" fmla="*/ 386576 h 386576"/>
              <a:gd name="connsiteX4" fmla="*/ 18917 w 218050"/>
              <a:gd name="connsiteY4" fmla="*/ 263290 h 386576"/>
              <a:gd name="connsiteX5" fmla="*/ 14821 w 218050"/>
              <a:gd name="connsiteY5" fmla="*/ 115806 h 386576"/>
              <a:gd name="connsiteX6" fmla="*/ 13509 w 218050"/>
              <a:gd name="connsiteY6" fmla="*/ 0 h 386576"/>
              <a:gd name="connsiteX0" fmla="*/ 0 w 204541"/>
              <a:gd name="connsiteY0" fmla="*/ 0 h 386576"/>
              <a:gd name="connsiteX1" fmla="*/ 204541 w 204541"/>
              <a:gd name="connsiteY1" fmla="*/ 0 h 386576"/>
              <a:gd name="connsiteX2" fmla="*/ 204541 w 204541"/>
              <a:gd name="connsiteY2" fmla="*/ 386576 h 386576"/>
              <a:gd name="connsiteX3" fmla="*/ 0 w 204541"/>
              <a:gd name="connsiteY3" fmla="*/ 386576 h 386576"/>
              <a:gd name="connsiteX4" fmla="*/ 5408 w 204541"/>
              <a:gd name="connsiteY4" fmla="*/ 263290 h 386576"/>
              <a:gd name="connsiteX5" fmla="*/ 1312 w 204541"/>
              <a:gd name="connsiteY5" fmla="*/ 115806 h 386576"/>
              <a:gd name="connsiteX6" fmla="*/ 0 w 204541"/>
              <a:gd name="connsiteY6" fmla="*/ 0 h 386576"/>
              <a:gd name="connsiteX0" fmla="*/ 10980 w 215521"/>
              <a:gd name="connsiteY0" fmla="*/ 0 h 386576"/>
              <a:gd name="connsiteX1" fmla="*/ 215521 w 215521"/>
              <a:gd name="connsiteY1" fmla="*/ 0 h 386576"/>
              <a:gd name="connsiteX2" fmla="*/ 215521 w 215521"/>
              <a:gd name="connsiteY2" fmla="*/ 386576 h 386576"/>
              <a:gd name="connsiteX3" fmla="*/ 10980 w 215521"/>
              <a:gd name="connsiteY3" fmla="*/ 386576 h 386576"/>
              <a:gd name="connsiteX4" fmla="*/ 0 w 215521"/>
              <a:gd name="connsiteY4" fmla="*/ 263293 h 386576"/>
              <a:gd name="connsiteX5" fmla="*/ 12292 w 215521"/>
              <a:gd name="connsiteY5" fmla="*/ 115806 h 386576"/>
              <a:gd name="connsiteX6" fmla="*/ 10980 w 215521"/>
              <a:gd name="connsiteY6" fmla="*/ 0 h 386576"/>
              <a:gd name="connsiteX0" fmla="*/ 0 w 204541"/>
              <a:gd name="connsiteY0" fmla="*/ 0 h 386576"/>
              <a:gd name="connsiteX1" fmla="*/ 204541 w 204541"/>
              <a:gd name="connsiteY1" fmla="*/ 0 h 386576"/>
              <a:gd name="connsiteX2" fmla="*/ 204541 w 204541"/>
              <a:gd name="connsiteY2" fmla="*/ 386576 h 386576"/>
              <a:gd name="connsiteX3" fmla="*/ 0 w 204541"/>
              <a:gd name="connsiteY3" fmla="*/ 386576 h 386576"/>
              <a:gd name="connsiteX4" fmla="*/ 1311 w 204541"/>
              <a:gd name="connsiteY4" fmla="*/ 263296 h 386576"/>
              <a:gd name="connsiteX5" fmla="*/ 1312 w 204541"/>
              <a:gd name="connsiteY5" fmla="*/ 115806 h 386576"/>
              <a:gd name="connsiteX6" fmla="*/ 0 w 204541"/>
              <a:gd name="connsiteY6" fmla="*/ 0 h 3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4541" h="386576">
                <a:moveTo>
                  <a:pt x="0" y="0"/>
                </a:moveTo>
                <a:lnTo>
                  <a:pt x="204541" y="0"/>
                </a:lnTo>
                <a:lnTo>
                  <a:pt x="204541" y="386576"/>
                </a:lnTo>
                <a:lnTo>
                  <a:pt x="0" y="386576"/>
                </a:lnTo>
                <a:lnTo>
                  <a:pt x="1311" y="263296"/>
                </a:lnTo>
                <a:cubicBezTo>
                  <a:pt x="1311" y="214133"/>
                  <a:pt x="1312" y="164969"/>
                  <a:pt x="1312" y="115806"/>
                </a:cubicBezTo>
                <a:cubicBezTo>
                  <a:pt x="875" y="77204"/>
                  <a:pt x="437" y="38602"/>
                  <a:pt x="0" y="0"/>
                </a:cubicBezTo>
                <a:close/>
              </a:path>
            </a:pathLst>
          </a:custGeom>
          <a:noFill/>
          <a:ln w="158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5" name="Elbow Connector 404"/>
          <p:cNvCxnSpPr>
            <a:stCxn id="400" idx="3"/>
            <a:endCxn id="404" idx="4"/>
          </p:cNvCxnSpPr>
          <p:nvPr/>
        </p:nvCxnSpPr>
        <p:spPr>
          <a:xfrm rot="16200000" flipV="1">
            <a:off x="2296595" y="2694449"/>
            <a:ext cx="208394" cy="203433"/>
          </a:xfrm>
          <a:prstGeom prst="bentConnector3">
            <a:avLst>
              <a:gd name="adj1" fmla="val 49229"/>
            </a:avLst>
          </a:prstGeom>
          <a:ln w="158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6" name="TextBox 405"/>
          <p:cNvSpPr txBox="1"/>
          <p:nvPr/>
        </p:nvSpPr>
        <p:spPr>
          <a:xfrm>
            <a:off x="1991472" y="1925686"/>
            <a:ext cx="52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y</a:t>
            </a:r>
            <a:r>
              <a:rPr lang="en-US" sz="2200" baseline="-25000" dirty="0" smtClean="0"/>
              <a:t>1</a:t>
            </a:r>
            <a:endParaRPr lang="en-US" sz="2200" baseline="-25000" dirty="0"/>
          </a:p>
        </p:txBody>
      </p:sp>
      <p:sp>
        <p:nvSpPr>
          <p:cNvPr id="408" name="TextBox 407"/>
          <p:cNvSpPr txBox="1"/>
          <p:nvPr/>
        </p:nvSpPr>
        <p:spPr>
          <a:xfrm rot="16200000">
            <a:off x="1073323" y="3207636"/>
            <a:ext cx="55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… </a:t>
            </a:r>
            <a:endParaRPr lang="en-US" sz="2400" dirty="0"/>
          </a:p>
        </p:txBody>
      </p:sp>
      <p:sp>
        <p:nvSpPr>
          <p:cNvPr id="409" name="TextBox 408"/>
          <p:cNvSpPr txBox="1"/>
          <p:nvPr/>
        </p:nvSpPr>
        <p:spPr>
          <a:xfrm rot="16200000">
            <a:off x="1565448" y="3207636"/>
            <a:ext cx="55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… </a:t>
            </a:r>
            <a:endParaRPr lang="en-US" sz="2400" dirty="0"/>
          </a:p>
        </p:txBody>
      </p:sp>
      <p:sp>
        <p:nvSpPr>
          <p:cNvPr id="410" name="TextBox 409"/>
          <p:cNvSpPr txBox="1"/>
          <p:nvPr/>
        </p:nvSpPr>
        <p:spPr>
          <a:xfrm rot="16200000">
            <a:off x="2133773" y="3207637"/>
            <a:ext cx="55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…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83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3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" grpId="0" animBg="1"/>
      <p:bldP spid="413" grpId="1" animBg="1"/>
      <p:bldP spid="414" grpId="0" animBg="1"/>
      <p:bldP spid="414" grpId="1" animBg="1"/>
      <p:bldP spid="415" grpId="0" animBg="1"/>
      <p:bldP spid="415" grpId="1" animBg="1"/>
      <p:bldP spid="416" grpId="0" animBg="1"/>
      <p:bldP spid="47" grpId="0"/>
      <p:bldP spid="232" grpId="0"/>
      <p:bldP spid="253" grpId="0"/>
      <p:bldP spid="254" grpId="0"/>
      <p:bldP spid="273" grpId="0"/>
      <p:bldP spid="274" grpId="0"/>
      <p:bldP spid="277" grpId="0"/>
      <p:bldP spid="278" grpId="0" animBg="1"/>
      <p:bldP spid="279" grpId="0" animBg="1"/>
      <p:bldP spid="280" grpId="0" animBg="1"/>
      <p:bldP spid="266" grpId="0" animBg="1"/>
      <p:bldP spid="287" grpId="0" animBg="1"/>
      <p:bldP spid="300" grpId="0"/>
      <p:bldP spid="301" grpId="0"/>
      <p:bldP spid="330" grpId="0"/>
      <p:bldP spid="352" grpId="0" animBg="1"/>
      <p:bldP spid="400" grpId="0" animBg="1"/>
      <p:bldP spid="401" grpId="0" animBg="1"/>
      <p:bldP spid="404" grpId="0" animBg="1"/>
      <p:bldP spid="406" grpId="0"/>
      <p:bldP spid="408" grpId="0"/>
      <p:bldP spid="409" grpId="0"/>
      <p:bldP spid="4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784604" y="1315793"/>
            <a:ext cx="1949444" cy="1699441"/>
            <a:chOff x="3761318" y="1929603"/>
            <a:chExt cx="1949444" cy="1699441"/>
          </a:xfrm>
        </p:grpSpPr>
        <p:grpSp>
          <p:nvGrpSpPr>
            <p:cNvPr id="5" name="Group 4"/>
            <p:cNvGrpSpPr/>
            <p:nvPr/>
          </p:nvGrpSpPr>
          <p:grpSpPr>
            <a:xfrm>
              <a:off x="3761318" y="1971932"/>
              <a:ext cx="1094312" cy="1643909"/>
              <a:chOff x="3219122" y="1433669"/>
              <a:chExt cx="2020144" cy="2357487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660775" y="1433669"/>
                <a:ext cx="285750" cy="44593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241675" y="1778000"/>
                <a:ext cx="4191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231822" y="2418470"/>
                <a:ext cx="4191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4533900" y="2028803"/>
                <a:ext cx="285750" cy="10213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3231822" y="3711260"/>
                <a:ext cx="4191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375150" y="2118291"/>
                <a:ext cx="1587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819650" y="2487766"/>
                <a:ext cx="41961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943022" y="1708627"/>
                <a:ext cx="14637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219122" y="3050187"/>
                <a:ext cx="4191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238172" y="1542072"/>
                <a:ext cx="4191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231822" y="2168748"/>
                <a:ext cx="4191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231822" y="2804937"/>
                <a:ext cx="4191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231822" y="3473765"/>
                <a:ext cx="4191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089400" y="1608890"/>
                <a:ext cx="285750" cy="60028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089400" y="2874347"/>
                <a:ext cx="285750" cy="60028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660447" y="2052531"/>
                <a:ext cx="285750" cy="44593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657272" y="2701035"/>
                <a:ext cx="285750" cy="44593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57272" y="3345225"/>
                <a:ext cx="285750" cy="44593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3949044" y="2118291"/>
                <a:ext cx="14637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943022" y="2960127"/>
                <a:ext cx="14637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949044" y="3398870"/>
                <a:ext cx="14637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375150" y="2957518"/>
                <a:ext cx="1587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3924367" y="1929603"/>
              <a:ext cx="156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×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25338" y="2362875"/>
              <a:ext cx="156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×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22989" y="2808108"/>
              <a:ext cx="156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×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23067" y="3259712"/>
              <a:ext cx="156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×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64049" y="2097337"/>
              <a:ext cx="156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63654" y="2988541"/>
              <a:ext cx="156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04440" y="2509444"/>
              <a:ext cx="156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30229" y="2469790"/>
              <a:ext cx="880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834736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00023" y="3512140"/>
            <a:ext cx="8047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Unfortunately, the arithmetic circuit model of computation does not really handle != tests, comparisons, fractions, etc.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03358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 rot="21329636">
            <a:off x="3304840" y="1957562"/>
            <a:ext cx="195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y</a:t>
            </a:r>
            <a:r>
              <a:rPr lang="en-US" sz="2400" baseline="30000" dirty="0" smtClean="0"/>
              <a:t>(1)</a:t>
            </a:r>
            <a:r>
              <a:rPr lang="en-US" sz="2400" dirty="0" smtClean="0"/>
              <a:t>, y</a:t>
            </a:r>
            <a:r>
              <a:rPr lang="en-US" sz="2400" baseline="30000" dirty="0" smtClean="0"/>
              <a:t>(2)</a:t>
            </a:r>
            <a:r>
              <a:rPr lang="en-US" sz="2400" dirty="0" smtClean="0"/>
              <a:t>, …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262114" y="2255863"/>
            <a:ext cx="4231173" cy="28471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251700" y="1927585"/>
            <a:ext cx="4241587" cy="15757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649642" y="2295657"/>
            <a:ext cx="20181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5A1705"/>
                </a:solidFill>
              </a:rPr>
              <a:t>proof vectors:</a:t>
            </a:r>
            <a:endParaRPr lang="en-US" sz="2200" dirty="0">
              <a:solidFill>
                <a:srgbClr val="5A1705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3403" y="1181342"/>
            <a:ext cx="1403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client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23589" y="1181342"/>
            <a:ext cx="1403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server</a:t>
            </a: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2248370" y="1354644"/>
            <a:ext cx="14425" cy="3259687"/>
          </a:xfrm>
          <a:prstGeom prst="line">
            <a:avLst/>
          </a:prstGeom>
          <a:ln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501560" y="1346707"/>
            <a:ext cx="0" cy="3267624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670808" y="2681208"/>
            <a:ext cx="192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w</a:t>
            </a:r>
            <a:r>
              <a:rPr lang="en-US" sz="2400" baseline="30000" dirty="0" smtClean="0">
                <a:solidFill>
                  <a:schemeClr val="accent5"/>
                </a:solidFill>
              </a:rPr>
              <a:t>(1)</a:t>
            </a:r>
            <a:r>
              <a:rPr lang="en-US" sz="2400" dirty="0" smtClean="0">
                <a:solidFill>
                  <a:schemeClr val="accent5"/>
                </a:solidFill>
              </a:rPr>
              <a:t>, w</a:t>
            </a:r>
            <a:r>
              <a:rPr lang="en-US" sz="2400" baseline="30000" dirty="0" smtClean="0">
                <a:solidFill>
                  <a:schemeClr val="accent5"/>
                </a:solidFill>
              </a:rPr>
              <a:t>(2)</a:t>
            </a:r>
            <a:r>
              <a:rPr lang="en-US" sz="2400" dirty="0" smtClean="0">
                <a:solidFill>
                  <a:schemeClr val="accent5"/>
                </a:solidFill>
              </a:rPr>
              <a:t>, …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644577" y="336117"/>
            <a:ext cx="8499423" cy="679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00"/>
              </a:spcBef>
              <a:buNone/>
            </a:pPr>
            <a:r>
              <a:rPr lang="en-US" sz="2200" dirty="0" err="1" smtClean="0"/>
              <a:t>Zaatar</a:t>
            </a:r>
            <a:r>
              <a:rPr lang="en-US" sz="2200" dirty="0" smtClean="0"/>
              <a:t> refines an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efficient argument protocol</a:t>
            </a:r>
            <a:r>
              <a:rPr lang="en-US" sz="2200" dirty="0" smtClean="0"/>
              <a:t> of </a:t>
            </a:r>
            <a:r>
              <a:rPr lang="en-US" sz="2200" dirty="0" err="1" smtClean="0"/>
              <a:t>Ishai</a:t>
            </a:r>
            <a:r>
              <a:rPr lang="en-US" sz="2200" dirty="0" smtClean="0"/>
              <a:t> et al. </a:t>
            </a:r>
            <a:r>
              <a:rPr lang="en-US" sz="1800" dirty="0" smtClean="0"/>
              <a:t>[</a:t>
            </a:r>
            <a:r>
              <a:rPr lang="en-US" sz="1800" cap="small" dirty="0" err="1" smtClean="0"/>
              <a:t>iko</a:t>
            </a:r>
            <a:r>
              <a:rPr lang="en-US" sz="1800" cap="small" dirty="0" smtClean="0"/>
              <a:t> ccc</a:t>
            </a:r>
            <a:r>
              <a:rPr lang="en-US" sz="1600" dirty="0" smtClean="0"/>
              <a:t>07</a:t>
            </a:r>
            <a:r>
              <a:rPr lang="en-US" sz="1800" dirty="0" smtClean="0"/>
              <a:t>]</a:t>
            </a:r>
            <a:endParaRPr lang="en-US" sz="2200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255769" y="2344765"/>
            <a:ext cx="4231173" cy="28471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260007" y="2423084"/>
            <a:ext cx="4231173" cy="28471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92676">
            <a:off x="3188950" y="1374484"/>
            <a:ext cx="254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“f”</a:t>
            </a:r>
            <a:r>
              <a:rPr lang="en-US" sz="2400" dirty="0"/>
              <a:t>, x</a:t>
            </a:r>
            <a:r>
              <a:rPr lang="en-US" sz="2400" baseline="30000" dirty="0" smtClean="0"/>
              <a:t>(1)</a:t>
            </a:r>
            <a:r>
              <a:rPr lang="en-US" sz="2400" dirty="0" smtClean="0"/>
              <a:t>, x</a:t>
            </a:r>
            <a:r>
              <a:rPr lang="en-US" sz="2400" baseline="30000" dirty="0" smtClean="0"/>
              <a:t>(2)</a:t>
            </a:r>
            <a:r>
              <a:rPr lang="en-US" sz="2400" dirty="0" smtClean="0"/>
              <a:t>, … </a:t>
            </a:r>
            <a:endParaRPr lang="en-US" sz="24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2255938" y="1836576"/>
            <a:ext cx="4241587" cy="15757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270755" y="1734976"/>
            <a:ext cx="4241587" cy="15757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6517428" y="2326429"/>
            <a:ext cx="2150322" cy="922654"/>
          </a:xfrm>
          <a:prstGeom prst="roundRect">
            <a:avLst>
              <a:gd name="adj" fmla="val 39677"/>
            </a:avLst>
          </a:prstGeom>
          <a:solidFill>
            <a:schemeClr val="tx2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2858752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3" grpId="0"/>
      <p:bldP spid="61" grpId="0" animBg="1"/>
    </p:bld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>
        <a:noFill/>
        <a:ln w="25400">
          <a:solidFill>
            <a:schemeClr val="tx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48393</TotalTime>
  <Words>1884</Words>
  <Application>Microsoft Macintosh PowerPoint</Application>
  <PresentationFormat>On-screen Show (4:3)</PresentationFormat>
  <Paragraphs>373</Paragraphs>
  <Slides>30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Folio</vt:lpstr>
      <vt:lpstr>Chart</vt:lpstr>
      <vt:lpstr>A hybrid architecture for interactive verifiable computation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(1) We give up on regularity by using batching.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Related work, limitations, summary, and conclusion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argument systems for outsourced computation practical (sometimes)</dc:title>
  <dc:subject/>
  <dc:creator>Michael Walfish</dc:creator>
  <cp:keywords/>
  <dc:description/>
  <cp:lastModifiedBy>Mike Walfish</cp:lastModifiedBy>
  <cp:revision>3740</cp:revision>
  <cp:lastPrinted>2012-10-24T20:40:25Z</cp:lastPrinted>
  <dcterms:created xsi:type="dcterms:W3CDTF">2011-09-15T18:28:22Z</dcterms:created>
  <dcterms:modified xsi:type="dcterms:W3CDTF">2013-12-03T00:58:58Z</dcterms:modified>
  <cp:category/>
</cp:coreProperties>
</file>