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handoutMasterIdLst>
    <p:handoutMasterId r:id="rId30"/>
  </p:handoutMasterIdLst>
  <p:sldIdLst>
    <p:sldId id="257" r:id="rId2"/>
    <p:sldId id="704" r:id="rId3"/>
    <p:sldId id="767" r:id="rId4"/>
    <p:sldId id="779" r:id="rId5"/>
    <p:sldId id="780" r:id="rId6"/>
    <p:sldId id="799" r:id="rId7"/>
    <p:sldId id="800" r:id="rId8"/>
    <p:sldId id="791" r:id="rId9"/>
    <p:sldId id="784" r:id="rId10"/>
    <p:sldId id="794" r:id="rId11"/>
    <p:sldId id="798" r:id="rId12"/>
    <p:sldId id="797" r:id="rId13"/>
    <p:sldId id="788" r:id="rId14"/>
    <p:sldId id="713" r:id="rId15"/>
    <p:sldId id="729" r:id="rId16"/>
    <p:sldId id="730" r:id="rId17"/>
    <p:sldId id="735" r:id="rId18"/>
    <p:sldId id="738" r:id="rId19"/>
    <p:sldId id="741" r:id="rId20"/>
    <p:sldId id="761" r:id="rId21"/>
    <p:sldId id="742" r:id="rId22"/>
    <p:sldId id="740" r:id="rId23"/>
    <p:sldId id="744" r:id="rId24"/>
    <p:sldId id="745" r:id="rId25"/>
    <p:sldId id="734" r:id="rId26"/>
    <p:sldId id="739" r:id="rId27"/>
    <p:sldId id="7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Walfish" initials="" lastIdx="52" clrIdx="0"/>
  <p:cmAuthor id="1" name="Mike Walfish" initials="" lastIdx="9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D2F2B"/>
    <a:srgbClr val="66666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948" autoAdjust="0"/>
    <p:restoredTop sz="96932" autoAdjust="0"/>
  </p:normalViewPr>
  <p:slideViewPr>
    <p:cSldViewPr snapToGrid="0">
      <p:cViewPr>
        <p:scale>
          <a:sx n="120" d="100"/>
          <a:sy n="120" d="100"/>
        </p:scale>
        <p:origin x="-888" y="-80"/>
      </p:cViewPr>
      <p:guideLst>
        <p:guide orient="horz" pos="831"/>
        <p:guide pos="5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1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99718-7339-AA40-93BE-0794177C7462}" type="datetimeFigureOut">
              <a:rPr lang="en-US" smtClean="0"/>
              <a:t>7/15/13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ED61A-4A93-FD49-81B3-C5B4CBC02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4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FDDB-1BE3-4A4F-806E-D01260539A77}" type="datetimeFigureOut">
              <a:rPr lang="en-US" smtClean="0"/>
              <a:t>7/15/13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CBD2-9221-6E44-9C48-37D02480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CBD2-9221-6E44-9C48-37D0248050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8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8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6" y="3738285"/>
            <a:ext cx="7770813" cy="1048871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1"/>
            <a:ext cx="4572000" cy="3173507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6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9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3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3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3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9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6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6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3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7"/>
            <a:ext cx="3657600" cy="639763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7"/>
            <a:ext cx="3657600" cy="639763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3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3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1"/>
            <a:ext cx="3657600" cy="1162051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204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804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1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1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6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6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6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6" y="6289116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D725-AF79-4FB6-8D02-83EAC61E3211}" type="datetimeFigureOut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6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2D2F2B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rgbClr val="333333"/>
        </a:buClr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" y="1270003"/>
            <a:ext cx="9143999" cy="1499956"/>
          </a:xfrm>
        </p:spPr>
        <p:txBody>
          <a:bodyPr/>
          <a:lstStyle/>
          <a:p>
            <a:r>
              <a:rPr lang="en-US" sz="4200" dirty="0" smtClean="0">
                <a:solidFill>
                  <a:schemeClr val="tx1"/>
                </a:solidFill>
                <a:effectLst/>
              </a:rPr>
              <a:t>Making verifiable computation a systems problem</a:t>
            </a:r>
            <a:endParaRPr lang="en-US" sz="42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" y="3810003"/>
            <a:ext cx="9143999" cy="62230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sz="3000" dirty="0" smtClean="0"/>
              <a:t>Michael Walfish</a:t>
            </a:r>
            <a:endParaRPr lang="en-US" sz="30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" y="458470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rgbClr val="333333"/>
              </a:buClr>
              <a:buFont typeface="Wingdings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25434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542300"/>
              </p:ext>
            </p:extLst>
          </p:nvPr>
        </p:nvGraphicFramePr>
        <p:xfrm>
          <a:off x="1381548" y="2241550"/>
          <a:ext cx="7500937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Chart" r:id="rId3" imgW="14986253" imgH="5530655" progId="MSGraph.Chart.8">
                  <p:embed/>
                </p:oleObj>
              </mc:Choice>
              <mc:Fallback>
                <p:oleObj name="Chart" r:id="rId3" imgW="14986253" imgH="5530655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548" y="2241550"/>
                        <a:ext cx="7500937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Rectangle 2"/>
          <p:cNvSpPr>
            <a:spLocks/>
          </p:cNvSpPr>
          <p:nvPr/>
        </p:nvSpPr>
        <p:spPr bwMode="auto">
          <a:xfrm>
            <a:off x="793504" y="4093414"/>
            <a:ext cx="482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15K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791271" y="3620140"/>
            <a:ext cx="482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30K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73412" y="3111148"/>
            <a:ext cx="482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45K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773412" y="2602156"/>
            <a:ext cx="482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60K</a:t>
            </a: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5264220" y="1875152"/>
            <a:ext cx="5241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 smtClean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1.2B</a:t>
            </a:r>
            <a:endParaRPr lang="en-US" sz="2100" dirty="0">
              <a:latin typeface="Calisto MT" charset="0"/>
              <a:ea typeface="ＭＳ Ｐゴシック" charset="0"/>
              <a:cs typeface="Calisto MT" charset="0"/>
              <a:sym typeface="Calisto MT" charset="0"/>
            </a:endParaRP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417739" y="1874036"/>
            <a:ext cx="61947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450K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058149" y="3587472"/>
            <a:ext cx="69509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25.5K</a:t>
            </a:r>
          </a:p>
        </p:txBody>
      </p:sp>
      <p:sp>
        <p:nvSpPr>
          <p:cNvPr id="19465" name="Rectangle 9"/>
          <p:cNvSpPr>
            <a:spLocks/>
          </p:cNvSpPr>
          <p:nvPr/>
        </p:nvSpPr>
        <p:spPr bwMode="auto">
          <a:xfrm>
            <a:off x="2669854" y="2704146"/>
            <a:ext cx="69509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50.5K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5878643" y="3702740"/>
            <a:ext cx="482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22K</a:t>
            </a:r>
          </a:p>
        </p:txBody>
      </p:sp>
      <p:sp>
        <p:nvSpPr>
          <p:cNvPr id="19467" name="Rectangle 11"/>
          <p:cNvSpPr>
            <a:spLocks/>
          </p:cNvSpPr>
          <p:nvPr/>
        </p:nvSpPr>
        <p:spPr bwMode="auto">
          <a:xfrm>
            <a:off x="1453599" y="1888929"/>
            <a:ext cx="61119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 smtClean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4.5M</a:t>
            </a:r>
            <a:endParaRPr lang="en-US" sz="2100" dirty="0">
              <a:latin typeface="Calisto MT" charset="0"/>
              <a:ea typeface="ＭＳ Ｐゴシック" charset="0"/>
              <a:cs typeface="Calisto MT" charset="0"/>
              <a:sym typeface="Calisto MT" charset="0"/>
            </a:endParaRPr>
          </a:p>
        </p:txBody>
      </p:sp>
      <p:sp>
        <p:nvSpPr>
          <p:cNvPr id="19468" name="Rectangle 12"/>
          <p:cNvSpPr>
            <a:spLocks/>
          </p:cNvSpPr>
          <p:nvPr/>
        </p:nvSpPr>
        <p:spPr bwMode="auto">
          <a:xfrm>
            <a:off x="1279405" y="6143535"/>
            <a:ext cx="29808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matrix multiplication (m=150)</a:t>
            </a:r>
          </a:p>
        </p:txBody>
      </p:sp>
      <p:sp>
        <p:nvSpPr>
          <p:cNvPr id="19469" name="Rectangle 13"/>
          <p:cNvSpPr>
            <a:spLocks/>
          </p:cNvSpPr>
          <p:nvPr/>
        </p:nvSpPr>
        <p:spPr bwMode="auto">
          <a:xfrm>
            <a:off x="5162450" y="6143535"/>
            <a:ext cx="30769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PAM clustering (m=20, d=128)</a:t>
            </a:r>
          </a:p>
        </p:txBody>
      </p:sp>
      <p:sp>
        <p:nvSpPr>
          <p:cNvPr id="19470" name="Rectangle 14"/>
          <p:cNvSpPr>
            <a:spLocks/>
          </p:cNvSpPr>
          <p:nvPr/>
        </p:nvSpPr>
        <p:spPr bwMode="auto">
          <a:xfrm rot="-3600000">
            <a:off x="1274081" y="5053556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</a:t>
            </a:r>
          </a:p>
        </p:txBody>
      </p:sp>
      <p:sp>
        <p:nvSpPr>
          <p:cNvPr id="19471" name="Rectangle 15"/>
          <p:cNvSpPr>
            <a:spLocks/>
          </p:cNvSpPr>
          <p:nvPr/>
        </p:nvSpPr>
        <p:spPr bwMode="auto">
          <a:xfrm rot="-3600000">
            <a:off x="1878815" y="5018395"/>
            <a:ext cx="642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Zaatar</a:t>
            </a:r>
          </a:p>
        </p:txBody>
      </p:sp>
      <p:sp>
        <p:nvSpPr>
          <p:cNvPr id="19472" name="Rectangle 16"/>
          <p:cNvSpPr>
            <a:spLocks/>
          </p:cNvSpPr>
          <p:nvPr/>
        </p:nvSpPr>
        <p:spPr bwMode="auto">
          <a:xfrm rot="-3600000">
            <a:off x="2185909" y="5134480"/>
            <a:ext cx="9835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Pinocchio</a:t>
            </a:r>
          </a:p>
        </p:txBody>
      </p:sp>
      <p:sp>
        <p:nvSpPr>
          <p:cNvPr id="19473" name="Rectangle 17"/>
          <p:cNvSpPr>
            <a:spLocks/>
          </p:cNvSpPr>
          <p:nvPr/>
        </p:nvSpPr>
        <p:spPr bwMode="auto">
          <a:xfrm>
            <a:off x="3293498" y="4162684"/>
            <a:ext cx="5578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7.4K</a:t>
            </a:r>
          </a:p>
        </p:txBody>
      </p:sp>
      <p:sp>
        <p:nvSpPr>
          <p:cNvPr id="19474" name="Rectangle 18"/>
          <p:cNvSpPr>
            <a:spLocks/>
          </p:cNvSpPr>
          <p:nvPr/>
        </p:nvSpPr>
        <p:spPr bwMode="auto">
          <a:xfrm rot="-3600000">
            <a:off x="2468823" y="5306935"/>
            <a:ext cx="1500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Ginger-tailored</a:t>
            </a:r>
          </a:p>
        </p:txBody>
      </p:sp>
      <p:sp>
        <p:nvSpPr>
          <p:cNvPr id="19475" name="Rectangle 19"/>
          <p:cNvSpPr>
            <a:spLocks/>
          </p:cNvSpPr>
          <p:nvPr/>
        </p:nvSpPr>
        <p:spPr bwMode="auto">
          <a:xfrm rot="-3600000">
            <a:off x="3536965" y="5131690"/>
            <a:ext cx="788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Allspice</a:t>
            </a:r>
          </a:p>
        </p:txBody>
      </p:sp>
      <p:sp>
        <p:nvSpPr>
          <p:cNvPr id="19476" name="Rectangle 20"/>
          <p:cNvSpPr>
            <a:spLocks/>
          </p:cNvSpPr>
          <p:nvPr/>
        </p:nvSpPr>
        <p:spPr bwMode="auto">
          <a:xfrm rot="-3600000">
            <a:off x="4151742" y="5049091"/>
            <a:ext cx="541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CMT</a:t>
            </a:r>
          </a:p>
        </p:txBody>
      </p:sp>
      <p:sp>
        <p:nvSpPr>
          <p:cNvPr id="19477" name="Rectangle 21"/>
          <p:cNvSpPr>
            <a:spLocks/>
          </p:cNvSpPr>
          <p:nvPr/>
        </p:nvSpPr>
        <p:spPr bwMode="auto">
          <a:xfrm>
            <a:off x="4010423" y="4402254"/>
            <a:ext cx="13728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7</a:t>
            </a:r>
          </a:p>
        </p:txBody>
      </p:sp>
      <p:sp>
        <p:nvSpPr>
          <p:cNvPr id="19478" name="Rectangle 22"/>
          <p:cNvSpPr>
            <a:spLocks/>
          </p:cNvSpPr>
          <p:nvPr/>
        </p:nvSpPr>
        <p:spPr bwMode="auto">
          <a:xfrm>
            <a:off x="4382121" y="4402254"/>
            <a:ext cx="13728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</a:t>
            </a:r>
          </a:p>
        </p:txBody>
      </p:sp>
      <p:sp>
        <p:nvSpPr>
          <p:cNvPr id="19479" name="Rectangle 23"/>
          <p:cNvSpPr>
            <a:spLocks/>
          </p:cNvSpPr>
          <p:nvPr/>
        </p:nvSpPr>
        <p:spPr bwMode="auto">
          <a:xfrm rot="-3600000">
            <a:off x="5064734" y="5049091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</a:t>
            </a:r>
          </a:p>
        </p:txBody>
      </p:sp>
      <p:sp>
        <p:nvSpPr>
          <p:cNvPr id="19480" name="Rectangle 24"/>
          <p:cNvSpPr>
            <a:spLocks/>
          </p:cNvSpPr>
          <p:nvPr/>
        </p:nvSpPr>
        <p:spPr bwMode="auto">
          <a:xfrm rot="-3600000">
            <a:off x="5673932" y="5016162"/>
            <a:ext cx="642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Zaatar</a:t>
            </a:r>
          </a:p>
        </p:txBody>
      </p:sp>
      <p:sp>
        <p:nvSpPr>
          <p:cNvPr id="19481" name="Rectangle 25"/>
          <p:cNvSpPr>
            <a:spLocks/>
          </p:cNvSpPr>
          <p:nvPr/>
        </p:nvSpPr>
        <p:spPr bwMode="auto">
          <a:xfrm rot="-3600000">
            <a:off x="5978793" y="5132248"/>
            <a:ext cx="9835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Pinocchio</a:t>
            </a:r>
          </a:p>
        </p:txBody>
      </p:sp>
      <p:sp>
        <p:nvSpPr>
          <p:cNvPr id="19482" name="Rectangle 26"/>
          <p:cNvSpPr>
            <a:spLocks/>
          </p:cNvSpPr>
          <p:nvPr/>
        </p:nvSpPr>
        <p:spPr bwMode="auto">
          <a:xfrm rot="-3600000">
            <a:off x="6262824" y="5309168"/>
            <a:ext cx="1500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Ginger-tailored</a:t>
            </a:r>
          </a:p>
        </p:txBody>
      </p:sp>
      <p:sp>
        <p:nvSpPr>
          <p:cNvPr id="19483" name="Rectangle 27"/>
          <p:cNvSpPr>
            <a:spLocks/>
          </p:cNvSpPr>
          <p:nvPr/>
        </p:nvSpPr>
        <p:spPr bwMode="auto">
          <a:xfrm rot="-3600000">
            <a:off x="7332082" y="5129458"/>
            <a:ext cx="788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Allspice</a:t>
            </a:r>
          </a:p>
        </p:txBody>
      </p:sp>
      <p:sp>
        <p:nvSpPr>
          <p:cNvPr id="19484" name="Rectangle 28"/>
          <p:cNvSpPr>
            <a:spLocks/>
          </p:cNvSpPr>
          <p:nvPr/>
        </p:nvSpPr>
        <p:spPr bwMode="auto">
          <a:xfrm rot="-3600000">
            <a:off x="7949091" y="5053556"/>
            <a:ext cx="541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CMT</a:t>
            </a:r>
          </a:p>
        </p:txBody>
      </p:sp>
      <p:sp>
        <p:nvSpPr>
          <p:cNvPr id="19485" name="Rectangle 29"/>
          <p:cNvSpPr>
            <a:spLocks/>
          </p:cNvSpPr>
          <p:nvPr/>
        </p:nvSpPr>
        <p:spPr bwMode="auto">
          <a:xfrm>
            <a:off x="7565873" y="4029009"/>
            <a:ext cx="572053" cy="32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N/A</a:t>
            </a:r>
          </a:p>
        </p:txBody>
      </p:sp>
      <p:sp>
        <p:nvSpPr>
          <p:cNvPr id="19487" name="Rectangle 31"/>
          <p:cNvSpPr>
            <a:spLocks/>
          </p:cNvSpPr>
          <p:nvPr/>
        </p:nvSpPr>
        <p:spPr bwMode="auto">
          <a:xfrm rot="-5400000">
            <a:off x="-352809" y="3309834"/>
            <a:ext cx="18081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</a:tabLst>
            </a:pPr>
            <a:r>
              <a:rPr lang="en-US" sz="21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cross-over point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98353" y="396500"/>
            <a:ext cx="7164284" cy="1115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cross-over points can sometimes improve with special-purpose protocols.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7677717" y="3879273"/>
            <a:ext cx="346363" cy="1350818"/>
          </a:xfrm>
          <a:prstGeom prst="leftBrace">
            <a:avLst>
              <a:gd name="adj1" fmla="val 41666"/>
              <a:gd name="adj2" fmla="val 50000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959076"/>
              </p:ext>
            </p:extLst>
          </p:nvPr>
        </p:nvGraphicFramePr>
        <p:xfrm>
          <a:off x="1741289" y="935619"/>
          <a:ext cx="6572250" cy="41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Chart" r:id="rId3" imgW="13133592" imgH="8387734" progId="MSGraph.Chart.8">
                  <p:embed/>
                </p:oleObj>
              </mc:Choice>
              <mc:Fallback>
                <p:oleObj name="Chart" r:id="rId3" imgW="13133592" imgH="8387734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289" y="935619"/>
                        <a:ext cx="6572250" cy="4196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Rectangle 2"/>
          <p:cNvSpPr>
            <a:spLocks/>
          </p:cNvSpPr>
          <p:nvPr/>
        </p:nvSpPr>
        <p:spPr bwMode="auto">
          <a:xfrm>
            <a:off x="1223367" y="4069849"/>
            <a:ext cx="31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196578" y="2739326"/>
            <a:ext cx="31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5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1362894" y="4730646"/>
            <a:ext cx="117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0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1178719" y="1426662"/>
            <a:ext cx="31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9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1205508" y="3417982"/>
            <a:ext cx="31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3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1196578" y="2105318"/>
            <a:ext cx="31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7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150814" y="792654"/>
            <a:ext cx="392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11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 rot="-5400000">
            <a:off x="-518757" y="2817876"/>
            <a:ext cx="2610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  <a:tab pos="642915" algn="l"/>
              </a:tabLst>
            </a:pPr>
            <a:r>
              <a:rPr lang="en-US" sz="2100" dirty="0" smtClean="0">
                <a:ea typeface="ＭＳ Ｐゴシック" charset="0"/>
                <a:cs typeface="Calisto MT" charset="0"/>
                <a:sym typeface="Calisto MT" charset="0"/>
              </a:rPr>
              <a:t>worker’s </a:t>
            </a:r>
            <a:r>
              <a:rPr lang="en-US" sz="2100" dirty="0">
                <a:ea typeface="ＭＳ Ｐゴシック" charset="0"/>
                <a:cs typeface="Calisto MT" charset="0"/>
                <a:sym typeface="Calisto MT" charset="0"/>
              </a:rPr>
              <a:t>cost </a:t>
            </a:r>
          </a:p>
          <a:p>
            <a:pPr>
              <a:tabLst>
                <a:tab pos="642915" algn="l"/>
                <a:tab pos="642915" algn="l"/>
              </a:tabLst>
            </a:pPr>
            <a:r>
              <a:rPr lang="en-US" sz="2100" dirty="0">
                <a:ea typeface="ＭＳ Ｐゴシック" charset="0"/>
                <a:cs typeface="Calisto MT" charset="0"/>
                <a:sym typeface="Calisto MT" charset="0"/>
              </a:rPr>
              <a:t>normalized to native C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1858491" y="6427287"/>
            <a:ext cx="29808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matrix multiplication (m=150)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5141268" y="6427287"/>
            <a:ext cx="30769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PAM clustering (m=20, d=128)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 rot="-4500000">
            <a:off x="1528735" y="5140854"/>
            <a:ext cx="675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Pepper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 rot="-4500000">
            <a:off x="1870261" y="5139738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 rot="-4500000">
            <a:off x="2411507" y="5257498"/>
            <a:ext cx="9835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Pinocchio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 rot="-4500000">
            <a:off x="2280774" y="5138622"/>
            <a:ext cx="642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Zaatar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 rot="-4500000">
            <a:off x="2807159" y="5484647"/>
            <a:ext cx="1500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Ginger-tailored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 rot="-4500000">
            <a:off x="3760075" y="5076114"/>
            <a:ext cx="541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CMT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 rot="-4500000">
            <a:off x="4286013" y="5205594"/>
            <a:ext cx="810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native C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 rot="-4500000">
            <a:off x="2419268" y="5484647"/>
            <a:ext cx="1490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Pepper-tailored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 rot="-4500000">
            <a:off x="3931111" y="5183270"/>
            <a:ext cx="788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Allspice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 rot="-4500000">
            <a:off x="4827138" y="5148667"/>
            <a:ext cx="675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Pepper</a:t>
            </a: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 rot="-4500000">
            <a:off x="5183175" y="5151458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</a:t>
            </a:r>
          </a:p>
        </p:txBody>
      </p:sp>
      <p:sp>
        <p:nvSpPr>
          <p:cNvPr id="25623" name="Rectangle 23"/>
          <p:cNvSpPr>
            <a:spLocks/>
          </p:cNvSpPr>
          <p:nvPr/>
        </p:nvSpPr>
        <p:spPr bwMode="auto">
          <a:xfrm rot="-4500000">
            <a:off x="5756790" y="5257498"/>
            <a:ext cx="9835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Pinocchio</a:t>
            </a:r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 rot="-4500000">
            <a:off x="5554620" y="5151458"/>
            <a:ext cx="642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Zaatar</a:t>
            </a:r>
          </a:p>
        </p:txBody>
      </p:sp>
      <p:sp>
        <p:nvSpPr>
          <p:cNvPr id="25625" name="Rectangle 25"/>
          <p:cNvSpPr>
            <a:spLocks/>
          </p:cNvSpPr>
          <p:nvPr/>
        </p:nvSpPr>
        <p:spPr bwMode="auto">
          <a:xfrm rot="-4500000">
            <a:off x="6222765" y="5522598"/>
            <a:ext cx="1500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Ginger-tailored</a:t>
            </a:r>
          </a:p>
        </p:txBody>
      </p:sp>
      <p:sp>
        <p:nvSpPr>
          <p:cNvPr id="25626" name="Rectangle 26"/>
          <p:cNvSpPr>
            <a:spLocks/>
          </p:cNvSpPr>
          <p:nvPr/>
        </p:nvSpPr>
        <p:spPr bwMode="auto">
          <a:xfrm rot="-4500000">
            <a:off x="7109824" y="5077230"/>
            <a:ext cx="541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CMT</a:t>
            </a:r>
          </a:p>
        </p:txBody>
      </p:sp>
      <p:sp>
        <p:nvSpPr>
          <p:cNvPr id="25627" name="Rectangle 27"/>
          <p:cNvSpPr>
            <a:spLocks/>
          </p:cNvSpPr>
          <p:nvPr/>
        </p:nvSpPr>
        <p:spPr bwMode="auto">
          <a:xfrm rot="-4500000">
            <a:off x="7562092" y="5212292"/>
            <a:ext cx="810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native C</a:t>
            </a:r>
          </a:p>
        </p:txBody>
      </p:sp>
      <p:sp>
        <p:nvSpPr>
          <p:cNvPr id="25628" name="Rectangle 28"/>
          <p:cNvSpPr>
            <a:spLocks/>
          </p:cNvSpPr>
          <p:nvPr/>
        </p:nvSpPr>
        <p:spPr bwMode="auto">
          <a:xfrm rot="-4500000">
            <a:off x="5852733" y="5485205"/>
            <a:ext cx="1490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Pepper-tailored</a:t>
            </a: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 rot="-4500000">
            <a:off x="7276395" y="5183270"/>
            <a:ext cx="788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Allspice</a:t>
            </a:r>
          </a:p>
        </p:txBody>
      </p:sp>
      <p:pic>
        <p:nvPicPr>
          <p:cNvPr id="25630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7" y="4500797"/>
            <a:ext cx="1169789" cy="36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1" name="Rectangle 31"/>
          <p:cNvSpPr>
            <a:spLocks/>
          </p:cNvSpPr>
          <p:nvPr/>
        </p:nvSpPr>
        <p:spPr bwMode="auto">
          <a:xfrm>
            <a:off x="6979667" y="4257373"/>
            <a:ext cx="48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N/A</a:t>
            </a:r>
          </a:p>
        </p:txBody>
      </p:sp>
      <p:sp useBgFill="1">
        <p:nvSpPr>
          <p:cNvPr id="33" name="Rectangle 32"/>
          <p:cNvSpPr/>
          <p:nvPr/>
        </p:nvSpPr>
        <p:spPr>
          <a:xfrm>
            <a:off x="219364" y="277091"/>
            <a:ext cx="8601363" cy="1119909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48266" y="454237"/>
            <a:ext cx="7880096" cy="723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worker’s costs are pretty much preposterous.</a:t>
            </a:r>
          </a:p>
        </p:txBody>
      </p:sp>
    </p:spTree>
    <p:extLst>
      <p:ext uri="{BB962C8B-B14F-4D97-AF65-F5344CB8AC3E}">
        <p14:creationId xmlns:p14="http://schemas.microsoft.com/office/powerpoint/2010/main" val="38709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9" name="Rectangle 33"/>
          <p:cNvSpPr>
            <a:spLocks/>
          </p:cNvSpPr>
          <p:nvPr/>
        </p:nvSpPr>
        <p:spPr bwMode="auto">
          <a:xfrm rot="-4500000">
            <a:off x="6222765" y="5366737"/>
            <a:ext cx="1500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Ginger-tailored</a:t>
            </a:r>
          </a:p>
        </p:txBody>
      </p:sp>
      <p:graphicFrame>
        <p:nvGraphicFramePr>
          <p:cNvPr id="24577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226250"/>
              </p:ext>
            </p:extLst>
          </p:nvPr>
        </p:nvGraphicFramePr>
        <p:xfrm>
          <a:off x="1741289" y="779758"/>
          <a:ext cx="6572250" cy="41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Chart" r:id="rId3" imgW="13133592" imgH="8387734" progId="MSGraph.Chart.8">
                  <p:embed/>
                </p:oleObj>
              </mc:Choice>
              <mc:Fallback>
                <p:oleObj name="Chart" r:id="rId3" imgW="13133592" imgH="8387734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289" y="779758"/>
                        <a:ext cx="6572250" cy="4196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Rectangle 2"/>
          <p:cNvSpPr>
            <a:spLocks/>
          </p:cNvSpPr>
          <p:nvPr/>
        </p:nvSpPr>
        <p:spPr bwMode="auto">
          <a:xfrm>
            <a:off x="1321594" y="4217598"/>
            <a:ext cx="31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2</a:t>
            </a: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1312664" y="3413926"/>
            <a:ext cx="31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8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1230065" y="2610254"/>
            <a:ext cx="392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14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1470051" y="4601574"/>
            <a:ext cx="117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0</a:t>
            </a:r>
          </a:p>
        </p:txBody>
      </p:sp>
      <p:sp>
        <p:nvSpPr>
          <p:cNvPr id="24582" name="Rectangle 6"/>
          <p:cNvSpPr>
            <a:spLocks/>
          </p:cNvSpPr>
          <p:nvPr/>
        </p:nvSpPr>
        <p:spPr bwMode="auto">
          <a:xfrm>
            <a:off x="1212205" y="1806582"/>
            <a:ext cx="392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20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1247924" y="3021020"/>
            <a:ext cx="392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11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1321594" y="3815762"/>
            <a:ext cx="31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5</a:t>
            </a:r>
          </a:p>
        </p:txBody>
      </p:sp>
      <p:sp>
        <p:nvSpPr>
          <p:cNvPr id="24585" name="Rectangle 9"/>
          <p:cNvSpPr>
            <a:spLocks/>
          </p:cNvSpPr>
          <p:nvPr/>
        </p:nvSpPr>
        <p:spPr bwMode="auto">
          <a:xfrm>
            <a:off x="1238995" y="2226277"/>
            <a:ext cx="392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17</a:t>
            </a: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1240111" y="1449395"/>
            <a:ext cx="392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baseline="3200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23</a:t>
            </a:r>
          </a:p>
        </p:txBody>
      </p:sp>
      <p:sp>
        <p:nvSpPr>
          <p:cNvPr id="24587" name="Rectangle 11"/>
          <p:cNvSpPr>
            <a:spLocks/>
          </p:cNvSpPr>
          <p:nvPr/>
        </p:nvSpPr>
        <p:spPr bwMode="auto">
          <a:xfrm rot="-5400000">
            <a:off x="-509855" y="2922302"/>
            <a:ext cx="2610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  <a:tab pos="642915" algn="l"/>
              </a:tabLst>
            </a:pPr>
            <a:r>
              <a:rPr lang="en-US" sz="2100" dirty="0" smtClean="0">
                <a:ea typeface="ＭＳ Ｐゴシック" charset="0"/>
                <a:cs typeface="Calisto MT" charset="0"/>
                <a:sym typeface="Calisto MT" charset="0"/>
              </a:rPr>
              <a:t>worker’s</a:t>
            </a:r>
            <a:r>
              <a:rPr lang="en-US" sz="2100" dirty="0" smtClean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 </a:t>
            </a:r>
            <a:r>
              <a:rPr lang="en-US" sz="21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cost </a:t>
            </a:r>
          </a:p>
          <a:p>
            <a:pPr>
              <a:tabLst>
                <a:tab pos="642915" algn="l"/>
                <a:tab pos="642915" algn="l"/>
              </a:tabLst>
            </a:pPr>
            <a:r>
              <a:rPr lang="en-US" sz="2100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normalized to native C</a:t>
            </a:r>
          </a:p>
        </p:txBody>
      </p:sp>
      <p:sp>
        <p:nvSpPr>
          <p:cNvPr id="24589" name="Rectangle 13"/>
          <p:cNvSpPr>
            <a:spLocks/>
          </p:cNvSpPr>
          <p:nvPr/>
        </p:nvSpPr>
        <p:spPr bwMode="auto">
          <a:xfrm>
            <a:off x="1858491" y="6217848"/>
            <a:ext cx="29808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matrix multiplication (m=150)</a:t>
            </a:r>
          </a:p>
        </p:txBody>
      </p:sp>
      <p:sp>
        <p:nvSpPr>
          <p:cNvPr id="24590" name="Rectangle 14"/>
          <p:cNvSpPr>
            <a:spLocks/>
          </p:cNvSpPr>
          <p:nvPr/>
        </p:nvSpPr>
        <p:spPr bwMode="auto">
          <a:xfrm>
            <a:off x="5141268" y="6217848"/>
            <a:ext cx="30769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PAM clustering (m=20, d=128)</a:t>
            </a:r>
          </a:p>
        </p:txBody>
      </p:sp>
      <p:sp>
        <p:nvSpPr>
          <p:cNvPr id="24591" name="Rectangle 15"/>
          <p:cNvSpPr>
            <a:spLocks/>
          </p:cNvSpPr>
          <p:nvPr/>
        </p:nvSpPr>
        <p:spPr bwMode="auto">
          <a:xfrm rot="-4500000">
            <a:off x="1823414" y="4984993"/>
            <a:ext cx="675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Pepper</a:t>
            </a:r>
          </a:p>
        </p:txBody>
      </p:sp>
      <p:sp>
        <p:nvSpPr>
          <p:cNvPr id="24592" name="Rectangle 16"/>
          <p:cNvSpPr>
            <a:spLocks/>
          </p:cNvSpPr>
          <p:nvPr/>
        </p:nvSpPr>
        <p:spPr bwMode="auto">
          <a:xfrm rot="-4500000">
            <a:off x="2147081" y="4983877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</a:t>
            </a:r>
          </a:p>
        </p:txBody>
      </p:sp>
      <p:sp>
        <p:nvSpPr>
          <p:cNvPr id="24593" name="Rectangle 17"/>
          <p:cNvSpPr>
            <a:spLocks/>
          </p:cNvSpPr>
          <p:nvPr/>
        </p:nvSpPr>
        <p:spPr bwMode="auto">
          <a:xfrm rot="-4500000">
            <a:off x="2572241" y="5092707"/>
            <a:ext cx="9835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Pinocchio</a:t>
            </a:r>
          </a:p>
        </p:txBody>
      </p:sp>
      <p:sp>
        <p:nvSpPr>
          <p:cNvPr id="24594" name="Rectangle 18"/>
          <p:cNvSpPr>
            <a:spLocks/>
          </p:cNvSpPr>
          <p:nvPr/>
        </p:nvSpPr>
        <p:spPr bwMode="auto">
          <a:xfrm rot="-4500000">
            <a:off x="1724618" y="4918021"/>
            <a:ext cx="435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IKO</a:t>
            </a:r>
          </a:p>
        </p:txBody>
      </p:sp>
      <p:sp>
        <p:nvSpPr>
          <p:cNvPr id="24595" name="Rectangle 19"/>
          <p:cNvSpPr>
            <a:spLocks/>
          </p:cNvSpPr>
          <p:nvPr/>
        </p:nvSpPr>
        <p:spPr bwMode="auto">
          <a:xfrm rot="-4500000">
            <a:off x="2468297" y="4982761"/>
            <a:ext cx="642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Zaatar</a:t>
            </a:r>
          </a:p>
        </p:txBody>
      </p:sp>
      <p:sp>
        <p:nvSpPr>
          <p:cNvPr id="24596" name="Rectangle 20"/>
          <p:cNvSpPr>
            <a:spLocks/>
          </p:cNvSpPr>
          <p:nvPr/>
        </p:nvSpPr>
        <p:spPr bwMode="auto">
          <a:xfrm rot="-4500000">
            <a:off x="2941104" y="5355575"/>
            <a:ext cx="1500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Ginger-tailored</a:t>
            </a:r>
          </a:p>
        </p:txBody>
      </p:sp>
      <p:sp>
        <p:nvSpPr>
          <p:cNvPr id="24597" name="Rectangle 21"/>
          <p:cNvSpPr>
            <a:spLocks/>
          </p:cNvSpPr>
          <p:nvPr/>
        </p:nvSpPr>
        <p:spPr bwMode="auto">
          <a:xfrm rot="-4500000">
            <a:off x="3831513" y="4911323"/>
            <a:ext cx="541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CMT</a:t>
            </a:r>
          </a:p>
        </p:txBody>
      </p:sp>
      <p:sp>
        <p:nvSpPr>
          <p:cNvPr id="24598" name="Rectangle 22"/>
          <p:cNvSpPr>
            <a:spLocks/>
          </p:cNvSpPr>
          <p:nvPr/>
        </p:nvSpPr>
        <p:spPr bwMode="auto">
          <a:xfrm rot="-4500000">
            <a:off x="4286013" y="5049733"/>
            <a:ext cx="810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native C</a:t>
            </a:r>
          </a:p>
        </p:txBody>
      </p:sp>
      <p:sp>
        <p:nvSpPr>
          <p:cNvPr id="24599" name="Rectangle 23"/>
          <p:cNvSpPr>
            <a:spLocks/>
          </p:cNvSpPr>
          <p:nvPr/>
        </p:nvSpPr>
        <p:spPr bwMode="auto">
          <a:xfrm rot="-4500000">
            <a:off x="2571073" y="5319856"/>
            <a:ext cx="1490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Pepper-tailored</a:t>
            </a:r>
          </a:p>
        </p:txBody>
      </p:sp>
      <p:sp>
        <p:nvSpPr>
          <p:cNvPr id="24600" name="Rectangle 24"/>
          <p:cNvSpPr>
            <a:spLocks/>
          </p:cNvSpPr>
          <p:nvPr/>
        </p:nvSpPr>
        <p:spPr bwMode="auto">
          <a:xfrm rot="-4500000">
            <a:off x="4002548" y="5018480"/>
            <a:ext cx="788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Allspice</a:t>
            </a:r>
          </a:p>
        </p:txBody>
      </p:sp>
      <p:sp>
        <p:nvSpPr>
          <p:cNvPr id="24604" name="Rectangle 28"/>
          <p:cNvSpPr>
            <a:spLocks/>
          </p:cNvSpPr>
          <p:nvPr/>
        </p:nvSpPr>
        <p:spPr bwMode="auto">
          <a:xfrm rot="-4500000">
            <a:off x="5103958" y="4992806"/>
            <a:ext cx="675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Pepper</a:t>
            </a:r>
          </a:p>
        </p:txBody>
      </p:sp>
      <p:sp>
        <p:nvSpPr>
          <p:cNvPr id="24605" name="Rectangle 29"/>
          <p:cNvSpPr>
            <a:spLocks/>
          </p:cNvSpPr>
          <p:nvPr/>
        </p:nvSpPr>
        <p:spPr bwMode="auto">
          <a:xfrm rot="-4500000">
            <a:off x="5424277" y="4995597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</a:t>
            </a:r>
          </a:p>
        </p:txBody>
      </p:sp>
      <p:sp>
        <p:nvSpPr>
          <p:cNvPr id="24606" name="Rectangle 30"/>
          <p:cNvSpPr>
            <a:spLocks/>
          </p:cNvSpPr>
          <p:nvPr/>
        </p:nvSpPr>
        <p:spPr bwMode="auto">
          <a:xfrm rot="-4500000">
            <a:off x="5846087" y="5101637"/>
            <a:ext cx="9835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Pinocchio</a:t>
            </a:r>
          </a:p>
        </p:txBody>
      </p:sp>
      <p:sp>
        <p:nvSpPr>
          <p:cNvPr id="24607" name="Rectangle 31"/>
          <p:cNvSpPr>
            <a:spLocks/>
          </p:cNvSpPr>
          <p:nvPr/>
        </p:nvSpPr>
        <p:spPr bwMode="auto">
          <a:xfrm rot="-4500000">
            <a:off x="5006278" y="4925834"/>
            <a:ext cx="435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IKO</a:t>
            </a:r>
          </a:p>
        </p:txBody>
      </p:sp>
      <p:sp>
        <p:nvSpPr>
          <p:cNvPr id="24608" name="Rectangle 32"/>
          <p:cNvSpPr>
            <a:spLocks/>
          </p:cNvSpPr>
          <p:nvPr/>
        </p:nvSpPr>
        <p:spPr bwMode="auto">
          <a:xfrm rot="-4500000">
            <a:off x="5742144" y="4995597"/>
            <a:ext cx="642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Zaatar</a:t>
            </a:r>
          </a:p>
        </p:txBody>
      </p:sp>
      <p:sp>
        <p:nvSpPr>
          <p:cNvPr id="24610" name="Rectangle 34"/>
          <p:cNvSpPr>
            <a:spLocks/>
          </p:cNvSpPr>
          <p:nvPr/>
        </p:nvSpPr>
        <p:spPr bwMode="auto">
          <a:xfrm rot="-4500000">
            <a:off x="7109824" y="4921369"/>
            <a:ext cx="5411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CMT</a:t>
            </a:r>
          </a:p>
        </p:txBody>
      </p:sp>
      <p:sp>
        <p:nvSpPr>
          <p:cNvPr id="24611" name="Rectangle 35"/>
          <p:cNvSpPr>
            <a:spLocks/>
          </p:cNvSpPr>
          <p:nvPr/>
        </p:nvSpPr>
        <p:spPr bwMode="auto">
          <a:xfrm rot="-4500000">
            <a:off x="7562092" y="5056431"/>
            <a:ext cx="810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native C</a:t>
            </a:r>
          </a:p>
        </p:txBody>
      </p:sp>
      <p:sp>
        <p:nvSpPr>
          <p:cNvPr id="24612" name="Rectangle 36"/>
          <p:cNvSpPr>
            <a:spLocks/>
          </p:cNvSpPr>
          <p:nvPr/>
        </p:nvSpPr>
        <p:spPr bwMode="auto">
          <a:xfrm rot="-4500000">
            <a:off x="5852733" y="5329344"/>
            <a:ext cx="1490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Pepper-tailored</a:t>
            </a:r>
          </a:p>
        </p:txBody>
      </p:sp>
      <p:sp>
        <p:nvSpPr>
          <p:cNvPr id="24613" name="Rectangle 37"/>
          <p:cNvSpPr>
            <a:spLocks/>
          </p:cNvSpPr>
          <p:nvPr/>
        </p:nvSpPr>
        <p:spPr bwMode="auto">
          <a:xfrm rot="-4500000">
            <a:off x="7276395" y="5027409"/>
            <a:ext cx="7884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Allspice</a:t>
            </a:r>
          </a:p>
        </p:txBody>
      </p:sp>
      <p:sp>
        <p:nvSpPr>
          <p:cNvPr id="39" name="Rectangle 29"/>
          <p:cNvSpPr>
            <a:spLocks/>
          </p:cNvSpPr>
          <p:nvPr/>
        </p:nvSpPr>
        <p:spPr bwMode="auto">
          <a:xfrm>
            <a:off x="7046331" y="4029713"/>
            <a:ext cx="7583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N/A</a:t>
            </a:r>
          </a:p>
        </p:txBody>
      </p:sp>
      <p:sp>
        <p:nvSpPr>
          <p:cNvPr id="40" name="Left Brace 39"/>
          <p:cNvSpPr/>
          <p:nvPr/>
        </p:nvSpPr>
        <p:spPr>
          <a:xfrm rot="5400000">
            <a:off x="7143745" y="3951418"/>
            <a:ext cx="346363" cy="1160328"/>
          </a:xfrm>
          <a:prstGeom prst="leftBrace">
            <a:avLst>
              <a:gd name="adj1" fmla="val 41666"/>
              <a:gd name="adj2" fmla="val 50000"/>
            </a:avLst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219364" y="277091"/>
            <a:ext cx="8601363" cy="1119909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48266" y="454237"/>
            <a:ext cx="7880096" cy="723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worker’s costs are pretty much preposterous.</a:t>
            </a:r>
          </a:p>
        </p:txBody>
      </p:sp>
    </p:spTree>
    <p:extLst>
      <p:ext uri="{BB962C8B-B14F-4D97-AF65-F5344CB8AC3E}">
        <p14:creationId xmlns:p14="http://schemas.microsoft.com/office/powerpoint/2010/main" val="15704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45" y="247508"/>
            <a:ext cx="7999356" cy="1383008"/>
          </a:xfrm>
        </p:spPr>
        <p:txBody>
          <a:bodyPr/>
          <a:lstStyle/>
          <a:p>
            <a:pPr algn="l"/>
            <a:r>
              <a:rPr lang="en-US" dirty="0" smtClean="0"/>
              <a:t>Summary of performance in this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45" y="1767355"/>
            <a:ext cx="8211022" cy="3735977"/>
          </a:xfrm>
        </p:spPr>
        <p:txBody>
          <a:bodyPr>
            <a:normAutofit/>
          </a:bodyPr>
          <a:lstStyle/>
          <a:p>
            <a:r>
              <a:rPr lang="en-US" dirty="0" smtClean="0"/>
              <a:t>None of the systems is at true practicality</a:t>
            </a:r>
          </a:p>
          <a:p>
            <a:pPr>
              <a:spcBef>
                <a:spcPts val="4800"/>
              </a:spcBef>
            </a:pPr>
            <a:r>
              <a:rPr lang="en-US" dirty="0"/>
              <a:t>Worker’s costs still a disaster (though lots of progress</a:t>
            </a:r>
            <a:r>
              <a:rPr lang="en-US" dirty="0" smtClean="0"/>
              <a:t>)</a:t>
            </a:r>
          </a:p>
          <a:p>
            <a:pPr>
              <a:spcBef>
                <a:spcPts val="4800"/>
              </a:spcBef>
            </a:pPr>
            <a:r>
              <a:rPr lang="en-US" dirty="0" smtClean="0"/>
              <a:t>Verifier gets close to practicality, with special-</a:t>
            </a:r>
            <a:r>
              <a:rPr lang="en-US" dirty="0" err="1" smtClean="0"/>
              <a:t>purposeness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Otherwise, there are setup costs that must be amortized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(We focused on CPU; network costs are similar.)</a:t>
            </a:r>
          </a:p>
        </p:txBody>
      </p:sp>
    </p:spTree>
    <p:extLst>
      <p:ext uri="{BB962C8B-B14F-4D97-AF65-F5344CB8AC3E}">
        <p14:creationId xmlns:p14="http://schemas.microsoft.com/office/powerpoint/2010/main" val="134433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28786"/>
              </p:ext>
            </p:extLst>
          </p:nvPr>
        </p:nvGraphicFramePr>
        <p:xfrm>
          <a:off x="449081" y="1096373"/>
          <a:ext cx="7998456" cy="375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24"/>
                <a:gridCol w="1324346"/>
                <a:gridCol w="208280"/>
                <a:gridCol w="1250172"/>
                <a:gridCol w="1409290"/>
                <a:gridCol w="1675080"/>
                <a:gridCol w="1569564"/>
              </a:tblGrid>
              <a:tr h="370840">
                <a:tc gridSpan="2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applicable computations</a:t>
                      </a:r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setup costs</a:t>
                      </a:r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“regular”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straightline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pure, no RAM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stateful</a:t>
                      </a: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, RAM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none</a:t>
                      </a:r>
                    </a:p>
                    <a:p>
                      <a:pPr algn="r"/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(w/ fast worker)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err="1" smtClean="0">
                          <a:solidFill>
                            <a:schemeClr val="tx2"/>
                          </a:solidFill>
                        </a:rPr>
                        <a:t>Thaler</a:t>
                      </a: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baseline="0" dirty="0" smtClean="0">
                          <a:solidFill>
                            <a:schemeClr val="tx2"/>
                          </a:solidFill>
                        </a:rPr>
                        <a:t>crypto</a:t>
                      </a: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</a:rPr>
                        <a:t>13]</a:t>
                      </a:r>
                      <a:endParaRPr lang="en-US" sz="15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CMT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dirty="0" smtClean="0">
                          <a:solidFill>
                            <a:schemeClr val="tx2"/>
                          </a:solidFill>
                        </a:rPr>
                        <a:t>itcs</a:t>
                      </a:r>
                      <a:r>
                        <a:rPr lang="en-US" sz="1500" b="0" cap="small" baseline="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</a:rPr>
                        <a:t>]</a:t>
                      </a: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Allspice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[Oakland13]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medium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Pepper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dirty="0" smtClean="0">
                          <a:solidFill>
                            <a:schemeClr val="tx2"/>
                          </a:solidFill>
                        </a:rPr>
                        <a:t>ndss</a:t>
                      </a:r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12]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Ginger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[Security12]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Zaatar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[Eurosys13]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Pantry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dirty="0" smtClean="0">
                          <a:solidFill>
                            <a:schemeClr val="tx2"/>
                          </a:solidFill>
                        </a:rPr>
                        <a:t>sosp</a:t>
                      </a:r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Pinocchio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[Oakland13]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Pantry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dirty="0" smtClean="0">
                          <a:solidFill>
                            <a:schemeClr val="tx2"/>
                          </a:solidFill>
                        </a:rPr>
                        <a:t>sosp</a:t>
                      </a:r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836805" y="2329364"/>
            <a:ext cx="892985" cy="515967"/>
          </a:xfrm>
          <a:prstGeom prst="straightConnector1">
            <a:avLst/>
          </a:prstGeom>
          <a:ln w="22225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9690881">
            <a:off x="5700380" y="2157599"/>
            <a:ext cx="127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better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43980" y="2472797"/>
            <a:ext cx="4332626" cy="2421467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10541" y="2370387"/>
            <a:ext cx="960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(1)</a:t>
            </a:r>
            <a:endParaRPr lang="en-US" sz="2200" dirty="0"/>
          </a:p>
        </p:txBody>
      </p:sp>
      <p:sp>
        <p:nvSpPr>
          <p:cNvPr id="9" name="Rounded Rectangle 8"/>
          <p:cNvSpPr/>
          <p:nvPr/>
        </p:nvSpPr>
        <p:spPr>
          <a:xfrm>
            <a:off x="6861272" y="3592286"/>
            <a:ext cx="922868" cy="1293512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35052" y="3225518"/>
            <a:ext cx="960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(2)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543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186" y="1161276"/>
            <a:ext cx="989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efore: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597422" y="2094586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F, x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400282" y="2639977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99535" y="2433788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08826" y="2557128"/>
            <a:ext cx="34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>
            <a:off x="8215142" y="1889743"/>
            <a:ext cx="616139" cy="492955"/>
          </a:xfrm>
          <a:prstGeom prst="can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8953" y="2288379"/>
            <a:ext cx="724170" cy="5404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77225" y="2289460"/>
            <a:ext cx="724170" cy="5404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688395" y="1161276"/>
            <a:ext cx="28670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after: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495452" y="345204"/>
            <a:ext cx="820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Pantry </a:t>
            </a:r>
            <a:r>
              <a:rPr lang="en-US" sz="1600" dirty="0" smtClean="0"/>
              <a:t>[</a:t>
            </a:r>
            <a:r>
              <a:rPr lang="en-US" cap="small" dirty="0" smtClean="0"/>
              <a:t>sosp</a:t>
            </a:r>
            <a:r>
              <a:rPr lang="en-US" sz="1600" dirty="0" smtClean="0"/>
              <a:t>13]</a:t>
            </a:r>
            <a:r>
              <a:rPr lang="en-US" sz="2200" dirty="0" smtClean="0"/>
              <a:t> </a:t>
            </a:r>
            <a:r>
              <a:rPr lang="en-US" sz="2400" dirty="0" smtClean="0"/>
              <a:t>creates verifiability for real-world computations</a:t>
            </a:r>
            <a:endParaRPr lang="en-US" sz="2400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74993" y="3199682"/>
            <a:ext cx="3789864" cy="180835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V supplies all inputs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F is pure (no side effects)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All outputs are shipped back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5445" y="2343629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2376580" y="2351866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95471" y="1649523"/>
            <a:ext cx="15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query, digest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597585" y="2231083"/>
            <a:ext cx="1493820" cy="22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94865" y="2025135"/>
            <a:ext cx="1530862" cy="97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32824" y="2146389"/>
            <a:ext cx="145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03419" y="1877640"/>
            <a:ext cx="724170" cy="5404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55204" y="1871857"/>
            <a:ext cx="724170" cy="5404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804032" y="1932890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7154559" y="1934263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96460" y="3225165"/>
            <a:ext cx="149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F, x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596460" y="3796263"/>
            <a:ext cx="1490441" cy="359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596460" y="3594557"/>
            <a:ext cx="1524764" cy="3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11401" y="3715165"/>
            <a:ext cx="14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01589" y="3453281"/>
            <a:ext cx="724170" cy="5404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59118" y="3440633"/>
            <a:ext cx="724170" cy="5404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805021" y="3501666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163913" y="3503039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216302" y="3496424"/>
            <a:ext cx="617538" cy="43108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12509" y="3518140"/>
            <a:ext cx="81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RAM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217243" y="1993305"/>
            <a:ext cx="617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4802673" y="5182390"/>
            <a:ext cx="724170" cy="5404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804032" y="5230776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92792" y="5333995"/>
            <a:ext cx="1834992" cy="673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91660" y="4727600"/>
            <a:ext cx="193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ap(), reduce(), input filenames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32029" y="5501873"/>
            <a:ext cx="193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utput filenames</a:t>
            </a:r>
            <a:endParaRPr lang="en-US" dirty="0"/>
          </a:p>
        </p:txBody>
      </p:sp>
      <p:sp useBgFill="1">
        <p:nvSpPr>
          <p:cNvPr id="81" name="Rectangle 80"/>
          <p:cNvSpPr/>
          <p:nvPr/>
        </p:nvSpPr>
        <p:spPr>
          <a:xfrm>
            <a:off x="7742727" y="4974304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/>
          <p:cNvSpPr/>
          <p:nvPr/>
        </p:nvSpPr>
        <p:spPr>
          <a:xfrm>
            <a:off x="7679571" y="5041579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/>
          <p:cNvSpPr/>
          <p:nvPr/>
        </p:nvSpPr>
        <p:spPr>
          <a:xfrm>
            <a:off x="7616414" y="5114391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/>
          <p:cNvSpPr/>
          <p:nvPr/>
        </p:nvSpPr>
        <p:spPr>
          <a:xfrm>
            <a:off x="7553257" y="5181666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5583209" y="5573627"/>
            <a:ext cx="1825924" cy="958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391742" y="1261806"/>
            <a:ext cx="1771" cy="486165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7934325" y="2141448"/>
            <a:ext cx="236807" cy="779"/>
          </a:xfrm>
          <a:prstGeom prst="straightConnector1">
            <a:avLst/>
          </a:prstGeom>
          <a:ln w="15875">
            <a:solidFill>
              <a:schemeClr val="tx2"/>
            </a:solidFill>
            <a:headEnd type="triangl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935584" y="3714887"/>
            <a:ext cx="236807" cy="779"/>
          </a:xfrm>
          <a:prstGeom prst="straightConnector1">
            <a:avLst/>
          </a:prstGeom>
          <a:ln w="15875">
            <a:solidFill>
              <a:schemeClr val="tx2"/>
            </a:solidFill>
            <a:headEnd type="triangl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550154" y="5243283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</a:t>
            </a:r>
            <a:r>
              <a:rPr lang="en-US" sz="2000" baseline="-25000" dirty="0" smtClean="0"/>
              <a:t>i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400475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/>
      <p:bldP spid="53" grpId="0"/>
      <p:bldP spid="54" grpId="0" animBg="1"/>
      <p:bldP spid="55" grpId="0" animBg="1"/>
      <p:bldP spid="56" grpId="0"/>
      <p:bldP spid="57" grpId="0"/>
      <p:bldP spid="61" grpId="0"/>
      <p:bldP spid="64" grpId="0"/>
      <p:bldP spid="65" grpId="0" animBg="1"/>
      <p:bldP spid="66" grpId="0" animBg="1"/>
      <p:bldP spid="67" grpId="0"/>
      <p:bldP spid="68" grpId="0"/>
      <p:bldP spid="69" grpId="0" animBg="1"/>
      <p:bldP spid="70" grpId="0"/>
      <p:bldP spid="71" grpId="0"/>
      <p:bldP spid="72" grpId="0" animBg="1"/>
      <p:bldP spid="73" grpId="0"/>
      <p:bldP spid="75" grpId="0"/>
      <p:bldP spid="76" grpId="0"/>
      <p:bldP spid="81" grpId="0" animBg="1"/>
      <p:bldP spid="79" grpId="0" animBg="1"/>
      <p:bldP spid="78" grpId="0" animBg="1"/>
      <p:bldP spid="77" grpId="0" animBg="1"/>
      <p:bldP spid="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372" y="2090538"/>
            <a:ext cx="1480404" cy="1458451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225" y="2288379"/>
            <a:ext cx="1786195" cy="101198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571831" y="1998320"/>
            <a:ext cx="952737" cy="1642886"/>
            <a:chOff x="7031056" y="1614874"/>
            <a:chExt cx="952737" cy="1642886"/>
          </a:xfrm>
        </p:grpSpPr>
        <p:sp>
          <p:nvSpPr>
            <p:cNvPr id="7" name="Rectangle 6"/>
            <p:cNvSpPr/>
            <p:nvPr/>
          </p:nvSpPr>
          <p:spPr>
            <a:xfrm>
              <a:off x="7031056" y="1614874"/>
              <a:ext cx="939627" cy="621969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44166" y="2635791"/>
              <a:ext cx="939627" cy="621969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84670" y="2075598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94192" y="3127926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1857" y="1879600"/>
            <a:ext cx="4437627" cy="1840288"/>
          </a:xfrm>
          <a:prstGeom prst="roundRect">
            <a:avLst>
              <a:gd name="adj" fmla="val 0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37578" y="1968408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QAP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467728" y="1741049"/>
            <a:ext cx="1241151" cy="2157429"/>
            <a:chOff x="5467728" y="1741049"/>
            <a:chExt cx="1241151" cy="2157429"/>
          </a:xfrm>
        </p:grpSpPr>
        <p:sp>
          <p:nvSpPr>
            <p:cNvPr id="6" name="Rectangle 5"/>
            <p:cNvSpPr/>
            <p:nvPr/>
          </p:nvSpPr>
          <p:spPr>
            <a:xfrm>
              <a:off x="5467728" y="1741049"/>
              <a:ext cx="1232958" cy="882524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72644" y="3015954"/>
              <a:ext cx="1236235" cy="882524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30647" y="3079429"/>
            <a:ext cx="1138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rith</a:t>
            </a:r>
            <a:r>
              <a:rPr lang="en-US" sz="2000" dirty="0" smtClean="0"/>
              <a:t>. circuit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057" y="2206025"/>
            <a:ext cx="176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F(){</a:t>
            </a:r>
          </a:p>
          <a:p>
            <a:r>
              <a:rPr lang="en-US" sz="2000" dirty="0" smtClean="0"/>
              <a:t>  [subset of C]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4640" y="2311932"/>
            <a:ext cx="138916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onstraints on circuit execution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46710" y="2785250"/>
            <a:ext cx="684903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77847" y="2355014"/>
            <a:ext cx="684903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810556" y="2685944"/>
            <a:ext cx="684903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8235" y="437627"/>
            <a:ext cx="827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Recall the compiler pipeline.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27302" y="4570362"/>
            <a:ext cx="939627" cy="764498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90476" y="4575278"/>
            <a:ext cx="939627" cy="751388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131948" y="4717382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5099728" y="4701038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09140" y="4356886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F, </a:t>
            </a:r>
            <a:r>
              <a:rPr lang="en-US" i="1" dirty="0" smtClean="0"/>
              <a:t>x</a:t>
            </a:r>
            <a:endParaRPr lang="en-US" i="1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012000" y="4902277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011253" y="4696088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20544" y="4803040"/>
            <a:ext cx="34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008723" y="5226742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302220" y="5279923"/>
            <a:ext cx="341485" cy="17784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39926" y="908978"/>
            <a:ext cx="3436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(The last step differs among Ginger, </a:t>
            </a:r>
            <a:r>
              <a:rPr lang="en-US" sz="2000" dirty="0" err="1" smtClean="0"/>
              <a:t>Zaatar</a:t>
            </a:r>
            <a:r>
              <a:rPr lang="en-US" sz="2000" dirty="0" smtClean="0"/>
              <a:t>, Pinocchio.)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69474" y="3303886"/>
            <a:ext cx="684903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083300" y="2672368"/>
            <a:ext cx="1968" cy="266217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40525" y="2554967"/>
            <a:ext cx="790576" cy="272143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151983" y="1618081"/>
            <a:ext cx="0" cy="827845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1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9" grpId="0"/>
      <p:bldP spid="44" grpId="0" animBg="1"/>
      <p:bldP spid="4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1476303" y="4445650"/>
            <a:ext cx="1957778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200" dirty="0">
                <a:ea typeface="ＭＳ Ｐゴシック" charset="0"/>
                <a:cs typeface="Gill Sans" charset="0"/>
              </a:rPr>
              <a:t>i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f Y = 4 …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1280722" y="5964929"/>
            <a:ext cx="234957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dirty="0" smtClean="0">
                <a:ea typeface="ＭＳ Ｐゴシック" charset="0"/>
                <a:cs typeface="Gill Sans" charset="0"/>
              </a:rPr>
              <a:t>… there </a:t>
            </a:r>
            <a:r>
              <a:rPr lang="en-US" sz="2100" dirty="0">
                <a:ea typeface="ＭＳ Ｐゴシック" charset="0"/>
                <a:cs typeface="Gill Sans" charset="0"/>
              </a:rPr>
              <a:t>is a solution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771552" y="3033137"/>
            <a:ext cx="6848448" cy="5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Input/output pair correct ⟺ constraints </a:t>
            </a:r>
            <a:r>
              <a:rPr lang="en-US" sz="2200" dirty="0" err="1" smtClean="0">
                <a:ea typeface="ＭＳ Ｐゴシック" charset="0"/>
                <a:cs typeface="Gill Sans" charset="0"/>
              </a:rPr>
              <a:t>satisfiable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.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32780" name="Rectangle 12"/>
          <p:cNvSpPr>
            <a:spLocks/>
          </p:cNvSpPr>
          <p:nvPr/>
        </p:nvSpPr>
        <p:spPr bwMode="auto">
          <a:xfrm>
            <a:off x="1616081" y="5104265"/>
            <a:ext cx="1858645" cy="68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50000"/>
              </a:lnSpc>
              <a:spcBef>
                <a:spcPts val="1687"/>
              </a:spcBef>
            </a:pPr>
            <a:r>
              <a:rPr lang="en-US" sz="2200" dirty="0">
                <a:ea typeface="ＭＳ Ｐゴシック" charset="0"/>
                <a:cs typeface="Gill Sans" charset="0"/>
              </a:rPr>
              <a:t>0 = Z –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 </a:t>
            </a:r>
            <a:r>
              <a:rPr lang="en-US" sz="2200" dirty="0">
                <a:ea typeface="ＭＳ Ｐゴシック" charset="0"/>
                <a:cs typeface="Gill Sans" charset="0"/>
              </a:rPr>
              <a:t>7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  </a:t>
            </a:r>
            <a:endParaRPr lang="en-US" sz="2200" dirty="0">
              <a:ea typeface="ＭＳ Ｐゴシック" charset="0"/>
              <a:cs typeface="Gill Sans" charset="0"/>
            </a:endParaRPr>
          </a:p>
          <a:p>
            <a:pPr>
              <a:lnSpc>
                <a:spcPct val="50000"/>
              </a:lnSpc>
              <a:spcBef>
                <a:spcPts val="1687"/>
              </a:spcBef>
            </a:pPr>
            <a:r>
              <a:rPr lang="en-US" sz="2200" dirty="0">
                <a:ea typeface="ＭＳ Ｐゴシック" charset="0"/>
                <a:cs typeface="Gill Sans" charset="0"/>
              </a:rPr>
              <a:t>0 = 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Z – </a:t>
            </a:r>
            <a:r>
              <a:rPr lang="en-US" sz="2200" dirty="0">
                <a:ea typeface="ＭＳ Ｐゴシック" charset="0"/>
                <a:cs typeface="Gill Sans" charset="0"/>
              </a:rPr>
              <a:t>3 – 4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 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457" y="445585"/>
            <a:ext cx="8503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Programs compile to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constraints on circuit execution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4271" y="1352412"/>
            <a:ext cx="2238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f(X) {</a:t>
            </a:r>
          </a:p>
          <a:p>
            <a:r>
              <a:rPr lang="en-US" sz="2200" dirty="0" smtClean="0"/>
              <a:t>   Y = X − 3;</a:t>
            </a:r>
          </a:p>
          <a:p>
            <a:r>
              <a:rPr lang="en-US" sz="2200" dirty="0" smtClean="0"/>
              <a:t>   return Y;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15297" y="1611119"/>
            <a:ext cx="2238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0 = </a:t>
            </a:r>
            <a:r>
              <a:rPr lang="en-US" sz="2200" dirty="0"/>
              <a:t>Z − </a:t>
            </a:r>
            <a:r>
              <a:rPr lang="en-US" sz="2200" dirty="0" smtClean="0"/>
              <a:t>X,</a:t>
            </a:r>
          </a:p>
          <a:p>
            <a:r>
              <a:rPr lang="en-US" sz="2200" dirty="0" smtClean="0"/>
              <a:t>0 = Z – 3 – Y</a:t>
            </a:r>
          </a:p>
        </p:txBody>
      </p:sp>
      <p:sp>
        <p:nvSpPr>
          <p:cNvPr id="3" name="Double Brace 2"/>
          <p:cNvSpPr/>
          <p:nvPr/>
        </p:nvSpPr>
        <p:spPr>
          <a:xfrm>
            <a:off x="5539330" y="1627579"/>
            <a:ext cx="2404844" cy="812800"/>
          </a:xfrm>
          <a:prstGeom prst="bracePair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771558" y="3837886"/>
            <a:ext cx="7358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As an example, suppose X = 7. 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25" name="Double Brace 24"/>
          <p:cNvSpPr/>
          <p:nvPr/>
        </p:nvSpPr>
        <p:spPr>
          <a:xfrm>
            <a:off x="1307813" y="4925334"/>
            <a:ext cx="2349788" cy="845881"/>
          </a:xfrm>
          <a:prstGeom prst="bracePair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"/>
          <p:cNvSpPr>
            <a:spLocks/>
          </p:cNvSpPr>
          <p:nvPr/>
        </p:nvSpPr>
        <p:spPr bwMode="auto">
          <a:xfrm>
            <a:off x="5535437" y="4437274"/>
            <a:ext cx="1789924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r>
              <a:rPr lang="en-US" sz="2200" dirty="0" smtClean="0">
                <a:ea typeface="ＭＳ Ｐゴシック" charset="0"/>
                <a:cs typeface="Gill Sans" charset="0"/>
              </a:rPr>
              <a:t>if Y = 5 …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4950387" y="5936233"/>
            <a:ext cx="25121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dirty="0" smtClean="0">
                <a:ea typeface="ＭＳ Ｐゴシック" charset="0"/>
                <a:cs typeface="Gill Sans" charset="0"/>
              </a:rPr>
              <a:t>… there </a:t>
            </a:r>
            <a:r>
              <a:rPr lang="en-US" sz="2100" dirty="0">
                <a:ea typeface="ＭＳ Ｐゴシック" charset="0"/>
                <a:cs typeface="Gill Sans" charset="0"/>
              </a:rPr>
              <a:t>is </a:t>
            </a:r>
            <a:r>
              <a:rPr lang="en-US" sz="2100" dirty="0" smtClean="0">
                <a:ea typeface="ＭＳ Ｐゴシック" charset="0"/>
                <a:cs typeface="Gill Sans" charset="0"/>
              </a:rPr>
              <a:t>no solution</a:t>
            </a:r>
            <a:endParaRPr lang="en-US" sz="2100" dirty="0">
              <a:ea typeface="ＭＳ Ｐゴシック" charset="0"/>
              <a:cs typeface="Gill Sans" charset="0"/>
            </a:endParaRPr>
          </a:p>
        </p:txBody>
      </p:sp>
      <p:sp>
        <p:nvSpPr>
          <p:cNvPr id="29" name="Rectangle 12"/>
          <p:cNvSpPr>
            <a:spLocks/>
          </p:cNvSpPr>
          <p:nvPr/>
        </p:nvSpPr>
        <p:spPr bwMode="auto">
          <a:xfrm>
            <a:off x="5350095" y="5106047"/>
            <a:ext cx="2295525" cy="69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50000"/>
              </a:lnSpc>
              <a:spcBef>
                <a:spcPts val="1687"/>
              </a:spcBef>
            </a:pPr>
            <a:r>
              <a:rPr lang="en-US" sz="2200" dirty="0">
                <a:ea typeface="ＭＳ Ｐゴシック" charset="0"/>
                <a:cs typeface="Gill Sans" charset="0"/>
              </a:rPr>
              <a:t>0 = Z 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– 7  </a:t>
            </a:r>
            <a:endParaRPr lang="en-US" sz="2200" dirty="0">
              <a:ea typeface="ＭＳ Ｐゴシック" charset="0"/>
              <a:cs typeface="Gill Sans" charset="0"/>
            </a:endParaRPr>
          </a:p>
          <a:p>
            <a:pPr>
              <a:lnSpc>
                <a:spcPct val="50000"/>
              </a:lnSpc>
              <a:spcBef>
                <a:spcPts val="1687"/>
              </a:spcBef>
            </a:pPr>
            <a:r>
              <a:rPr lang="en-US" sz="2200" dirty="0">
                <a:ea typeface="ＭＳ Ｐゴシック" charset="0"/>
                <a:cs typeface="Gill Sans" charset="0"/>
              </a:rPr>
              <a:t>0 = 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Z </a:t>
            </a:r>
            <a:r>
              <a:rPr lang="en-US" sz="2200" dirty="0">
                <a:ea typeface="ＭＳ Ｐゴシック" charset="0"/>
                <a:cs typeface="Gill Sans" charset="0"/>
              </a:rPr>
              <a:t>– 3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 </a:t>
            </a:r>
            <a:r>
              <a:rPr lang="en-US" sz="2200" dirty="0">
                <a:ea typeface="ＭＳ Ｐゴシック" charset="0"/>
                <a:cs typeface="Gill Sans" charset="0"/>
              </a:rPr>
              <a:t>– </a:t>
            </a:r>
            <a:r>
              <a:rPr lang="en-US" sz="2200" dirty="0">
                <a:ea typeface="ＭＳ Ｐゴシック" charset="0"/>
                <a:cs typeface="Helvetica" charset="0"/>
                <a:sym typeface="Helvetica" charset="0"/>
              </a:rPr>
              <a:t>5</a:t>
            </a:r>
            <a:endParaRPr lang="en-US" sz="2200" dirty="0" smtClean="0">
              <a:ea typeface="ＭＳ Ｐゴシック" charset="0"/>
              <a:cs typeface="Gill Sans" charset="0"/>
            </a:endParaRPr>
          </a:p>
        </p:txBody>
      </p:sp>
      <p:sp>
        <p:nvSpPr>
          <p:cNvPr id="30" name="Double Brace 29"/>
          <p:cNvSpPr/>
          <p:nvPr/>
        </p:nvSpPr>
        <p:spPr>
          <a:xfrm>
            <a:off x="5041827" y="4927119"/>
            <a:ext cx="2349788" cy="864415"/>
          </a:xfrm>
          <a:prstGeom prst="bracePair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85083" y="1010971"/>
            <a:ext cx="175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ec</a:t>
            </a:r>
            <a:r>
              <a:rPr lang="en-US" sz="2000" dirty="0" smtClean="0"/>
              <a:t>-by-</a:t>
            </a:r>
            <a:r>
              <a:rPr lang="en-US" sz="2000" dirty="0" err="1" smtClean="0"/>
              <a:t>three.c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319647" y="1408991"/>
            <a:ext cx="2064289" cy="1417783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10364" y="1564863"/>
            <a:ext cx="167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compiler</a:t>
            </a: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08330" y="2048403"/>
            <a:ext cx="1097936" cy="0"/>
          </a:xfrm>
          <a:prstGeom prst="straightConnector1">
            <a:avLst/>
          </a:prstGeom>
          <a:ln w="31750">
            <a:solidFill>
              <a:schemeClr val="tx2"/>
            </a:solidFill>
            <a:prstDash val="soli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391323" y="1599259"/>
            <a:ext cx="4727677" cy="2257778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1483" y="1599259"/>
            <a:ext cx="4727677" cy="2248371"/>
          </a:xfrm>
          <a:prstGeom prst="roundRect">
            <a:avLst>
              <a:gd name="adj" fmla="val 14325"/>
            </a:avLst>
          </a:prstGeom>
          <a:noFill/>
          <a:ln w="1905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8135" y="2186779"/>
            <a:ext cx="1786195" cy="101198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694741" y="1871326"/>
            <a:ext cx="952737" cy="1642886"/>
            <a:chOff x="7031056" y="1614874"/>
            <a:chExt cx="952737" cy="1642886"/>
          </a:xfrm>
        </p:grpSpPr>
        <p:sp>
          <p:nvSpPr>
            <p:cNvPr id="7" name="Rectangle 6"/>
            <p:cNvSpPr/>
            <p:nvPr/>
          </p:nvSpPr>
          <p:spPr>
            <a:xfrm>
              <a:off x="7031056" y="1614874"/>
              <a:ext cx="939627" cy="621969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44166" y="2635791"/>
              <a:ext cx="939627" cy="621969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07580" y="1966746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817102" y="2982790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4180" y="4944083"/>
            <a:ext cx="939627" cy="764498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7354" y="4948999"/>
            <a:ext cx="939627" cy="751388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38826" y="5091103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06606" y="5074759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0488" y="1968408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QAP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590638" y="1741049"/>
            <a:ext cx="1241151" cy="1903441"/>
            <a:chOff x="4617236" y="1446064"/>
            <a:chExt cx="1241151" cy="1903441"/>
          </a:xfrm>
        </p:grpSpPr>
        <p:sp>
          <p:nvSpPr>
            <p:cNvPr id="6" name="Rectangle 5"/>
            <p:cNvSpPr/>
            <p:nvPr/>
          </p:nvSpPr>
          <p:spPr>
            <a:xfrm>
              <a:off x="4617236" y="1446064"/>
              <a:ext cx="1232958" cy="882524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2152" y="2466981"/>
              <a:ext cx="1236235" cy="882524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53557" y="2825441"/>
            <a:ext cx="1138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rith</a:t>
            </a:r>
            <a:r>
              <a:rPr lang="en-US" sz="2000" dirty="0" smtClean="0"/>
              <a:t>. circuit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8967" y="2104425"/>
            <a:ext cx="1769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F(){</a:t>
            </a:r>
          </a:p>
          <a:p>
            <a:r>
              <a:rPr lang="en-US" sz="2000" dirty="0" smtClean="0"/>
              <a:t>  [subset of C]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99301" y="3321340"/>
            <a:ext cx="17742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constraints (</a:t>
            </a:r>
            <a:r>
              <a:rPr lang="en-US" sz="2000" b="1" i="1" dirty="0" smtClean="0">
                <a:solidFill>
                  <a:schemeClr val="accent5"/>
                </a:solidFill>
              </a:rPr>
              <a:t>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6018" y="4730607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F, </a:t>
            </a:r>
            <a:r>
              <a:rPr lang="en-US" i="1" dirty="0" smtClean="0"/>
              <a:t>x</a:t>
            </a:r>
            <a:endParaRPr lang="en-US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218878" y="5275998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18131" y="5069809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7422" y="5176761"/>
            <a:ext cx="34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215601" y="5600463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90588" y="4077868"/>
            <a:ext cx="2489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“</a:t>
            </a:r>
            <a:r>
              <a:rPr lang="en-US" b="1" i="1" dirty="0" smtClean="0">
                <a:solidFill>
                  <a:schemeClr val="accent5"/>
                </a:solidFill>
              </a:rPr>
              <a:t>E</a:t>
            </a:r>
            <a:r>
              <a:rPr lang="en-US" b="1" dirty="0">
                <a:solidFill>
                  <a:schemeClr val="accent5"/>
                </a:solidFill>
              </a:rPr>
              <a:t>(</a:t>
            </a:r>
            <a:r>
              <a:rPr lang="en-US" i="1" dirty="0">
                <a:solidFill>
                  <a:schemeClr val="accent5"/>
                </a:solidFill>
              </a:rPr>
              <a:t>X=</a:t>
            </a:r>
            <a:r>
              <a:rPr lang="en-US" i="1" dirty="0" err="1">
                <a:solidFill>
                  <a:schemeClr val="accent5"/>
                </a:solidFill>
              </a:rPr>
              <a:t>x,Y</a:t>
            </a:r>
            <a:r>
              <a:rPr lang="en-US" i="1" dirty="0">
                <a:solidFill>
                  <a:schemeClr val="accent5"/>
                </a:solidFill>
              </a:rPr>
              <a:t>=y</a:t>
            </a:r>
            <a:r>
              <a:rPr lang="en-US" b="1" dirty="0" smtClean="0">
                <a:solidFill>
                  <a:schemeClr val="accent5"/>
                </a:solidFill>
              </a:rPr>
              <a:t>)</a:t>
            </a:r>
            <a:r>
              <a:rPr lang="en-US" dirty="0" smtClean="0"/>
              <a:t> has a</a:t>
            </a:r>
          </a:p>
          <a:p>
            <a:r>
              <a:rPr lang="en-US" dirty="0" smtClean="0"/>
              <a:t>satisfying assignment”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13742" y="2703871"/>
            <a:ext cx="540781" cy="1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37354" y="2654710"/>
            <a:ext cx="403130" cy="1738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933466" y="2685944"/>
            <a:ext cx="684903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5452" y="345204"/>
            <a:ext cx="820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pipeline decomposes into two phases.</a:t>
            </a:r>
            <a:endParaRPr lang="en-US" sz="2400" dirty="0"/>
          </a:p>
        </p:txBody>
      </p:sp>
      <p:sp>
        <p:nvSpPr>
          <p:cNvPr id="35" name="Double Brace 34"/>
          <p:cNvSpPr/>
          <p:nvPr/>
        </p:nvSpPr>
        <p:spPr>
          <a:xfrm>
            <a:off x="3252839" y="2052824"/>
            <a:ext cx="1827161" cy="1314721"/>
          </a:xfrm>
          <a:prstGeom prst="bracePair">
            <a:avLst>
              <a:gd name="adj" fmla="val 7906"/>
            </a:avLst>
          </a:prstGeom>
          <a:ln w="28575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438005" y="2043788"/>
            <a:ext cx="1584636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</a:t>
            </a:r>
            <a:r>
              <a:rPr lang="en-US" i="1" dirty="0" smtClean="0">
                <a:solidFill>
                  <a:srgbClr val="5A1705"/>
                </a:solidFill>
              </a:rPr>
              <a:t>X</a:t>
            </a:r>
            <a:r>
              <a:rPr lang="en-US" dirty="0" smtClean="0"/>
              <a:t> + Z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0 = </a:t>
            </a:r>
            <a:r>
              <a:rPr lang="en-US" i="1" dirty="0" smtClean="0">
                <a:solidFill>
                  <a:srgbClr val="5A1705"/>
                </a:solidFill>
              </a:rPr>
              <a:t>Y</a:t>
            </a:r>
            <a:r>
              <a:rPr lang="en-US" dirty="0" smtClean="0"/>
              <a:t> + Z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>
                <a:cs typeface="Helvetica" charset="0"/>
                <a:sym typeface="Helvetica" charset="0"/>
              </a:rPr>
              <a:t>0 = </a:t>
            </a:r>
            <a:r>
              <a:rPr lang="en-US" dirty="0" smtClean="0">
                <a:cs typeface="Helvetica" charset="0"/>
                <a:sym typeface="Helvetica" charset="0"/>
              </a:rPr>
              <a:t>Z</a:t>
            </a:r>
            <a:r>
              <a:rPr lang="en-US" baseline="-25000" dirty="0" smtClean="0">
                <a:cs typeface="Helvetica" charset="0"/>
                <a:sym typeface="Helvetica" charset="0"/>
              </a:rPr>
              <a:t>1</a:t>
            </a:r>
            <a:r>
              <a:rPr lang="en-US" dirty="0" smtClean="0">
                <a:cs typeface="Helvetica" charset="0"/>
                <a:sym typeface="Helvetica" charset="0"/>
              </a:rPr>
              <a:t>Z</a:t>
            </a:r>
            <a:r>
              <a:rPr lang="en-US" baseline="-25000" dirty="0" smtClean="0">
                <a:cs typeface="Helvetica" charset="0"/>
                <a:sym typeface="Helvetica" charset="0"/>
              </a:rPr>
              <a:t>3</a:t>
            </a:r>
            <a:r>
              <a:rPr lang="en-US" dirty="0" smtClean="0">
                <a:cs typeface="Helvetica" charset="0"/>
                <a:sym typeface="Helvetica" charset="0"/>
              </a:rPr>
              <a:t> </a:t>
            </a:r>
            <a:r>
              <a:rPr lang="en-US" dirty="0">
                <a:cs typeface="Helvetica" charset="0"/>
                <a:sym typeface="Helvetica" charset="0"/>
              </a:rPr>
              <a:t>− </a:t>
            </a:r>
            <a:r>
              <a:rPr lang="en-US" dirty="0" smtClean="0">
                <a:cs typeface="Helvetica" charset="0"/>
                <a:sym typeface="Helvetica" charset="0"/>
              </a:rPr>
              <a:t>Z</a:t>
            </a:r>
            <a:r>
              <a:rPr lang="en-US" baseline="-25000" dirty="0" smtClean="0">
                <a:cs typeface="Helvetica" charset="0"/>
                <a:sym typeface="Helvetica" charset="0"/>
              </a:rPr>
              <a:t>2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cs typeface="Helvetica" charset="0"/>
                <a:sym typeface="Helvetica" charset="0"/>
              </a:rPr>
              <a:t>….</a:t>
            </a:r>
            <a:endParaRPr lang="en-US" dirty="0">
              <a:cs typeface="Helvetica" charset="0"/>
              <a:sym typeface="Helvetica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038" y="4079517"/>
            <a:ext cx="305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“If </a:t>
            </a:r>
            <a:r>
              <a:rPr lang="en-US" b="1" i="1" dirty="0" smtClean="0">
                <a:solidFill>
                  <a:srgbClr val="5A1705"/>
                </a:solidFill>
              </a:rPr>
              <a:t>E</a:t>
            </a:r>
            <a:r>
              <a:rPr lang="en-US" b="1" dirty="0" smtClean="0">
                <a:solidFill>
                  <a:srgbClr val="5A1705"/>
                </a:solidFill>
              </a:rPr>
              <a:t>(</a:t>
            </a:r>
            <a:r>
              <a:rPr lang="en-US" i="1" dirty="0" smtClean="0">
                <a:solidFill>
                  <a:srgbClr val="5A1705"/>
                </a:solidFill>
              </a:rPr>
              <a:t>X=</a:t>
            </a:r>
            <a:r>
              <a:rPr lang="en-US" i="1" dirty="0" err="1" smtClean="0">
                <a:solidFill>
                  <a:srgbClr val="5A1705"/>
                </a:solidFill>
              </a:rPr>
              <a:t>x,Y</a:t>
            </a:r>
            <a:r>
              <a:rPr lang="en-US" i="1" dirty="0" smtClean="0">
                <a:solidFill>
                  <a:srgbClr val="5A1705"/>
                </a:solidFill>
              </a:rPr>
              <a:t>=y</a:t>
            </a:r>
            <a:r>
              <a:rPr lang="en-US" b="1" dirty="0">
                <a:solidFill>
                  <a:srgbClr val="5A1705"/>
                </a:solidFill>
              </a:rPr>
              <a:t>)</a:t>
            </a:r>
            <a:r>
              <a:rPr lang="en-US" dirty="0" smtClean="0"/>
              <a:t> is </a:t>
            </a:r>
            <a:r>
              <a:rPr lang="en-US" dirty="0" err="1" smtClean="0"/>
              <a:t>satisfiable</a:t>
            </a:r>
            <a:r>
              <a:rPr lang="en-US" dirty="0" smtClean="0"/>
              <a:t>, computation is done right.”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432323" y="1597739"/>
            <a:ext cx="3359354" cy="2228645"/>
          </a:xfrm>
          <a:prstGeom prst="roundRect">
            <a:avLst>
              <a:gd name="adj" fmla="val 14325"/>
            </a:avLst>
          </a:prstGeom>
          <a:noFill/>
          <a:ln w="1905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509098" y="5653644"/>
            <a:ext cx="341485" cy="17784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92206" y="4292557"/>
            <a:ext cx="341485" cy="17784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193935" y="3867355"/>
            <a:ext cx="8194" cy="27038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75965" y="4140137"/>
            <a:ext cx="575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5"/>
                </a:solidFill>
              </a:rPr>
              <a:t>=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9935" y="3876762"/>
            <a:ext cx="4917" cy="267109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9"/>
          <p:cNvSpPr>
            <a:spLocks/>
          </p:cNvSpPr>
          <p:nvPr/>
        </p:nvSpPr>
        <p:spPr bwMode="auto">
          <a:xfrm>
            <a:off x="706236" y="5905501"/>
            <a:ext cx="7784620" cy="92528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109728" anchor="ctr"/>
          <a:lstStyle/>
          <a:p>
            <a:pPr>
              <a:spcBef>
                <a:spcPts val="1687"/>
              </a:spcBef>
            </a:pPr>
            <a:r>
              <a:rPr lang="en-US" sz="2600" dirty="0" smtClean="0">
                <a:ea typeface="ＭＳ Ｐゴシック" charset="0"/>
                <a:cs typeface="Gill Sans" charset="0"/>
              </a:rPr>
              <a:t>Design question: what can we put in the constraints so that </a:t>
            </a:r>
            <a:r>
              <a:rPr lang="en-US" sz="2600" dirty="0" err="1" smtClean="0">
                <a:ea typeface="ＭＳ Ｐゴシック" charset="0"/>
                <a:cs typeface="Gill Sans" charset="0"/>
              </a:rPr>
              <a:t>satisfiability</a:t>
            </a:r>
            <a:r>
              <a:rPr lang="en-US" sz="2600" dirty="0" smtClean="0">
                <a:ea typeface="ＭＳ Ｐゴシック" charset="0"/>
                <a:cs typeface="Gill Sans" charset="0"/>
              </a:rPr>
              <a:t> implies correct storage interaction? </a:t>
            </a:r>
            <a:endParaRPr lang="en-US" sz="2600" dirty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0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 animBg="1"/>
      <p:bldP spid="26" grpId="0"/>
      <p:bldP spid="54" grpId="0"/>
      <p:bldP spid="56" grpId="0" animBg="1"/>
      <p:bldP spid="61" grpId="0" animBg="1"/>
      <p:bldP spid="76" grpId="0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/>
          </p:cNvSpPr>
          <p:nvPr/>
        </p:nvSpPr>
        <p:spPr bwMode="auto">
          <a:xfrm>
            <a:off x="567881" y="1417266"/>
            <a:ext cx="8276762" cy="5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Representing “load(</a:t>
            </a:r>
            <a:r>
              <a:rPr lang="en-US" sz="2200" dirty="0" err="1" smtClean="0">
                <a:ea typeface="ＭＳ Ｐゴシック" charset="0"/>
                <a:cs typeface="Gill Sans" charset="0"/>
              </a:rPr>
              <a:t>addr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)” explicitly would be horrifically expensive.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100" y="172357"/>
            <a:ext cx="8512622" cy="1135746"/>
          </a:xfrm>
        </p:spPr>
        <p:txBody>
          <a:bodyPr/>
          <a:lstStyle/>
          <a:p>
            <a:pPr algn="l"/>
            <a:r>
              <a:rPr lang="en-US" sz="3200" dirty="0" smtClean="0"/>
              <a:t>How can we represent storage operations? (1)</a:t>
            </a:r>
            <a:endParaRPr lang="en-US" sz="32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86235" y="2033450"/>
            <a:ext cx="8059051" cy="738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Straw man: variables M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, …, </a:t>
            </a:r>
            <a:r>
              <a:rPr lang="en-US" sz="2200" dirty="0" err="1" smtClean="0"/>
              <a:t>M</a:t>
            </a:r>
            <a:r>
              <a:rPr lang="en-US" sz="2200" baseline="-25000" dirty="0" err="1" smtClean="0"/>
              <a:t>size</a:t>
            </a:r>
            <a:r>
              <a:rPr lang="en-US" sz="2200" dirty="0" smtClean="0"/>
              <a:t> contain state of memory.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61068" y="2928797"/>
            <a:ext cx="50619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B = M</a:t>
            </a:r>
            <a:r>
              <a:rPr lang="en-US" sz="2200" baseline="-25000" dirty="0" smtClean="0">
                <a:solidFill>
                  <a:schemeClr val="tx2"/>
                </a:solidFill>
              </a:rPr>
              <a:t>0</a:t>
            </a:r>
            <a:r>
              <a:rPr lang="en-US" sz="2200" dirty="0" smtClean="0">
                <a:solidFill>
                  <a:schemeClr val="tx2"/>
                </a:solidFill>
              </a:rPr>
              <a:t> + (A </a:t>
            </a:r>
            <a:r>
              <a:rPr lang="en-US" sz="2200" dirty="0" smtClean="0">
                <a:solidFill>
                  <a:schemeClr val="tx2"/>
                </a:solidFill>
                <a:cs typeface="Helvetica" charset="0"/>
                <a:sym typeface="Helvetica" charset="0"/>
              </a:rPr>
              <a:t>− </a:t>
            </a:r>
            <a:r>
              <a:rPr lang="en-US" sz="2200" dirty="0" smtClean="0">
                <a:solidFill>
                  <a:schemeClr val="tx2"/>
                </a:solidFill>
              </a:rPr>
              <a:t>0) </a:t>
            </a:r>
            <a:r>
              <a:rPr lang="en-US" sz="2200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>
                <a:solidFill>
                  <a:schemeClr val="tx2"/>
                </a:solidFill>
              </a:rPr>
              <a:t> F</a:t>
            </a:r>
            <a:r>
              <a:rPr lang="en-US" sz="2200" baseline="-25000" dirty="0" smtClean="0">
                <a:solidFill>
                  <a:schemeClr val="tx2"/>
                </a:solidFill>
              </a:rPr>
              <a:t>0</a:t>
            </a:r>
          </a:p>
          <a:p>
            <a:r>
              <a:rPr lang="en-US" sz="2200" dirty="0">
                <a:solidFill>
                  <a:schemeClr val="tx2"/>
                </a:solidFill>
              </a:rPr>
              <a:t>B</a:t>
            </a:r>
            <a:r>
              <a:rPr lang="en-US" sz="2200" dirty="0" smtClean="0">
                <a:solidFill>
                  <a:schemeClr val="tx2"/>
                </a:solidFill>
              </a:rPr>
              <a:t> = M</a:t>
            </a:r>
            <a:r>
              <a:rPr lang="en-US" sz="2200" baseline="-25000" dirty="0" smtClean="0">
                <a:solidFill>
                  <a:schemeClr val="tx2"/>
                </a:solidFill>
              </a:rPr>
              <a:t>1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+ (</a:t>
            </a:r>
            <a:r>
              <a:rPr lang="en-US" sz="2200" dirty="0" smtClean="0">
                <a:solidFill>
                  <a:schemeClr val="tx2"/>
                </a:solidFill>
              </a:rPr>
              <a:t>A </a:t>
            </a:r>
            <a:r>
              <a:rPr lang="en-US" sz="2200" dirty="0" smtClean="0">
                <a:solidFill>
                  <a:schemeClr val="tx2"/>
                </a:solidFill>
                <a:cs typeface="Helvetica" charset="0"/>
                <a:sym typeface="Helvetica" charset="0"/>
              </a:rPr>
              <a:t>− </a:t>
            </a:r>
            <a:r>
              <a:rPr lang="en-US" sz="2200" dirty="0" smtClean="0">
                <a:solidFill>
                  <a:schemeClr val="tx2"/>
                </a:solidFill>
                <a:sym typeface="Helvetica" charset="0"/>
              </a:rPr>
              <a:t>1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F</a:t>
            </a:r>
            <a:r>
              <a:rPr lang="en-US" sz="2200" baseline="-25000" dirty="0" smtClean="0">
                <a:solidFill>
                  <a:schemeClr val="tx2"/>
                </a:solidFill>
              </a:rPr>
              <a:t>1</a:t>
            </a:r>
            <a:endParaRPr lang="en-US" sz="2200" baseline="-25000" dirty="0">
              <a:solidFill>
                <a:schemeClr val="tx2"/>
              </a:solidFill>
              <a:cs typeface="Helvetica" charset="0"/>
              <a:sym typeface="Helvetica" charset="0"/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B = </a:t>
            </a:r>
            <a:r>
              <a:rPr lang="en-US" sz="2200" dirty="0" smtClean="0">
                <a:solidFill>
                  <a:schemeClr val="tx2"/>
                </a:solidFill>
              </a:rPr>
              <a:t>M</a:t>
            </a:r>
            <a:r>
              <a:rPr lang="en-US" sz="2200" baseline="-25000" dirty="0" smtClean="0">
                <a:solidFill>
                  <a:schemeClr val="tx2"/>
                </a:solidFill>
              </a:rPr>
              <a:t>2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+ (</a:t>
            </a:r>
            <a:r>
              <a:rPr lang="en-US" sz="2200" dirty="0" smtClean="0">
                <a:solidFill>
                  <a:schemeClr val="tx2"/>
                </a:solidFill>
              </a:rPr>
              <a:t>A </a:t>
            </a:r>
            <a:r>
              <a:rPr lang="en-US" sz="2200" dirty="0" smtClean="0">
                <a:solidFill>
                  <a:schemeClr val="tx2"/>
                </a:solidFill>
                <a:cs typeface="Helvetica" charset="0"/>
                <a:sym typeface="Helvetica" charset="0"/>
              </a:rPr>
              <a:t>− </a:t>
            </a:r>
            <a:r>
              <a:rPr lang="en-US" sz="2200" dirty="0" smtClean="0">
                <a:solidFill>
                  <a:schemeClr val="tx2"/>
                </a:solidFill>
                <a:sym typeface="Helvetica" charset="0"/>
              </a:rPr>
              <a:t>2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F</a:t>
            </a:r>
            <a:r>
              <a:rPr lang="en-US" sz="2200" baseline="-25000" dirty="0" smtClean="0">
                <a:solidFill>
                  <a:schemeClr val="tx2"/>
                </a:solidFill>
              </a:rPr>
              <a:t>2</a:t>
            </a:r>
            <a:endParaRPr lang="en-US" sz="2200" baseline="-250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…</a:t>
            </a:r>
          </a:p>
          <a:p>
            <a:r>
              <a:rPr lang="en-US" sz="2200" dirty="0">
                <a:solidFill>
                  <a:schemeClr val="tx2"/>
                </a:solidFill>
              </a:rPr>
              <a:t>B = </a:t>
            </a:r>
            <a:r>
              <a:rPr lang="en-US" sz="2200" dirty="0" err="1" smtClean="0">
                <a:solidFill>
                  <a:schemeClr val="tx2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size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+ (</a:t>
            </a:r>
            <a:r>
              <a:rPr lang="en-US" sz="2200" dirty="0" smtClean="0">
                <a:solidFill>
                  <a:schemeClr val="tx2"/>
                </a:solidFill>
              </a:rPr>
              <a:t>A </a:t>
            </a:r>
            <a:r>
              <a:rPr lang="en-US" sz="2200" dirty="0" smtClean="0">
                <a:solidFill>
                  <a:schemeClr val="tx2"/>
                </a:solidFill>
                <a:cs typeface="Helvetica" charset="0"/>
                <a:sym typeface="Helvetica" charset="0"/>
              </a:rPr>
              <a:t>− </a:t>
            </a:r>
            <a:r>
              <a:rPr lang="en-US" sz="2200" dirty="0" smtClean="0">
                <a:solidFill>
                  <a:schemeClr val="tx2"/>
                </a:solidFill>
                <a:sym typeface="Helvetica" charset="0"/>
              </a:rPr>
              <a:t>size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</a:rPr>
              <a:t>F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size</a:t>
            </a:r>
            <a:endParaRPr lang="en-US" sz="2200" baseline="-25000" dirty="0">
              <a:solidFill>
                <a:schemeClr val="tx2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27237" y="5376816"/>
            <a:ext cx="8115293" cy="102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Requires two variables for every possible memory address!</a:t>
            </a:r>
            <a:endParaRPr lang="en-US" sz="2200" dirty="0"/>
          </a:p>
        </p:txBody>
      </p:sp>
      <p:sp>
        <p:nvSpPr>
          <p:cNvPr id="27" name="Double Brace 26"/>
          <p:cNvSpPr/>
          <p:nvPr/>
        </p:nvSpPr>
        <p:spPr>
          <a:xfrm>
            <a:off x="3159390" y="2904517"/>
            <a:ext cx="5299890" cy="1835849"/>
          </a:xfrm>
          <a:prstGeom prst="bracePair">
            <a:avLst>
              <a:gd name="adj" fmla="val 8213"/>
            </a:avLst>
          </a:prstGeom>
          <a:ln w="381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34270" y="3573780"/>
            <a:ext cx="2055587" cy="58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/>
              <a:t>B = load(A)</a:t>
            </a:r>
            <a:endParaRPr lang="en-US" sz="22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01893" y="3815078"/>
            <a:ext cx="478255" cy="249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7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90" y="534266"/>
            <a:ext cx="8209936" cy="1371600"/>
          </a:xfrm>
        </p:spPr>
        <p:txBody>
          <a:bodyPr/>
          <a:lstStyle/>
          <a:p>
            <a:pPr algn="l"/>
            <a:r>
              <a:rPr lang="en-US" sz="3400" dirty="0" smtClean="0"/>
              <a:t>From a systems perspective, it is an exciting time for this area!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6" y="2537576"/>
            <a:ext cx="8163227" cy="3632179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/>
              <a:t>When we started …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en-US" dirty="0" smtClean="0"/>
              <a:t>… there were no implementations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en-US" dirty="0" smtClean="0"/>
              <a:t>… my colleagues thought I was a lunatic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Today …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en-US" dirty="0" smtClean="0"/>
              <a:t>… there is a rich design space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en-US" dirty="0" smtClean="0"/>
              <a:t>… the work can be called “systems” with a straight face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174" y="1999226"/>
            <a:ext cx="7729793" cy="1247108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2D2F2B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8890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/>
          </p:cNvSpPr>
          <p:nvPr/>
        </p:nvSpPr>
        <p:spPr bwMode="auto">
          <a:xfrm>
            <a:off x="592167" y="2733799"/>
            <a:ext cx="8286287" cy="105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ts val="800"/>
              </a:spcBef>
              <a:buFont typeface="Wingdings" charset="2"/>
              <a:buChar char="§"/>
            </a:pPr>
            <a:r>
              <a:rPr lang="en-US" sz="2200" dirty="0" smtClean="0">
                <a:solidFill>
                  <a:srgbClr val="2D2F2B"/>
                </a:solidFill>
                <a:ea typeface="ＭＳ Ｐゴシック" charset="0"/>
                <a:cs typeface="Gill Sans" charset="0"/>
              </a:rPr>
              <a:t>They bind references to values</a:t>
            </a:r>
          </a:p>
          <a:p>
            <a:pPr marL="342900" indent="-342900">
              <a:spcBef>
                <a:spcPts val="1200"/>
              </a:spcBef>
              <a:buFont typeface="Wingdings" charset="2"/>
              <a:buChar char="§"/>
            </a:pPr>
            <a:r>
              <a:rPr lang="en-US" sz="2200" dirty="0" smtClean="0">
                <a:solidFill>
                  <a:srgbClr val="2D2F2B"/>
                </a:solidFill>
                <a:ea typeface="ＭＳ Ｐゴシック" charset="0"/>
                <a:cs typeface="Gill Sans" charset="0"/>
              </a:rPr>
              <a:t>They provide a substrate for verifiable RAM, file systems, …</a:t>
            </a:r>
          </a:p>
          <a:p>
            <a:pPr marL="346075"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[</a:t>
            </a:r>
            <a:r>
              <a:rPr lang="en-US" sz="1600" dirty="0" err="1" smtClean="0">
                <a:solidFill>
                  <a:schemeClr val="tx2"/>
                </a:solidFill>
              </a:rPr>
              <a:t>Merkle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cap="small" dirty="0" smtClean="0">
                <a:solidFill>
                  <a:schemeClr val="tx2"/>
                </a:solidFill>
              </a:rPr>
              <a:t>crypto</a:t>
            </a:r>
            <a:r>
              <a:rPr lang="en-US" sz="1600" dirty="0" smtClean="0">
                <a:solidFill>
                  <a:schemeClr val="tx2"/>
                </a:solidFill>
              </a:rPr>
              <a:t>87, Fu et al. </a:t>
            </a:r>
            <a:r>
              <a:rPr lang="en-US" cap="small" dirty="0" smtClean="0">
                <a:solidFill>
                  <a:schemeClr val="tx2"/>
                </a:solidFill>
              </a:rPr>
              <a:t>osdi</a:t>
            </a:r>
            <a:r>
              <a:rPr lang="en-US" sz="1600" dirty="0" smtClean="0">
                <a:solidFill>
                  <a:schemeClr val="tx2"/>
                </a:solidFill>
              </a:rPr>
              <a:t>00, </a:t>
            </a:r>
            <a:r>
              <a:rPr lang="en-US" sz="1600" dirty="0" err="1" smtClean="0">
                <a:solidFill>
                  <a:schemeClr val="tx2"/>
                </a:solidFill>
              </a:rPr>
              <a:t>Mazières</a:t>
            </a:r>
            <a:r>
              <a:rPr lang="en-US" sz="1600" dirty="0" smtClean="0">
                <a:solidFill>
                  <a:schemeClr val="tx2"/>
                </a:solidFill>
              </a:rPr>
              <a:t> &amp; </a:t>
            </a:r>
            <a:r>
              <a:rPr lang="en-US" sz="1600" dirty="0" err="1" smtClean="0">
                <a:solidFill>
                  <a:schemeClr val="tx2"/>
                </a:solidFill>
              </a:rPr>
              <a:t>Shasha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cap="small" dirty="0" smtClean="0">
                <a:solidFill>
                  <a:schemeClr val="tx2"/>
                </a:solidFill>
              </a:rPr>
              <a:t>podc</a:t>
            </a:r>
            <a:r>
              <a:rPr lang="en-US" sz="1600" cap="small" dirty="0" smtClean="0">
                <a:solidFill>
                  <a:schemeClr val="tx2"/>
                </a:solidFill>
              </a:rPr>
              <a:t>02, </a:t>
            </a:r>
            <a:r>
              <a:rPr lang="en-US" sz="1600" dirty="0" smtClean="0">
                <a:solidFill>
                  <a:schemeClr val="tx2"/>
                </a:solidFill>
              </a:rPr>
              <a:t>Li et al. </a:t>
            </a:r>
            <a:r>
              <a:rPr lang="en-US" cap="small" dirty="0" smtClean="0">
                <a:solidFill>
                  <a:schemeClr val="tx2"/>
                </a:solidFill>
              </a:rPr>
              <a:t>osdi</a:t>
            </a:r>
            <a:r>
              <a:rPr lang="en-US" sz="1600" dirty="0" smtClean="0">
                <a:solidFill>
                  <a:schemeClr val="tx2"/>
                </a:solidFill>
              </a:rPr>
              <a:t>04</a:t>
            </a:r>
            <a:r>
              <a:rPr lang="en-US" sz="1600" cap="small" dirty="0" smtClean="0">
                <a:solidFill>
                  <a:schemeClr val="tx2"/>
                </a:solidFill>
              </a:rPr>
              <a:t>]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ts val="800"/>
              </a:spcBef>
              <a:buFont typeface="Wingdings" charset="2"/>
              <a:buChar char="§"/>
            </a:pPr>
            <a:endParaRPr lang="en-US" sz="2200" dirty="0">
              <a:solidFill>
                <a:srgbClr val="2D2F2B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100" y="172357"/>
            <a:ext cx="8512622" cy="1135746"/>
          </a:xfrm>
        </p:spPr>
        <p:txBody>
          <a:bodyPr/>
          <a:lstStyle/>
          <a:p>
            <a:pPr algn="l"/>
            <a:r>
              <a:rPr lang="en-US" sz="3200" dirty="0" smtClean="0"/>
              <a:t>How can we represent storage operations? (2)</a:t>
            </a:r>
            <a:endParaRPr lang="en-US" sz="3200" dirty="0"/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592357" y="1372239"/>
            <a:ext cx="3991188" cy="5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687"/>
              </a:spcBef>
            </a:pPr>
            <a:r>
              <a:rPr lang="en-US" sz="2200" dirty="0" smtClean="0">
                <a:solidFill>
                  <a:schemeClr val="tx2"/>
                </a:solidFill>
                <a:ea typeface="ＭＳ Ｐゴシック" charset="0"/>
                <a:cs typeface="Gill Sans" charset="0"/>
              </a:rPr>
              <a:t>Consider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self-certifying blocks:</a:t>
            </a:r>
            <a:endParaRPr lang="en-US" sz="2200" dirty="0">
              <a:solidFill>
                <a:srgbClr val="2D2F2B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03902" y="4365725"/>
            <a:ext cx="8136007" cy="103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800"/>
              </a:spcBef>
            </a:pPr>
            <a:r>
              <a:rPr lang="en-US" sz="2200" dirty="0" smtClean="0">
                <a:solidFill>
                  <a:schemeClr val="tx2"/>
                </a:solidFill>
                <a:ea typeface="ＭＳ Ｐゴシック" charset="0"/>
                <a:cs typeface="Gill Sans" charset="0"/>
              </a:rPr>
              <a:t>Key idea: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encode the hash </a:t>
            </a:r>
            <a:r>
              <a:rPr lang="en-US" sz="2200" dirty="0" smtClean="0">
                <a:solidFill>
                  <a:srgbClr val="4A659A"/>
                </a:solidFill>
                <a:ea typeface="ＭＳ Ｐゴシック" charset="0"/>
                <a:cs typeface="Gill Sans" charset="0"/>
              </a:rPr>
              <a:t>checks in constraints</a:t>
            </a:r>
          </a:p>
          <a:p>
            <a:pPr marL="342900" indent="-342900">
              <a:spcBef>
                <a:spcPts val="800"/>
              </a:spcBef>
              <a:buFont typeface="Wingdings" charset="2"/>
              <a:buChar char="§"/>
            </a:pPr>
            <a:r>
              <a:rPr lang="en-US" sz="2200" dirty="0" smtClean="0">
                <a:solidFill>
                  <a:srgbClr val="2D2F2B"/>
                </a:solidFill>
                <a:ea typeface="ＭＳ Ｐゴシック" charset="0"/>
                <a:cs typeface="Gill Sans" charset="0"/>
              </a:rPr>
              <a:t>This can be done (reasonably) efficiently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583582" y="5730401"/>
            <a:ext cx="8395685" cy="69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800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Folklore: “this should be doable.” (Pantry’s contribution: “it is.”)</a:t>
            </a:r>
          </a:p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 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5651" y="1619418"/>
            <a:ext cx="149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digest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035651" y="2190516"/>
            <a:ext cx="1490441" cy="359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35651" y="1988810"/>
            <a:ext cx="1524764" cy="3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50592" y="2109418"/>
            <a:ext cx="14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block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40780" y="1847534"/>
            <a:ext cx="724170" cy="681839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98309" y="1834886"/>
            <a:ext cx="724170" cy="735127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44212" y="1969809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cli.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603104" y="1969797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serv.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5050" y="2172587"/>
            <a:ext cx="27686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4A659A"/>
                </a:solidFill>
              </a:rPr>
              <a:t>hash(block) = digest</a:t>
            </a:r>
            <a:endParaRPr lang="en-US" sz="2000" dirty="0">
              <a:solidFill>
                <a:srgbClr val="4A659A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3534" y="1979547"/>
            <a:ext cx="4572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4A659A"/>
                </a:solidFill>
              </a:rPr>
              <a:t>?</a:t>
            </a:r>
            <a:endParaRPr lang="en-US" sz="2000" dirty="0">
              <a:solidFill>
                <a:srgbClr val="4A65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6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Brace 2"/>
          <p:cNvSpPr/>
          <p:nvPr/>
        </p:nvSpPr>
        <p:spPr>
          <a:xfrm>
            <a:off x="5404395" y="2935722"/>
            <a:ext cx="2862150" cy="1593273"/>
          </a:xfrm>
          <a:prstGeom prst="bracePair">
            <a:avLst>
              <a:gd name="adj" fmla="val 8213"/>
            </a:avLst>
          </a:prstGeom>
          <a:ln w="381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e 3"/>
          <p:cNvSpPr/>
          <p:nvPr/>
        </p:nvSpPr>
        <p:spPr>
          <a:xfrm>
            <a:off x="5923942" y="3016522"/>
            <a:ext cx="1869240" cy="819727"/>
          </a:xfrm>
          <a:prstGeom prst="bracePair">
            <a:avLst>
              <a:gd name="adj" fmla="val 9809"/>
            </a:avLst>
          </a:prstGeom>
          <a:ln w="317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073795" y="3149221"/>
            <a:ext cx="2019569" cy="68933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d</a:t>
            </a:r>
            <a:r>
              <a:rPr lang="en-US" sz="2200" dirty="0" smtClean="0"/>
              <a:t> = hash(Z)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526143" y="2653246"/>
            <a:ext cx="3810001" cy="221113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200" dirty="0" err="1" smtClean="0"/>
              <a:t>add_indirect</a:t>
            </a:r>
            <a:r>
              <a:rPr lang="en-US" sz="2200" dirty="0" smtClean="0"/>
              <a:t>(digest d, value x)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value z = </a:t>
            </a:r>
            <a:r>
              <a:rPr lang="en-US" sz="2200" dirty="0" err="1" smtClean="0">
                <a:solidFill>
                  <a:schemeClr val="accent5"/>
                </a:solidFill>
              </a:rPr>
              <a:t>vget</a:t>
            </a:r>
            <a:r>
              <a:rPr lang="en-US" sz="2200" dirty="0" smtClean="0"/>
              <a:t>(d);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y = z + 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 smtClean="0"/>
              <a:t>    return y;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}</a:t>
            </a:r>
            <a:endParaRPr lang="en-US" sz="22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75396" y="3767136"/>
            <a:ext cx="825731" cy="461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5969883" y="3888127"/>
            <a:ext cx="2089969" cy="571575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y</a:t>
            </a:r>
            <a:r>
              <a:rPr lang="en-US" sz="2200" dirty="0" smtClean="0"/>
              <a:t> = Z + x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602531" y="589821"/>
            <a:ext cx="8087314" cy="176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We augment the subset of C with the semantics of untrusted storage</a:t>
            </a:r>
            <a:endParaRPr lang="en-US" sz="2200" dirty="0" smtClean="0">
              <a:solidFill>
                <a:srgbClr val="5A1705"/>
              </a:solidFill>
              <a:ea typeface="ＭＳ Ｐゴシック" charset="0"/>
              <a:cs typeface="Gill Sans" charset="0"/>
            </a:endParaRPr>
          </a:p>
          <a:p>
            <a:pPr marL="342900" indent="-342900">
              <a:spcBef>
                <a:spcPts val="1800"/>
              </a:spcBef>
              <a:buFont typeface="Wingdings" charset="2"/>
              <a:buChar char="§"/>
            </a:pPr>
            <a:r>
              <a:rPr lang="en-US" sz="2200" dirty="0" smtClean="0">
                <a:solidFill>
                  <a:schemeClr val="tx2"/>
                </a:solidFill>
                <a:ea typeface="ＭＳ Ｐゴシック" charset="0"/>
                <a:cs typeface="Gill Sans" charset="0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ea typeface="ＭＳ Ｐゴシック" charset="0"/>
                <a:cs typeface="Gill Sans" charset="0"/>
              </a:rPr>
              <a:t>block = </a:t>
            </a:r>
            <a:r>
              <a:rPr lang="en-US" sz="2200" dirty="0" err="1" smtClean="0">
                <a:solidFill>
                  <a:schemeClr val="accent5"/>
                </a:solidFill>
                <a:ea typeface="ＭＳ Ｐゴシック" charset="0"/>
                <a:cs typeface="Gill Sans" charset="0"/>
              </a:rPr>
              <a:t>vget</a:t>
            </a:r>
            <a:r>
              <a:rPr lang="en-US" sz="2200" dirty="0" smtClean="0">
                <a:solidFill>
                  <a:schemeClr val="accent5"/>
                </a:solidFill>
                <a:ea typeface="ＭＳ Ｐゴシック" charset="0"/>
                <a:cs typeface="Gill Sans" charset="0"/>
              </a:rPr>
              <a:t>(digest)</a:t>
            </a:r>
            <a:r>
              <a:rPr lang="en-US" sz="2200" dirty="0" smtClean="0">
                <a:solidFill>
                  <a:schemeClr val="tx2"/>
                </a:solidFill>
                <a:ea typeface="ＭＳ Ｐゴシック" charset="0"/>
                <a:cs typeface="Gill Sans" charset="0"/>
              </a:rPr>
              <a:t>: retrieves </a:t>
            </a:r>
            <a:r>
              <a:rPr lang="en-US" sz="2200" dirty="0" smtClean="0">
                <a:solidFill>
                  <a:schemeClr val="accent5"/>
                </a:solidFill>
                <a:ea typeface="ＭＳ Ｐゴシック" charset="0"/>
                <a:cs typeface="Gill Sans" charset="0"/>
              </a:rPr>
              <a:t>block</a:t>
            </a:r>
            <a:r>
              <a:rPr lang="en-US" sz="2200" dirty="0" smtClean="0">
                <a:solidFill>
                  <a:schemeClr val="tx2"/>
                </a:solidFill>
                <a:ea typeface="ＭＳ Ｐゴシック" charset="0"/>
                <a:cs typeface="Gill Sans" charset="0"/>
              </a:rPr>
              <a:t> that must hash to </a:t>
            </a:r>
            <a:r>
              <a:rPr lang="en-US" sz="2200" dirty="0" smtClean="0">
                <a:solidFill>
                  <a:schemeClr val="accent5"/>
                </a:solidFill>
                <a:ea typeface="ＭＳ Ｐゴシック" charset="0"/>
                <a:cs typeface="Gill Sans" charset="0"/>
              </a:rPr>
              <a:t>digest</a:t>
            </a:r>
          </a:p>
          <a:p>
            <a:pPr marL="342900" indent="-342900">
              <a:spcBef>
                <a:spcPts val="1800"/>
              </a:spcBef>
              <a:buFont typeface="Wingdings" charset="2"/>
              <a:buChar char="§"/>
            </a:pPr>
            <a:r>
              <a:rPr lang="en-US" sz="2200" dirty="0" smtClean="0">
                <a:solidFill>
                  <a:srgbClr val="2D2F2B"/>
                </a:solidFill>
                <a:ea typeface="ＭＳ Ｐゴシック" charset="0"/>
                <a:cs typeface="Gill Sans" charset="0"/>
              </a:rPr>
              <a:t> </a:t>
            </a:r>
            <a:r>
              <a:rPr lang="en-US" sz="2200" dirty="0" smtClean="0">
                <a:solidFill>
                  <a:srgbClr val="5A1705"/>
                </a:solidFill>
                <a:ea typeface="ＭＳ Ｐゴシック" charset="0"/>
                <a:cs typeface="Gill Sans" charset="0"/>
              </a:rPr>
              <a:t>hash(block) = </a:t>
            </a:r>
            <a:r>
              <a:rPr lang="en-US" sz="2200" dirty="0" err="1" smtClean="0">
                <a:solidFill>
                  <a:srgbClr val="5A1705"/>
                </a:solidFill>
                <a:ea typeface="ＭＳ Ｐゴシック" charset="0"/>
                <a:cs typeface="Gill Sans" charset="0"/>
              </a:rPr>
              <a:t>vput</a:t>
            </a:r>
            <a:r>
              <a:rPr lang="en-US" sz="2200" dirty="0" smtClean="0">
                <a:solidFill>
                  <a:srgbClr val="5A1705"/>
                </a:solidFill>
                <a:ea typeface="ＭＳ Ｐゴシック" charset="0"/>
                <a:cs typeface="Gill Sans" charset="0"/>
              </a:rPr>
              <a:t>(block)</a:t>
            </a:r>
            <a:r>
              <a:rPr lang="en-US" sz="2200" dirty="0" smtClean="0">
                <a:solidFill>
                  <a:schemeClr val="tx2"/>
                </a:solidFill>
                <a:ea typeface="ＭＳ Ｐゴシック" charset="0"/>
                <a:cs typeface="Gill Sans" charset="0"/>
              </a:rPr>
              <a:t>: stores </a:t>
            </a:r>
            <a:r>
              <a:rPr lang="en-US" sz="2200" dirty="0" smtClean="0">
                <a:solidFill>
                  <a:srgbClr val="5A1705"/>
                </a:solidFill>
                <a:ea typeface="ＭＳ Ｐゴシック" charset="0"/>
                <a:cs typeface="Gill Sans" charset="0"/>
              </a:rPr>
              <a:t>block; </a:t>
            </a:r>
            <a:r>
              <a:rPr lang="en-US" sz="2200" dirty="0" smtClean="0">
                <a:solidFill>
                  <a:schemeClr val="tx2"/>
                </a:solidFill>
                <a:ea typeface="ＭＳ Ｐゴシック" charset="0"/>
                <a:cs typeface="Gill Sans" charset="0"/>
              </a:rPr>
              <a:t>names it with its hash</a:t>
            </a:r>
            <a:endParaRPr lang="en-US" sz="2200" dirty="0" smtClean="0">
              <a:solidFill>
                <a:srgbClr val="5A1705"/>
              </a:solidFill>
              <a:ea typeface="ＭＳ Ｐゴシック" charset="0"/>
              <a:cs typeface="Gill Sans" charset="0"/>
            </a:endParaRPr>
          </a:p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 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3302001" y="4877751"/>
            <a:ext cx="5415936" cy="109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800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Worker is obliged to supply the “correct” Z (meaning something that hashes to d).</a:t>
            </a:r>
          </a:p>
          <a:p>
            <a:pPr>
              <a:spcBef>
                <a:spcPts val="1687"/>
              </a:spcBef>
            </a:pPr>
            <a:r>
              <a:rPr lang="en-US" sz="2200" dirty="0" smtClean="0">
                <a:ea typeface="ＭＳ Ｐゴシック" charset="0"/>
                <a:cs typeface="Gill Sans" charset="0"/>
              </a:rPr>
              <a:t> </a:t>
            </a:r>
            <a:endParaRPr lang="en-US" sz="2200" dirty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1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3095037" y="1215424"/>
            <a:ext cx="3048000" cy="1531538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3330212" y="2154284"/>
            <a:ext cx="1411112" cy="376297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6222" y="1133771"/>
            <a:ext cx="1626877" cy="101198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47236" y="2605874"/>
            <a:ext cx="17742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constraints (</a:t>
            </a:r>
            <a:r>
              <a:rPr lang="en-US" sz="2000" b="1" i="1" dirty="0" smtClean="0">
                <a:solidFill>
                  <a:schemeClr val="accent5"/>
                </a:solidFill>
              </a:rPr>
              <a:t>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5" name="Double Brace 34"/>
          <p:cNvSpPr/>
          <p:nvPr/>
        </p:nvSpPr>
        <p:spPr>
          <a:xfrm>
            <a:off x="5221111" y="1377621"/>
            <a:ext cx="874928" cy="1314721"/>
          </a:xfrm>
          <a:prstGeom prst="bracePair">
            <a:avLst>
              <a:gd name="adj" fmla="val 7906"/>
            </a:avLst>
          </a:prstGeom>
          <a:ln w="28575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056272" y="1591557"/>
            <a:ext cx="660080" cy="917632"/>
            <a:chOff x="7031056" y="1614874"/>
            <a:chExt cx="952737" cy="1642886"/>
          </a:xfrm>
        </p:grpSpPr>
        <p:sp>
          <p:nvSpPr>
            <p:cNvPr id="7" name="Rectangle 6"/>
            <p:cNvSpPr/>
            <p:nvPr/>
          </p:nvSpPr>
          <p:spPr>
            <a:xfrm>
              <a:off x="7031056" y="1614874"/>
              <a:ext cx="939627" cy="621969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44166" y="2635791"/>
              <a:ext cx="939627" cy="621969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34449" y="1550787"/>
            <a:ext cx="499395" cy="22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141046" y="2124526"/>
            <a:ext cx="504152" cy="22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0802" y="1564937"/>
            <a:ext cx="773608" cy="34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QAP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6598497" y="1518791"/>
            <a:ext cx="859900" cy="1063165"/>
            <a:chOff x="4617236" y="1446064"/>
            <a:chExt cx="1241151" cy="1903441"/>
          </a:xfrm>
        </p:grpSpPr>
        <p:sp>
          <p:nvSpPr>
            <p:cNvPr id="6" name="Rectangle 5"/>
            <p:cNvSpPr/>
            <p:nvPr/>
          </p:nvSpPr>
          <p:spPr>
            <a:xfrm>
              <a:off x="4617236" y="1446064"/>
              <a:ext cx="1232958" cy="882524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2152" y="2466981"/>
              <a:ext cx="1236235" cy="882524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92857" y="2124476"/>
            <a:ext cx="929363" cy="34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circuit</a:t>
            </a:r>
            <a:endParaRPr lang="en-US" sz="2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48984" y="2029115"/>
            <a:ext cx="279298" cy="97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28842" y="2046561"/>
            <a:ext cx="474518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488813" y="1382889"/>
            <a:ext cx="2344743" cy="1354667"/>
          </a:xfrm>
          <a:prstGeom prst="roundRect">
            <a:avLst>
              <a:gd name="adj" fmla="val 14325"/>
            </a:avLst>
          </a:prstGeom>
          <a:noFill/>
          <a:ln w="1905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89740" y="1369003"/>
            <a:ext cx="1679678" cy="1274176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65619" y="1488221"/>
            <a:ext cx="172017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s</a:t>
            </a:r>
            <a:r>
              <a:rPr lang="en-US" sz="2000" dirty="0" smtClean="0"/>
              <a:t>ubset of C </a:t>
            </a:r>
          </a:p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+</a:t>
            </a:r>
            <a:endParaRPr lang="en-US" sz="2000" b="1" dirty="0">
              <a:solidFill>
                <a:prstClr val="black"/>
              </a:solidFill>
            </a:endParaRPr>
          </a:p>
          <a:p>
            <a:pPr algn="ctr"/>
            <a:r>
              <a:rPr lang="en-US" sz="2000" dirty="0" smtClean="0"/>
              <a:t>{</a:t>
            </a:r>
            <a:r>
              <a:rPr lang="en-US" sz="2000" dirty="0" err="1" smtClean="0"/>
              <a:t>vput</a:t>
            </a:r>
            <a:r>
              <a:rPr lang="en-US" sz="2000" dirty="0" smtClean="0"/>
              <a:t>, </a:t>
            </a:r>
            <a:r>
              <a:rPr lang="en-US" sz="2000" dirty="0" err="1" smtClean="0"/>
              <a:t>vget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98596" y="1282268"/>
            <a:ext cx="173520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C with RAM,</a:t>
            </a:r>
          </a:p>
          <a:p>
            <a:pPr algn="ctr"/>
            <a:r>
              <a:rPr lang="en-US" sz="2000" dirty="0"/>
              <a:t>s</a:t>
            </a:r>
            <a:r>
              <a:rPr lang="en-US" sz="2000" dirty="0" smtClean="0"/>
              <a:t>earch trees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536222" y="2278201"/>
            <a:ext cx="1624807" cy="1011980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3892" y="2394837"/>
            <a:ext cx="151861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ap(), reduce()</a:t>
            </a:r>
            <a:endParaRPr lang="en-US" sz="2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217207" y="1464609"/>
            <a:ext cx="859015" cy="36042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07101" y="2024187"/>
            <a:ext cx="298237" cy="3277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7182" y="1027546"/>
            <a:ext cx="2782455" cy="1166090"/>
          </a:xfrm>
          <a:prstGeom prst="roundRect">
            <a:avLst>
              <a:gd name="adj" fmla="val 20218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200282" y="2257347"/>
            <a:ext cx="875940" cy="435209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245129" y="3480687"/>
            <a:ext cx="939627" cy="764498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208303" y="3485603"/>
            <a:ext cx="939627" cy="751388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349775" y="3627707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5317555" y="3611363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26967" y="3267211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F, </a:t>
            </a:r>
            <a:r>
              <a:rPr lang="en-US" i="1" dirty="0" smtClean="0"/>
              <a:t>x</a:t>
            </a:r>
            <a:endParaRPr lang="en-US" i="1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4229827" y="3812602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229080" y="3606413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38371" y="3713365"/>
            <a:ext cx="34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4226550" y="4137067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542887" y="4209750"/>
            <a:ext cx="341485" cy="17784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27472" y="229388"/>
            <a:ext cx="807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Putting  the pieces together</a:t>
            </a:r>
            <a:endParaRPr lang="en-US" sz="2800" dirty="0"/>
          </a:p>
        </p:txBody>
      </p:sp>
      <p:sp>
        <p:nvSpPr>
          <p:cNvPr id="93" name="Rectangle 92"/>
          <p:cNvSpPr/>
          <p:nvPr/>
        </p:nvSpPr>
        <p:spPr>
          <a:xfrm rot="1308187">
            <a:off x="2023734" y="1276541"/>
            <a:ext cx="1325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sz="1600" dirty="0" err="1" smtClean="0">
                <a:solidFill>
                  <a:schemeClr val="tx2"/>
                </a:solidFill>
              </a:rPr>
              <a:t>Merkle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87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4477925" y="4152417"/>
            <a:ext cx="470371" cy="316102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06400" y="2170545"/>
            <a:ext cx="2782455" cy="1189182"/>
          </a:xfrm>
          <a:prstGeom prst="roundRect">
            <a:avLst>
              <a:gd name="adj" fmla="val 20218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438067" y="4730054"/>
            <a:ext cx="575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5"/>
                </a:solidFill>
              </a:rPr>
              <a:t>=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6110" y="4713175"/>
            <a:ext cx="127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200" dirty="0" smtClean="0"/>
              <a:t>recall: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2686834" y="4717166"/>
            <a:ext cx="5936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“I know a satisfying assignment to </a:t>
            </a:r>
            <a:r>
              <a:rPr lang="en-US" sz="2200" b="1" i="1" dirty="0" smtClean="0">
                <a:solidFill>
                  <a:schemeClr val="accent5"/>
                </a:solidFill>
              </a:rPr>
              <a:t>E</a:t>
            </a:r>
            <a:r>
              <a:rPr lang="en-US" sz="2200" b="1" dirty="0" smtClean="0">
                <a:solidFill>
                  <a:schemeClr val="accent5"/>
                </a:solidFill>
              </a:rPr>
              <a:t>(</a:t>
            </a:r>
            <a:r>
              <a:rPr lang="en-US" sz="2200" i="1" dirty="0" smtClean="0">
                <a:solidFill>
                  <a:schemeClr val="accent5"/>
                </a:solidFill>
              </a:rPr>
              <a:t>X=</a:t>
            </a:r>
            <a:r>
              <a:rPr lang="en-US" sz="2200" i="1" dirty="0" err="1" smtClean="0">
                <a:solidFill>
                  <a:schemeClr val="accent5"/>
                </a:solidFill>
              </a:rPr>
              <a:t>x,Y</a:t>
            </a:r>
            <a:r>
              <a:rPr lang="en-US" sz="2200" i="1" dirty="0" smtClean="0">
                <a:solidFill>
                  <a:schemeClr val="accent5"/>
                </a:solidFill>
              </a:rPr>
              <a:t>=y</a:t>
            </a:r>
            <a:r>
              <a:rPr lang="en-US" sz="2200" b="1" dirty="0" smtClean="0">
                <a:solidFill>
                  <a:schemeClr val="accent5"/>
                </a:solidFill>
              </a:rPr>
              <a:t>)</a:t>
            </a:r>
            <a:r>
              <a:rPr lang="en-US" sz="2200" dirty="0" smtClean="0"/>
              <a:t>”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10756" y="4863653"/>
            <a:ext cx="341485" cy="17784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76110" y="5164975"/>
            <a:ext cx="7401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200" dirty="0" smtClean="0"/>
              <a:t>checks-of-hashes pass 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⟺ satisfying assignment identified</a:t>
            </a:r>
            <a:endParaRPr lang="en-US" sz="2200" dirty="0"/>
          </a:p>
        </p:txBody>
      </p:sp>
      <p:sp>
        <p:nvSpPr>
          <p:cNvPr id="62" name="TextBox 61"/>
          <p:cNvSpPr txBox="1"/>
          <p:nvPr/>
        </p:nvSpPr>
        <p:spPr>
          <a:xfrm>
            <a:off x="776110" y="5626935"/>
            <a:ext cx="8076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200" dirty="0" smtClean="0"/>
              <a:t>checks-of-hashes pass </a:t>
            </a:r>
            <a:r>
              <a:rPr lang="en-US" sz="2200" dirty="0" smtClean="0">
                <a:ea typeface="ＭＳ Ｐゴシック" charset="0"/>
                <a:cs typeface="Gill Sans" charset="0"/>
              </a:rPr>
              <a:t>⟺ storage interaction is correct 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76" name="TextBox 75"/>
          <p:cNvSpPr txBox="1"/>
          <p:nvPr/>
        </p:nvSpPr>
        <p:spPr>
          <a:xfrm>
            <a:off x="776110" y="6090174"/>
            <a:ext cx="8076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200" dirty="0"/>
              <a:t>s</a:t>
            </a:r>
            <a:r>
              <a:rPr lang="en-US" sz="2200" dirty="0" smtClean="0"/>
              <a:t>torage abstractions can be built from {</a:t>
            </a:r>
            <a:r>
              <a:rPr lang="en-US" sz="2200" dirty="0" err="1" smtClean="0"/>
              <a:t>vput</a:t>
            </a:r>
            <a:r>
              <a:rPr lang="en-US" sz="2200" dirty="0" smtClean="0"/>
              <a:t>(), </a:t>
            </a:r>
            <a:r>
              <a:rPr lang="en-US" sz="2200" dirty="0" err="1" smtClean="0"/>
              <a:t>vget</a:t>
            </a:r>
            <a:r>
              <a:rPr lang="en-US" sz="2200" dirty="0" smtClean="0"/>
              <a:t>()}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46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1" animBg="1"/>
      <p:bldP spid="91" grpId="2" animBg="1"/>
      <p:bldP spid="55" grpId="1" animBg="1"/>
      <p:bldP spid="55" grpId="2" animBg="1"/>
      <p:bldP spid="47" grpId="0" animBg="1"/>
      <p:bldP spid="47" grpId="1" animBg="1"/>
      <p:bldP spid="93" grpId="0"/>
      <p:bldP spid="92" grpId="0" animBg="1"/>
      <p:bldP spid="51" grpId="0" animBg="1"/>
      <p:bldP spid="59" grpId="0"/>
      <p:bldP spid="62" grpId="0"/>
      <p:bldP spid="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666404" y="353590"/>
            <a:ext cx="7437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verifier is assured that a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job was performed correctly—without ever touching the data.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356587" y="4713050"/>
            <a:ext cx="461828" cy="0"/>
          </a:xfrm>
          <a:prstGeom prst="straightConnector1">
            <a:avLst/>
          </a:prstGeom>
          <a:ln>
            <a:solidFill>
              <a:srgbClr val="4A659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95261" y="4925320"/>
            <a:ext cx="461828" cy="0"/>
          </a:xfrm>
          <a:prstGeom prst="straightConnector1">
            <a:avLst/>
          </a:prstGeom>
          <a:ln>
            <a:solidFill>
              <a:srgbClr val="4A659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/>
          <p:cNvSpPr/>
          <p:nvPr/>
        </p:nvSpPr>
        <p:spPr>
          <a:xfrm>
            <a:off x="1909210" y="3915742"/>
            <a:ext cx="2563091" cy="1902276"/>
          </a:xfrm>
          <a:prstGeom prst="rect">
            <a:avLst/>
          </a:prstGeom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9166588">
            <a:off x="153794" y="4534345"/>
            <a:ext cx="1272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in_digests</a:t>
            </a:r>
            <a:endParaRPr lang="en-US" sz="2000" dirty="0" smtClean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09092" y="1858361"/>
            <a:ext cx="2886364" cy="1561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80000">
            <a:off x="2774958" y="1568307"/>
            <a:ext cx="286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map(), reduce(), </a:t>
            </a:r>
            <a:r>
              <a:rPr lang="en-US" dirty="0" err="1" smtClean="0"/>
              <a:t>in_digests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372839">
            <a:off x="3433684" y="2146652"/>
            <a:ext cx="148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ut_digests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599856" y="2137762"/>
            <a:ext cx="2886364" cy="1561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67801" y="5109618"/>
            <a:ext cx="461828" cy="0"/>
          </a:xfrm>
          <a:prstGeom prst="straightConnector1">
            <a:avLst/>
          </a:prstGeom>
          <a:ln>
            <a:solidFill>
              <a:srgbClr val="4A659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2445" y="2915896"/>
            <a:ext cx="6826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two phases are handled separately: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13931" y="3570810"/>
            <a:ext cx="106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9872165">
            <a:off x="3724156" y="5601473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 useBgFill="1">
        <p:nvSpPr>
          <p:cNvPr id="72" name="Rectangle 71"/>
          <p:cNvSpPr/>
          <p:nvPr/>
        </p:nvSpPr>
        <p:spPr>
          <a:xfrm>
            <a:off x="1548991" y="4178978"/>
            <a:ext cx="2563091" cy="1883968"/>
          </a:xfrm>
          <a:prstGeom prst="rect">
            <a:avLst/>
          </a:prstGeom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/>
          <p:cNvSpPr/>
          <p:nvPr/>
        </p:nvSpPr>
        <p:spPr>
          <a:xfrm>
            <a:off x="1456627" y="4324291"/>
            <a:ext cx="2540000" cy="1856584"/>
          </a:xfrm>
          <a:prstGeom prst="rect">
            <a:avLst/>
          </a:prstGeom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 rot="19872165">
            <a:off x="1168328" y="3717759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539749" y="4388260"/>
            <a:ext cx="2503059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2000" dirty="0" smtClean="0"/>
              <a:t>in = </a:t>
            </a:r>
            <a:r>
              <a:rPr lang="en-US" sz="2000" dirty="0" err="1" smtClean="0"/>
              <a:t>vget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in_digest</a:t>
            </a:r>
            <a:r>
              <a:rPr lang="en-US" sz="2000" dirty="0" smtClean="0"/>
              <a:t>);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o</a:t>
            </a:r>
            <a:r>
              <a:rPr lang="en-US" sz="2000" dirty="0" smtClean="0"/>
              <a:t>ut = map(in);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f</a:t>
            </a:r>
            <a:r>
              <a:rPr lang="en-US" sz="2000" dirty="0" smtClean="0"/>
              <a:t>or r=1,…,R:</a:t>
            </a:r>
          </a:p>
          <a:p>
            <a:pPr>
              <a:spcBef>
                <a:spcPts val="400"/>
              </a:spcBef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5">
                    <a:lumMod val="75000"/>
                    <a:lumOff val="25000"/>
                  </a:schemeClr>
                </a:solidFill>
              </a:rPr>
              <a:t>d[r] </a:t>
            </a:r>
            <a:r>
              <a:rPr lang="en-US" sz="2000" dirty="0" smtClean="0"/>
              <a:t>= </a:t>
            </a:r>
            <a:r>
              <a:rPr lang="en-US" sz="2000" dirty="0" err="1" smtClean="0"/>
              <a:t>vput</a:t>
            </a:r>
            <a:r>
              <a:rPr lang="en-US" sz="2000" dirty="0" smtClean="0"/>
              <a:t>(out[r])</a:t>
            </a:r>
          </a:p>
        </p:txBody>
      </p:sp>
      <p:sp useBgFill="1">
        <p:nvSpPr>
          <p:cNvPr id="77" name="Rectangle 76"/>
          <p:cNvSpPr/>
          <p:nvPr/>
        </p:nvSpPr>
        <p:spPr>
          <a:xfrm>
            <a:off x="5775228" y="3918051"/>
            <a:ext cx="2614385" cy="1909038"/>
          </a:xfrm>
          <a:prstGeom prst="rect">
            <a:avLst/>
          </a:prstGeom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561884" y="3586155"/>
            <a:ext cx="106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19872165">
            <a:off x="7620318" y="5610379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 useBgFill="1">
        <p:nvSpPr>
          <p:cNvPr id="80" name="Rectangle 79"/>
          <p:cNvSpPr/>
          <p:nvPr/>
        </p:nvSpPr>
        <p:spPr>
          <a:xfrm>
            <a:off x="5415009" y="4181287"/>
            <a:ext cx="2614385" cy="1881659"/>
          </a:xfrm>
          <a:prstGeom prst="rect">
            <a:avLst/>
          </a:prstGeom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/>
          <p:cNvSpPr/>
          <p:nvPr/>
        </p:nvSpPr>
        <p:spPr>
          <a:xfrm>
            <a:off x="5322645" y="4315055"/>
            <a:ext cx="2590832" cy="1865820"/>
          </a:xfrm>
          <a:prstGeom prst="rect">
            <a:avLst/>
          </a:prstGeom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rot="19872165">
            <a:off x="5029307" y="3717594"/>
            <a:ext cx="10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5326972" y="4387218"/>
            <a:ext cx="269393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2000" dirty="0"/>
              <a:t>f</a:t>
            </a:r>
            <a:r>
              <a:rPr lang="en-US" sz="2000" dirty="0" smtClean="0"/>
              <a:t>or m=1,…,M:</a:t>
            </a:r>
          </a:p>
          <a:p>
            <a:pPr>
              <a:spcBef>
                <a:spcPts val="400"/>
              </a:spcBef>
            </a:pPr>
            <a:r>
              <a:rPr lang="en-US" sz="2000" dirty="0" smtClean="0"/>
              <a:t>    in[m] = </a:t>
            </a:r>
            <a:r>
              <a:rPr lang="en-US" sz="2000" dirty="0" err="1" smtClean="0"/>
              <a:t>vget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BC300A"/>
                </a:solidFill>
              </a:rPr>
              <a:t>e[m]</a:t>
            </a:r>
            <a:r>
              <a:rPr lang="en-US" sz="2000" dirty="0" smtClean="0"/>
              <a:t>);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o</a:t>
            </a:r>
            <a:r>
              <a:rPr lang="en-US" sz="2000" dirty="0" smtClean="0"/>
              <a:t>ut = reduce(in);</a:t>
            </a:r>
          </a:p>
          <a:p>
            <a:pPr>
              <a:spcBef>
                <a:spcPts val="800"/>
              </a:spcBef>
            </a:pPr>
            <a:r>
              <a:rPr lang="en-US" sz="2000" dirty="0" err="1" smtClean="0">
                <a:solidFill>
                  <a:srgbClr val="4A659A"/>
                </a:solidFill>
              </a:rPr>
              <a:t>out_digest</a:t>
            </a:r>
            <a:r>
              <a:rPr lang="en-US" sz="2000" dirty="0" smtClean="0"/>
              <a:t> = </a:t>
            </a:r>
            <a:r>
              <a:rPr lang="en-US" sz="2000" dirty="0" err="1" smtClean="0"/>
              <a:t>vput</a:t>
            </a:r>
            <a:r>
              <a:rPr lang="en-US" sz="2000" dirty="0" smtClean="0"/>
              <a:t>(out);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004153" y="4925111"/>
            <a:ext cx="309394" cy="156451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000882" y="5201929"/>
            <a:ext cx="325602" cy="4809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000881" y="5319303"/>
            <a:ext cx="312666" cy="105799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965354" y="5259359"/>
            <a:ext cx="309394" cy="156451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942413" y="5203311"/>
            <a:ext cx="342128" cy="156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971875" y="5020947"/>
            <a:ext cx="312666" cy="105799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9872165">
            <a:off x="898481" y="4586747"/>
            <a:ext cx="731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923553" y="5125947"/>
            <a:ext cx="339924" cy="0"/>
          </a:xfrm>
          <a:prstGeom prst="straightConnector1">
            <a:avLst/>
          </a:prstGeom>
          <a:ln>
            <a:solidFill>
              <a:srgbClr val="4A659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757018" y="1684068"/>
            <a:ext cx="724170" cy="811161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758377" y="1875815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 useBgFill="1">
        <p:nvSpPr>
          <p:cNvPr id="94" name="Rectangle 93"/>
          <p:cNvSpPr/>
          <p:nvPr/>
        </p:nvSpPr>
        <p:spPr>
          <a:xfrm>
            <a:off x="5823392" y="1750435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5" name="Rectangle 94"/>
          <p:cNvSpPr/>
          <p:nvPr/>
        </p:nvSpPr>
        <p:spPr>
          <a:xfrm>
            <a:off x="5760236" y="1817710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Rectangle 95"/>
          <p:cNvSpPr/>
          <p:nvPr/>
        </p:nvSpPr>
        <p:spPr>
          <a:xfrm>
            <a:off x="5697079" y="1890522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Rectangle 96"/>
          <p:cNvSpPr/>
          <p:nvPr/>
        </p:nvSpPr>
        <p:spPr>
          <a:xfrm>
            <a:off x="5633922" y="1957797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630819" y="2019414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</a:t>
            </a:r>
            <a:r>
              <a:rPr lang="en-US" sz="2000" baseline="-25000" dirty="0" err="1" smtClean="0"/>
              <a:t>i</a:t>
            </a:r>
            <a:endParaRPr lang="en-US" sz="2000" baseline="-25000" dirty="0"/>
          </a:p>
        </p:txBody>
      </p:sp>
      <p:sp useBgFill="1">
        <p:nvSpPr>
          <p:cNvPr id="99" name="Rectangle 98"/>
          <p:cNvSpPr/>
          <p:nvPr/>
        </p:nvSpPr>
        <p:spPr>
          <a:xfrm>
            <a:off x="6918056" y="1747157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Rectangle 99"/>
          <p:cNvSpPr/>
          <p:nvPr/>
        </p:nvSpPr>
        <p:spPr>
          <a:xfrm>
            <a:off x="6854900" y="1814432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100"/>
          <p:cNvSpPr/>
          <p:nvPr/>
        </p:nvSpPr>
        <p:spPr>
          <a:xfrm>
            <a:off x="6791743" y="1887244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Rectangle 101"/>
          <p:cNvSpPr/>
          <p:nvPr/>
        </p:nvSpPr>
        <p:spPr>
          <a:xfrm>
            <a:off x="6728586" y="1954519"/>
            <a:ext cx="724170" cy="540425"/>
          </a:xfrm>
          <a:prstGeom prst="rect">
            <a:avLst/>
          </a:prstGeom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725483" y="2016136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</a:t>
            </a:r>
            <a:r>
              <a:rPr lang="en-US" sz="2000" baseline="-25000" dirty="0" err="1" smtClean="0"/>
              <a:t>i</a:t>
            </a:r>
            <a:endParaRPr lang="en-US" sz="2000" baseline="-25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030596" y="4997132"/>
            <a:ext cx="369547" cy="0"/>
          </a:xfrm>
          <a:prstGeom prst="straightConnector1">
            <a:avLst/>
          </a:prstGeom>
          <a:ln>
            <a:solidFill>
              <a:srgbClr val="4A659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391639" y="4714103"/>
            <a:ext cx="353218" cy="0"/>
          </a:xfrm>
          <a:prstGeom prst="straightConnector1">
            <a:avLst/>
          </a:prstGeom>
          <a:ln>
            <a:solidFill>
              <a:srgbClr val="4A659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0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9" grpId="0"/>
      <p:bldP spid="70" grpId="0"/>
      <p:bldP spid="71" grpId="0"/>
      <p:bldP spid="72" grpId="0" animBg="1"/>
      <p:bldP spid="73" grpId="0" animBg="1"/>
      <p:bldP spid="75" grpId="0"/>
      <p:bldP spid="76" grpId="0"/>
      <p:bldP spid="77" grpId="0" animBg="1"/>
      <p:bldP spid="78" grpId="0"/>
      <p:bldP spid="79" grpId="0"/>
      <p:bldP spid="80" grpId="0" animBg="1"/>
      <p:bldP spid="81" grpId="0" animBg="1"/>
      <p:bldP spid="82" grpId="0"/>
      <p:bldP spid="83" grpId="0"/>
      <p:bldP spid="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rcRect t="4353" b="4353"/>
          <a:stretch>
            <a:fillRect/>
          </a:stretch>
        </p:blipFill>
        <p:spPr>
          <a:xfrm>
            <a:off x="688108" y="1230721"/>
            <a:ext cx="7151256" cy="3932916"/>
          </a:xfrm>
        </p:spPr>
      </p:pic>
      <p:sp>
        <p:nvSpPr>
          <p:cNvPr id="4" name="TextBox 3"/>
          <p:cNvSpPr txBox="1"/>
          <p:nvPr/>
        </p:nvSpPr>
        <p:spPr>
          <a:xfrm>
            <a:off x="747223" y="330499"/>
            <a:ext cx="7784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for a DNA subsequence search, the verifier saves work, relative to performing the computation locally.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" y="5468223"/>
            <a:ext cx="828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200" dirty="0" smtClean="0">
                <a:solidFill>
                  <a:schemeClr val="tx2"/>
                </a:solidFill>
              </a:rPr>
              <a:t>A mapper gets 1000 nucleotides and outputs matching locations</a:t>
            </a:r>
          </a:p>
          <a:p>
            <a:pPr marL="342900" indent="-342900">
              <a:spcBef>
                <a:spcPts val="1200"/>
              </a:spcBef>
              <a:buFont typeface="Wingdings" charset="2"/>
              <a:buChar char="§"/>
            </a:pPr>
            <a:r>
              <a:rPr lang="en-US" sz="2200" dirty="0" smtClean="0">
                <a:solidFill>
                  <a:schemeClr val="tx2"/>
                </a:solidFill>
              </a:rPr>
              <a:t>Vary mappers from 200 to 1200; reducers from 20 to 120</a:t>
            </a:r>
          </a:p>
        </p:txBody>
      </p:sp>
    </p:spTree>
    <p:extLst>
      <p:ext uri="{BB962C8B-B14F-4D97-AF65-F5344CB8AC3E}">
        <p14:creationId xmlns:p14="http://schemas.microsoft.com/office/powerpoint/2010/main" val="210920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25" y="67236"/>
            <a:ext cx="7770813" cy="1371600"/>
          </a:xfrm>
        </p:spPr>
        <p:txBody>
          <a:bodyPr/>
          <a:lstStyle/>
          <a:p>
            <a:pPr algn="l"/>
            <a:r>
              <a:rPr lang="en-US" sz="3200" dirty="0" smtClean="0"/>
              <a:t>Pantry applies fairly widely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73" y="4074542"/>
            <a:ext cx="8172444" cy="751418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/>
              <a:t>Privacy-preserving facial recognition</a:t>
            </a:r>
          </a:p>
        </p:txBody>
      </p:sp>
      <p:sp>
        <p:nvSpPr>
          <p:cNvPr id="5" name="Can 4"/>
          <p:cNvSpPr/>
          <p:nvPr/>
        </p:nvSpPr>
        <p:spPr>
          <a:xfrm>
            <a:off x="5664542" y="2545874"/>
            <a:ext cx="616139" cy="492955"/>
          </a:xfrm>
          <a:prstGeom prst="can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4871" y="2305654"/>
            <a:ext cx="15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query, digest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46985" y="2887214"/>
            <a:ext cx="1493820" cy="220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4265" y="2681266"/>
            <a:ext cx="1530862" cy="97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82224" y="2802520"/>
            <a:ext cx="145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52819" y="2533771"/>
            <a:ext cx="724170" cy="5404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04604" y="2527988"/>
            <a:ext cx="724170" cy="540425"/>
          </a:xfrm>
          <a:prstGeom prst="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53432" y="2589021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03959" y="2590394"/>
            <a:ext cx="72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6643" y="2649436"/>
            <a:ext cx="617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83725" y="2797579"/>
            <a:ext cx="236807" cy="779"/>
          </a:xfrm>
          <a:prstGeom prst="straightConnector1">
            <a:avLst/>
          </a:prstGeom>
          <a:ln w="15875">
            <a:solidFill>
              <a:schemeClr val="tx2"/>
            </a:solidFill>
            <a:headEnd type="triangl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130291" y="3454357"/>
            <a:ext cx="7791459" cy="55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en-US" dirty="0" smtClean="0"/>
              <a:t>Verifiable queries in (highly restricted) subset of SQL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26539" y="5115949"/>
            <a:ext cx="8172444" cy="94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en-US" dirty="0" smtClean="0"/>
              <a:t>Our implementation works with </a:t>
            </a:r>
            <a:r>
              <a:rPr lang="en-US" dirty="0" err="1" smtClean="0"/>
              <a:t>Zaatar</a:t>
            </a:r>
            <a:r>
              <a:rPr lang="en-US" dirty="0" smtClean="0"/>
              <a:t> and Pinocchio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6539" y="1665801"/>
            <a:ext cx="8172444" cy="75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en-US" dirty="0" smtClean="0"/>
              <a:t>Our implemented applications include:</a:t>
            </a:r>
          </a:p>
        </p:txBody>
      </p:sp>
    </p:spTree>
    <p:extLst>
      <p:ext uri="{BB962C8B-B14F-4D97-AF65-F5344CB8AC3E}">
        <p14:creationId xmlns:p14="http://schemas.microsoft.com/office/powerpoint/2010/main" val="103396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66" y="309686"/>
            <a:ext cx="8218434" cy="1371600"/>
          </a:xfrm>
        </p:spPr>
        <p:txBody>
          <a:bodyPr/>
          <a:lstStyle/>
          <a:p>
            <a:pPr algn="l"/>
            <a:r>
              <a:rPr lang="en-US" sz="3200" dirty="0" smtClean="0"/>
              <a:t>Major problems remain for this area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23" y="1846295"/>
            <a:ext cx="8331194" cy="4614335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etup costs are high (for the general-purpose systems)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Verification costs are high, relative to native execution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Evaluation baselines are highly optimistic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Example:100</a:t>
            </a:r>
            <a:r>
              <a:rPr lang="en-US" dirty="0"/>
              <a:t>×</a:t>
            </a:r>
            <a:r>
              <a:rPr lang="en-US" dirty="0" smtClean="0"/>
              <a:t>100 matrix multiplication takes 2 </a:t>
            </a:r>
            <a:r>
              <a:rPr lang="en-US" dirty="0" err="1" smtClean="0"/>
              <a:t>ms</a:t>
            </a:r>
            <a:r>
              <a:rPr lang="en-US" dirty="0" smtClean="0"/>
              <a:t> on modern hardware; no VC system beats this.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Worker overhead is 1000×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The computational model is a toy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Loops are unrolled, memory operations are expensive</a:t>
            </a:r>
          </a:p>
        </p:txBody>
      </p:sp>
    </p:spTree>
    <p:extLst>
      <p:ext uri="{BB962C8B-B14F-4D97-AF65-F5344CB8AC3E}">
        <p14:creationId xmlns:p14="http://schemas.microsoft.com/office/powerpoint/2010/main" val="401430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6" y="98985"/>
            <a:ext cx="7770813" cy="1371600"/>
          </a:xfrm>
        </p:spPr>
        <p:txBody>
          <a:bodyPr/>
          <a:lstStyle/>
          <a:p>
            <a:pPr algn="l"/>
            <a:r>
              <a:rPr lang="en-US" dirty="0" smtClean="0"/>
              <a:t>Summary and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386" y="1534584"/>
            <a:ext cx="8056029" cy="5034780"/>
          </a:xfrm>
        </p:spPr>
        <p:txBody>
          <a:bodyPr>
            <a:normAutofit/>
          </a:bodyPr>
          <a:lstStyle/>
          <a:p>
            <a:pPr>
              <a:spcBef>
                <a:spcPts val="4800"/>
              </a:spcBef>
            </a:pPr>
            <a:r>
              <a:rPr lang="en-US" dirty="0" smtClean="0"/>
              <a:t>A framework for organizing the research in this area is performance versus expressiveness.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Pantry extends verifiability to </a:t>
            </a:r>
            <a:r>
              <a:rPr lang="en-US" dirty="0" err="1" smtClean="0"/>
              <a:t>stateful</a:t>
            </a:r>
            <a:r>
              <a:rPr lang="en-US" dirty="0" smtClean="0"/>
              <a:t> computations, including </a:t>
            </a:r>
            <a:r>
              <a:rPr lang="en-US" dirty="0" err="1" smtClean="0"/>
              <a:t>MapReduce</a:t>
            </a:r>
            <a:r>
              <a:rPr lang="en-US" dirty="0" smtClean="0"/>
              <a:t>, DB queries, RAM, etc.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Major problems remain for all of the systems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en-US" dirty="0" smtClean="0"/>
              <a:t>Setup costs are high (for the general-purpose systems), and verification does not beat optimized native execution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en-US" dirty="0" smtClean="0"/>
              <a:t>Worker costs </a:t>
            </a:r>
            <a:r>
              <a:rPr lang="en-US" dirty="0"/>
              <a:t>are </a:t>
            </a:r>
            <a:r>
              <a:rPr lang="en-US" dirty="0" smtClean="0"/>
              <a:t>too high, by many orders of magnitude </a:t>
            </a:r>
          </a:p>
          <a:p>
            <a:pPr lvl="1">
              <a:spcBef>
                <a:spcPts val="1200"/>
              </a:spcBef>
              <a:buFont typeface="Wingdings" charset="2"/>
              <a:buChar char="§"/>
            </a:pPr>
            <a:r>
              <a:rPr lang="en-US" dirty="0" smtClean="0"/>
              <a:t>The computational model is a toy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797332"/>
              </p:ext>
            </p:extLst>
          </p:nvPr>
        </p:nvGraphicFramePr>
        <p:xfrm>
          <a:off x="547409" y="1366775"/>
          <a:ext cx="7998456" cy="372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24"/>
                <a:gridCol w="1324346"/>
                <a:gridCol w="208280"/>
                <a:gridCol w="1326991"/>
                <a:gridCol w="1332471"/>
                <a:gridCol w="1675080"/>
                <a:gridCol w="1569564"/>
              </a:tblGrid>
              <a:tr h="370840">
                <a:tc gridSpan="2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applicable computations</a:t>
                      </a:r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rgbClr val="5A1705"/>
                          </a:solidFill>
                        </a:rPr>
                        <a:t>setup costs</a:t>
                      </a:r>
                      <a:endParaRPr lang="en-US" sz="1800" b="0" dirty="0">
                        <a:solidFill>
                          <a:srgbClr val="5A170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“regular”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straightline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pure, no RAM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stateful</a:t>
                      </a:r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, RAM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170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none</a:t>
                      </a:r>
                    </a:p>
                    <a:p>
                      <a:pPr algn="r"/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(w/ fast worker)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err="1" smtClean="0">
                          <a:solidFill>
                            <a:schemeClr val="tx2"/>
                          </a:solidFill>
                        </a:rPr>
                        <a:t>Thaler</a:t>
                      </a: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baseline="0" dirty="0" smtClean="0">
                          <a:solidFill>
                            <a:schemeClr val="tx2"/>
                          </a:solidFill>
                        </a:rPr>
                        <a:t>crypto</a:t>
                      </a: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</a:rPr>
                        <a:t>13]</a:t>
                      </a:r>
                      <a:endParaRPr lang="en-US" sz="15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</a:rPr>
                        <a:t>CMT, TRMP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dirty="0" smtClean="0">
                          <a:solidFill>
                            <a:schemeClr val="tx2"/>
                          </a:solidFill>
                        </a:rPr>
                        <a:t>itcs,</a:t>
                      </a:r>
                      <a:r>
                        <a:rPr lang="en-US" sz="1200" b="0" cap="small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r>
                        <a:rPr lang="en-US" sz="1200" b="0" cap="none" dirty="0" smtClean="0">
                          <a:solidFill>
                            <a:schemeClr val="tx2"/>
                          </a:solidFill>
                        </a:rPr>
                        <a:t>otcloud</a:t>
                      </a:r>
                      <a:r>
                        <a:rPr lang="en-US" sz="1500" b="0" cap="small" baseline="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</a:rPr>
                        <a:t>]</a:t>
                      </a: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Allspice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[Oakland13]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tx2"/>
                          </a:solidFill>
                        </a:rPr>
                        <a:t>medium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Pepper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dirty="0" smtClean="0">
                          <a:solidFill>
                            <a:schemeClr val="tx2"/>
                          </a:solidFill>
                        </a:rPr>
                        <a:t>ndss</a:t>
                      </a:r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12]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Ginger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[Security12]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2"/>
                          </a:solidFill>
                        </a:rPr>
                        <a:t>Zaatar</a:t>
                      </a:r>
                      <a:endParaRPr lang="en-US" sz="1800" b="0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[Eurosys13]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Pantry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dirty="0" smtClean="0">
                          <a:solidFill>
                            <a:schemeClr val="tx2"/>
                          </a:solidFill>
                        </a:rPr>
                        <a:t>sosp</a:t>
                      </a:r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Pinocchio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[Oakland13]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2"/>
                          </a:solidFill>
                        </a:rPr>
                        <a:t>Pantry</a:t>
                      </a:r>
                    </a:p>
                    <a:p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sz="1500" b="0" cap="small" dirty="0" smtClean="0">
                          <a:solidFill>
                            <a:schemeClr val="tx2"/>
                          </a:solidFill>
                        </a:rPr>
                        <a:t>sosp</a:t>
                      </a:r>
                      <a:r>
                        <a:rPr lang="en-US" sz="1500" b="0" dirty="0" smtClean="0">
                          <a:solidFill>
                            <a:schemeClr val="tx2"/>
                          </a:solidFill>
                        </a:rPr>
                        <a:t>13]</a:t>
                      </a:r>
                      <a:endParaRPr lang="en-US" sz="15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F2B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0145" y="561702"/>
            <a:ext cx="75911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 key trade-off is performance versus expressiveness.</a:t>
            </a:r>
            <a:endParaRPr lang="en-US" sz="2600" dirty="0"/>
          </a:p>
        </p:txBody>
      </p:sp>
      <p:sp>
        <p:nvSpPr>
          <p:cNvPr id="21" name="TextBox 20"/>
          <p:cNvSpPr txBox="1"/>
          <p:nvPr/>
        </p:nvSpPr>
        <p:spPr>
          <a:xfrm>
            <a:off x="1630516" y="5807330"/>
            <a:ext cx="6702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(Includes only implemented systems.)</a:t>
            </a:r>
            <a:endParaRPr lang="en-US" sz="2200" dirty="0"/>
          </a:p>
        </p:txBody>
      </p:sp>
      <p:sp useBgFill="1">
        <p:nvSpPr>
          <p:cNvPr id="35" name="Rectangle 34"/>
          <p:cNvSpPr/>
          <p:nvPr/>
        </p:nvSpPr>
        <p:spPr>
          <a:xfrm>
            <a:off x="2648764" y="2483586"/>
            <a:ext cx="5920384" cy="231140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/>
          <p:cNvSpPr/>
          <p:nvPr/>
        </p:nvSpPr>
        <p:spPr>
          <a:xfrm>
            <a:off x="2719163" y="3975100"/>
            <a:ext cx="1016000" cy="50800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/>
          <p:cNvSpPr/>
          <p:nvPr/>
        </p:nvSpPr>
        <p:spPr>
          <a:xfrm>
            <a:off x="2719438" y="2780764"/>
            <a:ext cx="1016000" cy="516467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/>
          <p:cNvSpPr/>
          <p:nvPr/>
        </p:nvSpPr>
        <p:spPr>
          <a:xfrm>
            <a:off x="3837020" y="3991487"/>
            <a:ext cx="1267401" cy="478913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/>
          <p:cNvSpPr/>
          <p:nvPr/>
        </p:nvSpPr>
        <p:spPr>
          <a:xfrm>
            <a:off x="5354595" y="3991223"/>
            <a:ext cx="1462216" cy="479178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/>
          <p:cNvSpPr/>
          <p:nvPr/>
        </p:nvSpPr>
        <p:spPr>
          <a:xfrm>
            <a:off x="5337829" y="4569148"/>
            <a:ext cx="1159931" cy="50800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/>
          <p:cNvSpPr/>
          <p:nvPr/>
        </p:nvSpPr>
        <p:spPr>
          <a:xfrm>
            <a:off x="2685848" y="2154235"/>
            <a:ext cx="1159931" cy="541867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/>
          <p:cNvSpPr/>
          <p:nvPr/>
        </p:nvSpPr>
        <p:spPr>
          <a:xfrm>
            <a:off x="6840796" y="3966373"/>
            <a:ext cx="1159931" cy="514188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/>
          <p:cNvSpPr/>
          <p:nvPr/>
        </p:nvSpPr>
        <p:spPr>
          <a:xfrm>
            <a:off x="6751213" y="4602481"/>
            <a:ext cx="1159931" cy="563978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/>
          <p:cNvSpPr/>
          <p:nvPr/>
        </p:nvSpPr>
        <p:spPr>
          <a:xfrm>
            <a:off x="3465873" y="3365243"/>
            <a:ext cx="1705567" cy="536197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82720" y="3362960"/>
            <a:ext cx="4507037" cy="1747828"/>
          </a:xfrm>
          <a:prstGeom prst="rect">
            <a:avLst/>
          </a:prstGeom>
          <a:solidFill>
            <a:schemeClr val="tx2">
              <a:alpha val="24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249334" y="4564364"/>
            <a:ext cx="3050732" cy="541036"/>
          </a:xfrm>
          <a:prstGeom prst="rect">
            <a:avLst/>
          </a:prstGeom>
          <a:solidFill>
            <a:schemeClr val="tx2">
              <a:alpha val="24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57558" y="2132205"/>
            <a:ext cx="1497882" cy="1195295"/>
          </a:xfrm>
          <a:prstGeom prst="rect">
            <a:avLst/>
          </a:prstGeom>
          <a:solidFill>
            <a:schemeClr val="tx2">
              <a:alpha val="24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17068" y="4563533"/>
            <a:ext cx="1253066" cy="528269"/>
          </a:xfrm>
          <a:prstGeom prst="rect">
            <a:avLst/>
          </a:prstGeom>
          <a:solidFill>
            <a:schemeClr val="tx2">
              <a:alpha val="24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935133" y="2599766"/>
            <a:ext cx="892985" cy="515967"/>
          </a:xfrm>
          <a:prstGeom prst="straightConnector1">
            <a:avLst/>
          </a:prstGeom>
          <a:ln w="22225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9690881">
            <a:off x="5798708" y="2428001"/>
            <a:ext cx="127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better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380754" y="3530402"/>
            <a:ext cx="1592670" cy="952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4478" y="3539624"/>
            <a:ext cx="176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ore expressive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372203" y="2737147"/>
            <a:ext cx="10458" cy="79487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23622" y="2836833"/>
            <a:ext cx="135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cost,</a:t>
            </a:r>
          </a:p>
          <a:p>
            <a:r>
              <a:rPr lang="en-US" dirty="0" smtClean="0"/>
              <a:t>less crypto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2542308" y="2743199"/>
            <a:ext cx="4332626" cy="2421467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608869" y="2640789"/>
            <a:ext cx="960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(1)</a:t>
            </a:r>
            <a:endParaRPr lang="en-US" sz="2200" dirty="0"/>
          </a:p>
        </p:txBody>
      </p:sp>
      <p:sp>
        <p:nvSpPr>
          <p:cNvPr id="60" name="Rounded Rectangle 59"/>
          <p:cNvSpPr/>
          <p:nvPr/>
        </p:nvSpPr>
        <p:spPr>
          <a:xfrm>
            <a:off x="6959600" y="3759200"/>
            <a:ext cx="922868" cy="1397000"/>
          </a:xfrm>
          <a:prstGeom prst="roundRect">
            <a:avLst>
              <a:gd name="adj" fmla="val 14325"/>
            </a:avLst>
          </a:prstGeom>
          <a:solidFill>
            <a:schemeClr val="tx2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633380" y="3495920"/>
            <a:ext cx="960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(2)</a:t>
            </a:r>
            <a:endParaRPr lang="en-US" sz="2200" dirty="0"/>
          </a:p>
        </p:txBody>
      </p:sp>
      <p:sp>
        <p:nvSpPr>
          <p:cNvPr id="62" name="TextBox 61"/>
          <p:cNvSpPr txBox="1"/>
          <p:nvPr/>
        </p:nvSpPr>
        <p:spPr>
          <a:xfrm>
            <a:off x="938981" y="5304245"/>
            <a:ext cx="253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A1705"/>
                </a:solidFill>
              </a:rPr>
              <a:t>s</a:t>
            </a:r>
            <a:r>
              <a:rPr lang="en-US" sz="2000" dirty="0" smtClean="0">
                <a:solidFill>
                  <a:srgbClr val="5A1705"/>
                </a:solidFill>
              </a:rPr>
              <a:t>hip with compilers</a:t>
            </a:r>
            <a:endParaRPr lang="en-US" sz="2000" dirty="0">
              <a:solidFill>
                <a:srgbClr val="5A170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79440" y="5112508"/>
            <a:ext cx="310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A1705"/>
                </a:solidFill>
              </a:rPr>
              <a:t>better crypto properties:</a:t>
            </a:r>
          </a:p>
          <a:p>
            <a:pPr algn="ctr"/>
            <a:r>
              <a:rPr lang="en-US" dirty="0" smtClean="0">
                <a:solidFill>
                  <a:srgbClr val="5A1705"/>
                </a:solidFill>
              </a:rPr>
              <a:t>ZK, non-interactive, etc.</a:t>
            </a:r>
            <a:endParaRPr lang="en-US" dirty="0">
              <a:solidFill>
                <a:srgbClr val="5A1705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449871" y="4389120"/>
            <a:ext cx="1482049" cy="969463"/>
          </a:xfrm>
          <a:prstGeom prst="straightConnector1">
            <a:avLst/>
          </a:prstGeom>
          <a:ln w="22225">
            <a:solidFill>
              <a:srgbClr val="5A1705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572000" y="4948909"/>
            <a:ext cx="655485" cy="253994"/>
          </a:xfrm>
          <a:prstGeom prst="straightConnector1">
            <a:avLst/>
          </a:prstGeom>
          <a:ln w="22225">
            <a:solidFill>
              <a:srgbClr val="5A1705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5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1" grpId="0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4" grpId="1" animBg="1"/>
      <p:bldP spid="52" grpId="0"/>
      <p:bldP spid="46" grpId="0"/>
      <p:bldP spid="46" grpId="1"/>
      <p:bldP spid="48" grpId="0"/>
      <p:bldP spid="48" grpId="1"/>
      <p:bldP spid="58" grpId="0" animBg="1"/>
      <p:bldP spid="59" grpId="0"/>
      <p:bldP spid="60" grpId="0" animBg="1"/>
      <p:bldP spid="61" grpId="0"/>
      <p:bldP spid="62" grpId="0"/>
      <p:bldP spid="62" grpId="1"/>
      <p:bldP spid="63" grpId="0"/>
      <p:bldP spid="6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135910"/>
            <a:ext cx="8043333" cy="3610839"/>
          </a:xfrm>
        </p:spPr>
        <p:txBody>
          <a:bodyPr/>
          <a:lstStyle/>
          <a:p>
            <a:r>
              <a:rPr lang="en-US" dirty="0" smtClean="0"/>
              <a:t>What are the verifiers’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variable</a:t>
            </a:r>
            <a:r>
              <a:rPr lang="en-US" dirty="0" smtClean="0"/>
              <a:t> (verification, per-instance) costs, and how do they compare to native execution?</a:t>
            </a:r>
          </a:p>
          <a:p>
            <a:pPr>
              <a:spcBef>
                <a:spcPts val="4800"/>
              </a:spcBef>
            </a:pPr>
            <a:r>
              <a:rPr lang="en-US" dirty="0" smtClean="0"/>
              <a:t>What are the verifiers’ </a:t>
            </a:r>
            <a:r>
              <a:rPr lang="en-US" dirty="0" smtClean="0">
                <a:solidFill>
                  <a:srgbClr val="4A659A"/>
                </a:solidFill>
              </a:rPr>
              <a:t>fixed</a:t>
            </a:r>
            <a:r>
              <a:rPr lang="en-US" dirty="0" smtClean="0"/>
              <a:t> (per-computation or per-batch setup) costs, and how do they amortize?</a:t>
            </a:r>
          </a:p>
          <a:p>
            <a:pPr>
              <a:spcBef>
                <a:spcPts val="4800"/>
              </a:spcBef>
            </a:pPr>
            <a:r>
              <a:rPr lang="en-US" dirty="0" smtClean="0"/>
              <a:t>What are the workers’ overheads?</a:t>
            </a:r>
          </a:p>
          <a:p>
            <a:pPr>
              <a:buAutoNum type="arabicParenBoth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1888" y="1108687"/>
            <a:ext cx="7888798" cy="63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We investigate: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18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74" y="1293089"/>
            <a:ext cx="8224062" cy="57496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system is included </a:t>
            </a:r>
            <a:r>
              <a:rPr lang="en-US" sz="2200" dirty="0" err="1" smtClean="0"/>
              <a:t>iff</a:t>
            </a:r>
            <a:r>
              <a:rPr lang="en-US" sz="2200" dirty="0" smtClean="0"/>
              <a:t> it has published </a:t>
            </a:r>
            <a:r>
              <a:rPr lang="en-US" sz="2200" dirty="0"/>
              <a:t>experimental </a:t>
            </a:r>
            <a:r>
              <a:rPr lang="en-US" sz="2200" dirty="0" smtClean="0"/>
              <a:t>results.</a:t>
            </a:r>
          </a:p>
          <a:p>
            <a:r>
              <a:rPr lang="en-US" sz="2200" dirty="0" smtClean="0"/>
              <a:t>Data are from our re-implementations and match or exceed published results.</a:t>
            </a:r>
            <a:endParaRPr lang="en-US" sz="2200" dirty="0"/>
          </a:p>
          <a:p>
            <a:r>
              <a:rPr lang="en-US" sz="2200" dirty="0" smtClean="0"/>
              <a:t>All experiments are run </a:t>
            </a:r>
            <a:r>
              <a:rPr lang="en-US" sz="2200" dirty="0"/>
              <a:t>on </a:t>
            </a:r>
            <a:r>
              <a:rPr lang="en-US" sz="2200" dirty="0" smtClean="0"/>
              <a:t>the same machines (2.7Ghz, 32GB RAM). Average 3 runs (experimental variation is minor).</a:t>
            </a:r>
            <a:endParaRPr lang="en-US" sz="2200" dirty="0"/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For a few systems, </a:t>
            </a:r>
            <a:r>
              <a:rPr lang="en-US" sz="2000" dirty="0"/>
              <a:t>w</a:t>
            </a:r>
            <a:r>
              <a:rPr lang="en-US" sz="2000" dirty="0" smtClean="0"/>
              <a:t>e extrapolate from detailed </a:t>
            </a:r>
            <a:r>
              <a:rPr lang="en-US" sz="2000" dirty="0" err="1" smtClean="0"/>
              <a:t>microbenchmarks</a:t>
            </a:r>
            <a:endParaRPr lang="en-US" sz="2000" dirty="0" smtClean="0"/>
          </a:p>
          <a:p>
            <a:r>
              <a:rPr lang="en-US" sz="2200" dirty="0" smtClean="0"/>
              <a:t>Measured systems: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General-purpose: IKO, Pepper, Ginger, </a:t>
            </a:r>
            <a:r>
              <a:rPr lang="en-US" sz="2000" dirty="0" err="1" smtClean="0"/>
              <a:t>Zaatar</a:t>
            </a:r>
            <a:r>
              <a:rPr lang="en-US" sz="2000" dirty="0" smtClean="0"/>
              <a:t>, Pinocchio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Special-purpose: CMT, Pepper-tailored, Ginger-tailored, Allspice </a:t>
            </a:r>
          </a:p>
          <a:p>
            <a:r>
              <a:rPr lang="en-US" sz="2200" dirty="0" smtClean="0"/>
              <a:t>Benchmarks: 150×150 matrix multiplication and clustering algorithm (others in our papers)</a:t>
            </a:r>
            <a:endParaRPr lang="en-US" sz="2200" dirty="0"/>
          </a:p>
          <a:p>
            <a:endParaRPr lang="en-US" sz="2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492" y="477535"/>
            <a:ext cx="7888798" cy="63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Experimental setup and ground rules 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587750" y="4512881"/>
            <a:ext cx="4402667" cy="418952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622" y="2382236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(1)</a:t>
            </a:r>
            <a:endParaRPr lang="en-US" baseline="30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38821" y="2835263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38821" y="2721438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1622" y="2763963"/>
            <a:ext cx="5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(1)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4797" y="1726451"/>
            <a:ext cx="105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,  EK</a:t>
            </a:r>
            <a:r>
              <a:rPr lang="en-US" baseline="-25000" dirty="0" smtClean="0"/>
              <a:t>F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42366" y="2134929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45999" y="3228113"/>
            <a:ext cx="341485" cy="17784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638821" y="3183936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91622" y="3550636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(2)</a:t>
            </a:r>
            <a:endParaRPr lang="en-US" baseline="30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638821" y="4003663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638821" y="3900421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91622" y="3932363"/>
            <a:ext cx="5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(2)</a:t>
            </a:r>
            <a:endParaRPr lang="en-US" baseline="30000" dirty="0"/>
          </a:p>
        </p:txBody>
      </p:sp>
      <p:sp>
        <p:nvSpPr>
          <p:cNvPr id="26" name="Rectangle 25"/>
          <p:cNvSpPr/>
          <p:nvPr/>
        </p:nvSpPr>
        <p:spPr>
          <a:xfrm>
            <a:off x="1949272" y="4396513"/>
            <a:ext cx="341485" cy="17784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638821" y="4352336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144184" y="959540"/>
            <a:ext cx="3940984" cy="82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setup costs are per-computation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91622" y="5123107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(B)</a:t>
            </a:r>
            <a:endParaRPr lang="en-US" baseline="30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638821" y="5576134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38821" y="5462309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1622" y="5504834"/>
            <a:ext cx="5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(B)</a:t>
            </a:r>
            <a:endParaRPr lang="en-US" baseline="30000" dirty="0"/>
          </a:p>
        </p:txBody>
      </p:sp>
      <p:sp>
        <p:nvSpPr>
          <p:cNvPr id="33" name="Rectangle 32"/>
          <p:cNvSpPr/>
          <p:nvPr/>
        </p:nvSpPr>
        <p:spPr>
          <a:xfrm>
            <a:off x="1952543" y="5968984"/>
            <a:ext cx="341485" cy="17784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638821" y="5924807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5400000">
            <a:off x="1955323" y="4710188"/>
            <a:ext cx="66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 . .</a:t>
            </a:r>
            <a:endParaRPr lang="en-US" sz="24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214258" y="432678"/>
            <a:ext cx="1800836" cy="49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Pinocchio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850030" y="451342"/>
            <a:ext cx="3846946" cy="49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Pepper, Ginger, </a:t>
            </a:r>
            <a:r>
              <a:rPr lang="en-US" dirty="0" err="1" smtClean="0"/>
              <a:t>Zaatar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4766713" y="934213"/>
            <a:ext cx="3276600" cy="2309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89929" y="1789952"/>
            <a:ext cx="82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F, x</a:t>
            </a:r>
            <a:r>
              <a:rPr lang="en-US" baseline="30000" dirty="0" smtClean="0"/>
              <a:t>(1)</a:t>
            </a:r>
            <a:endParaRPr lang="en-US" baseline="300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5962063" y="2243003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972862" y="2129178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427" y="2171703"/>
            <a:ext cx="5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(1)</a:t>
            </a:r>
            <a:endParaRPr lang="en-US" baseline="300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7695" y="2542741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(2)</a:t>
            </a:r>
            <a:endParaRPr lang="en-US" baseline="30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5966878" y="2995768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966878" y="2892526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7695" y="2924468"/>
            <a:ext cx="5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(2)</a:t>
            </a:r>
            <a:endParaRPr lang="en-US" baseline="30000" dirty="0"/>
          </a:p>
        </p:txBody>
      </p:sp>
      <p:sp>
        <p:nvSpPr>
          <p:cNvPr id="56" name="TextBox 55"/>
          <p:cNvSpPr txBox="1"/>
          <p:nvPr/>
        </p:nvSpPr>
        <p:spPr>
          <a:xfrm>
            <a:off x="6207695" y="4034393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(B)</a:t>
            </a:r>
            <a:endParaRPr lang="en-US" baseline="30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5966878" y="4487420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989027" y="4373595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07695" y="4416120"/>
            <a:ext cx="54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(B)</a:t>
            </a:r>
            <a:endParaRPr lang="en-US" baseline="30000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6241943" y="3482934"/>
            <a:ext cx="66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 . .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6294574" y="4829973"/>
            <a:ext cx="6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US" baseline="300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5966878" y="5309458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966878" y="5195633"/>
            <a:ext cx="909421" cy="305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/>
          <p:cNvSpPr/>
          <p:nvPr/>
        </p:nvSpPr>
        <p:spPr>
          <a:xfrm>
            <a:off x="6314899" y="5412012"/>
            <a:ext cx="341485" cy="177848"/>
          </a:xfrm>
          <a:prstGeom prst="rect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/>
          <p:cNvSpPr/>
          <p:nvPr/>
        </p:nvSpPr>
        <p:spPr>
          <a:xfrm>
            <a:off x="6263040" y="5455403"/>
            <a:ext cx="341485" cy="177848"/>
          </a:xfrm>
          <a:prstGeom prst="rect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/>
          <p:cNvSpPr/>
          <p:nvPr/>
        </p:nvSpPr>
        <p:spPr>
          <a:xfrm>
            <a:off x="6216474" y="5498795"/>
            <a:ext cx="341485" cy="177848"/>
          </a:xfrm>
          <a:prstGeom prst="rect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/>
          <p:cNvSpPr/>
          <p:nvPr/>
        </p:nvSpPr>
        <p:spPr>
          <a:xfrm>
            <a:off x="6175199" y="5547478"/>
            <a:ext cx="341485" cy="177848"/>
          </a:xfrm>
          <a:prstGeom prst="rect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78017" y="1771798"/>
            <a:ext cx="625475" cy="323700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6152088" y="4942417"/>
            <a:ext cx="610658" cy="268817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4741328" y="959540"/>
            <a:ext cx="3291417" cy="82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setup costs are per-batch</a:t>
            </a:r>
            <a:endParaRPr lang="en-US" sz="2200" dirty="0"/>
          </a:p>
        </p:txBody>
      </p:sp>
      <p:sp>
        <p:nvSpPr>
          <p:cNvPr id="55" name="TextBox 54"/>
          <p:cNvSpPr txBox="1"/>
          <p:nvPr/>
        </p:nvSpPr>
        <p:spPr>
          <a:xfrm>
            <a:off x="721853" y="1638777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22673" y="1638777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407688" y="1767391"/>
            <a:ext cx="19016" cy="4296856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999421" y="1767391"/>
            <a:ext cx="19016" cy="4296856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48840" y="1638777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7249660" y="1638777"/>
            <a:ext cx="720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5634675" y="1767391"/>
            <a:ext cx="19016" cy="4296856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226408" y="1767391"/>
            <a:ext cx="19016" cy="4296856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95280" y="934213"/>
            <a:ext cx="3276600" cy="2309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802333" y="3151865"/>
            <a:ext cx="625475" cy="323700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1817150" y="4330849"/>
            <a:ext cx="625475" cy="323700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810800" y="5880249"/>
            <a:ext cx="625475" cy="323700"/>
          </a:xfrm>
          <a:prstGeom prst="roundRect">
            <a:avLst>
              <a:gd name="adj" fmla="val 50000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090700" y="5312982"/>
            <a:ext cx="703800" cy="529018"/>
          </a:xfrm>
          <a:prstGeom prst="roundRect">
            <a:avLst>
              <a:gd name="adj" fmla="val 25993"/>
            </a:avLst>
          </a:prstGeom>
          <a:solidFill>
            <a:schemeClr val="tx2">
              <a:alpha val="24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74" y="1293089"/>
            <a:ext cx="8224062" cy="57496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system is included </a:t>
            </a:r>
            <a:r>
              <a:rPr lang="en-US" sz="2200" dirty="0" err="1" smtClean="0"/>
              <a:t>iff</a:t>
            </a:r>
            <a:r>
              <a:rPr lang="en-US" sz="2200" dirty="0" smtClean="0"/>
              <a:t> it has published </a:t>
            </a:r>
            <a:r>
              <a:rPr lang="en-US" sz="2200" dirty="0"/>
              <a:t>experimental </a:t>
            </a:r>
            <a:r>
              <a:rPr lang="en-US" sz="2200" dirty="0" smtClean="0"/>
              <a:t>results.</a:t>
            </a:r>
          </a:p>
          <a:p>
            <a:r>
              <a:rPr lang="en-US" sz="2200" dirty="0" smtClean="0"/>
              <a:t>Data are from our re-implementations and match or exceed published results.</a:t>
            </a:r>
            <a:endParaRPr lang="en-US" sz="2200" dirty="0"/>
          </a:p>
          <a:p>
            <a:r>
              <a:rPr lang="en-US" sz="2200" dirty="0" smtClean="0"/>
              <a:t>All experiments are run </a:t>
            </a:r>
            <a:r>
              <a:rPr lang="en-US" sz="2200" dirty="0"/>
              <a:t>on </a:t>
            </a:r>
            <a:r>
              <a:rPr lang="en-US" sz="2200" dirty="0" smtClean="0"/>
              <a:t>the same machines (2.7Ghz, 32GB RAM). Average 3 runs (experimental variation is minor).</a:t>
            </a:r>
            <a:endParaRPr lang="en-US" sz="2200" dirty="0"/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For a few systems, </a:t>
            </a:r>
            <a:r>
              <a:rPr lang="en-US" sz="2000" dirty="0"/>
              <a:t>w</a:t>
            </a:r>
            <a:r>
              <a:rPr lang="en-US" sz="2000" dirty="0" smtClean="0"/>
              <a:t>e extrapolate from detailed </a:t>
            </a:r>
            <a:r>
              <a:rPr lang="en-US" sz="2000" dirty="0" err="1" smtClean="0"/>
              <a:t>microbenchmarks</a:t>
            </a:r>
            <a:endParaRPr lang="en-US" sz="2000" dirty="0" smtClean="0"/>
          </a:p>
          <a:p>
            <a:r>
              <a:rPr lang="en-US" sz="2200" dirty="0" smtClean="0"/>
              <a:t>Measured systems: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General-purpose: IKO, Pepper, Ginger, </a:t>
            </a:r>
            <a:r>
              <a:rPr lang="en-US" sz="2000" dirty="0" err="1" smtClean="0"/>
              <a:t>Zaatar</a:t>
            </a:r>
            <a:r>
              <a:rPr lang="en-US" sz="2000" dirty="0" smtClean="0"/>
              <a:t>, Pinocchio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Special-purpose: CMT, Pepper-tailored, Ginger-tailored, Allspice </a:t>
            </a:r>
          </a:p>
          <a:p>
            <a:r>
              <a:rPr lang="en-US" sz="2200" dirty="0" smtClean="0"/>
              <a:t>Benchmarks: 150×150 matrix multiplication and clustering algorithm (others in our papers)</a:t>
            </a:r>
            <a:endParaRPr lang="en-US" sz="2200" dirty="0"/>
          </a:p>
          <a:p>
            <a:endParaRPr lang="en-US" sz="2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4492" y="477535"/>
            <a:ext cx="7888798" cy="63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Experimental setup and ground rules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92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13346"/>
              </p:ext>
            </p:extLst>
          </p:nvPr>
        </p:nvGraphicFramePr>
        <p:xfrm>
          <a:off x="1906143" y="995315"/>
          <a:ext cx="6572250" cy="553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Chart" r:id="rId3" imgW="13133592" imgH="11061311" progId="MSGraph.Chart.8">
                  <p:embed/>
                </p:oleObj>
              </mc:Choice>
              <mc:Fallback>
                <p:oleObj name="Chart" r:id="rId3" imgW="13133592" imgH="11061311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143" y="995315"/>
                        <a:ext cx="6572250" cy="5536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Rectangle 2"/>
          <p:cNvSpPr>
            <a:spLocks/>
          </p:cNvSpPr>
          <p:nvPr/>
        </p:nvSpPr>
        <p:spPr bwMode="auto">
          <a:xfrm>
            <a:off x="1396609" y="5615580"/>
            <a:ext cx="3660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sz="2100" baseline="3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2</a:t>
            </a: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1350849" y="3999307"/>
            <a:ext cx="4576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sz="2100" baseline="3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11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1396609" y="4535088"/>
            <a:ext cx="3660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sz="2100" baseline="3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8</a:t>
            </a: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1396609" y="5079799"/>
            <a:ext cx="3660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sz="2100" baseline="3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5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348820" y="3499244"/>
            <a:ext cx="4616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sz="2100" baseline="32000" dirty="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14</a:t>
            </a:r>
          </a:p>
        </p:txBody>
      </p:sp>
      <p:sp>
        <p:nvSpPr>
          <p:cNvPr id="16391" name="Rectangle 7"/>
          <p:cNvSpPr>
            <a:spLocks/>
          </p:cNvSpPr>
          <p:nvPr/>
        </p:nvSpPr>
        <p:spPr bwMode="auto">
          <a:xfrm>
            <a:off x="1350849" y="2954534"/>
            <a:ext cx="4576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sz="2100" baseline="3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17</a:t>
            </a:r>
          </a:p>
        </p:txBody>
      </p:sp>
      <p:sp>
        <p:nvSpPr>
          <p:cNvPr id="16392" name="Rectangle 8"/>
          <p:cNvSpPr>
            <a:spLocks/>
          </p:cNvSpPr>
          <p:nvPr/>
        </p:nvSpPr>
        <p:spPr bwMode="auto">
          <a:xfrm>
            <a:off x="1564589" y="6115643"/>
            <a:ext cx="13728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0</a:t>
            </a:r>
          </a:p>
        </p:txBody>
      </p:sp>
      <p:sp>
        <p:nvSpPr>
          <p:cNvPr id="16393" name="Rectangle 9"/>
          <p:cNvSpPr>
            <a:spLocks/>
          </p:cNvSpPr>
          <p:nvPr/>
        </p:nvSpPr>
        <p:spPr bwMode="auto">
          <a:xfrm>
            <a:off x="1359778" y="2418752"/>
            <a:ext cx="4576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sz="2100" baseline="3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20</a:t>
            </a:r>
          </a:p>
        </p:txBody>
      </p:sp>
      <p:sp>
        <p:nvSpPr>
          <p:cNvPr id="16394" name="Rectangle 10"/>
          <p:cNvSpPr>
            <a:spLocks/>
          </p:cNvSpPr>
          <p:nvPr/>
        </p:nvSpPr>
        <p:spPr bwMode="auto">
          <a:xfrm>
            <a:off x="1350849" y="1909760"/>
            <a:ext cx="4576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sz="2100" baseline="3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23</a:t>
            </a:r>
          </a:p>
        </p:txBody>
      </p:sp>
      <p:sp>
        <p:nvSpPr>
          <p:cNvPr id="16395" name="Rectangle 11"/>
          <p:cNvSpPr>
            <a:spLocks/>
          </p:cNvSpPr>
          <p:nvPr/>
        </p:nvSpPr>
        <p:spPr bwMode="auto">
          <a:xfrm>
            <a:off x="1350849" y="1373979"/>
            <a:ext cx="4576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10</a:t>
            </a:r>
            <a:r>
              <a:rPr lang="en-US" sz="2100" baseline="3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26</a:t>
            </a:r>
          </a:p>
        </p:txBody>
      </p:sp>
      <p:sp>
        <p:nvSpPr>
          <p:cNvPr id="16396" name="Rectangle 12"/>
          <p:cNvSpPr>
            <a:spLocks/>
          </p:cNvSpPr>
          <p:nvPr/>
        </p:nvSpPr>
        <p:spPr bwMode="auto">
          <a:xfrm>
            <a:off x="4139298" y="2833108"/>
            <a:ext cx="4189224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200" dirty="0" smtClean="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150×150 matrix multiplication </a:t>
            </a:r>
            <a:endParaRPr lang="en-US" sz="2200" dirty="0">
              <a:solidFill>
                <a:schemeClr val="tx1"/>
              </a:solidFill>
              <a:latin typeface="Calisto MT" charset="0"/>
              <a:ea typeface="ＭＳ Ｐゴシック" charset="0"/>
              <a:cs typeface="Calisto MT" charset="0"/>
              <a:sym typeface="Calisto MT" charset="0"/>
            </a:endParaRPr>
          </a:p>
        </p:txBody>
      </p:sp>
      <p:sp>
        <p:nvSpPr>
          <p:cNvPr id="16397" name="Rectangle 13"/>
          <p:cNvSpPr>
            <a:spLocks/>
          </p:cNvSpPr>
          <p:nvPr/>
        </p:nvSpPr>
        <p:spPr bwMode="auto">
          <a:xfrm>
            <a:off x="3524758" y="5384256"/>
            <a:ext cx="175914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Pepper</a:t>
            </a:r>
          </a:p>
        </p:txBody>
      </p:sp>
      <p:sp>
        <p:nvSpPr>
          <p:cNvPr id="16398" name="Rectangle 14"/>
          <p:cNvSpPr>
            <a:spLocks/>
          </p:cNvSpPr>
          <p:nvPr/>
        </p:nvSpPr>
        <p:spPr bwMode="auto">
          <a:xfrm>
            <a:off x="4812865" y="5416627"/>
            <a:ext cx="175914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Ginger</a:t>
            </a:r>
          </a:p>
        </p:txBody>
      </p:sp>
      <p:sp>
        <p:nvSpPr>
          <p:cNvPr id="16399" name="Rectangle 15"/>
          <p:cNvSpPr>
            <a:spLocks/>
          </p:cNvSpPr>
          <p:nvPr/>
        </p:nvSpPr>
        <p:spPr bwMode="auto">
          <a:xfrm>
            <a:off x="6045162" y="5416627"/>
            <a:ext cx="175914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Zaatar</a:t>
            </a:r>
          </a:p>
        </p:txBody>
      </p:sp>
      <p:sp>
        <p:nvSpPr>
          <p:cNvPr id="16400" name="Rectangle 16"/>
          <p:cNvSpPr>
            <a:spLocks/>
          </p:cNvSpPr>
          <p:nvPr/>
        </p:nvSpPr>
        <p:spPr bwMode="auto">
          <a:xfrm>
            <a:off x="7072076" y="5412162"/>
            <a:ext cx="2125266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Pinocchio</a:t>
            </a:r>
          </a:p>
        </p:txBody>
      </p:sp>
      <p:sp>
        <p:nvSpPr>
          <p:cNvPr id="16401" name="Rectangle 17"/>
          <p:cNvSpPr>
            <a:spLocks/>
          </p:cNvSpPr>
          <p:nvPr/>
        </p:nvSpPr>
        <p:spPr bwMode="auto">
          <a:xfrm>
            <a:off x="3411641" y="1580131"/>
            <a:ext cx="467624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 dirty="0" err="1" smtClean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Ishai</a:t>
            </a:r>
            <a:r>
              <a:rPr lang="en-US" sz="2000" dirty="0" smtClean="0"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 et al. (PCP-based efficient argument)</a:t>
            </a:r>
            <a:endParaRPr lang="en-US" sz="2000" dirty="0">
              <a:solidFill>
                <a:schemeClr val="tx1"/>
              </a:solidFill>
              <a:latin typeface="Calisto MT" charset="0"/>
              <a:ea typeface="ＭＳ Ｐゴシック" charset="0"/>
              <a:cs typeface="Calisto MT" charset="0"/>
              <a:sym typeface="Calisto MT" charset="0"/>
            </a:endParaRPr>
          </a:p>
        </p:txBody>
      </p:sp>
      <p:sp>
        <p:nvSpPr>
          <p:cNvPr id="16402" name="Rectangle 18"/>
          <p:cNvSpPr>
            <a:spLocks/>
          </p:cNvSpPr>
          <p:nvPr/>
        </p:nvSpPr>
        <p:spPr bwMode="auto">
          <a:xfrm rot="16200000">
            <a:off x="-118930" y="3057492"/>
            <a:ext cx="2049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642915" algn="l"/>
                <a:tab pos="642915" algn="l"/>
              </a:tabLst>
            </a:pPr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verification cost </a:t>
            </a:r>
          </a:p>
          <a:p>
            <a:pPr>
              <a:tabLst>
                <a:tab pos="642915" algn="l"/>
                <a:tab pos="642915" algn="l"/>
              </a:tabLst>
            </a:pPr>
            <a:r>
              <a:rPr lang="en-US" sz="21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(ms of CPU time)</a:t>
            </a: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rot="10800000" flipH="1">
            <a:off x="959596" y="5825161"/>
            <a:ext cx="7488660" cy="17859"/>
          </a:xfrm>
          <a:prstGeom prst="line">
            <a:avLst/>
          </a:prstGeom>
          <a:noFill/>
          <a:ln w="38100" cap="flat">
            <a:solidFill>
              <a:srgbClr val="4900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703985" y="5163247"/>
            <a:ext cx="541362" cy="66302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5" name="Rectangle 21"/>
          <p:cNvSpPr>
            <a:spLocks/>
          </p:cNvSpPr>
          <p:nvPr/>
        </p:nvSpPr>
        <p:spPr bwMode="auto">
          <a:xfrm>
            <a:off x="488078" y="4692206"/>
            <a:ext cx="1775892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dirty="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50 </a:t>
            </a:r>
            <a:r>
              <a:rPr lang="en-US" sz="2200" dirty="0" err="1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ms</a:t>
            </a:r>
            <a:endParaRPr lang="en-US" sz="2200" dirty="0">
              <a:solidFill>
                <a:schemeClr val="tx1"/>
              </a:solidFill>
              <a:latin typeface="Calisto MT" charset="0"/>
              <a:ea typeface="ＭＳ Ｐゴシック" charset="0"/>
              <a:cs typeface="Calisto MT" charset="0"/>
              <a:sym typeface="Calisto MT" charset="0"/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rot="10800000" flipH="1">
            <a:off x="959596" y="6024962"/>
            <a:ext cx="7488660" cy="18976"/>
          </a:xfrm>
          <a:prstGeom prst="line">
            <a:avLst/>
          </a:prstGeom>
          <a:noFill/>
          <a:ln w="38100" cap="flat">
            <a:solidFill>
              <a:srgbClr val="49000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rot="10800000" flipH="1">
            <a:off x="782119" y="6075192"/>
            <a:ext cx="347141" cy="390674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8" name="Rectangle 24"/>
          <p:cNvSpPr>
            <a:spLocks/>
          </p:cNvSpPr>
          <p:nvPr/>
        </p:nvSpPr>
        <p:spPr bwMode="auto">
          <a:xfrm>
            <a:off x="414408" y="6317409"/>
            <a:ext cx="1927697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>
                <a:solidFill>
                  <a:schemeClr val="tx1"/>
                </a:solidFill>
                <a:latin typeface="Calisto MT" charset="0"/>
                <a:ea typeface="ＭＳ Ｐゴシック" charset="0"/>
                <a:cs typeface="Calisto MT" charset="0"/>
                <a:sym typeface="Calisto MT" charset="0"/>
              </a:rPr>
              <a:t>5 ms</a:t>
            </a:r>
          </a:p>
        </p:txBody>
      </p:sp>
      <p:sp useBgFill="1">
        <p:nvSpPr>
          <p:cNvPr id="2" name="Rectangle 1"/>
          <p:cNvSpPr/>
          <p:nvPr/>
        </p:nvSpPr>
        <p:spPr>
          <a:xfrm>
            <a:off x="467896" y="574842"/>
            <a:ext cx="8275052" cy="655053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5527" y="213593"/>
            <a:ext cx="7960921" cy="1115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Verification cost sometimes beats (</a:t>
            </a:r>
            <a:r>
              <a:rPr lang="en-US" sz="2800" dirty="0" err="1" smtClean="0"/>
              <a:t>unoptimized</a:t>
            </a:r>
            <a:r>
              <a:rPr lang="en-US" sz="2800" dirty="0" smtClean="0"/>
              <a:t>) native execution.  </a:t>
            </a:r>
          </a:p>
        </p:txBody>
      </p:sp>
    </p:spTree>
    <p:extLst>
      <p:ext uri="{BB962C8B-B14F-4D97-AF65-F5344CB8AC3E}">
        <p14:creationId xmlns:p14="http://schemas.microsoft.com/office/powerpoint/2010/main" val="34882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6" grpId="0" animBg="1"/>
      <p:bldP spid="16407" grpId="0" animBg="1"/>
      <p:bldP spid="164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998352" y="535040"/>
            <a:ext cx="7960921" cy="1115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Some of the general-purpose protocols have reasonable cross-over points.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682"/>
            <a:ext cx="9144000" cy="4892583"/>
          </a:xfrm>
          <a:prstGeom prst="rect">
            <a:avLst/>
          </a:prstGeom>
        </p:spPr>
      </p:pic>
      <p:sp useBgFill="1">
        <p:nvSpPr>
          <p:cNvPr id="33" name="Rectangle 32"/>
          <p:cNvSpPr/>
          <p:nvPr/>
        </p:nvSpPr>
        <p:spPr>
          <a:xfrm>
            <a:off x="1246909" y="1798790"/>
            <a:ext cx="2089727" cy="27709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/>
          <p:cNvSpPr/>
          <p:nvPr/>
        </p:nvSpPr>
        <p:spPr>
          <a:xfrm>
            <a:off x="1039091" y="2655466"/>
            <a:ext cx="718127" cy="274782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3029" y="2641671"/>
            <a:ext cx="98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1.6 days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794387" y="1887538"/>
            <a:ext cx="6981" cy="901267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" name="Rectangle 1"/>
          <p:cNvSpPr/>
          <p:nvPr/>
        </p:nvSpPr>
        <p:spPr>
          <a:xfrm>
            <a:off x="2605548" y="6014065"/>
            <a:ext cx="5866581" cy="606322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4943" y="6061121"/>
            <a:ext cx="5750800" cy="510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rgbClr val="333333"/>
              </a:buClr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instances of 150x150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81351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>
        <a:noFill/>
        <a:ln w="25400"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65137</TotalTime>
  <Words>2042</Words>
  <Application>Microsoft Macintosh PowerPoint</Application>
  <PresentationFormat>On-screen Show (4:3)</PresentationFormat>
  <Paragraphs>449</Paragraphs>
  <Slides>27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Folio</vt:lpstr>
      <vt:lpstr>Chart</vt:lpstr>
      <vt:lpstr>Making verifiable computation a systems problem</vt:lpstr>
      <vt:lpstr>From a systems perspective, it is an exciting time for this area!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performance in this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we represent storage operations? (1)</vt:lpstr>
      <vt:lpstr>How can we represent storage operations? (2)</vt:lpstr>
      <vt:lpstr>PowerPoint Presentation</vt:lpstr>
      <vt:lpstr>PowerPoint Presentation</vt:lpstr>
      <vt:lpstr>PowerPoint Presentation</vt:lpstr>
      <vt:lpstr>PowerPoint Presentation</vt:lpstr>
      <vt:lpstr>Pantry applies fairly widely</vt:lpstr>
      <vt:lpstr>Major problems remain for this area</vt:lpstr>
      <vt:lpstr>Summary and take-aways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argument systems for outsourced computation practical (sometimes)</dc:title>
  <dc:subject/>
  <dc:creator>Michael Walfish</dc:creator>
  <cp:keywords/>
  <dc:description/>
  <cp:lastModifiedBy>Mike Walfish</cp:lastModifiedBy>
  <cp:revision>4717</cp:revision>
  <cp:lastPrinted>2012-10-24T20:40:25Z</cp:lastPrinted>
  <dcterms:created xsi:type="dcterms:W3CDTF">2011-09-15T18:28:22Z</dcterms:created>
  <dcterms:modified xsi:type="dcterms:W3CDTF">2013-07-15T21:54:10Z</dcterms:modified>
  <cp:category/>
</cp:coreProperties>
</file>